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35763" cy="9866313"/>
  <p:defaultTextStyle>
    <a:defPPr>
      <a:defRPr lang="ja-JP"/>
    </a:defPPr>
    <a:lvl1pPr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410" autoAdjust="0"/>
  </p:normalViewPr>
  <p:slideViewPr>
    <p:cSldViewPr>
      <p:cViewPr varScale="1">
        <p:scale>
          <a:sx n="12" d="100"/>
          <a:sy n="12" d="100"/>
        </p:scale>
        <p:origin x="-1626" y="-78"/>
      </p:cViewPr>
      <p:guideLst>
        <p:guide orient="horz" pos="13483"/>
        <p:guide pos="95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akahashi\Desktop\WAO2014\DO-H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0018906822860342"/>
          <c:y val="0.1339895446109442"/>
          <c:w val="0.8724315425979231"/>
          <c:h val="0.8251390204076194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データ!$B$3179:$B$3536</c:f>
              <c:numCache>
                <c:formatCode>m/d\ h:mm</c:formatCode>
                <c:ptCount val="358"/>
                <c:pt idx="0">
                  <c:v>41729.370434432902</c:v>
                </c:pt>
                <c:pt idx="1">
                  <c:v>41729.377378935191</c:v>
                </c:pt>
                <c:pt idx="2">
                  <c:v>41729.384323437538</c:v>
                </c:pt>
                <c:pt idx="3">
                  <c:v>41729.391267939805</c:v>
                </c:pt>
                <c:pt idx="4">
                  <c:v>41729.398212442196</c:v>
                </c:pt>
                <c:pt idx="5">
                  <c:v>41729.405156944442</c:v>
                </c:pt>
                <c:pt idx="6">
                  <c:v>41729.412101446796</c:v>
                </c:pt>
                <c:pt idx="7">
                  <c:v>41729.419045949093</c:v>
                </c:pt>
                <c:pt idx="8">
                  <c:v>41729.425990451375</c:v>
                </c:pt>
                <c:pt idx="9">
                  <c:v>41729.4329349537</c:v>
                </c:pt>
                <c:pt idx="10">
                  <c:v>41729.439879456055</c:v>
                </c:pt>
                <c:pt idx="11">
                  <c:v>41729.446823958366</c:v>
                </c:pt>
                <c:pt idx="12">
                  <c:v>41729.453768460626</c:v>
                </c:pt>
                <c:pt idx="13">
                  <c:v>41729.460712962966</c:v>
                </c:pt>
                <c:pt idx="14">
                  <c:v>41729.467657465277</c:v>
                </c:pt>
                <c:pt idx="15">
                  <c:v>41729.474601967595</c:v>
                </c:pt>
                <c:pt idx="16">
                  <c:v>41729.481546469913</c:v>
                </c:pt>
                <c:pt idx="17">
                  <c:v>41729.488490972231</c:v>
                </c:pt>
                <c:pt idx="18">
                  <c:v>41729.495435474542</c:v>
                </c:pt>
                <c:pt idx="19">
                  <c:v>41729.50237997689</c:v>
                </c:pt>
                <c:pt idx="20">
                  <c:v>41729.509324479193</c:v>
                </c:pt>
                <c:pt idx="21">
                  <c:v>41729.516268981482</c:v>
                </c:pt>
                <c:pt idx="22">
                  <c:v>41729.523213483786</c:v>
                </c:pt>
                <c:pt idx="23">
                  <c:v>41729.530157986112</c:v>
                </c:pt>
                <c:pt idx="24">
                  <c:v>41729.537102488423</c:v>
                </c:pt>
                <c:pt idx="25">
                  <c:v>41729.544046990741</c:v>
                </c:pt>
                <c:pt idx="26">
                  <c:v>41729.550991493095</c:v>
                </c:pt>
                <c:pt idx="27">
                  <c:v>41729.557935995392</c:v>
                </c:pt>
                <c:pt idx="28">
                  <c:v>41729.564880497688</c:v>
                </c:pt>
                <c:pt idx="29">
                  <c:v>41729.571824999999</c:v>
                </c:pt>
                <c:pt idx="30">
                  <c:v>41729.578769502288</c:v>
                </c:pt>
                <c:pt idx="31">
                  <c:v>41729.585714004628</c:v>
                </c:pt>
                <c:pt idx="32">
                  <c:v>41729.592658506946</c:v>
                </c:pt>
                <c:pt idx="33">
                  <c:v>41729.599603009221</c:v>
                </c:pt>
                <c:pt idx="34">
                  <c:v>41729.606547511576</c:v>
                </c:pt>
                <c:pt idx="35">
                  <c:v>41729.613492013857</c:v>
                </c:pt>
                <c:pt idx="36">
                  <c:v>41729.620436516176</c:v>
                </c:pt>
                <c:pt idx="37">
                  <c:v>41729.627381018487</c:v>
                </c:pt>
                <c:pt idx="38">
                  <c:v>41729.634325520834</c:v>
                </c:pt>
                <c:pt idx="39">
                  <c:v>41729.641270023145</c:v>
                </c:pt>
                <c:pt idx="40">
                  <c:v>41729.648214525463</c:v>
                </c:pt>
                <c:pt idx="41">
                  <c:v>41729.655159027781</c:v>
                </c:pt>
                <c:pt idx="42">
                  <c:v>41729.662103530049</c:v>
                </c:pt>
                <c:pt idx="43">
                  <c:v>41729.669048032381</c:v>
                </c:pt>
                <c:pt idx="44">
                  <c:v>41729.675992534692</c:v>
                </c:pt>
                <c:pt idx="45">
                  <c:v>41729.68293703704</c:v>
                </c:pt>
                <c:pt idx="46">
                  <c:v>41729.689881539314</c:v>
                </c:pt>
                <c:pt idx="47">
                  <c:v>41729.696826041654</c:v>
                </c:pt>
                <c:pt idx="48">
                  <c:v>41729.703770543951</c:v>
                </c:pt>
                <c:pt idx="49">
                  <c:v>41729.710715046298</c:v>
                </c:pt>
                <c:pt idx="50">
                  <c:v>41729.717659548609</c:v>
                </c:pt>
                <c:pt idx="51">
                  <c:v>41729.724604050927</c:v>
                </c:pt>
                <c:pt idx="52">
                  <c:v>41729.731548553187</c:v>
                </c:pt>
                <c:pt idx="53">
                  <c:v>41729.738493055556</c:v>
                </c:pt>
                <c:pt idx="54">
                  <c:v>41729.745437557838</c:v>
                </c:pt>
                <c:pt idx="55">
                  <c:v>41729.752382060185</c:v>
                </c:pt>
                <c:pt idx="56">
                  <c:v>41729.759326562475</c:v>
                </c:pt>
                <c:pt idx="57">
                  <c:v>41729.766271064815</c:v>
                </c:pt>
                <c:pt idx="58">
                  <c:v>41729.773215567126</c:v>
                </c:pt>
                <c:pt idx="59">
                  <c:v>41729.780160069415</c:v>
                </c:pt>
                <c:pt idx="60">
                  <c:v>41729.787104571704</c:v>
                </c:pt>
                <c:pt idx="61">
                  <c:v>41729.794049074073</c:v>
                </c:pt>
                <c:pt idx="62">
                  <c:v>41729.800993576391</c:v>
                </c:pt>
                <c:pt idx="63">
                  <c:v>41729.807938078739</c:v>
                </c:pt>
                <c:pt idx="64">
                  <c:v>41729.81488258102</c:v>
                </c:pt>
                <c:pt idx="65">
                  <c:v>41729.821827083324</c:v>
                </c:pt>
                <c:pt idx="66">
                  <c:v>41729.828771585613</c:v>
                </c:pt>
                <c:pt idx="67">
                  <c:v>41729.83571608796</c:v>
                </c:pt>
                <c:pt idx="68">
                  <c:v>41729.842660590279</c:v>
                </c:pt>
                <c:pt idx="69">
                  <c:v>41729.849605092611</c:v>
                </c:pt>
                <c:pt idx="70">
                  <c:v>41729.856549594966</c:v>
                </c:pt>
                <c:pt idx="71">
                  <c:v>41729.863494097204</c:v>
                </c:pt>
                <c:pt idx="72">
                  <c:v>41729.870438599566</c:v>
                </c:pt>
                <c:pt idx="73">
                  <c:v>41729.877383101855</c:v>
                </c:pt>
                <c:pt idx="74">
                  <c:v>41729.884327604195</c:v>
                </c:pt>
                <c:pt idx="75">
                  <c:v>41729.891272106492</c:v>
                </c:pt>
                <c:pt idx="76">
                  <c:v>41729.898216608824</c:v>
                </c:pt>
                <c:pt idx="77">
                  <c:v>41729.905161111077</c:v>
                </c:pt>
                <c:pt idx="78">
                  <c:v>41729.912105613425</c:v>
                </c:pt>
                <c:pt idx="79">
                  <c:v>41729.919050115735</c:v>
                </c:pt>
                <c:pt idx="80">
                  <c:v>41729.925994618054</c:v>
                </c:pt>
                <c:pt idx="81">
                  <c:v>41729.932939120401</c:v>
                </c:pt>
                <c:pt idx="82">
                  <c:v>41729.939883622676</c:v>
                </c:pt>
                <c:pt idx="83">
                  <c:v>41729.94682812503</c:v>
                </c:pt>
                <c:pt idx="84">
                  <c:v>41729.953772627305</c:v>
                </c:pt>
                <c:pt idx="85">
                  <c:v>41729.96071712963</c:v>
                </c:pt>
                <c:pt idx="86">
                  <c:v>41729.967661631897</c:v>
                </c:pt>
                <c:pt idx="87">
                  <c:v>41729.974606134259</c:v>
                </c:pt>
                <c:pt idx="88">
                  <c:v>41729.981550636592</c:v>
                </c:pt>
                <c:pt idx="89">
                  <c:v>41729.988495138918</c:v>
                </c:pt>
                <c:pt idx="90">
                  <c:v>41729.995439641185</c:v>
                </c:pt>
                <c:pt idx="91">
                  <c:v>41730.002384143518</c:v>
                </c:pt>
                <c:pt idx="92">
                  <c:v>41730.009328645836</c:v>
                </c:pt>
                <c:pt idx="93">
                  <c:v>41730.016273148212</c:v>
                </c:pt>
                <c:pt idx="94">
                  <c:v>41730.023217650465</c:v>
                </c:pt>
                <c:pt idx="95">
                  <c:v>41730.030162152776</c:v>
                </c:pt>
                <c:pt idx="96">
                  <c:v>41730.037106655065</c:v>
                </c:pt>
                <c:pt idx="97">
                  <c:v>41730.044051157412</c:v>
                </c:pt>
                <c:pt idx="98">
                  <c:v>41730.050995659723</c:v>
                </c:pt>
                <c:pt idx="99">
                  <c:v>41730.057940162034</c:v>
                </c:pt>
                <c:pt idx="100">
                  <c:v>41730.064884664323</c:v>
                </c:pt>
                <c:pt idx="101">
                  <c:v>41730.071829166664</c:v>
                </c:pt>
                <c:pt idx="102">
                  <c:v>41730.078773668982</c:v>
                </c:pt>
                <c:pt idx="103">
                  <c:v>41730.085718171285</c:v>
                </c:pt>
                <c:pt idx="104">
                  <c:v>41730.092662673575</c:v>
                </c:pt>
                <c:pt idx="105">
                  <c:v>41730.099607175929</c:v>
                </c:pt>
                <c:pt idx="106">
                  <c:v>41730.10655167824</c:v>
                </c:pt>
                <c:pt idx="107">
                  <c:v>41730.113496180558</c:v>
                </c:pt>
                <c:pt idx="108">
                  <c:v>41730.120440682818</c:v>
                </c:pt>
                <c:pt idx="109">
                  <c:v>41730.127385185158</c:v>
                </c:pt>
                <c:pt idx="110">
                  <c:v>41730.134329687484</c:v>
                </c:pt>
                <c:pt idx="111">
                  <c:v>41730.141274189817</c:v>
                </c:pt>
                <c:pt idx="112">
                  <c:v>41730.148218692171</c:v>
                </c:pt>
                <c:pt idx="113">
                  <c:v>41730.155163194446</c:v>
                </c:pt>
                <c:pt idx="114">
                  <c:v>41730.162107696757</c:v>
                </c:pt>
                <c:pt idx="115">
                  <c:v>41730.169052199082</c:v>
                </c:pt>
                <c:pt idx="116">
                  <c:v>41730.175996701357</c:v>
                </c:pt>
                <c:pt idx="117">
                  <c:v>41730.182941203704</c:v>
                </c:pt>
                <c:pt idx="118">
                  <c:v>41730.189885706015</c:v>
                </c:pt>
                <c:pt idx="119">
                  <c:v>41730.196830208333</c:v>
                </c:pt>
                <c:pt idx="120">
                  <c:v>41730.203774710593</c:v>
                </c:pt>
                <c:pt idx="121">
                  <c:v>41730.210719212962</c:v>
                </c:pt>
                <c:pt idx="122">
                  <c:v>41730.217663715222</c:v>
                </c:pt>
                <c:pt idx="123">
                  <c:v>41730.224608217584</c:v>
                </c:pt>
                <c:pt idx="124">
                  <c:v>41730.231552719881</c:v>
                </c:pt>
                <c:pt idx="125">
                  <c:v>41730.238497222221</c:v>
                </c:pt>
                <c:pt idx="126">
                  <c:v>41730.245441724524</c:v>
                </c:pt>
                <c:pt idx="127">
                  <c:v>41730.252386226879</c:v>
                </c:pt>
                <c:pt idx="128">
                  <c:v>41730.259330729168</c:v>
                </c:pt>
                <c:pt idx="129">
                  <c:v>41730.266275231479</c:v>
                </c:pt>
                <c:pt idx="130">
                  <c:v>41730.273219733775</c:v>
                </c:pt>
                <c:pt idx="131">
                  <c:v>41730.280164236108</c:v>
                </c:pt>
                <c:pt idx="132">
                  <c:v>41730.287108738426</c:v>
                </c:pt>
                <c:pt idx="133">
                  <c:v>41730.294053240737</c:v>
                </c:pt>
                <c:pt idx="134">
                  <c:v>41730.300997743063</c:v>
                </c:pt>
                <c:pt idx="135">
                  <c:v>41730.307942245381</c:v>
                </c:pt>
                <c:pt idx="136">
                  <c:v>41730.314886747692</c:v>
                </c:pt>
                <c:pt idx="137">
                  <c:v>41730.321831250003</c:v>
                </c:pt>
                <c:pt idx="138">
                  <c:v>41730.328775752314</c:v>
                </c:pt>
                <c:pt idx="139">
                  <c:v>41730.335720254625</c:v>
                </c:pt>
                <c:pt idx="140">
                  <c:v>41730.342664756943</c:v>
                </c:pt>
                <c:pt idx="141">
                  <c:v>41730.349609259261</c:v>
                </c:pt>
                <c:pt idx="142">
                  <c:v>41730.356553761601</c:v>
                </c:pt>
                <c:pt idx="143">
                  <c:v>41730.363498263876</c:v>
                </c:pt>
                <c:pt idx="144">
                  <c:v>41730.370442766194</c:v>
                </c:pt>
                <c:pt idx="145">
                  <c:v>41730.377387268541</c:v>
                </c:pt>
                <c:pt idx="146">
                  <c:v>41730.38433177086</c:v>
                </c:pt>
                <c:pt idx="147">
                  <c:v>41730.391276273149</c:v>
                </c:pt>
                <c:pt idx="148">
                  <c:v>41730.39822077546</c:v>
                </c:pt>
                <c:pt idx="149">
                  <c:v>41730.405165277778</c:v>
                </c:pt>
                <c:pt idx="150">
                  <c:v>41730.412109780096</c:v>
                </c:pt>
                <c:pt idx="151">
                  <c:v>41730.419054282436</c:v>
                </c:pt>
                <c:pt idx="152">
                  <c:v>41730.425998784725</c:v>
                </c:pt>
                <c:pt idx="153">
                  <c:v>41730.432943287036</c:v>
                </c:pt>
                <c:pt idx="154">
                  <c:v>41730.439887789355</c:v>
                </c:pt>
                <c:pt idx="155">
                  <c:v>41730.446832291695</c:v>
                </c:pt>
                <c:pt idx="156">
                  <c:v>41730.453776793991</c:v>
                </c:pt>
                <c:pt idx="157">
                  <c:v>41730.460721296295</c:v>
                </c:pt>
                <c:pt idx="158">
                  <c:v>41730.467665798606</c:v>
                </c:pt>
                <c:pt idx="159">
                  <c:v>41730.47461030096</c:v>
                </c:pt>
                <c:pt idx="160">
                  <c:v>41730.481554803235</c:v>
                </c:pt>
                <c:pt idx="161">
                  <c:v>41730.488499305589</c:v>
                </c:pt>
                <c:pt idx="162">
                  <c:v>41730.495443807835</c:v>
                </c:pt>
                <c:pt idx="163">
                  <c:v>41730.502388310182</c:v>
                </c:pt>
                <c:pt idx="164">
                  <c:v>41730.5093328125</c:v>
                </c:pt>
                <c:pt idx="165">
                  <c:v>41730.516277314848</c:v>
                </c:pt>
                <c:pt idx="166">
                  <c:v>41730.5232218171</c:v>
                </c:pt>
                <c:pt idx="167">
                  <c:v>41730.530166319426</c:v>
                </c:pt>
                <c:pt idx="168">
                  <c:v>41730.53711082173</c:v>
                </c:pt>
                <c:pt idx="169">
                  <c:v>41730.544055324121</c:v>
                </c:pt>
                <c:pt idx="170">
                  <c:v>41730.550999826417</c:v>
                </c:pt>
                <c:pt idx="171">
                  <c:v>41730.557944328713</c:v>
                </c:pt>
                <c:pt idx="172">
                  <c:v>41730.564888830995</c:v>
                </c:pt>
                <c:pt idx="173">
                  <c:v>41730.571833333335</c:v>
                </c:pt>
                <c:pt idx="174">
                  <c:v>41730.578777835624</c:v>
                </c:pt>
                <c:pt idx="175">
                  <c:v>41730.585722337964</c:v>
                </c:pt>
                <c:pt idx="176">
                  <c:v>41730.592666840275</c:v>
                </c:pt>
                <c:pt idx="177">
                  <c:v>41730.599611342601</c:v>
                </c:pt>
                <c:pt idx="178">
                  <c:v>41730.606555844948</c:v>
                </c:pt>
                <c:pt idx="179">
                  <c:v>41730.613500347223</c:v>
                </c:pt>
                <c:pt idx="180">
                  <c:v>41730.620444849534</c:v>
                </c:pt>
                <c:pt idx="181">
                  <c:v>41730.627389351823</c:v>
                </c:pt>
                <c:pt idx="182">
                  <c:v>41730.634333854192</c:v>
                </c:pt>
                <c:pt idx="183">
                  <c:v>41730.64127835651</c:v>
                </c:pt>
                <c:pt idx="184">
                  <c:v>41730.648222858799</c:v>
                </c:pt>
                <c:pt idx="185">
                  <c:v>41730.655167361081</c:v>
                </c:pt>
                <c:pt idx="186">
                  <c:v>41730.662111863399</c:v>
                </c:pt>
                <c:pt idx="187">
                  <c:v>41730.669056365725</c:v>
                </c:pt>
                <c:pt idx="188">
                  <c:v>41730.676000868058</c:v>
                </c:pt>
                <c:pt idx="189">
                  <c:v>41730.682945370369</c:v>
                </c:pt>
                <c:pt idx="190">
                  <c:v>41730.689889872687</c:v>
                </c:pt>
                <c:pt idx="191">
                  <c:v>41730.696834375012</c:v>
                </c:pt>
                <c:pt idx="192">
                  <c:v>41730.703778877287</c:v>
                </c:pt>
                <c:pt idx="193">
                  <c:v>41730.710723379627</c:v>
                </c:pt>
                <c:pt idx="194">
                  <c:v>41730.717667881916</c:v>
                </c:pt>
                <c:pt idx="195">
                  <c:v>41730.724612384256</c:v>
                </c:pt>
                <c:pt idx="196">
                  <c:v>41730.731556886582</c:v>
                </c:pt>
                <c:pt idx="197">
                  <c:v>41730.738501388892</c:v>
                </c:pt>
                <c:pt idx="198">
                  <c:v>41730.745445891174</c:v>
                </c:pt>
                <c:pt idx="199">
                  <c:v>41730.752390393543</c:v>
                </c:pt>
                <c:pt idx="200">
                  <c:v>41730.759334895833</c:v>
                </c:pt>
                <c:pt idx="201">
                  <c:v>41730.766279398209</c:v>
                </c:pt>
                <c:pt idx="202">
                  <c:v>41730.773223900454</c:v>
                </c:pt>
                <c:pt idx="203">
                  <c:v>41730.78016840278</c:v>
                </c:pt>
                <c:pt idx="204">
                  <c:v>41730.787112905084</c:v>
                </c:pt>
                <c:pt idx="205">
                  <c:v>41730.794057407409</c:v>
                </c:pt>
                <c:pt idx="206">
                  <c:v>41730.80100190972</c:v>
                </c:pt>
                <c:pt idx="207">
                  <c:v>41730.807946412038</c:v>
                </c:pt>
                <c:pt idx="208">
                  <c:v>41730.814890914349</c:v>
                </c:pt>
                <c:pt idx="209">
                  <c:v>41730.821835416667</c:v>
                </c:pt>
                <c:pt idx="210">
                  <c:v>41730.828779918993</c:v>
                </c:pt>
                <c:pt idx="211">
                  <c:v>41730.835724421275</c:v>
                </c:pt>
                <c:pt idx="212">
                  <c:v>41730.842668923608</c:v>
                </c:pt>
                <c:pt idx="213">
                  <c:v>41730.849613425969</c:v>
                </c:pt>
                <c:pt idx="214">
                  <c:v>41730.856557928302</c:v>
                </c:pt>
                <c:pt idx="215">
                  <c:v>41730.863502430562</c:v>
                </c:pt>
                <c:pt idx="216">
                  <c:v>41730.870446932873</c:v>
                </c:pt>
                <c:pt idx="217">
                  <c:v>41730.877391435191</c:v>
                </c:pt>
                <c:pt idx="218">
                  <c:v>41730.884335937539</c:v>
                </c:pt>
                <c:pt idx="219">
                  <c:v>41730.891280439806</c:v>
                </c:pt>
                <c:pt idx="220">
                  <c:v>41730.898224942161</c:v>
                </c:pt>
                <c:pt idx="221">
                  <c:v>41730.905169444442</c:v>
                </c:pt>
                <c:pt idx="222">
                  <c:v>41730.912113946797</c:v>
                </c:pt>
                <c:pt idx="223">
                  <c:v>41730.91905844913</c:v>
                </c:pt>
                <c:pt idx="224">
                  <c:v>41730.926002951375</c:v>
                </c:pt>
                <c:pt idx="225">
                  <c:v>41730.932947453701</c:v>
                </c:pt>
                <c:pt idx="226">
                  <c:v>41730.939891956019</c:v>
                </c:pt>
                <c:pt idx="227">
                  <c:v>41730.946836458395</c:v>
                </c:pt>
                <c:pt idx="228">
                  <c:v>41730.953780960604</c:v>
                </c:pt>
                <c:pt idx="229">
                  <c:v>41730.960725462966</c:v>
                </c:pt>
                <c:pt idx="230">
                  <c:v>41730.967669965234</c:v>
                </c:pt>
                <c:pt idx="231">
                  <c:v>41730.974614467603</c:v>
                </c:pt>
                <c:pt idx="232">
                  <c:v>41730.981558969936</c:v>
                </c:pt>
                <c:pt idx="233">
                  <c:v>41730.988503472268</c:v>
                </c:pt>
                <c:pt idx="234">
                  <c:v>41730.995447974536</c:v>
                </c:pt>
                <c:pt idx="235">
                  <c:v>41731.002392476898</c:v>
                </c:pt>
                <c:pt idx="236">
                  <c:v>41731.009336979194</c:v>
                </c:pt>
                <c:pt idx="237">
                  <c:v>41731.016281481483</c:v>
                </c:pt>
                <c:pt idx="238">
                  <c:v>41731.023225983765</c:v>
                </c:pt>
                <c:pt idx="239">
                  <c:v>41731.030170486112</c:v>
                </c:pt>
                <c:pt idx="240">
                  <c:v>41731.037114988423</c:v>
                </c:pt>
                <c:pt idx="241">
                  <c:v>41731.044059490785</c:v>
                </c:pt>
                <c:pt idx="242">
                  <c:v>41731.051003993052</c:v>
                </c:pt>
                <c:pt idx="243">
                  <c:v>41731.057948495392</c:v>
                </c:pt>
                <c:pt idx="244">
                  <c:v>41731.064892997689</c:v>
                </c:pt>
                <c:pt idx="245">
                  <c:v>41731.0718375</c:v>
                </c:pt>
                <c:pt idx="246">
                  <c:v>41731.078782002289</c:v>
                </c:pt>
                <c:pt idx="247">
                  <c:v>41731.0857265046</c:v>
                </c:pt>
                <c:pt idx="248">
                  <c:v>41731.092671006947</c:v>
                </c:pt>
                <c:pt idx="249">
                  <c:v>41731.099615509222</c:v>
                </c:pt>
                <c:pt idx="250">
                  <c:v>41731.106560011576</c:v>
                </c:pt>
                <c:pt idx="251">
                  <c:v>41731.113504513858</c:v>
                </c:pt>
                <c:pt idx="252">
                  <c:v>41731.120449016184</c:v>
                </c:pt>
                <c:pt idx="253">
                  <c:v>41731.127393518487</c:v>
                </c:pt>
                <c:pt idx="254">
                  <c:v>41731.134338020842</c:v>
                </c:pt>
                <c:pt idx="255">
                  <c:v>41731.141282523124</c:v>
                </c:pt>
                <c:pt idx="256">
                  <c:v>41731.148227025493</c:v>
                </c:pt>
                <c:pt idx="257">
                  <c:v>41731.155171527775</c:v>
                </c:pt>
                <c:pt idx="258">
                  <c:v>41731.162116030086</c:v>
                </c:pt>
                <c:pt idx="259">
                  <c:v>41731.169060532353</c:v>
                </c:pt>
                <c:pt idx="260">
                  <c:v>41731.176005034722</c:v>
                </c:pt>
                <c:pt idx="261">
                  <c:v>41731.182949537026</c:v>
                </c:pt>
                <c:pt idx="262">
                  <c:v>41731.189894039351</c:v>
                </c:pt>
                <c:pt idx="263">
                  <c:v>41731.196838541655</c:v>
                </c:pt>
                <c:pt idx="264">
                  <c:v>41731.203783043951</c:v>
                </c:pt>
                <c:pt idx="265">
                  <c:v>41731.210727546284</c:v>
                </c:pt>
                <c:pt idx="266">
                  <c:v>41731.21767204861</c:v>
                </c:pt>
                <c:pt idx="267">
                  <c:v>41731.224616550928</c:v>
                </c:pt>
                <c:pt idx="268">
                  <c:v>41731.231561053188</c:v>
                </c:pt>
                <c:pt idx="269">
                  <c:v>41731.238505555557</c:v>
                </c:pt>
                <c:pt idx="270">
                  <c:v>41731.245450057839</c:v>
                </c:pt>
                <c:pt idx="271">
                  <c:v>41731.252394560186</c:v>
                </c:pt>
                <c:pt idx="272">
                  <c:v>41731.259339062497</c:v>
                </c:pt>
                <c:pt idx="273">
                  <c:v>41731.266283564779</c:v>
                </c:pt>
                <c:pt idx="274">
                  <c:v>41731.273228067126</c:v>
                </c:pt>
                <c:pt idx="275">
                  <c:v>41731.280172569415</c:v>
                </c:pt>
                <c:pt idx="276">
                  <c:v>41731.287117071755</c:v>
                </c:pt>
                <c:pt idx="277">
                  <c:v>41731.294061574074</c:v>
                </c:pt>
                <c:pt idx="278">
                  <c:v>41731.301006076392</c:v>
                </c:pt>
                <c:pt idx="279">
                  <c:v>41731.307950578703</c:v>
                </c:pt>
                <c:pt idx="280">
                  <c:v>41731.314895081043</c:v>
                </c:pt>
                <c:pt idx="281">
                  <c:v>41731.321839583325</c:v>
                </c:pt>
                <c:pt idx="282">
                  <c:v>41731.328784085614</c:v>
                </c:pt>
                <c:pt idx="283">
                  <c:v>41731.335728587954</c:v>
                </c:pt>
                <c:pt idx="284">
                  <c:v>41731.342673090308</c:v>
                </c:pt>
                <c:pt idx="285">
                  <c:v>41731.349617592612</c:v>
                </c:pt>
                <c:pt idx="286">
                  <c:v>41731.356562094967</c:v>
                </c:pt>
                <c:pt idx="287">
                  <c:v>41731.363506597205</c:v>
                </c:pt>
                <c:pt idx="288">
                  <c:v>41731.370451099567</c:v>
                </c:pt>
                <c:pt idx="289">
                  <c:v>41731.377395601834</c:v>
                </c:pt>
                <c:pt idx="290">
                  <c:v>41731.384340104203</c:v>
                </c:pt>
                <c:pt idx="291">
                  <c:v>41731.391284606485</c:v>
                </c:pt>
                <c:pt idx="292">
                  <c:v>41731.398229108825</c:v>
                </c:pt>
                <c:pt idx="293">
                  <c:v>41731.405173611078</c:v>
                </c:pt>
                <c:pt idx="294">
                  <c:v>41731.412118113432</c:v>
                </c:pt>
                <c:pt idx="295">
                  <c:v>41731.419062615707</c:v>
                </c:pt>
                <c:pt idx="296">
                  <c:v>41731.426007118062</c:v>
                </c:pt>
                <c:pt idx="297">
                  <c:v>41731.432951620372</c:v>
                </c:pt>
                <c:pt idx="298">
                  <c:v>41731.439896122683</c:v>
                </c:pt>
                <c:pt idx="299">
                  <c:v>41731.446840625002</c:v>
                </c:pt>
                <c:pt idx="300">
                  <c:v>41731.453785127305</c:v>
                </c:pt>
                <c:pt idx="301">
                  <c:v>41731.460729629624</c:v>
                </c:pt>
                <c:pt idx="302">
                  <c:v>41731.467674131934</c:v>
                </c:pt>
                <c:pt idx="303">
                  <c:v>41731.47461863426</c:v>
                </c:pt>
                <c:pt idx="304">
                  <c:v>41731.481563136593</c:v>
                </c:pt>
                <c:pt idx="305">
                  <c:v>41731.488507638926</c:v>
                </c:pt>
                <c:pt idx="306">
                  <c:v>41731.495452141186</c:v>
                </c:pt>
                <c:pt idx="307">
                  <c:v>41731.502396643518</c:v>
                </c:pt>
                <c:pt idx="308">
                  <c:v>41731.509341145837</c:v>
                </c:pt>
                <c:pt idx="309">
                  <c:v>41731.516285648191</c:v>
                </c:pt>
                <c:pt idx="310">
                  <c:v>41731.523230150466</c:v>
                </c:pt>
                <c:pt idx="311">
                  <c:v>41731.530174652777</c:v>
                </c:pt>
                <c:pt idx="312">
                  <c:v>41731.537119155095</c:v>
                </c:pt>
                <c:pt idx="313">
                  <c:v>41731.544063657406</c:v>
                </c:pt>
                <c:pt idx="314">
                  <c:v>41731.551008159731</c:v>
                </c:pt>
                <c:pt idx="315">
                  <c:v>41731.557952662035</c:v>
                </c:pt>
                <c:pt idx="316">
                  <c:v>41731.564897164353</c:v>
                </c:pt>
                <c:pt idx="317">
                  <c:v>41731.571841666628</c:v>
                </c:pt>
                <c:pt idx="318">
                  <c:v>41731.578786168982</c:v>
                </c:pt>
                <c:pt idx="319">
                  <c:v>41731.585730671257</c:v>
                </c:pt>
                <c:pt idx="320">
                  <c:v>41731.592675173604</c:v>
                </c:pt>
                <c:pt idx="321">
                  <c:v>41731.599619675922</c:v>
                </c:pt>
                <c:pt idx="322">
                  <c:v>41731.606564178241</c:v>
                </c:pt>
                <c:pt idx="323">
                  <c:v>41731.613508680559</c:v>
                </c:pt>
                <c:pt idx="324">
                  <c:v>41731.62045318287</c:v>
                </c:pt>
                <c:pt idx="325">
                  <c:v>41731.627397685159</c:v>
                </c:pt>
                <c:pt idx="326">
                  <c:v>41731.634342187484</c:v>
                </c:pt>
                <c:pt idx="327">
                  <c:v>41731.641286689788</c:v>
                </c:pt>
                <c:pt idx="328">
                  <c:v>41731.648231192179</c:v>
                </c:pt>
                <c:pt idx="329">
                  <c:v>41731.655175694446</c:v>
                </c:pt>
                <c:pt idx="330">
                  <c:v>41731.662120196757</c:v>
                </c:pt>
                <c:pt idx="331">
                  <c:v>41731.669064699076</c:v>
                </c:pt>
                <c:pt idx="332">
                  <c:v>41731.676009201386</c:v>
                </c:pt>
                <c:pt idx="333">
                  <c:v>41731.682953703705</c:v>
                </c:pt>
                <c:pt idx="334">
                  <c:v>41731.689898206045</c:v>
                </c:pt>
                <c:pt idx="335">
                  <c:v>41731.696842708334</c:v>
                </c:pt>
                <c:pt idx="336">
                  <c:v>41731.703787210587</c:v>
                </c:pt>
                <c:pt idx="337">
                  <c:v>41731.710731712956</c:v>
                </c:pt>
                <c:pt idx="338">
                  <c:v>41731.717676215274</c:v>
                </c:pt>
                <c:pt idx="339">
                  <c:v>41731.724620717549</c:v>
                </c:pt>
                <c:pt idx="340">
                  <c:v>41731.731565219881</c:v>
                </c:pt>
                <c:pt idx="341">
                  <c:v>41731.738509722221</c:v>
                </c:pt>
                <c:pt idx="342">
                  <c:v>41731.74545422454</c:v>
                </c:pt>
                <c:pt idx="343">
                  <c:v>41731.75239872688</c:v>
                </c:pt>
                <c:pt idx="344">
                  <c:v>41731.759343229169</c:v>
                </c:pt>
                <c:pt idx="345">
                  <c:v>41731.766287731451</c:v>
                </c:pt>
                <c:pt idx="346">
                  <c:v>41731.773232233776</c:v>
                </c:pt>
                <c:pt idx="347">
                  <c:v>41731.780176736109</c:v>
                </c:pt>
                <c:pt idx="348">
                  <c:v>41731.787121238427</c:v>
                </c:pt>
                <c:pt idx="349">
                  <c:v>41731.794065740709</c:v>
                </c:pt>
                <c:pt idx="350">
                  <c:v>41731.801010243085</c:v>
                </c:pt>
                <c:pt idx="351">
                  <c:v>41731.807954745367</c:v>
                </c:pt>
                <c:pt idx="352">
                  <c:v>41731.814899247744</c:v>
                </c:pt>
                <c:pt idx="353">
                  <c:v>41731.821843750004</c:v>
                </c:pt>
                <c:pt idx="354">
                  <c:v>41731.828788252315</c:v>
                </c:pt>
                <c:pt idx="355">
                  <c:v>41731.835732754625</c:v>
                </c:pt>
                <c:pt idx="356">
                  <c:v>41731.842677257002</c:v>
                </c:pt>
                <c:pt idx="357">
                  <c:v>41731.849621759255</c:v>
                </c:pt>
              </c:numCache>
            </c:numRef>
          </c:xVal>
          <c:yVal>
            <c:numRef>
              <c:f>データ!$C$3179:$C$3536</c:f>
              <c:numCache>
                <c:formatCode>General</c:formatCode>
                <c:ptCount val="358"/>
                <c:pt idx="0">
                  <c:v>1038</c:v>
                </c:pt>
                <c:pt idx="1">
                  <c:v>1033</c:v>
                </c:pt>
                <c:pt idx="2">
                  <c:v>1033.9000000000001</c:v>
                </c:pt>
                <c:pt idx="3">
                  <c:v>1028.8</c:v>
                </c:pt>
                <c:pt idx="4">
                  <c:v>1027.5</c:v>
                </c:pt>
                <c:pt idx="5">
                  <c:v>1031.3</c:v>
                </c:pt>
                <c:pt idx="6">
                  <c:v>1035.5999999999999</c:v>
                </c:pt>
                <c:pt idx="7">
                  <c:v>1031.0999999999999</c:v>
                </c:pt>
                <c:pt idx="8">
                  <c:v>1034.0999999999999</c:v>
                </c:pt>
                <c:pt idx="9">
                  <c:v>1036.3</c:v>
                </c:pt>
                <c:pt idx="10">
                  <c:v>1034.7</c:v>
                </c:pt>
                <c:pt idx="11">
                  <c:v>1039.7</c:v>
                </c:pt>
                <c:pt idx="12">
                  <c:v>1037.0999999999999</c:v>
                </c:pt>
                <c:pt idx="13">
                  <c:v>1036.2</c:v>
                </c:pt>
                <c:pt idx="14">
                  <c:v>1034.8</c:v>
                </c:pt>
                <c:pt idx="15">
                  <c:v>1028.7</c:v>
                </c:pt>
                <c:pt idx="16">
                  <c:v>1042.9000000000001</c:v>
                </c:pt>
                <c:pt idx="17">
                  <c:v>1026.2</c:v>
                </c:pt>
                <c:pt idx="18">
                  <c:v>1033.5</c:v>
                </c:pt>
                <c:pt idx="19">
                  <c:v>1024.0999999999999</c:v>
                </c:pt>
                <c:pt idx="20">
                  <c:v>1031.5999999999999</c:v>
                </c:pt>
                <c:pt idx="21">
                  <c:v>1032.0999999999999</c:v>
                </c:pt>
                <c:pt idx="22">
                  <c:v>1030.3</c:v>
                </c:pt>
                <c:pt idx="23">
                  <c:v>1030</c:v>
                </c:pt>
                <c:pt idx="24">
                  <c:v>1025.2</c:v>
                </c:pt>
                <c:pt idx="25">
                  <c:v>1020.5</c:v>
                </c:pt>
                <c:pt idx="26">
                  <c:v>1020.3</c:v>
                </c:pt>
                <c:pt idx="27">
                  <c:v>1058</c:v>
                </c:pt>
                <c:pt idx="28">
                  <c:v>1083.4000000000001</c:v>
                </c:pt>
                <c:pt idx="29">
                  <c:v>1082.2</c:v>
                </c:pt>
                <c:pt idx="30">
                  <c:v>1087</c:v>
                </c:pt>
                <c:pt idx="31">
                  <c:v>1095.5999999999999</c:v>
                </c:pt>
                <c:pt idx="32">
                  <c:v>1089.3</c:v>
                </c:pt>
                <c:pt idx="33">
                  <c:v>1104.5</c:v>
                </c:pt>
                <c:pt idx="34">
                  <c:v>1106.5</c:v>
                </c:pt>
                <c:pt idx="35">
                  <c:v>1101.8</c:v>
                </c:pt>
                <c:pt idx="36">
                  <c:v>1103.9000000000001</c:v>
                </c:pt>
                <c:pt idx="37">
                  <c:v>1096.5999999999999</c:v>
                </c:pt>
                <c:pt idx="38">
                  <c:v>1100.9000000000001</c:v>
                </c:pt>
                <c:pt idx="39">
                  <c:v>1103.4000000000001</c:v>
                </c:pt>
                <c:pt idx="40">
                  <c:v>1101.2</c:v>
                </c:pt>
                <c:pt idx="41">
                  <c:v>1094.9000000000001</c:v>
                </c:pt>
                <c:pt idx="42">
                  <c:v>1106.5999999999999</c:v>
                </c:pt>
                <c:pt idx="43">
                  <c:v>1101.3</c:v>
                </c:pt>
                <c:pt idx="44">
                  <c:v>1105</c:v>
                </c:pt>
                <c:pt idx="45">
                  <c:v>1104.5</c:v>
                </c:pt>
                <c:pt idx="46">
                  <c:v>1103</c:v>
                </c:pt>
                <c:pt idx="47">
                  <c:v>1104.8</c:v>
                </c:pt>
                <c:pt idx="48">
                  <c:v>1098.8</c:v>
                </c:pt>
                <c:pt idx="49">
                  <c:v>1106.7</c:v>
                </c:pt>
                <c:pt idx="50">
                  <c:v>1101.9000000000001</c:v>
                </c:pt>
                <c:pt idx="51">
                  <c:v>1096.9000000000001</c:v>
                </c:pt>
                <c:pt idx="52">
                  <c:v>1102.2</c:v>
                </c:pt>
                <c:pt idx="53">
                  <c:v>1096.4000000000001</c:v>
                </c:pt>
                <c:pt idx="54">
                  <c:v>1107.5</c:v>
                </c:pt>
                <c:pt idx="55">
                  <c:v>1103.2</c:v>
                </c:pt>
                <c:pt idx="56">
                  <c:v>1101.7</c:v>
                </c:pt>
                <c:pt idx="57">
                  <c:v>1094.2</c:v>
                </c:pt>
                <c:pt idx="58">
                  <c:v>1095.2</c:v>
                </c:pt>
                <c:pt idx="59">
                  <c:v>1090.7</c:v>
                </c:pt>
                <c:pt idx="60">
                  <c:v>1091.4000000000001</c:v>
                </c:pt>
                <c:pt idx="61">
                  <c:v>1090.3</c:v>
                </c:pt>
                <c:pt idx="62">
                  <c:v>1096.2</c:v>
                </c:pt>
                <c:pt idx="63">
                  <c:v>1096.8</c:v>
                </c:pt>
                <c:pt idx="64">
                  <c:v>1092.7</c:v>
                </c:pt>
                <c:pt idx="65">
                  <c:v>1087.4000000000001</c:v>
                </c:pt>
                <c:pt idx="66">
                  <c:v>1087.2</c:v>
                </c:pt>
                <c:pt idx="67">
                  <c:v>1096.4000000000001</c:v>
                </c:pt>
                <c:pt idx="68">
                  <c:v>1090.9000000000001</c:v>
                </c:pt>
                <c:pt idx="69">
                  <c:v>1094.0999999999999</c:v>
                </c:pt>
                <c:pt idx="70">
                  <c:v>1083.7</c:v>
                </c:pt>
                <c:pt idx="71">
                  <c:v>1085.8</c:v>
                </c:pt>
                <c:pt idx="72">
                  <c:v>1091.8</c:v>
                </c:pt>
                <c:pt idx="73">
                  <c:v>1086.7</c:v>
                </c:pt>
                <c:pt idx="74">
                  <c:v>1084.5999999999999</c:v>
                </c:pt>
                <c:pt idx="75">
                  <c:v>1091.5</c:v>
                </c:pt>
                <c:pt idx="76">
                  <c:v>1092.2</c:v>
                </c:pt>
                <c:pt idx="77">
                  <c:v>1084.7</c:v>
                </c:pt>
                <c:pt idx="78">
                  <c:v>1089.8</c:v>
                </c:pt>
                <c:pt idx="79">
                  <c:v>1090</c:v>
                </c:pt>
                <c:pt idx="80">
                  <c:v>1088.5999999999999</c:v>
                </c:pt>
                <c:pt idx="81">
                  <c:v>1088.0999999999999</c:v>
                </c:pt>
                <c:pt idx="82">
                  <c:v>1084.9000000000001</c:v>
                </c:pt>
                <c:pt idx="83">
                  <c:v>1084.0999999999999</c:v>
                </c:pt>
                <c:pt idx="84">
                  <c:v>1092.9000000000001</c:v>
                </c:pt>
                <c:pt idx="85">
                  <c:v>1081</c:v>
                </c:pt>
                <c:pt idx="86">
                  <c:v>1080.5</c:v>
                </c:pt>
                <c:pt idx="87">
                  <c:v>1078.5999999999999</c:v>
                </c:pt>
                <c:pt idx="88">
                  <c:v>1079.5</c:v>
                </c:pt>
                <c:pt idx="89">
                  <c:v>1085.4000000000001</c:v>
                </c:pt>
                <c:pt idx="90">
                  <c:v>1077.5</c:v>
                </c:pt>
                <c:pt idx="91">
                  <c:v>1088.8</c:v>
                </c:pt>
                <c:pt idx="92">
                  <c:v>1081.5999999999999</c:v>
                </c:pt>
                <c:pt idx="93">
                  <c:v>1084.7</c:v>
                </c:pt>
                <c:pt idx="94">
                  <c:v>1083</c:v>
                </c:pt>
                <c:pt idx="95">
                  <c:v>1082.4000000000001</c:v>
                </c:pt>
                <c:pt idx="96">
                  <c:v>1075.2</c:v>
                </c:pt>
                <c:pt idx="97">
                  <c:v>1078.0999999999999</c:v>
                </c:pt>
                <c:pt idx="98">
                  <c:v>1076.7</c:v>
                </c:pt>
                <c:pt idx="99">
                  <c:v>1079</c:v>
                </c:pt>
                <c:pt idx="100">
                  <c:v>1082.5</c:v>
                </c:pt>
                <c:pt idx="101">
                  <c:v>1075.7</c:v>
                </c:pt>
                <c:pt idx="102">
                  <c:v>1081</c:v>
                </c:pt>
                <c:pt idx="103">
                  <c:v>1072.3</c:v>
                </c:pt>
                <c:pt idx="104">
                  <c:v>1078.3</c:v>
                </c:pt>
                <c:pt idx="105">
                  <c:v>1074</c:v>
                </c:pt>
                <c:pt idx="106">
                  <c:v>1070.4000000000001</c:v>
                </c:pt>
                <c:pt idx="107">
                  <c:v>1079.3</c:v>
                </c:pt>
                <c:pt idx="108">
                  <c:v>1071.2</c:v>
                </c:pt>
                <c:pt idx="109">
                  <c:v>1070.0999999999999</c:v>
                </c:pt>
                <c:pt idx="110">
                  <c:v>1072.9000000000001</c:v>
                </c:pt>
                <c:pt idx="111">
                  <c:v>1075.3</c:v>
                </c:pt>
                <c:pt idx="112">
                  <c:v>1075.4000000000001</c:v>
                </c:pt>
                <c:pt idx="113">
                  <c:v>1068.7</c:v>
                </c:pt>
                <c:pt idx="114">
                  <c:v>1072</c:v>
                </c:pt>
                <c:pt idx="115">
                  <c:v>1067.4000000000001</c:v>
                </c:pt>
                <c:pt idx="116">
                  <c:v>1074.4000000000001</c:v>
                </c:pt>
                <c:pt idx="117">
                  <c:v>1066.3</c:v>
                </c:pt>
                <c:pt idx="118">
                  <c:v>1064.5</c:v>
                </c:pt>
                <c:pt idx="119">
                  <c:v>1065.7</c:v>
                </c:pt>
                <c:pt idx="120">
                  <c:v>1067.4000000000001</c:v>
                </c:pt>
                <c:pt idx="121">
                  <c:v>1065.5</c:v>
                </c:pt>
                <c:pt idx="122">
                  <c:v>1068.5999999999999</c:v>
                </c:pt>
                <c:pt idx="123">
                  <c:v>1073.9000000000001</c:v>
                </c:pt>
                <c:pt idx="124">
                  <c:v>1066.5999999999999</c:v>
                </c:pt>
                <c:pt idx="125">
                  <c:v>1068.2</c:v>
                </c:pt>
                <c:pt idx="126">
                  <c:v>1062.2</c:v>
                </c:pt>
                <c:pt idx="127">
                  <c:v>1071.4000000000001</c:v>
                </c:pt>
                <c:pt idx="128">
                  <c:v>1067.4000000000001</c:v>
                </c:pt>
                <c:pt idx="129">
                  <c:v>1063.3</c:v>
                </c:pt>
                <c:pt idx="130">
                  <c:v>1074.8</c:v>
                </c:pt>
                <c:pt idx="131">
                  <c:v>1065.3</c:v>
                </c:pt>
                <c:pt idx="132">
                  <c:v>1061.9000000000001</c:v>
                </c:pt>
                <c:pt idx="133">
                  <c:v>1065.2</c:v>
                </c:pt>
                <c:pt idx="134">
                  <c:v>1061.8</c:v>
                </c:pt>
                <c:pt idx="135">
                  <c:v>1067.7</c:v>
                </c:pt>
                <c:pt idx="136">
                  <c:v>1063.0999999999999</c:v>
                </c:pt>
                <c:pt idx="137">
                  <c:v>1065</c:v>
                </c:pt>
                <c:pt idx="138">
                  <c:v>1064.5</c:v>
                </c:pt>
                <c:pt idx="139">
                  <c:v>1065.5999999999999</c:v>
                </c:pt>
                <c:pt idx="140">
                  <c:v>1060.2</c:v>
                </c:pt>
                <c:pt idx="141">
                  <c:v>1061.5999999999999</c:v>
                </c:pt>
                <c:pt idx="142">
                  <c:v>1062.7</c:v>
                </c:pt>
                <c:pt idx="143">
                  <c:v>1060.3</c:v>
                </c:pt>
                <c:pt idx="144">
                  <c:v>1063.7</c:v>
                </c:pt>
                <c:pt idx="145">
                  <c:v>1056.3</c:v>
                </c:pt>
                <c:pt idx="146">
                  <c:v>1059.3</c:v>
                </c:pt>
                <c:pt idx="147">
                  <c:v>1055.2</c:v>
                </c:pt>
                <c:pt idx="148">
                  <c:v>1060.0999999999999</c:v>
                </c:pt>
                <c:pt idx="149">
                  <c:v>1060.5999999999999</c:v>
                </c:pt>
                <c:pt idx="150">
                  <c:v>1058.4000000000001</c:v>
                </c:pt>
                <c:pt idx="151">
                  <c:v>1063.4000000000001</c:v>
                </c:pt>
                <c:pt idx="152">
                  <c:v>1059.7</c:v>
                </c:pt>
                <c:pt idx="153">
                  <c:v>1059</c:v>
                </c:pt>
                <c:pt idx="154">
                  <c:v>1053.5</c:v>
                </c:pt>
                <c:pt idx="155">
                  <c:v>1057.5999999999999</c:v>
                </c:pt>
                <c:pt idx="156">
                  <c:v>1054.9000000000001</c:v>
                </c:pt>
                <c:pt idx="157">
                  <c:v>1052.3</c:v>
                </c:pt>
                <c:pt idx="158">
                  <c:v>1061.8</c:v>
                </c:pt>
                <c:pt idx="159">
                  <c:v>1053.8</c:v>
                </c:pt>
                <c:pt idx="160">
                  <c:v>1061.3</c:v>
                </c:pt>
                <c:pt idx="161">
                  <c:v>1054</c:v>
                </c:pt>
                <c:pt idx="162">
                  <c:v>1053.7</c:v>
                </c:pt>
                <c:pt idx="163">
                  <c:v>1059.5999999999999</c:v>
                </c:pt>
                <c:pt idx="164">
                  <c:v>1058.0999999999999</c:v>
                </c:pt>
                <c:pt idx="165">
                  <c:v>1057.7</c:v>
                </c:pt>
                <c:pt idx="166">
                  <c:v>1058.8</c:v>
                </c:pt>
                <c:pt idx="167">
                  <c:v>1062.8</c:v>
                </c:pt>
                <c:pt idx="168">
                  <c:v>1051.3</c:v>
                </c:pt>
                <c:pt idx="169">
                  <c:v>1056.0999999999999</c:v>
                </c:pt>
                <c:pt idx="170">
                  <c:v>1052.5</c:v>
                </c:pt>
                <c:pt idx="171">
                  <c:v>1051.7</c:v>
                </c:pt>
                <c:pt idx="172">
                  <c:v>1043.7</c:v>
                </c:pt>
                <c:pt idx="173">
                  <c:v>1046.3</c:v>
                </c:pt>
                <c:pt idx="174">
                  <c:v>1051.8</c:v>
                </c:pt>
                <c:pt idx="175">
                  <c:v>1049.2</c:v>
                </c:pt>
                <c:pt idx="176">
                  <c:v>1049</c:v>
                </c:pt>
                <c:pt idx="177">
                  <c:v>1048.5</c:v>
                </c:pt>
                <c:pt idx="178">
                  <c:v>1050.3</c:v>
                </c:pt>
                <c:pt idx="179">
                  <c:v>1052.0999999999999</c:v>
                </c:pt>
                <c:pt idx="180">
                  <c:v>1046.0999999999999</c:v>
                </c:pt>
                <c:pt idx="181">
                  <c:v>1043.7</c:v>
                </c:pt>
                <c:pt idx="182">
                  <c:v>1053.3</c:v>
                </c:pt>
                <c:pt idx="183">
                  <c:v>1043.2</c:v>
                </c:pt>
                <c:pt idx="184">
                  <c:v>1046.9000000000001</c:v>
                </c:pt>
                <c:pt idx="185">
                  <c:v>1049.5999999999999</c:v>
                </c:pt>
                <c:pt idx="186">
                  <c:v>1040.2</c:v>
                </c:pt>
                <c:pt idx="187">
                  <c:v>1043.0999999999999</c:v>
                </c:pt>
                <c:pt idx="188">
                  <c:v>1047.3</c:v>
                </c:pt>
                <c:pt idx="189">
                  <c:v>1047.9000000000001</c:v>
                </c:pt>
                <c:pt idx="190">
                  <c:v>1049.4000000000001</c:v>
                </c:pt>
                <c:pt idx="191">
                  <c:v>1049.4000000000001</c:v>
                </c:pt>
                <c:pt idx="192">
                  <c:v>1051.0999999999999</c:v>
                </c:pt>
                <c:pt idx="193">
                  <c:v>1050.9000000000001</c:v>
                </c:pt>
                <c:pt idx="194">
                  <c:v>1045.2</c:v>
                </c:pt>
                <c:pt idx="195">
                  <c:v>1041.7</c:v>
                </c:pt>
                <c:pt idx="196">
                  <c:v>1039.3</c:v>
                </c:pt>
                <c:pt idx="197">
                  <c:v>1045.2</c:v>
                </c:pt>
                <c:pt idx="198">
                  <c:v>1039.5999999999999</c:v>
                </c:pt>
                <c:pt idx="199">
                  <c:v>1044.2</c:v>
                </c:pt>
                <c:pt idx="200">
                  <c:v>1045.5999999999999</c:v>
                </c:pt>
                <c:pt idx="201">
                  <c:v>1044.2</c:v>
                </c:pt>
                <c:pt idx="202">
                  <c:v>1042.0999999999999</c:v>
                </c:pt>
                <c:pt idx="203">
                  <c:v>1040.7</c:v>
                </c:pt>
                <c:pt idx="204">
                  <c:v>1044.9000000000001</c:v>
                </c:pt>
                <c:pt idx="205">
                  <c:v>1038.7</c:v>
                </c:pt>
                <c:pt idx="206">
                  <c:v>1035.5</c:v>
                </c:pt>
                <c:pt idx="207">
                  <c:v>1034.5999999999999</c:v>
                </c:pt>
                <c:pt idx="208">
                  <c:v>1042.8</c:v>
                </c:pt>
                <c:pt idx="209">
                  <c:v>1038.0999999999999</c:v>
                </c:pt>
                <c:pt idx="210">
                  <c:v>1042.0999999999999</c:v>
                </c:pt>
                <c:pt idx="211">
                  <c:v>1036.7</c:v>
                </c:pt>
                <c:pt idx="212">
                  <c:v>1033.2</c:v>
                </c:pt>
                <c:pt idx="213">
                  <c:v>1044</c:v>
                </c:pt>
                <c:pt idx="214">
                  <c:v>1033.0999999999999</c:v>
                </c:pt>
                <c:pt idx="215">
                  <c:v>1036.5999999999999</c:v>
                </c:pt>
                <c:pt idx="216">
                  <c:v>1040.2</c:v>
                </c:pt>
                <c:pt idx="217">
                  <c:v>1034.5999999999999</c:v>
                </c:pt>
                <c:pt idx="218">
                  <c:v>1036.7</c:v>
                </c:pt>
                <c:pt idx="219">
                  <c:v>1037.8</c:v>
                </c:pt>
                <c:pt idx="220">
                  <c:v>1032.8</c:v>
                </c:pt>
                <c:pt idx="221">
                  <c:v>1039.8</c:v>
                </c:pt>
                <c:pt idx="222">
                  <c:v>1033.2</c:v>
                </c:pt>
                <c:pt idx="223">
                  <c:v>1034.5</c:v>
                </c:pt>
                <c:pt idx="224">
                  <c:v>1032.2</c:v>
                </c:pt>
                <c:pt idx="225">
                  <c:v>1033.5</c:v>
                </c:pt>
                <c:pt idx="226">
                  <c:v>1030.7</c:v>
                </c:pt>
                <c:pt idx="227">
                  <c:v>1035</c:v>
                </c:pt>
                <c:pt idx="228">
                  <c:v>1032.7</c:v>
                </c:pt>
                <c:pt idx="229">
                  <c:v>1037.9000000000001</c:v>
                </c:pt>
                <c:pt idx="230">
                  <c:v>1040.2</c:v>
                </c:pt>
                <c:pt idx="231">
                  <c:v>1037.8</c:v>
                </c:pt>
                <c:pt idx="232">
                  <c:v>1026.5999999999999</c:v>
                </c:pt>
                <c:pt idx="233">
                  <c:v>1030.7</c:v>
                </c:pt>
                <c:pt idx="234">
                  <c:v>1029.0999999999999</c:v>
                </c:pt>
                <c:pt idx="235">
                  <c:v>1028.5</c:v>
                </c:pt>
                <c:pt idx="236">
                  <c:v>1029.7</c:v>
                </c:pt>
                <c:pt idx="237">
                  <c:v>1028.2</c:v>
                </c:pt>
                <c:pt idx="238">
                  <c:v>1033.0999999999999</c:v>
                </c:pt>
                <c:pt idx="239">
                  <c:v>1030.9000000000001</c:v>
                </c:pt>
                <c:pt idx="240">
                  <c:v>1023.7</c:v>
                </c:pt>
                <c:pt idx="241">
                  <c:v>1027.5999999999999</c:v>
                </c:pt>
                <c:pt idx="242">
                  <c:v>1034.8</c:v>
                </c:pt>
                <c:pt idx="243">
                  <c:v>1029.7</c:v>
                </c:pt>
                <c:pt idx="244">
                  <c:v>1024.7</c:v>
                </c:pt>
                <c:pt idx="245">
                  <c:v>1028</c:v>
                </c:pt>
                <c:pt idx="246">
                  <c:v>1034.7</c:v>
                </c:pt>
                <c:pt idx="247">
                  <c:v>1029.9000000000001</c:v>
                </c:pt>
                <c:pt idx="248">
                  <c:v>1028.7</c:v>
                </c:pt>
                <c:pt idx="249">
                  <c:v>1027.8</c:v>
                </c:pt>
                <c:pt idx="250">
                  <c:v>1027.4000000000001</c:v>
                </c:pt>
                <c:pt idx="251">
                  <c:v>1028.5</c:v>
                </c:pt>
                <c:pt idx="252">
                  <c:v>1027.7</c:v>
                </c:pt>
                <c:pt idx="253">
                  <c:v>1027.0999999999999</c:v>
                </c:pt>
                <c:pt idx="254">
                  <c:v>1031.2</c:v>
                </c:pt>
                <c:pt idx="255">
                  <c:v>1024.7</c:v>
                </c:pt>
                <c:pt idx="256">
                  <c:v>1027.0999999999999</c:v>
                </c:pt>
                <c:pt idx="257">
                  <c:v>1028</c:v>
                </c:pt>
                <c:pt idx="258">
                  <c:v>1022.8</c:v>
                </c:pt>
                <c:pt idx="259">
                  <c:v>1026.7</c:v>
                </c:pt>
                <c:pt idx="260">
                  <c:v>1020.4</c:v>
                </c:pt>
                <c:pt idx="261">
                  <c:v>1025.8</c:v>
                </c:pt>
                <c:pt idx="262">
                  <c:v>1022.6</c:v>
                </c:pt>
                <c:pt idx="263">
                  <c:v>1024.7</c:v>
                </c:pt>
                <c:pt idx="264">
                  <c:v>1023.9</c:v>
                </c:pt>
                <c:pt idx="265">
                  <c:v>1021</c:v>
                </c:pt>
                <c:pt idx="266">
                  <c:v>1021.3</c:v>
                </c:pt>
                <c:pt idx="267">
                  <c:v>1021.2</c:v>
                </c:pt>
                <c:pt idx="268">
                  <c:v>1026.8</c:v>
                </c:pt>
                <c:pt idx="269">
                  <c:v>1024.5</c:v>
                </c:pt>
                <c:pt idx="270">
                  <c:v>1020.3</c:v>
                </c:pt>
                <c:pt idx="271">
                  <c:v>1024.8</c:v>
                </c:pt>
                <c:pt idx="272">
                  <c:v>1018.7</c:v>
                </c:pt>
                <c:pt idx="273">
                  <c:v>1021.8</c:v>
                </c:pt>
                <c:pt idx="274">
                  <c:v>1021.6</c:v>
                </c:pt>
                <c:pt idx="275">
                  <c:v>1014.8</c:v>
                </c:pt>
                <c:pt idx="276">
                  <c:v>1022.9</c:v>
                </c:pt>
                <c:pt idx="277">
                  <c:v>1021.6</c:v>
                </c:pt>
                <c:pt idx="278">
                  <c:v>1026.4000000000001</c:v>
                </c:pt>
                <c:pt idx="279">
                  <c:v>1018.5</c:v>
                </c:pt>
                <c:pt idx="280">
                  <c:v>1017</c:v>
                </c:pt>
                <c:pt idx="281">
                  <c:v>1022.2</c:v>
                </c:pt>
                <c:pt idx="282">
                  <c:v>1020</c:v>
                </c:pt>
                <c:pt idx="283">
                  <c:v>1022.5</c:v>
                </c:pt>
                <c:pt idx="284">
                  <c:v>1025.8</c:v>
                </c:pt>
                <c:pt idx="285">
                  <c:v>1016.5</c:v>
                </c:pt>
                <c:pt idx="286">
                  <c:v>1013</c:v>
                </c:pt>
                <c:pt idx="287">
                  <c:v>1023.8</c:v>
                </c:pt>
                <c:pt idx="288">
                  <c:v>1019</c:v>
                </c:pt>
                <c:pt idx="289">
                  <c:v>1021.1</c:v>
                </c:pt>
                <c:pt idx="290">
                  <c:v>1024.5999999999999</c:v>
                </c:pt>
                <c:pt idx="291">
                  <c:v>1015.2</c:v>
                </c:pt>
                <c:pt idx="292">
                  <c:v>1014.9</c:v>
                </c:pt>
                <c:pt idx="293">
                  <c:v>1019.3</c:v>
                </c:pt>
                <c:pt idx="294">
                  <c:v>1010.8</c:v>
                </c:pt>
                <c:pt idx="295">
                  <c:v>1012.5</c:v>
                </c:pt>
                <c:pt idx="296">
                  <c:v>1016.5</c:v>
                </c:pt>
                <c:pt idx="297">
                  <c:v>1010.9</c:v>
                </c:pt>
                <c:pt idx="298">
                  <c:v>1016.2</c:v>
                </c:pt>
                <c:pt idx="299">
                  <c:v>1018.2</c:v>
                </c:pt>
                <c:pt idx="300">
                  <c:v>1017</c:v>
                </c:pt>
                <c:pt idx="301">
                  <c:v>1013</c:v>
                </c:pt>
                <c:pt idx="302">
                  <c:v>1016.3</c:v>
                </c:pt>
                <c:pt idx="303">
                  <c:v>1013.1</c:v>
                </c:pt>
                <c:pt idx="304">
                  <c:v>1016.9</c:v>
                </c:pt>
                <c:pt idx="305">
                  <c:v>1016.3</c:v>
                </c:pt>
                <c:pt idx="306">
                  <c:v>1006.6</c:v>
                </c:pt>
                <c:pt idx="307">
                  <c:v>1014.6</c:v>
                </c:pt>
                <c:pt idx="308">
                  <c:v>1015.7</c:v>
                </c:pt>
                <c:pt idx="309">
                  <c:v>1011.5</c:v>
                </c:pt>
                <c:pt idx="310">
                  <c:v>1015</c:v>
                </c:pt>
                <c:pt idx="311">
                  <c:v>1015.2</c:v>
                </c:pt>
                <c:pt idx="312">
                  <c:v>1015.5</c:v>
                </c:pt>
                <c:pt idx="313">
                  <c:v>1010.4</c:v>
                </c:pt>
                <c:pt idx="314">
                  <c:v>1003.9</c:v>
                </c:pt>
                <c:pt idx="315">
                  <c:v>1013</c:v>
                </c:pt>
                <c:pt idx="316">
                  <c:v>1014.3</c:v>
                </c:pt>
                <c:pt idx="317">
                  <c:v>1010.4</c:v>
                </c:pt>
                <c:pt idx="318">
                  <c:v>1012.9</c:v>
                </c:pt>
                <c:pt idx="319">
                  <c:v>1005.4</c:v>
                </c:pt>
                <c:pt idx="320">
                  <c:v>1012.2</c:v>
                </c:pt>
                <c:pt idx="321">
                  <c:v>1011.6</c:v>
                </c:pt>
                <c:pt idx="322">
                  <c:v>1008.3</c:v>
                </c:pt>
                <c:pt idx="323">
                  <c:v>1012.5</c:v>
                </c:pt>
                <c:pt idx="324">
                  <c:v>1005.5</c:v>
                </c:pt>
                <c:pt idx="325">
                  <c:v>1013.2</c:v>
                </c:pt>
                <c:pt idx="326">
                  <c:v>1002.3</c:v>
                </c:pt>
                <c:pt idx="327">
                  <c:v>1009.2</c:v>
                </c:pt>
                <c:pt idx="328">
                  <c:v>1008.9</c:v>
                </c:pt>
                <c:pt idx="329">
                  <c:v>1008.1</c:v>
                </c:pt>
                <c:pt idx="330">
                  <c:v>1002.5</c:v>
                </c:pt>
                <c:pt idx="331">
                  <c:v>1005.3</c:v>
                </c:pt>
                <c:pt idx="332">
                  <c:v>1005.7</c:v>
                </c:pt>
                <c:pt idx="333">
                  <c:v>1005.9</c:v>
                </c:pt>
                <c:pt idx="334">
                  <c:v>1011.7</c:v>
                </c:pt>
                <c:pt idx="335">
                  <c:v>1010.9</c:v>
                </c:pt>
                <c:pt idx="336">
                  <c:v>1011.6</c:v>
                </c:pt>
                <c:pt idx="337">
                  <c:v>1007.2</c:v>
                </c:pt>
                <c:pt idx="338">
                  <c:v>1002</c:v>
                </c:pt>
                <c:pt idx="339">
                  <c:v>1005.4</c:v>
                </c:pt>
                <c:pt idx="340">
                  <c:v>1001.3</c:v>
                </c:pt>
                <c:pt idx="341">
                  <c:v>1006</c:v>
                </c:pt>
                <c:pt idx="342">
                  <c:v>1005.9</c:v>
                </c:pt>
                <c:pt idx="343">
                  <c:v>1002.3</c:v>
                </c:pt>
                <c:pt idx="344">
                  <c:v>1012.3</c:v>
                </c:pt>
                <c:pt idx="345">
                  <c:v>1003.1</c:v>
                </c:pt>
                <c:pt idx="346">
                  <c:v>1004.2</c:v>
                </c:pt>
                <c:pt idx="347">
                  <c:v>1002.1</c:v>
                </c:pt>
                <c:pt idx="348">
                  <c:v>1006.5</c:v>
                </c:pt>
                <c:pt idx="349">
                  <c:v>1000.6</c:v>
                </c:pt>
                <c:pt idx="350">
                  <c:v>1001.4</c:v>
                </c:pt>
                <c:pt idx="351">
                  <c:v>1002.5</c:v>
                </c:pt>
                <c:pt idx="352">
                  <c:v>1008.7</c:v>
                </c:pt>
                <c:pt idx="353">
                  <c:v>1007.1</c:v>
                </c:pt>
                <c:pt idx="354">
                  <c:v>996.2</c:v>
                </c:pt>
                <c:pt idx="355">
                  <c:v>1002.8</c:v>
                </c:pt>
                <c:pt idx="356">
                  <c:v>1010.7</c:v>
                </c:pt>
                <c:pt idx="357">
                  <c:v>1003.5</c:v>
                </c:pt>
              </c:numCache>
            </c:numRef>
          </c:yVal>
        </c:ser>
        <c:axId val="69964928"/>
        <c:axId val="69966464"/>
      </c:scatterChart>
      <c:valAx>
        <c:axId val="69964928"/>
        <c:scaling>
          <c:orientation val="minMax"/>
          <c:max val="41732"/>
          <c:min val="41729.333333333336"/>
        </c:scaling>
        <c:axPos val="b"/>
        <c:numFmt formatCode="m/d\ h:mm" sourceLinked="1"/>
        <c:majorTickMark val="none"/>
        <c:tickLblPos val="nextTo"/>
        <c:crossAx val="69966464"/>
        <c:crosses val="autoZero"/>
        <c:crossBetween val="midCat"/>
        <c:majorUnit val="0.5"/>
      </c:valAx>
      <c:valAx>
        <c:axId val="69966464"/>
        <c:scaling>
          <c:orientation val="minMax"/>
          <c:max val="1150"/>
          <c:min val="1000"/>
        </c:scaling>
        <c:axPos val="l"/>
        <c:majorGridlines/>
        <c:numFmt formatCode="General" sourceLinked="1"/>
        <c:majorTickMark val="none"/>
        <c:tickLblPos val="nextTo"/>
        <c:crossAx val="69964928"/>
        <c:crosses val="autoZero"/>
        <c:crossBetween val="midCat"/>
      </c:valAx>
      <c:spPr>
        <a:noFill/>
      </c:spPr>
    </c:plotArea>
    <c:plotVisOnly val="1"/>
    <c:dispBlanksAs val="gap"/>
  </c:chart>
  <c:spPr>
    <a:solidFill>
      <a:schemeClr val="bg1"/>
    </a:solidFill>
    <a:ln w="28575">
      <a:solidFill>
        <a:srgbClr val="00B050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0.68017</cdr:x>
      <cdr:y>0.12171</cdr:y>
    </cdr:from>
    <cdr:to>
      <cdr:x>0.68266</cdr:x>
      <cdr:y>0.95129</cdr:y>
    </cdr:to>
    <cdr:cxnSp macro="">
      <cdr:nvCxnSpPr>
        <cdr:cNvPr id="2" name="直線コネクタ 1"/>
        <cdr:cNvCxnSpPr/>
      </cdr:nvCxnSpPr>
      <cdr:spPr>
        <a:xfrm xmlns:a="http://schemas.openxmlformats.org/drawingml/2006/main" flipV="1">
          <a:off x="4435231" y="602440"/>
          <a:ext cx="16253" cy="410644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defTabSz="417438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defTabSz="417438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46A8183-1493-4907-A28D-F711CF7ED79F}" type="datetimeFigureOut">
              <a:rPr lang="ja-JP" altLang="en-US"/>
              <a:pPr>
                <a:defRPr/>
              </a:pPr>
              <a:t>2014/10/28</a:t>
            </a:fld>
            <a:endParaRPr lang="en-US" alt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8" tIns="31414" rIns="62828" bIns="3141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defTabSz="417438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defTabSz="417438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98437BA-D481-45D4-A7FE-B7BC6F0C3B4D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173538"/>
            <a:fld id="{C662E6DA-5E81-4FBF-A965-7F1E901CD84F}" type="slidenum">
              <a:rPr lang="ja-JP" altLang="en-US" smtClean="0"/>
              <a:pPr defTabSz="4173538"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B979-B5B6-43FF-8F77-94AD4507AE00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8D1F-EE88-4885-A108-21C5098E09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DB19-8DBA-4255-83F2-AE31BCB3D809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4D78-C0D7-4C94-AA20-16C4C835CF4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5C55-BE39-4570-B85C-C8B657F93BFE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22C3-EE00-4D1D-85D3-43C261CEA03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F8BC-8C9F-45C3-BC19-C88E57C2A538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C9E0-AB03-41B1-A7CE-EFBF5238542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2F31-37C8-4619-A25A-58C7848D87DC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00EE-242F-46E6-8406-8BBC57CC43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DDB7-3AC1-4363-A27D-378BB4DC916B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2A3D-0E3C-4BD2-8864-45D771E4B36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0307-D160-4B54-859F-D8FD8D6529FA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F140-38B1-43C3-9068-9DAD2CE5FE4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254E-7764-46FD-90CB-22287F253987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9534-13C5-477C-BDAC-882D387E88A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0B62-08B0-4E3E-BF49-1C072AE22FD2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3390-D3D1-4A1A-A6B1-467FD9B5268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E0BA-B907-4252-B478-B0BAE6F0B6E6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612F-B26D-4CAB-8F4B-6022E1C785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E17D-DA2B-43EF-98ED-AB3C7E31DAC5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419F-2966-4EC9-9E8D-73CC89A319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6EB7E7-660A-4525-91A2-06D5BD48D9B3}" type="datetimeFigureOut">
              <a:rPr lang="ja-JP" altLang="en-US"/>
              <a:pPr>
                <a:defRPr/>
              </a:pPr>
              <a:t>2014/10/28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7BA1E1-929F-44DC-A0C4-DAB8767B9A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kumimoji="1" sz="201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図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839788"/>
            <a:ext cx="393065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正方形/長方形 5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187031" y="1815767"/>
            <a:ext cx="22891750" cy="20179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 rot="10800000" flipH="1" flipV="1">
            <a:off x="5345113" y="809625"/>
            <a:ext cx="23333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5400" b="1" u="sng">
                <a:latin typeface="HGP創英ﾌﾟﾚｾﾞﾝｽEB"/>
                <a:ea typeface="HGP創英ﾌﾟﾚｾﾞﾝｽEB"/>
                <a:cs typeface="HGP創英ﾌﾟﾚｾﾞﾝｽEB"/>
              </a:rPr>
              <a:t>Cooling Water Management: dissolved oxygen and clogging corpuscle</a:t>
            </a:r>
            <a:endParaRPr lang="ja-JP" altLang="en-US" sz="5400" b="1" u="sng">
              <a:latin typeface="HGP創英ﾌﾟﾚｾﾞﾝｽEB"/>
              <a:ea typeface="HGP創英ﾌﾟﾚｾﾞﾝｽEB"/>
              <a:cs typeface="HGP創英ﾌﾟﾚｾﾞﾝｽEB"/>
            </a:endParaRPr>
          </a:p>
        </p:txBody>
      </p:sp>
      <p:sp>
        <p:nvSpPr>
          <p:cNvPr id="14340" name="テキスト ボックス 78"/>
          <p:cNvSpPr txBox="1">
            <a:spLocks noChangeArrowheads="1"/>
          </p:cNvSpPr>
          <p:nvPr/>
        </p:nvSpPr>
        <p:spPr bwMode="auto">
          <a:xfrm>
            <a:off x="7208838" y="16673513"/>
            <a:ext cx="8012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3600">
                <a:latin typeface="Calibri" pitchFamily="34" charset="0"/>
              </a:rPr>
              <a:t>Diminishing flow rate by copper oxide</a:t>
            </a:r>
            <a:endParaRPr lang="ja-JP" altLang="en-US" sz="3600">
              <a:latin typeface="Calibri" pitchFamily="34" charset="0"/>
            </a:endParaRPr>
          </a:p>
        </p:txBody>
      </p:sp>
      <p:grpSp>
        <p:nvGrpSpPr>
          <p:cNvPr id="14341" name="グループ化 106"/>
          <p:cNvGrpSpPr>
            <a:grpSpLocks/>
          </p:cNvGrpSpPr>
          <p:nvPr/>
        </p:nvGrpSpPr>
        <p:grpSpPr bwMode="auto">
          <a:xfrm>
            <a:off x="15284450" y="15932150"/>
            <a:ext cx="14398625" cy="12030075"/>
            <a:chOff x="15284449" y="16108769"/>
            <a:chExt cx="14398987" cy="12031204"/>
          </a:xfrm>
        </p:grpSpPr>
        <p:sp>
          <p:nvSpPr>
            <p:cNvPr id="103" name="正方形/長方形 102"/>
            <p:cNvSpPr/>
            <p:nvPr/>
          </p:nvSpPr>
          <p:spPr>
            <a:xfrm>
              <a:off x="15284449" y="16524733"/>
              <a:ext cx="14398987" cy="116152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464" name="テキスト ボックス 68"/>
            <p:cNvSpPr txBox="1">
              <a:spLocks noChangeArrowheads="1"/>
            </p:cNvSpPr>
            <p:nvPr/>
          </p:nvSpPr>
          <p:spPr bwMode="auto">
            <a:xfrm>
              <a:off x="15883184" y="16108769"/>
              <a:ext cx="6006152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4800">
                  <a:latin typeface="Calibri" pitchFamily="34" charset="0"/>
                </a:rPr>
                <a:t>Measurement system</a:t>
              </a:r>
            </a:p>
          </p:txBody>
        </p:sp>
        <p:grpSp>
          <p:nvGrpSpPr>
            <p:cNvPr id="14465" name="グループ化 101"/>
            <p:cNvGrpSpPr>
              <a:grpSpLocks/>
            </p:cNvGrpSpPr>
            <p:nvPr/>
          </p:nvGrpSpPr>
          <p:grpSpPr bwMode="auto">
            <a:xfrm>
              <a:off x="15838502" y="17081997"/>
              <a:ext cx="13057516" cy="2041716"/>
              <a:chOff x="15567904" y="17093483"/>
              <a:chExt cx="13422227" cy="2007448"/>
            </a:xfrm>
          </p:grpSpPr>
          <p:sp>
            <p:nvSpPr>
              <p:cNvPr id="14477" name="テキスト ボックス 1038"/>
              <p:cNvSpPr txBox="1">
                <a:spLocks noChangeArrowheads="1"/>
              </p:cNvSpPr>
              <p:nvPr/>
            </p:nvSpPr>
            <p:spPr bwMode="auto">
              <a:xfrm>
                <a:off x="15738128" y="17269001"/>
                <a:ext cx="13220560" cy="1785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ja-JP" altLang="en-US" sz="2800">
                    <a:latin typeface="Calibri" pitchFamily="34" charset="0"/>
                  </a:rPr>
                  <a:t>　</a:t>
                </a:r>
                <a:r>
                  <a:rPr lang="en-US" altLang="ja-JP" sz="2800">
                    <a:latin typeface="Calibri" pitchFamily="34" charset="0"/>
                  </a:rPr>
                  <a:t>It is assumed that dissolved oxygen (</a:t>
                </a:r>
                <a:r>
                  <a:rPr lang="en-US" altLang="ja-JP" sz="2800" i="1">
                    <a:latin typeface="Calibri" pitchFamily="34" charset="0"/>
                  </a:rPr>
                  <a:t>DO</a:t>
                </a:r>
                <a:r>
                  <a:rPr lang="en-US" altLang="ja-JP" sz="2800">
                    <a:latin typeface="Calibri" pitchFamily="34" charset="0"/>
                  </a:rPr>
                  <a:t>) in cooling water increases  at the timing above countermeasures(refer to </a:t>
                </a:r>
                <a:r>
                  <a:rPr lang="en-US" altLang="ja-JP" sz="2800" i="1">
                    <a:latin typeface="Calibri" pitchFamily="34" charset="0"/>
                  </a:rPr>
                  <a:t>Intoroduction 1 thou </a:t>
                </a:r>
                <a:r>
                  <a:rPr lang="en-US" altLang="ja-JP" sz="2800">
                    <a:latin typeface="Calibri" pitchFamily="34" charset="0"/>
                  </a:rPr>
                  <a:t>3). </a:t>
                </a:r>
                <a:r>
                  <a:rPr lang="en-US" altLang="ja-JP" sz="2800" i="1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We  must understand the correlation between diminishing flow rate and amount of </a:t>
                </a:r>
                <a:r>
                  <a:rPr lang="en-US" altLang="ja-JP" sz="2800" i="1">
                    <a:latin typeface="Calibri" pitchFamily="34" charset="0"/>
                  </a:rPr>
                  <a:t>DO</a:t>
                </a:r>
                <a:r>
                  <a:rPr lang="en-US" altLang="ja-JP" sz="2800">
                    <a:latin typeface="Calibri" pitchFamily="34" charset="0"/>
                  </a:rPr>
                  <a:t> of low conductivity water in magnet-cooling system. </a:t>
                </a:r>
              </a:p>
            </p:txBody>
          </p:sp>
          <p:sp>
            <p:nvSpPr>
              <p:cNvPr id="71" name="角丸四角形 70"/>
              <p:cNvSpPr/>
              <p:nvPr/>
            </p:nvSpPr>
            <p:spPr>
              <a:xfrm>
                <a:off x="15567903" y="17093484"/>
                <a:ext cx="13422226" cy="20074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4466" name="テキスト ボックス 63"/>
            <p:cNvSpPr txBox="1">
              <a:spLocks noChangeArrowheads="1"/>
            </p:cNvSpPr>
            <p:nvPr/>
          </p:nvSpPr>
          <p:spPr bwMode="auto">
            <a:xfrm>
              <a:off x="18223390" y="24224649"/>
              <a:ext cx="2234694" cy="101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2000" i="1">
                  <a:latin typeface="Calibri" pitchFamily="34" charset="0"/>
                </a:rPr>
                <a:t>    DO </a:t>
              </a:r>
              <a:r>
                <a:rPr lang="en-US" altLang="ja-JP" sz="2000">
                  <a:latin typeface="Calibri" pitchFamily="34" charset="0"/>
                </a:rPr>
                <a:t>sensor needs 1.5~2.0mL/min water flow.</a:t>
              </a:r>
              <a:endParaRPr lang="ja-JP" altLang="en-US" sz="2000">
                <a:latin typeface="Calibri" pitchFamily="34" charset="0"/>
              </a:endParaRPr>
            </a:p>
          </p:txBody>
        </p:sp>
        <p:sp>
          <p:nvSpPr>
            <p:cNvPr id="14467" name="テキスト ボックス 53"/>
            <p:cNvSpPr txBox="1">
              <a:spLocks noChangeArrowheads="1"/>
            </p:cNvSpPr>
            <p:nvPr/>
          </p:nvSpPr>
          <p:spPr bwMode="auto">
            <a:xfrm>
              <a:off x="16430440" y="19204908"/>
              <a:ext cx="7436526" cy="113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ja-JP" altLang="en-US" sz="3600">
                  <a:latin typeface="Calibri" pitchFamily="34" charset="0"/>
                </a:rPr>
                <a:t>　</a:t>
              </a:r>
              <a:r>
                <a:rPr lang="en-US" altLang="ja-JP" sz="3200">
                  <a:latin typeface="Calibri" pitchFamily="34" charset="0"/>
                </a:rPr>
                <a:t>We have installed </a:t>
              </a:r>
              <a:r>
                <a:rPr lang="en-US" altLang="ja-JP" sz="3200" i="1">
                  <a:latin typeface="Calibri" pitchFamily="34" charset="0"/>
                </a:rPr>
                <a:t>DO</a:t>
              </a:r>
              <a:r>
                <a:rPr lang="en-US" altLang="ja-JP" sz="3200">
                  <a:latin typeface="Calibri" pitchFamily="34" charset="0"/>
                </a:rPr>
                <a:t> sensor and monitor in magnet- cooling system. </a:t>
              </a:r>
              <a:r>
                <a:rPr lang="en-US" altLang="ja-JP" sz="2800">
                  <a:latin typeface="Calibri" pitchFamily="34" charset="0"/>
                </a:rPr>
                <a:t>(Fig. 3 )</a:t>
              </a:r>
              <a:endParaRPr lang="ja-JP" altLang="en-US" sz="2400">
                <a:latin typeface="Calibri" pitchFamily="34" charset="0"/>
              </a:endParaRPr>
            </a:p>
          </p:txBody>
        </p:sp>
        <p:grpSp>
          <p:nvGrpSpPr>
            <p:cNvPr id="14468" name="グループ化 98"/>
            <p:cNvGrpSpPr>
              <a:grpSpLocks/>
            </p:cNvGrpSpPr>
            <p:nvPr/>
          </p:nvGrpSpPr>
          <p:grpSpPr bwMode="auto">
            <a:xfrm>
              <a:off x="25319287" y="19564981"/>
              <a:ext cx="3646579" cy="8311200"/>
              <a:chOff x="26818271" y="19337126"/>
              <a:chExt cx="3646579" cy="8311200"/>
            </a:xfrm>
          </p:grpSpPr>
          <p:grpSp>
            <p:nvGrpSpPr>
              <p:cNvPr id="14469" name="グループ化 92"/>
              <p:cNvGrpSpPr>
                <a:grpSpLocks/>
              </p:cNvGrpSpPr>
              <p:nvPr/>
            </p:nvGrpSpPr>
            <p:grpSpPr bwMode="auto">
              <a:xfrm>
                <a:off x="26818271" y="19337126"/>
                <a:ext cx="3646579" cy="2627560"/>
                <a:chOff x="25021413" y="20119107"/>
                <a:chExt cx="3646579" cy="2627560"/>
              </a:xfrm>
            </p:grpSpPr>
            <p:sp>
              <p:nvSpPr>
                <p:cNvPr id="49" name="四角形吹き出し 48"/>
                <p:cNvSpPr/>
                <p:nvPr/>
              </p:nvSpPr>
              <p:spPr>
                <a:xfrm>
                  <a:off x="25021415" y="20119207"/>
                  <a:ext cx="3646579" cy="2627559"/>
                </a:xfrm>
                <a:prstGeom prst="wedgeRectCallout">
                  <a:avLst>
                    <a:gd name="adj1" fmla="val -95531"/>
                    <a:gd name="adj2" fmla="val 7295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17643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pic>
              <p:nvPicPr>
                <p:cNvPr id="14476" name="図 42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5077737" y="20191122"/>
                  <a:ext cx="3518246" cy="2491102"/>
                </a:xfrm>
                <a:prstGeom prst="rect">
                  <a:avLst/>
                </a:prstGeom>
                <a:noFill/>
                <a:ln w="79375">
                  <a:solidFill>
                    <a:schemeClr val="tx2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14470" name="グループ化 95"/>
              <p:cNvGrpSpPr>
                <a:grpSpLocks/>
              </p:cNvGrpSpPr>
              <p:nvPr/>
            </p:nvGrpSpPr>
            <p:grpSpPr bwMode="auto">
              <a:xfrm>
                <a:off x="27417667" y="22898080"/>
                <a:ext cx="2759144" cy="4223543"/>
                <a:chOff x="25851329" y="23347608"/>
                <a:chExt cx="2759144" cy="4223543"/>
              </a:xfrm>
            </p:grpSpPr>
            <p:sp>
              <p:nvSpPr>
                <p:cNvPr id="51" name="四角形吹き出し 50"/>
                <p:cNvSpPr/>
                <p:nvPr/>
              </p:nvSpPr>
              <p:spPr>
                <a:xfrm>
                  <a:off x="25852025" y="23347850"/>
                  <a:ext cx="2759145" cy="4223146"/>
                </a:xfrm>
                <a:prstGeom prst="wedgeRectCallout">
                  <a:avLst>
                    <a:gd name="adj1" fmla="val -216215"/>
                    <a:gd name="adj2" fmla="val -3288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17643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pic>
              <p:nvPicPr>
                <p:cNvPr id="14474" name="図 51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867907" y="23347608"/>
                  <a:ext cx="2706301" cy="4203699"/>
                </a:xfrm>
                <a:prstGeom prst="rect">
                  <a:avLst/>
                </a:prstGeom>
                <a:noFill/>
                <a:ln w="79375">
                  <a:solidFill>
                    <a:schemeClr val="tx2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4471" name="テキスト ボックス 97"/>
              <p:cNvSpPr txBox="1">
                <a:spLocks noChangeArrowheads="1"/>
              </p:cNvSpPr>
              <p:nvPr/>
            </p:nvSpPr>
            <p:spPr bwMode="auto">
              <a:xfrm>
                <a:off x="27810981" y="27129562"/>
                <a:ext cx="1989651" cy="518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2800" i="1">
                    <a:latin typeface="Calibri" pitchFamily="34" charset="0"/>
                  </a:rPr>
                  <a:t>DO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sensor</a:t>
                </a:r>
                <a:endParaRPr lang="ja-JP" altLang="en-US" sz="2800">
                  <a:latin typeface="Calibri" pitchFamily="34" charset="0"/>
                </a:endParaRPr>
              </a:p>
            </p:txBody>
          </p:sp>
          <p:sp>
            <p:nvSpPr>
              <p:cNvPr id="14472" name="テキスト ボックス 144"/>
              <p:cNvSpPr txBox="1">
                <a:spLocks noChangeArrowheads="1"/>
              </p:cNvSpPr>
              <p:nvPr/>
            </p:nvSpPr>
            <p:spPr bwMode="auto">
              <a:xfrm>
                <a:off x="27658623" y="22114818"/>
                <a:ext cx="225754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2800" i="1">
                    <a:latin typeface="Calibri" pitchFamily="34" charset="0"/>
                  </a:rPr>
                  <a:t>DO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monitor</a:t>
                </a:r>
                <a:endParaRPr lang="ja-JP" altLang="en-US" sz="2800">
                  <a:latin typeface="Calibri" pitchFamily="34" charset="0"/>
                </a:endParaRPr>
              </a:p>
            </p:txBody>
          </p:sp>
        </p:grpSp>
      </p:grpSp>
      <p:sp>
        <p:nvSpPr>
          <p:cNvPr id="14342" name="テキスト ボックス 1"/>
          <p:cNvSpPr txBox="1">
            <a:spLocks noChangeArrowheads="1"/>
          </p:cNvSpPr>
          <p:nvPr/>
        </p:nvSpPr>
        <p:spPr bwMode="auto">
          <a:xfrm>
            <a:off x="22513925" y="26503313"/>
            <a:ext cx="31337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2400"/>
              <a:t>Optical type</a:t>
            </a:r>
          </a:p>
          <a:p>
            <a:pPr marL="228600" indent="-228600"/>
            <a:r>
              <a:rPr lang="en-US" altLang="ja-JP" sz="2400"/>
              <a:t> Hach Ultra K1100</a:t>
            </a:r>
          </a:p>
          <a:p>
            <a:pPr marL="228600" indent="-228600"/>
            <a:r>
              <a:rPr lang="en-US" altLang="ja-JP" sz="2400"/>
              <a:t>0-2ppm range</a:t>
            </a:r>
          </a:p>
        </p:txBody>
      </p:sp>
      <p:sp>
        <p:nvSpPr>
          <p:cNvPr id="14343" name="テキスト ボックス 152"/>
          <p:cNvSpPr txBox="1">
            <a:spLocks noChangeArrowheads="1"/>
          </p:cNvSpPr>
          <p:nvPr/>
        </p:nvSpPr>
        <p:spPr bwMode="auto">
          <a:xfrm>
            <a:off x="18811875" y="26081038"/>
            <a:ext cx="41624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2000"/>
              <a:t>Fig. 3 </a:t>
            </a:r>
            <a:r>
              <a:rPr lang="en-US" altLang="ja-JP" sz="2000" i="1"/>
              <a:t>DO</a:t>
            </a:r>
            <a:r>
              <a:rPr lang="en-US" altLang="ja-JP" sz="2000"/>
              <a:t> measurement system</a:t>
            </a:r>
            <a:endParaRPr lang="ja-JP" altLang="en-US" sz="2000"/>
          </a:p>
        </p:txBody>
      </p:sp>
      <p:sp>
        <p:nvSpPr>
          <p:cNvPr id="1041" name="正方形/長方形 1040"/>
          <p:cNvSpPr/>
          <p:nvPr/>
        </p:nvSpPr>
        <p:spPr bwMode="auto">
          <a:xfrm>
            <a:off x="522288" y="28500388"/>
            <a:ext cx="29348112" cy="824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3" name="正方形/長方形 1042"/>
          <p:cNvSpPr/>
          <p:nvPr/>
        </p:nvSpPr>
        <p:spPr bwMode="auto">
          <a:xfrm>
            <a:off x="530225" y="36720463"/>
            <a:ext cx="14578013" cy="5205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46" name="テキスト ボックス 66"/>
          <p:cNvSpPr txBox="1">
            <a:spLocks noChangeArrowheads="1"/>
          </p:cNvSpPr>
          <p:nvPr/>
        </p:nvSpPr>
        <p:spPr bwMode="auto">
          <a:xfrm>
            <a:off x="7508875" y="35836225"/>
            <a:ext cx="68087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ja-JP" altLang="en-US" sz="3200">
                <a:latin typeface="Calibri" pitchFamily="34" charset="0"/>
              </a:rPr>
              <a:t>　</a:t>
            </a:r>
            <a:r>
              <a:rPr lang="en-US" altLang="ja-JP" sz="3200">
                <a:latin typeface="Calibri" pitchFamily="34" charset="0"/>
              </a:rPr>
              <a:t>HIMAC was shut down in March and August due to periodic machine maintenance.</a:t>
            </a:r>
            <a:r>
              <a:rPr lang="en-US" altLang="ja-JP" sz="3200" i="1">
                <a:latin typeface="Calibri" pitchFamily="34" charset="0"/>
              </a:rPr>
              <a:t> DO </a:t>
            </a:r>
            <a:r>
              <a:rPr lang="en-US" altLang="ja-JP" sz="3200">
                <a:latin typeface="Calibri" pitchFamily="34" charset="0"/>
              </a:rPr>
              <a:t>is increasing during this period, because the cooling water was drains and refills at the Periodic machine maintenance. As shown in Fig. 4 . </a:t>
            </a:r>
            <a:r>
              <a:rPr lang="en-US" altLang="ja-JP" sz="3200" i="1">
                <a:latin typeface="Calibri" pitchFamily="34" charset="0"/>
              </a:rPr>
              <a:t>DO</a:t>
            </a:r>
            <a:r>
              <a:rPr lang="en-US" altLang="ja-JP" sz="3200">
                <a:latin typeface="Calibri" pitchFamily="34" charset="0"/>
              </a:rPr>
              <a:t> is fluctuating </a:t>
            </a:r>
            <a:r>
              <a:rPr lang="en-US" altLang="ja-JP" sz="2800">
                <a:latin typeface="Calibri" pitchFamily="34" charset="0"/>
              </a:rPr>
              <a:t>from 100 to 1100ppb.</a:t>
            </a:r>
            <a:r>
              <a:rPr lang="ja-JP" altLang="en-US" sz="3600">
                <a:latin typeface="Calibri" pitchFamily="34" charset="0"/>
              </a:rPr>
              <a:t>　</a:t>
            </a:r>
            <a:endParaRPr lang="en-US" altLang="ja-JP" sz="3200">
              <a:latin typeface="Calibri" pitchFamily="34" charset="0"/>
            </a:endParaRPr>
          </a:p>
        </p:txBody>
      </p:sp>
      <p:grpSp>
        <p:nvGrpSpPr>
          <p:cNvPr id="14347" name="グループ化 25"/>
          <p:cNvGrpSpPr>
            <a:grpSpLocks/>
          </p:cNvGrpSpPr>
          <p:nvPr/>
        </p:nvGrpSpPr>
        <p:grpSpPr bwMode="auto">
          <a:xfrm>
            <a:off x="779463" y="35950525"/>
            <a:ext cx="6521450" cy="4948238"/>
            <a:chOff x="1087920" y="35734405"/>
            <a:chExt cx="6520869" cy="4949664"/>
          </a:xfrm>
        </p:grpSpPr>
        <p:graphicFrame>
          <p:nvGraphicFramePr>
            <p:cNvPr id="138" name="グラフ 137"/>
            <p:cNvGraphicFramePr>
              <a:graphicFrameLocks/>
            </p:cNvGraphicFramePr>
            <p:nvPr/>
          </p:nvGraphicFramePr>
          <p:xfrm>
            <a:off x="1087920" y="35734405"/>
            <a:ext cx="6520869" cy="4949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14456" name="グループ化 1045"/>
            <p:cNvGrpSpPr>
              <a:grpSpLocks/>
            </p:cNvGrpSpPr>
            <p:nvPr/>
          </p:nvGrpSpPr>
          <p:grpSpPr bwMode="auto">
            <a:xfrm>
              <a:off x="2124075" y="36368037"/>
              <a:ext cx="3379788" cy="4073525"/>
              <a:chOff x="2114200" y="36718972"/>
              <a:chExt cx="3379736" cy="4073800"/>
            </a:xfrm>
          </p:grpSpPr>
          <p:cxnSp>
            <p:nvCxnSpPr>
              <p:cNvPr id="104" name="直線コネクタ 103"/>
              <p:cNvCxnSpPr/>
              <p:nvPr/>
            </p:nvCxnSpPr>
            <p:spPr>
              <a:xfrm flipV="1">
                <a:off x="2114590" y="36718936"/>
                <a:ext cx="0" cy="407338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矢印コネクタ 105"/>
              <p:cNvCxnSpPr/>
              <p:nvPr/>
            </p:nvCxnSpPr>
            <p:spPr>
              <a:xfrm flipH="1">
                <a:off x="2195545" y="40022111"/>
                <a:ext cx="57144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59" name="テキスト ボックス 108"/>
              <p:cNvSpPr txBox="1">
                <a:spLocks noChangeArrowheads="1"/>
              </p:cNvSpPr>
              <p:nvPr/>
            </p:nvSpPr>
            <p:spPr bwMode="auto">
              <a:xfrm>
                <a:off x="2757314" y="39838715"/>
                <a:ext cx="1341552" cy="338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1600">
                    <a:latin typeface="Calibri" pitchFamily="34" charset="0"/>
                  </a:rPr>
                  <a:t>Coil flashing</a:t>
                </a:r>
                <a:endParaRPr lang="ja-JP" altLang="en-US" sz="1600">
                  <a:latin typeface="Calibri" pitchFamily="34" charset="0"/>
                </a:endParaRPr>
              </a:p>
            </p:txBody>
          </p:sp>
          <p:cxnSp>
            <p:nvCxnSpPr>
              <p:cNvPr id="111" name="直線矢印コネクタ 110"/>
              <p:cNvCxnSpPr/>
              <p:nvPr/>
            </p:nvCxnSpPr>
            <p:spPr>
              <a:xfrm>
                <a:off x="4308286" y="37071486"/>
                <a:ext cx="118573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61" name="テキスト ボックス 113"/>
              <p:cNvSpPr txBox="1">
                <a:spLocks noChangeArrowheads="1"/>
              </p:cNvSpPr>
              <p:nvPr/>
            </p:nvSpPr>
            <p:spPr bwMode="auto">
              <a:xfrm>
                <a:off x="3381618" y="36880494"/>
                <a:ext cx="1131987" cy="3693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1800">
                    <a:latin typeface="Calibri" pitchFamily="34" charset="0"/>
                  </a:rPr>
                  <a:t>38hours</a:t>
                </a:r>
                <a:endParaRPr lang="ja-JP" altLang="en-US" sz="1800">
                  <a:latin typeface="Calibri" pitchFamily="34" charset="0"/>
                </a:endParaRPr>
              </a:p>
            </p:txBody>
          </p:sp>
          <p:cxnSp>
            <p:nvCxnSpPr>
              <p:cNvPr id="151" name="直線矢印コネクタ 150"/>
              <p:cNvCxnSpPr/>
              <p:nvPr/>
            </p:nvCxnSpPr>
            <p:spPr>
              <a:xfrm flipH="1">
                <a:off x="2179671" y="37071486"/>
                <a:ext cx="114129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348" name="テキスト ボックス 122"/>
          <p:cNvSpPr txBox="1">
            <a:spLocks noChangeArrowheads="1"/>
          </p:cNvSpPr>
          <p:nvPr/>
        </p:nvSpPr>
        <p:spPr bwMode="auto">
          <a:xfrm>
            <a:off x="7620000" y="39766875"/>
            <a:ext cx="73453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2800" i="1">
                <a:latin typeface="Calibri" pitchFamily="34" charset="0"/>
              </a:rPr>
              <a:t>  </a:t>
            </a:r>
            <a:r>
              <a:rPr lang="en-US" altLang="ja-JP" sz="3200" i="1">
                <a:latin typeface="Calibri" pitchFamily="34" charset="0"/>
              </a:rPr>
              <a:t>DO </a:t>
            </a:r>
            <a:r>
              <a:rPr lang="en-US" altLang="ja-JP" sz="3200">
                <a:latin typeface="Calibri" pitchFamily="34" charset="0"/>
              </a:rPr>
              <a:t>increases after performing coil flashing.</a:t>
            </a:r>
          </a:p>
          <a:p>
            <a:pPr marL="228600" indent="-228600"/>
            <a:r>
              <a:rPr lang="en-US" altLang="ja-JP" sz="3200">
                <a:latin typeface="Calibri" pitchFamily="34" charset="0"/>
              </a:rPr>
              <a:t>  It took about 38 hours to return </a:t>
            </a:r>
            <a:r>
              <a:rPr lang="en-US" altLang="ja-JP" sz="3200" i="1">
                <a:latin typeface="Calibri" pitchFamily="34" charset="0"/>
              </a:rPr>
              <a:t>DO</a:t>
            </a:r>
            <a:r>
              <a:rPr lang="en-US" altLang="ja-JP" sz="3200">
                <a:latin typeface="Calibri" pitchFamily="34" charset="0"/>
              </a:rPr>
              <a:t> before coil flashing .(Fig5)</a:t>
            </a:r>
            <a:r>
              <a:rPr lang="en-US" altLang="ja-JP" sz="2800">
                <a:latin typeface="Calibri" pitchFamily="34" charset="0"/>
              </a:rPr>
              <a:t> </a:t>
            </a:r>
            <a:endParaRPr lang="en-US" altLang="ja-JP" sz="3600">
              <a:latin typeface="Calibri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 bwMode="auto">
          <a:xfrm>
            <a:off x="14852650" y="34666238"/>
            <a:ext cx="13733463" cy="181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28600" indent="-2286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lt"/>
                <a:ea typeface="+mn-ea"/>
              </a:rPr>
              <a:t>→</a:t>
            </a:r>
            <a:r>
              <a:rPr lang="en-US" altLang="ja-JP" sz="2800" dirty="0">
                <a:latin typeface="Calibri" pitchFamily="34" charset="0"/>
              </a:rPr>
              <a:t>C</a:t>
            </a:r>
            <a:r>
              <a:rPr lang="en-US" altLang="ja-JP" sz="2800" dirty="0">
                <a:latin typeface="Calibri" pitchFamily="34" charset="0"/>
              </a:rPr>
              <a:t>orrelation was not found although the water flow rate of several magnets and </a:t>
            </a:r>
            <a:r>
              <a:rPr lang="en-US" altLang="ja-JP" sz="2800" i="1" dirty="0">
                <a:latin typeface="Calibri" pitchFamily="34" charset="0"/>
              </a:rPr>
              <a:t>DO</a:t>
            </a:r>
            <a:r>
              <a:rPr lang="en-US" altLang="ja-JP" sz="2800" dirty="0">
                <a:latin typeface="Calibri" pitchFamily="34" charset="0"/>
              </a:rPr>
              <a:t> were compared.(Fig6)</a:t>
            </a:r>
            <a:endParaRPr lang="en-US" altLang="ja-JP" sz="2800" dirty="0">
              <a:latin typeface="+mn-lt"/>
              <a:ea typeface="+mn-ea"/>
            </a:endParaRPr>
          </a:p>
          <a:p>
            <a:pPr marL="228600" indent="-2286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lt"/>
                <a:ea typeface="+mn-ea"/>
              </a:rPr>
              <a:t>→</a:t>
            </a:r>
            <a:r>
              <a:rPr lang="en-US" altLang="ja-JP" sz="2800" i="1" dirty="0">
                <a:latin typeface="+mn-lt"/>
                <a:ea typeface="+mn-ea"/>
              </a:rPr>
              <a:t>DO</a:t>
            </a:r>
            <a:r>
              <a:rPr lang="en-US" altLang="ja-JP" sz="2800" dirty="0">
                <a:latin typeface="+mn-lt"/>
                <a:ea typeface="+mn-ea"/>
              </a:rPr>
              <a:t> was fluctuating after the water is supplied.(Fig. 7). But  we  can not  measure  the </a:t>
            </a:r>
            <a:r>
              <a:rPr lang="en-US" altLang="ja-JP" sz="2800" i="1" dirty="0">
                <a:latin typeface="+mn-lt"/>
                <a:ea typeface="+mn-ea"/>
              </a:rPr>
              <a:t>DO </a:t>
            </a:r>
            <a:r>
              <a:rPr lang="en-US" altLang="ja-JP" sz="2800" dirty="0">
                <a:latin typeface="+mn-lt"/>
                <a:ea typeface="+mn-ea"/>
              </a:rPr>
              <a:t>in </a:t>
            </a:r>
            <a:r>
              <a:rPr lang="en-US" altLang="ja-JP" sz="2800" dirty="0">
                <a:latin typeface="Calibri" pitchFamily="34" charset="0"/>
              </a:rPr>
              <a:t>supplied water</a:t>
            </a:r>
            <a:r>
              <a:rPr lang="en-US" altLang="ja-JP" sz="2800" i="1" dirty="0">
                <a:latin typeface="Calibri" pitchFamily="34" charset="0"/>
              </a:rPr>
              <a:t>.</a:t>
            </a:r>
            <a:endParaRPr lang="ja-JP" altLang="en-US" sz="2800" dirty="0">
              <a:latin typeface="+mn-lt"/>
              <a:ea typeface="+mn-ea"/>
            </a:endParaRPr>
          </a:p>
        </p:txBody>
      </p:sp>
      <p:pic>
        <p:nvPicPr>
          <p:cNvPr id="1435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90075" y="28749625"/>
            <a:ext cx="6654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テキスト ボックス 146"/>
          <p:cNvSpPr txBox="1">
            <a:spLocks noChangeArrowheads="1"/>
          </p:cNvSpPr>
          <p:nvPr/>
        </p:nvSpPr>
        <p:spPr bwMode="auto">
          <a:xfrm>
            <a:off x="1304925" y="28071763"/>
            <a:ext cx="55118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4800">
                <a:latin typeface="Calibri" pitchFamily="34" charset="0"/>
              </a:rPr>
              <a:t>Measurement result</a:t>
            </a:r>
          </a:p>
        </p:txBody>
      </p:sp>
      <p:sp>
        <p:nvSpPr>
          <p:cNvPr id="14352" name="テキスト ボックス 153"/>
          <p:cNvSpPr txBox="1">
            <a:spLocks noChangeArrowheads="1"/>
          </p:cNvSpPr>
          <p:nvPr/>
        </p:nvSpPr>
        <p:spPr bwMode="auto">
          <a:xfrm rot="5400000">
            <a:off x="27994769" y="31007844"/>
            <a:ext cx="1963737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1800">
                <a:latin typeface="Calibri" pitchFamily="34" charset="0"/>
              </a:rPr>
              <a:t>Supplied water[L]</a:t>
            </a:r>
            <a:endParaRPr lang="ja-JP" altLang="en-US" sz="1800">
              <a:latin typeface="Calibri" pitchFamily="34" charset="0"/>
            </a:endParaRPr>
          </a:p>
        </p:txBody>
      </p:sp>
      <p:cxnSp>
        <p:nvCxnSpPr>
          <p:cNvPr id="113" name="直線コネクタ 112"/>
          <p:cNvCxnSpPr/>
          <p:nvPr/>
        </p:nvCxnSpPr>
        <p:spPr bwMode="auto">
          <a:xfrm>
            <a:off x="522288" y="28487688"/>
            <a:ext cx="792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 bwMode="auto">
          <a:xfrm>
            <a:off x="530225" y="28487688"/>
            <a:ext cx="0" cy="13455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stCxn id="14351" idx="3"/>
          </p:cNvCxnSpPr>
          <p:nvPr/>
        </p:nvCxnSpPr>
        <p:spPr bwMode="auto">
          <a:xfrm flipV="1">
            <a:off x="6816725" y="28487688"/>
            <a:ext cx="23053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 bwMode="auto">
          <a:xfrm>
            <a:off x="29878338" y="28500388"/>
            <a:ext cx="0" cy="822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 bwMode="auto">
          <a:xfrm>
            <a:off x="522288" y="41925875"/>
            <a:ext cx="14595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 bwMode="auto">
          <a:xfrm>
            <a:off x="15117763" y="36742688"/>
            <a:ext cx="14760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 bwMode="auto">
          <a:xfrm>
            <a:off x="15117763" y="36742688"/>
            <a:ext cx="0" cy="5183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7163" y="29108400"/>
            <a:ext cx="106267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61" name="グループ化 127"/>
          <p:cNvGrpSpPr>
            <a:grpSpLocks/>
          </p:cNvGrpSpPr>
          <p:nvPr/>
        </p:nvGrpSpPr>
        <p:grpSpPr bwMode="auto">
          <a:xfrm>
            <a:off x="15571788" y="36887150"/>
            <a:ext cx="14265275" cy="5056188"/>
            <a:chOff x="15716051" y="36885982"/>
            <a:chExt cx="14265750" cy="5057110"/>
          </a:xfrm>
        </p:grpSpPr>
        <p:sp>
          <p:nvSpPr>
            <p:cNvPr id="1054" name="正方形/長方形 1053"/>
            <p:cNvSpPr/>
            <p:nvPr/>
          </p:nvSpPr>
          <p:spPr>
            <a:xfrm>
              <a:off x="15716051" y="37246411"/>
              <a:ext cx="14265750" cy="469668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453" name="テキスト ボックス 31"/>
            <p:cNvSpPr txBox="1">
              <a:spLocks noChangeArrowheads="1"/>
            </p:cNvSpPr>
            <p:nvPr/>
          </p:nvSpPr>
          <p:spPr bwMode="auto">
            <a:xfrm>
              <a:off x="15902612" y="37933295"/>
              <a:ext cx="13805598" cy="341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ja-JP" altLang="en-US" sz="3200">
                  <a:latin typeface="Calibri" pitchFamily="34" charset="0"/>
                </a:rPr>
                <a:t>　</a:t>
              </a:r>
              <a:r>
                <a:rPr lang="en-US" altLang="ja-JP" sz="3600">
                  <a:latin typeface="Calibri" pitchFamily="34" charset="0"/>
                </a:rPr>
                <a:t>We find that coil flashing is cause to increase </a:t>
              </a:r>
              <a:r>
                <a:rPr lang="en-US" altLang="ja-JP" sz="3600" i="1">
                  <a:latin typeface="Calibri" pitchFamily="34" charset="0"/>
                </a:rPr>
                <a:t>DO</a:t>
              </a:r>
              <a:r>
                <a:rPr lang="en-US" altLang="ja-JP" sz="3600">
                  <a:latin typeface="Calibri" pitchFamily="34" charset="0"/>
                </a:rPr>
                <a:t>. But there seems no correlation between diminishing flow rate and </a:t>
              </a:r>
              <a:r>
                <a:rPr lang="en-US" altLang="ja-JP" sz="3600" i="1">
                  <a:latin typeface="Calibri" pitchFamily="34" charset="0"/>
                </a:rPr>
                <a:t>DO</a:t>
              </a:r>
              <a:r>
                <a:rPr lang="en-US" altLang="ja-JP" sz="3600">
                  <a:latin typeface="Calibri" pitchFamily="34" charset="0"/>
                </a:rPr>
                <a:t> value.</a:t>
              </a:r>
            </a:p>
            <a:p>
              <a:pPr marL="228600" indent="-228600"/>
              <a:r>
                <a:rPr lang="ja-JP" altLang="en-US" sz="3600">
                  <a:latin typeface="Calibri" pitchFamily="34" charset="0"/>
                </a:rPr>
                <a:t>　</a:t>
              </a:r>
              <a:r>
                <a:rPr lang="en-US" altLang="ja-JP" sz="3600">
                  <a:latin typeface="Calibri" pitchFamily="34" charset="0"/>
                </a:rPr>
                <a:t>We will improve the measurement system to measure </a:t>
              </a:r>
              <a:r>
                <a:rPr lang="en-US" altLang="ja-JP" sz="3600" i="1">
                  <a:latin typeface="Calibri" pitchFamily="34" charset="0"/>
                </a:rPr>
                <a:t>DO</a:t>
              </a:r>
              <a:r>
                <a:rPr lang="en-US" altLang="ja-JP" sz="3600">
                  <a:latin typeface="Calibri" pitchFamily="34" charset="0"/>
                </a:rPr>
                <a:t> that contained  supplied  water .</a:t>
              </a:r>
              <a:r>
                <a:rPr lang="en-US" altLang="ja-JP" sz="3600" i="1">
                  <a:latin typeface="Calibri" pitchFamily="34" charset="0"/>
                </a:rPr>
                <a:t> </a:t>
              </a:r>
            </a:p>
            <a:p>
              <a:pPr marL="228600" indent="-228600"/>
              <a:r>
                <a:rPr lang="en-US" altLang="ja-JP" sz="3600">
                  <a:latin typeface="Calibri" pitchFamily="34" charset="0"/>
                </a:rPr>
                <a:t>   In order to understand the correlation between diminishing flow rate and </a:t>
              </a:r>
              <a:r>
                <a:rPr lang="en-US" altLang="ja-JP" sz="3600" i="1">
                  <a:latin typeface="Calibri" pitchFamily="34" charset="0"/>
                </a:rPr>
                <a:t>DO</a:t>
              </a:r>
              <a:r>
                <a:rPr lang="en-US" altLang="ja-JP" sz="3600">
                  <a:latin typeface="Calibri" pitchFamily="34" charset="0"/>
                </a:rPr>
                <a:t>, we need to measure the </a:t>
              </a:r>
              <a:r>
                <a:rPr lang="en-US" altLang="ja-JP" sz="3600" i="1">
                  <a:latin typeface="Calibri" pitchFamily="34" charset="0"/>
                </a:rPr>
                <a:t>DO</a:t>
              </a:r>
              <a:r>
                <a:rPr lang="en-US" altLang="ja-JP" sz="3600">
                  <a:latin typeface="Calibri" pitchFamily="34" charset="0"/>
                </a:rPr>
                <a:t> at the closer position of magnets.</a:t>
              </a:r>
              <a:endParaRPr lang="en-US" altLang="ja-JP" sz="3600" i="1">
                <a:latin typeface="Calibri" pitchFamily="34" charset="0"/>
              </a:endParaRPr>
            </a:p>
          </p:txBody>
        </p:sp>
        <p:sp>
          <p:nvSpPr>
            <p:cNvPr id="14454" name="テキスト ボックス 188"/>
            <p:cNvSpPr txBox="1">
              <a:spLocks noChangeArrowheads="1"/>
            </p:cNvSpPr>
            <p:nvPr/>
          </p:nvSpPr>
          <p:spPr bwMode="auto">
            <a:xfrm>
              <a:off x="16587914" y="36885982"/>
              <a:ext cx="2944561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4800">
                  <a:latin typeface="Calibri" pitchFamily="34" charset="0"/>
                </a:rPr>
                <a:t>Conclusion</a:t>
              </a:r>
            </a:p>
          </p:txBody>
        </p:sp>
      </p:grpSp>
      <p:pic>
        <p:nvPicPr>
          <p:cNvPr id="14362" name="図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19200" y="28749625"/>
            <a:ext cx="7164388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63" name="グループ化 131"/>
          <p:cNvGrpSpPr>
            <a:grpSpLocks/>
          </p:cNvGrpSpPr>
          <p:nvPr/>
        </p:nvGrpSpPr>
        <p:grpSpPr bwMode="auto">
          <a:xfrm>
            <a:off x="2724150" y="29541788"/>
            <a:ext cx="7704138" cy="5534025"/>
            <a:chOff x="17418800" y="21691702"/>
            <a:chExt cx="8590896" cy="5657115"/>
          </a:xfrm>
        </p:grpSpPr>
        <p:cxnSp>
          <p:nvCxnSpPr>
            <p:cNvPr id="1047" name="直線コネクタ 1046"/>
            <p:cNvCxnSpPr/>
            <p:nvPr/>
          </p:nvCxnSpPr>
          <p:spPr>
            <a:xfrm>
              <a:off x="17418800" y="21691702"/>
              <a:ext cx="0" cy="56571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>
              <a:off x="18222482" y="21691702"/>
              <a:ext cx="0" cy="56571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>
              <a:off x="26009696" y="21691702"/>
              <a:ext cx="0" cy="56571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>
              <a:off x="24644853" y="21691702"/>
              <a:ext cx="0" cy="56571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直線矢印コネクタ 1048"/>
            <p:cNvCxnSpPr/>
            <p:nvPr/>
          </p:nvCxnSpPr>
          <p:spPr>
            <a:xfrm flipV="1">
              <a:off x="17445354" y="23627714"/>
              <a:ext cx="791289" cy="4869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/>
            <p:cNvCxnSpPr/>
            <p:nvPr/>
          </p:nvCxnSpPr>
          <p:spPr>
            <a:xfrm>
              <a:off x="24644853" y="23669907"/>
              <a:ext cx="1364843" cy="973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9" name="テキスト ボックス 1050"/>
            <p:cNvSpPr txBox="1">
              <a:spLocks noChangeArrowheads="1"/>
            </p:cNvSpPr>
            <p:nvPr/>
          </p:nvSpPr>
          <p:spPr bwMode="auto">
            <a:xfrm>
              <a:off x="20092827" y="22200170"/>
              <a:ext cx="3447440" cy="84948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2400">
                  <a:latin typeface="Calibri" pitchFamily="34" charset="0"/>
                </a:rPr>
                <a:t>Periodic machine maintenance.</a:t>
              </a:r>
              <a:endParaRPr lang="ja-JP" altLang="en-US" sz="2400">
                <a:latin typeface="Calibri" pitchFamily="34" charset="0"/>
              </a:endParaRPr>
            </a:p>
          </p:txBody>
        </p:sp>
        <p:cxnSp>
          <p:nvCxnSpPr>
            <p:cNvPr id="1053" name="直線矢印コネクタ 1052"/>
            <p:cNvCxnSpPr/>
            <p:nvPr/>
          </p:nvCxnSpPr>
          <p:spPr>
            <a:xfrm>
              <a:off x="23540233" y="22662142"/>
              <a:ext cx="1987962" cy="97044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flipH="1">
              <a:off x="17769304" y="22662142"/>
              <a:ext cx="2329614" cy="92500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上矢印 15"/>
          <p:cNvSpPr/>
          <p:nvPr/>
        </p:nvSpPr>
        <p:spPr bwMode="auto">
          <a:xfrm>
            <a:off x="3525838" y="32785050"/>
            <a:ext cx="223837" cy="3165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円/楕円 4"/>
          <p:cNvSpPr/>
          <p:nvPr/>
        </p:nvSpPr>
        <p:spPr bwMode="auto">
          <a:xfrm>
            <a:off x="3094038" y="32024638"/>
            <a:ext cx="1096962" cy="7540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66" name="テキスト ボックス 153"/>
          <p:cNvSpPr txBox="1">
            <a:spLocks noChangeArrowheads="1"/>
          </p:cNvSpPr>
          <p:nvPr/>
        </p:nvSpPr>
        <p:spPr bwMode="auto">
          <a:xfrm>
            <a:off x="4214813" y="35374263"/>
            <a:ext cx="41624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2000"/>
              <a:t>Fig. 4 Measurement result to </a:t>
            </a:r>
            <a:r>
              <a:rPr lang="en-US" altLang="ja-JP" sz="2000" i="1"/>
              <a:t>DO</a:t>
            </a:r>
            <a:endParaRPr lang="ja-JP" altLang="en-US" sz="2000" i="1"/>
          </a:p>
        </p:txBody>
      </p:sp>
      <p:sp>
        <p:nvSpPr>
          <p:cNvPr id="14367" name="テキスト ボックス 155"/>
          <p:cNvSpPr txBox="1">
            <a:spLocks noChangeArrowheads="1"/>
          </p:cNvSpPr>
          <p:nvPr/>
        </p:nvSpPr>
        <p:spPr bwMode="auto">
          <a:xfrm>
            <a:off x="3206750" y="40943213"/>
            <a:ext cx="11731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2000"/>
              <a:t>Fig. 5</a:t>
            </a:r>
            <a:endParaRPr lang="ja-JP" altLang="en-US" sz="2000"/>
          </a:p>
        </p:txBody>
      </p:sp>
      <p:sp>
        <p:nvSpPr>
          <p:cNvPr id="14368" name="テキスト ボックス 164"/>
          <p:cNvSpPr txBox="1">
            <a:spLocks noChangeArrowheads="1"/>
          </p:cNvSpPr>
          <p:nvPr/>
        </p:nvSpPr>
        <p:spPr bwMode="auto">
          <a:xfrm>
            <a:off x="15252700" y="33677225"/>
            <a:ext cx="42719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2000"/>
              <a:t>Fig. 6 </a:t>
            </a:r>
            <a:r>
              <a:rPr lang="en-US" altLang="ja-JP" sz="2000" i="1"/>
              <a:t>DO</a:t>
            </a:r>
            <a:r>
              <a:rPr lang="en-US" altLang="ja-JP" sz="2000"/>
              <a:t> vs Water flow of magnet </a:t>
            </a:r>
            <a:endParaRPr lang="ja-JP" altLang="en-US" sz="2000"/>
          </a:p>
        </p:txBody>
      </p:sp>
      <p:sp>
        <p:nvSpPr>
          <p:cNvPr id="14369" name="テキスト ボックス 109"/>
          <p:cNvSpPr txBox="1">
            <a:spLocks noChangeArrowheads="1"/>
          </p:cNvSpPr>
          <p:nvPr/>
        </p:nvSpPr>
        <p:spPr bwMode="auto">
          <a:xfrm rot="-5400000">
            <a:off x="12644438" y="30853063"/>
            <a:ext cx="22748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1800">
                <a:latin typeface="Calibri" pitchFamily="34" charset="0"/>
              </a:rPr>
              <a:t>Dissolve oxygen[ppb]</a:t>
            </a:r>
            <a:endParaRPr lang="ja-JP" altLang="en-US" sz="1800">
              <a:latin typeface="Calibri" pitchFamily="34" charset="0"/>
            </a:endParaRPr>
          </a:p>
        </p:txBody>
      </p:sp>
      <p:sp>
        <p:nvSpPr>
          <p:cNvPr id="14370" name="テキスト ボックス 109"/>
          <p:cNvSpPr txBox="1">
            <a:spLocks noChangeArrowheads="1"/>
          </p:cNvSpPr>
          <p:nvPr/>
        </p:nvSpPr>
        <p:spPr bwMode="auto">
          <a:xfrm rot="-5400000">
            <a:off x="20915313" y="30902275"/>
            <a:ext cx="22748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1800">
                <a:latin typeface="Calibri" pitchFamily="34" charset="0"/>
              </a:rPr>
              <a:t>Dissolve oxygen[ppb]</a:t>
            </a:r>
            <a:endParaRPr lang="ja-JP" altLang="en-US" sz="1800">
              <a:latin typeface="Calibri" pitchFamily="34" charset="0"/>
            </a:endParaRPr>
          </a:p>
        </p:txBody>
      </p:sp>
      <p:sp>
        <p:nvSpPr>
          <p:cNvPr id="14371" name="テキスト ボックス 168"/>
          <p:cNvSpPr txBox="1">
            <a:spLocks noChangeArrowheads="1"/>
          </p:cNvSpPr>
          <p:nvPr/>
        </p:nvSpPr>
        <p:spPr bwMode="auto">
          <a:xfrm>
            <a:off x="23380700" y="33626425"/>
            <a:ext cx="42719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altLang="ja-JP" sz="2000"/>
              <a:t>Fig. 7 </a:t>
            </a:r>
            <a:r>
              <a:rPr lang="en-US" altLang="ja-JP" sz="2000" i="1"/>
              <a:t>DO</a:t>
            </a:r>
            <a:r>
              <a:rPr lang="en-US" altLang="ja-JP" sz="2000"/>
              <a:t> vs </a:t>
            </a:r>
            <a:r>
              <a:rPr lang="en-US" altLang="ja-JP" sz="2000">
                <a:latin typeface="Calibri" pitchFamily="34" charset="0"/>
              </a:rPr>
              <a:t>Supplied water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4372" name="テキスト ボックス 109"/>
          <p:cNvSpPr txBox="1">
            <a:spLocks noChangeArrowheads="1"/>
          </p:cNvSpPr>
          <p:nvPr/>
        </p:nvSpPr>
        <p:spPr bwMode="auto">
          <a:xfrm rot="5400000">
            <a:off x="20202525" y="30853063"/>
            <a:ext cx="19732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1800">
                <a:latin typeface="Calibri" pitchFamily="34" charset="0"/>
              </a:rPr>
              <a:t>water flow[L/min]</a:t>
            </a:r>
            <a:endParaRPr lang="ja-JP" altLang="en-US" sz="1800">
              <a:latin typeface="Calibri" pitchFamily="34" charset="0"/>
            </a:endParaRPr>
          </a:p>
        </p:txBody>
      </p:sp>
      <p:grpSp>
        <p:nvGrpSpPr>
          <p:cNvPr id="14373" name="グループ化 6"/>
          <p:cNvGrpSpPr>
            <a:grpSpLocks/>
          </p:cNvGrpSpPr>
          <p:nvPr/>
        </p:nvGrpSpPr>
        <p:grpSpPr bwMode="auto">
          <a:xfrm>
            <a:off x="522288" y="4092575"/>
            <a:ext cx="29100462" cy="11615738"/>
            <a:chOff x="583167" y="4092575"/>
            <a:chExt cx="29099908" cy="11615986"/>
          </a:xfrm>
        </p:grpSpPr>
        <p:sp>
          <p:nvSpPr>
            <p:cNvPr id="14" name="正方形/長方形 13"/>
            <p:cNvSpPr/>
            <p:nvPr/>
          </p:nvSpPr>
          <p:spPr bwMode="auto">
            <a:xfrm>
              <a:off x="583167" y="4624399"/>
              <a:ext cx="29099908" cy="110841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右矢印 12"/>
            <p:cNvSpPr/>
            <p:nvPr/>
          </p:nvSpPr>
          <p:spPr bwMode="auto">
            <a:xfrm>
              <a:off x="12840021" y="12403315"/>
              <a:ext cx="5213251" cy="17097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398" name="テキスト ボックス 87"/>
            <p:cNvSpPr txBox="1">
              <a:spLocks noChangeArrowheads="1"/>
            </p:cNvSpPr>
            <p:nvPr/>
          </p:nvSpPr>
          <p:spPr bwMode="auto">
            <a:xfrm>
              <a:off x="1098427" y="5151012"/>
              <a:ext cx="201593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200">
                  <a:latin typeface="Calibri" pitchFamily="34" charset="0"/>
                </a:rPr>
                <a:t>The flow rate of cooling water for magnets is current problem in Heavy Ion Medical Accelerator in Chiba (HIMAC). </a:t>
              </a:r>
            </a:p>
          </p:txBody>
        </p:sp>
        <p:sp>
          <p:nvSpPr>
            <p:cNvPr id="14399" name="テキスト ボックス 3"/>
            <p:cNvSpPr txBox="1">
              <a:spLocks noChangeArrowheads="1"/>
            </p:cNvSpPr>
            <p:nvPr/>
          </p:nvSpPr>
          <p:spPr bwMode="auto">
            <a:xfrm>
              <a:off x="1150938" y="5789862"/>
              <a:ext cx="12918222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200">
                  <a:latin typeface="Calibri" pitchFamily="34" charset="0"/>
                </a:rPr>
                <a:t>The flow rate of cooling water  for magnets is diminishing remarkably since 2012.  Therefore, we frequently adjust the flow rate by valve control.</a:t>
              </a:r>
              <a:r>
                <a:rPr lang="ja-JP" altLang="en-US" sz="3200">
                  <a:latin typeface="Calibri" pitchFamily="34" charset="0"/>
                </a:rPr>
                <a:t> </a:t>
              </a:r>
              <a:r>
                <a:rPr lang="en-US" altLang="ja-JP" sz="3200">
                  <a:latin typeface="Calibri" pitchFamily="34" charset="0"/>
                </a:rPr>
                <a:t>Fig. 1 shows typical trend of the cooling water flow. The cooling water flow is adjusted to the timing from which the color is changing to blue</a:t>
              </a:r>
              <a:r>
                <a:rPr lang="ja-JP" altLang="en-US" sz="3200">
                  <a:latin typeface="Calibri" pitchFamily="34" charset="0"/>
                </a:rPr>
                <a:t>→</a:t>
              </a:r>
              <a:r>
                <a:rPr lang="en-US" altLang="ja-JP" sz="3200">
                  <a:latin typeface="Calibri" pitchFamily="34" charset="0"/>
                </a:rPr>
                <a:t>red</a:t>
              </a:r>
              <a:r>
                <a:rPr lang="ja-JP" altLang="en-US" sz="3200">
                  <a:latin typeface="Calibri" pitchFamily="34" charset="0"/>
                </a:rPr>
                <a:t>→</a:t>
              </a:r>
              <a:r>
                <a:rPr lang="en-US" altLang="ja-JP" sz="3200">
                  <a:latin typeface="Calibri" pitchFamily="34" charset="0"/>
                </a:rPr>
                <a:t>green. </a:t>
              </a:r>
            </a:p>
          </p:txBody>
        </p:sp>
        <p:grpSp>
          <p:nvGrpSpPr>
            <p:cNvPr id="14400" name="グループ化 1037"/>
            <p:cNvGrpSpPr>
              <a:grpSpLocks/>
            </p:cNvGrpSpPr>
            <p:nvPr/>
          </p:nvGrpSpPr>
          <p:grpSpPr bwMode="auto">
            <a:xfrm>
              <a:off x="18223317" y="12376687"/>
              <a:ext cx="10963348" cy="1965694"/>
              <a:chOff x="3194416" y="25386537"/>
              <a:chExt cx="11268413" cy="2815747"/>
            </a:xfrm>
          </p:grpSpPr>
          <p:sp>
            <p:nvSpPr>
              <p:cNvPr id="1037" name="角丸四角形 1036"/>
              <p:cNvSpPr/>
              <p:nvPr/>
            </p:nvSpPr>
            <p:spPr>
              <a:xfrm>
                <a:off x="3194225" y="25386021"/>
                <a:ext cx="11268123" cy="281527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442" name="テキスト ボックス 60"/>
              <p:cNvSpPr txBox="1">
                <a:spLocks noChangeArrowheads="1"/>
              </p:cNvSpPr>
              <p:nvPr/>
            </p:nvSpPr>
            <p:spPr bwMode="auto">
              <a:xfrm>
                <a:off x="3656083" y="25630905"/>
                <a:ext cx="10209393" cy="25129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ja-JP" altLang="en-US" sz="3600">
                    <a:latin typeface="Calibri" pitchFamily="34" charset="0"/>
                  </a:rPr>
                  <a:t>　</a:t>
                </a:r>
                <a:r>
                  <a:rPr lang="en-US" altLang="ja-JP" sz="3600">
                    <a:latin typeface="Calibri" pitchFamily="34" charset="0"/>
                  </a:rPr>
                  <a:t>Those countermeasures do not solve problem essentially.  We should consider to reduce the copper oxide!!</a:t>
                </a:r>
                <a:endParaRPr lang="en-US" altLang="ja-JP" sz="2800">
                  <a:latin typeface="Calibri" pitchFamily="34" charset="0"/>
                </a:endParaRPr>
              </a:p>
            </p:txBody>
          </p:sp>
        </p:grpSp>
        <p:sp>
          <p:nvSpPr>
            <p:cNvPr id="14401" name="テキスト ボックス 1043"/>
            <p:cNvSpPr txBox="1">
              <a:spLocks noChangeArrowheads="1"/>
            </p:cNvSpPr>
            <p:nvPr/>
          </p:nvSpPr>
          <p:spPr bwMode="auto">
            <a:xfrm>
              <a:off x="1268303" y="9874210"/>
              <a:ext cx="110032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3200">
                  <a:latin typeface="Calibri" pitchFamily="34" charset="0"/>
                </a:rPr>
                <a:t>Countermeasures in order to recover from diminishing flow rate.</a:t>
              </a:r>
              <a:endParaRPr lang="ja-JP" altLang="en-US" sz="3200">
                <a:latin typeface="Calibri" pitchFamily="34" charset="0"/>
              </a:endParaRPr>
            </a:p>
          </p:txBody>
        </p:sp>
        <p:grpSp>
          <p:nvGrpSpPr>
            <p:cNvPr id="14402" name="グループ化 58"/>
            <p:cNvGrpSpPr>
              <a:grpSpLocks/>
            </p:cNvGrpSpPr>
            <p:nvPr/>
          </p:nvGrpSpPr>
          <p:grpSpPr bwMode="auto">
            <a:xfrm>
              <a:off x="937801" y="10548117"/>
              <a:ext cx="11731303" cy="4852890"/>
              <a:chOff x="905067" y="17890762"/>
              <a:chExt cx="13486958" cy="5949111"/>
            </a:xfrm>
          </p:grpSpPr>
          <p:grpSp>
            <p:nvGrpSpPr>
              <p:cNvPr id="14426" name="グループ化 88"/>
              <p:cNvGrpSpPr>
                <a:grpSpLocks/>
              </p:cNvGrpSpPr>
              <p:nvPr/>
            </p:nvGrpSpPr>
            <p:grpSpPr bwMode="auto">
              <a:xfrm>
                <a:off x="905067" y="17890762"/>
                <a:ext cx="13486958" cy="5556871"/>
                <a:chOff x="973609" y="15460946"/>
                <a:chExt cx="13486958" cy="5556871"/>
              </a:xfrm>
            </p:grpSpPr>
            <p:sp>
              <p:nvSpPr>
                <p:cNvPr id="14432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988210" y="15859894"/>
                  <a:ext cx="4368223" cy="5093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28600" indent="-228600"/>
                  <a:r>
                    <a:rPr lang="en-US" altLang="ja-JP" sz="2400">
                      <a:latin typeface="Calibri" pitchFamily="34" charset="0"/>
                    </a:rPr>
                    <a:t>1. </a:t>
                  </a:r>
                  <a:r>
                    <a:rPr lang="en-US" altLang="ja-JP" sz="2400"/>
                    <a:t>STRAINER CLEANING</a:t>
                  </a:r>
                </a:p>
                <a:p>
                  <a:pPr marL="228600" indent="-228600"/>
                  <a:r>
                    <a:rPr lang="ja-JP" altLang="en-US" sz="2400">
                      <a:latin typeface="Calibri" pitchFamily="34" charset="0"/>
                    </a:rPr>
                    <a:t>　</a:t>
                  </a:r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</p:txBody>
            </p:sp>
            <p:pic>
              <p:nvPicPr>
                <p:cNvPr id="14433" name="図 7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084567" y="16630410"/>
                  <a:ext cx="4013999" cy="3825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34" name="テキスト ボックス 26"/>
                <p:cNvSpPr txBox="1">
                  <a:spLocks noChangeArrowheads="1"/>
                </p:cNvSpPr>
                <p:nvPr/>
              </p:nvSpPr>
              <p:spPr bwMode="auto">
                <a:xfrm>
                  <a:off x="5182284" y="15848802"/>
                  <a:ext cx="7546709" cy="4263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28600" indent="-228600"/>
                  <a:r>
                    <a:rPr lang="en-US" altLang="ja-JP" sz="2800">
                      <a:latin typeface="Calibri" pitchFamily="34" charset="0"/>
                    </a:rPr>
                    <a:t>2. NEEDLE VALVE CLEANING</a:t>
                  </a:r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</p:txBody>
            </p:sp>
            <p:pic>
              <p:nvPicPr>
                <p:cNvPr id="14435" name="図 22"/>
                <p:cNvPicPr>
                  <a:picLocks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609535" y="16628879"/>
                  <a:ext cx="4013999" cy="3826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36" name="テキスト ボックス 30"/>
                <p:cNvSpPr txBox="1">
                  <a:spLocks noChangeArrowheads="1"/>
                </p:cNvSpPr>
                <p:nvPr/>
              </p:nvSpPr>
              <p:spPr bwMode="auto">
                <a:xfrm>
                  <a:off x="10093685" y="15848802"/>
                  <a:ext cx="4366032" cy="5169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228600" indent="-228600"/>
                  <a:r>
                    <a:rPr lang="en-US" altLang="ja-JP" sz="2800">
                      <a:latin typeface="Calibri" pitchFamily="34" charset="0"/>
                    </a:rPr>
                    <a:t>3. COIL FLASHING</a:t>
                  </a:r>
                </a:p>
                <a:p>
                  <a:pPr marL="228600" indent="-228600"/>
                  <a:r>
                    <a:rPr lang="ja-JP" altLang="en-US" sz="2400">
                      <a:latin typeface="Calibri" pitchFamily="34" charset="0"/>
                    </a:rPr>
                    <a:t>　</a:t>
                  </a:r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  <a:p>
                  <a:pPr marL="228600" indent="-228600"/>
                  <a:endParaRPr lang="en-US" altLang="ja-JP" sz="2400">
                    <a:latin typeface="Calibri" pitchFamily="34" charset="0"/>
                  </a:endParaRPr>
                </a:p>
              </p:txBody>
            </p:sp>
            <p:pic>
              <p:nvPicPr>
                <p:cNvPr id="14437" name="図 25"/>
                <p:cNvPicPr>
                  <a:picLocks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0093684" y="16630410"/>
                  <a:ext cx="4014000" cy="382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4459958" y="15467959"/>
                  <a:ext cx="0" cy="52098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>
                  <a:off x="974711" y="20670000"/>
                  <a:ext cx="13477946" cy="233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flipV="1">
                  <a:off x="972886" y="15460175"/>
                  <a:ext cx="0" cy="52098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5" name="直線矢印コネクタ 1024"/>
              <p:cNvCxnSpPr>
                <a:stCxn id="45" idx="0"/>
              </p:cNvCxnSpPr>
              <p:nvPr/>
            </p:nvCxnSpPr>
            <p:spPr>
              <a:xfrm flipH="1" flipV="1">
                <a:off x="7578529" y="20472523"/>
                <a:ext cx="12775" cy="252803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矢印コネクタ 99"/>
              <p:cNvCxnSpPr/>
              <p:nvPr/>
            </p:nvCxnSpPr>
            <p:spPr>
              <a:xfrm flipH="1" flipV="1">
                <a:off x="3844490" y="20746928"/>
                <a:ext cx="2885393" cy="243073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矢印コネクタ 100"/>
              <p:cNvCxnSpPr>
                <a:stCxn id="14431" idx="3"/>
              </p:cNvCxnSpPr>
              <p:nvPr/>
            </p:nvCxnSpPr>
            <p:spPr>
              <a:xfrm flipV="1">
                <a:off x="8658954" y="21607123"/>
                <a:ext cx="2142601" cy="182548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円/楕円 44"/>
              <p:cNvSpPr/>
              <p:nvPr/>
            </p:nvSpPr>
            <p:spPr>
              <a:xfrm>
                <a:off x="6498103" y="23000561"/>
                <a:ext cx="2186402" cy="8387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431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6708705" y="23075175"/>
                <a:ext cx="1950561" cy="71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3200">
                    <a:latin typeface="Calibri" pitchFamily="34" charset="0"/>
                  </a:rPr>
                  <a:t>clogging</a:t>
                </a:r>
                <a:endParaRPr lang="ja-JP" altLang="en-US" sz="3200">
                  <a:latin typeface="Calibri" pitchFamily="34" charset="0"/>
                </a:endParaRPr>
              </a:p>
            </p:txBody>
          </p:sp>
        </p:grpSp>
        <p:sp>
          <p:nvSpPr>
            <p:cNvPr id="14403" name="テキスト ボックス 57"/>
            <p:cNvSpPr txBox="1">
              <a:spLocks noChangeArrowheads="1"/>
            </p:cNvSpPr>
            <p:nvPr/>
          </p:nvSpPr>
          <p:spPr bwMode="auto">
            <a:xfrm>
              <a:off x="12603098" y="12871256"/>
              <a:ext cx="51818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2400">
                  <a:latin typeface="Calibri" pitchFamily="34" charset="0"/>
                </a:rPr>
                <a:t>   Those measures are effective to recover cooling water flow.</a:t>
              </a:r>
              <a:r>
                <a:rPr lang="ja-JP" altLang="en-US" sz="2400">
                  <a:latin typeface="Calibri" pitchFamily="34" charset="0"/>
                </a:rPr>
                <a:t>　</a:t>
              </a:r>
              <a:r>
                <a:rPr lang="en-US" altLang="ja-JP" sz="2400">
                  <a:latin typeface="Calibri" pitchFamily="34" charset="0"/>
                </a:rPr>
                <a:t>But…</a:t>
              </a:r>
              <a:endParaRPr lang="ja-JP" altLang="en-US" sz="2400">
                <a:latin typeface="Calibri" pitchFamily="34" charset="0"/>
              </a:endParaRPr>
            </a:p>
          </p:txBody>
        </p:sp>
        <p:sp>
          <p:nvSpPr>
            <p:cNvPr id="14404" name="テキスト ボックス 85"/>
            <p:cNvSpPr txBox="1">
              <a:spLocks noChangeArrowheads="1"/>
            </p:cNvSpPr>
            <p:nvPr/>
          </p:nvSpPr>
          <p:spPr bwMode="auto">
            <a:xfrm>
              <a:off x="882403" y="7938766"/>
              <a:ext cx="1281742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3200">
                  <a:latin typeface="Calibri" pitchFamily="34" charset="0"/>
                </a:rPr>
                <a:t>   It is assumed that the cause of diminishing flow rate is a clogged copper oxide. Therefore, cooling  water flow  can be recovered by cleaning  clogging  copper oxide.</a:t>
              </a:r>
              <a:endParaRPr lang="ja-JP" altLang="en-US" sz="3200">
                <a:latin typeface="Calibri" pitchFamily="34" charset="0"/>
              </a:endParaRPr>
            </a:p>
          </p:txBody>
        </p:sp>
        <p:grpSp>
          <p:nvGrpSpPr>
            <p:cNvPr id="14405" name="グループ化 8"/>
            <p:cNvGrpSpPr>
              <a:grpSpLocks/>
            </p:cNvGrpSpPr>
            <p:nvPr/>
          </p:nvGrpSpPr>
          <p:grpSpPr bwMode="auto">
            <a:xfrm>
              <a:off x="22232203" y="5588755"/>
              <a:ext cx="4991486" cy="1113050"/>
              <a:chOff x="8905678" y="10289838"/>
              <a:chExt cx="4991469" cy="1113021"/>
            </a:xfrm>
          </p:grpSpPr>
          <p:sp>
            <p:nvSpPr>
              <p:cNvPr id="14424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8905678" y="10289838"/>
                <a:ext cx="4991469" cy="52320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ja-JP" altLang="en-US" sz="2400">
                    <a:latin typeface="Calibri" pitchFamily="34" charset="0"/>
                  </a:rPr>
                  <a:t>　</a:t>
                </a:r>
                <a:r>
                  <a:rPr lang="en-US" altLang="ja-JP" sz="2800">
                    <a:latin typeface="Calibri" pitchFamily="34" charset="0"/>
                  </a:rPr>
                  <a:t> Diminishing flow rate is large </a:t>
                </a:r>
                <a:endParaRPr lang="ja-JP" altLang="en-US" sz="2800">
                  <a:latin typeface="Calibri" pitchFamily="34" charset="0"/>
                </a:endParaRPr>
              </a:p>
            </p:txBody>
          </p:sp>
          <p:sp>
            <p:nvSpPr>
              <p:cNvPr id="1035" name="下矢印 1034"/>
              <p:cNvSpPr/>
              <p:nvPr/>
            </p:nvSpPr>
            <p:spPr>
              <a:xfrm>
                <a:off x="10744839" y="10839976"/>
                <a:ext cx="855643" cy="56355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pic>
          <p:nvPicPr>
            <p:cNvPr id="14406" name="Picture 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194795" y="6772276"/>
              <a:ext cx="7130499" cy="458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407" name="グループ化 21"/>
            <p:cNvGrpSpPr>
              <a:grpSpLocks/>
            </p:cNvGrpSpPr>
            <p:nvPr/>
          </p:nvGrpSpPr>
          <p:grpSpPr bwMode="auto">
            <a:xfrm>
              <a:off x="1492250" y="4092575"/>
              <a:ext cx="3852863" cy="1384300"/>
              <a:chOff x="3391811" y="18140414"/>
              <a:chExt cx="4104931" cy="1384995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3392383" y="18140414"/>
                <a:ext cx="3854537" cy="662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423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3391812" y="18140414"/>
                <a:ext cx="4104930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 algn="ctr"/>
                <a:r>
                  <a:rPr lang="en-US" altLang="ja-JP" sz="4400" i="1">
                    <a:latin typeface="Calibri" pitchFamily="34" charset="0"/>
                  </a:rPr>
                  <a:t>Intoroduction</a:t>
                </a:r>
              </a:p>
              <a:p>
                <a:pPr marL="228600" indent="-228600"/>
                <a:endParaRPr lang="ja-JP" altLang="en-US" sz="4000">
                  <a:latin typeface="Calibri" pitchFamily="34" charset="0"/>
                </a:endParaRPr>
              </a:p>
            </p:txBody>
          </p:sp>
        </p:grpSp>
        <p:cxnSp>
          <p:nvCxnSpPr>
            <p:cNvPr id="57" name="直線矢印コネクタ 56"/>
            <p:cNvCxnSpPr/>
            <p:nvPr/>
          </p:nvCxnSpPr>
          <p:spPr>
            <a:xfrm>
              <a:off x="18369178" y="8323353"/>
              <a:ext cx="10191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09" name="テキスト ボックス 80"/>
            <p:cNvSpPr txBox="1">
              <a:spLocks noChangeArrowheads="1"/>
            </p:cNvSpPr>
            <p:nvPr/>
          </p:nvSpPr>
          <p:spPr bwMode="auto">
            <a:xfrm>
              <a:off x="18534068" y="8535762"/>
              <a:ext cx="760413" cy="338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600">
                  <a:latin typeface="Calibri" pitchFamily="34" charset="0"/>
                </a:rPr>
                <a:t>2 year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14410" name="テキスト ボックス 134"/>
            <p:cNvSpPr txBox="1">
              <a:spLocks noChangeArrowheads="1"/>
            </p:cNvSpPr>
            <p:nvPr/>
          </p:nvSpPr>
          <p:spPr bwMode="auto">
            <a:xfrm>
              <a:off x="17604350" y="11271727"/>
              <a:ext cx="657225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800">
                  <a:latin typeface="Calibri" pitchFamily="34" charset="0"/>
                </a:rPr>
                <a:t>date</a:t>
              </a:r>
              <a:endParaRPr lang="ja-JP" altLang="en-US" sz="1800">
                <a:latin typeface="Calibri" pitchFamily="34" charset="0"/>
              </a:endParaRPr>
            </a:p>
          </p:txBody>
        </p:sp>
        <p:sp>
          <p:nvSpPr>
            <p:cNvPr id="14411" name="テキスト ボックス 135"/>
            <p:cNvSpPr txBox="1">
              <a:spLocks noChangeArrowheads="1"/>
            </p:cNvSpPr>
            <p:nvPr/>
          </p:nvSpPr>
          <p:spPr bwMode="auto">
            <a:xfrm>
              <a:off x="24990423" y="11395150"/>
              <a:ext cx="657225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800">
                  <a:latin typeface="Calibri" pitchFamily="34" charset="0"/>
                </a:rPr>
                <a:t>date</a:t>
              </a:r>
              <a:endParaRPr lang="ja-JP" altLang="en-US" sz="1800">
                <a:latin typeface="Calibri" pitchFamily="34" charset="0"/>
              </a:endParaRPr>
            </a:p>
          </p:txBody>
        </p:sp>
        <p:pic>
          <p:nvPicPr>
            <p:cNvPr id="14412" name="Picture 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695712" y="6731000"/>
              <a:ext cx="7150008" cy="46138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37" name="直線矢印コネクタ 136"/>
            <p:cNvCxnSpPr/>
            <p:nvPr/>
          </p:nvCxnSpPr>
          <p:spPr>
            <a:xfrm>
              <a:off x="23866586" y="9037744"/>
              <a:ext cx="7222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14" name="テキスト ボックス 139"/>
            <p:cNvSpPr txBox="1">
              <a:spLocks noChangeArrowheads="1"/>
            </p:cNvSpPr>
            <p:nvPr/>
          </p:nvSpPr>
          <p:spPr bwMode="auto">
            <a:xfrm>
              <a:off x="23781423" y="9175778"/>
              <a:ext cx="911225" cy="339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600">
                  <a:latin typeface="Calibri" pitchFamily="34" charset="0"/>
                </a:rPr>
                <a:t>3 month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19918549" y="7362895"/>
              <a:ext cx="1266801" cy="144941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9" name="直線コネクタ 8"/>
            <p:cNvCxnSpPr>
              <a:stCxn id="6" idx="4"/>
            </p:cNvCxnSpPr>
            <p:nvPr/>
          </p:nvCxnSpPr>
          <p:spPr>
            <a:xfrm>
              <a:off x="20551949" y="8812314"/>
              <a:ext cx="1142978" cy="25448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>
              <a:stCxn id="6" idx="0"/>
            </p:cNvCxnSpPr>
            <p:nvPr/>
          </p:nvCxnSpPr>
          <p:spPr>
            <a:xfrm flipV="1">
              <a:off x="20551949" y="6731056"/>
              <a:ext cx="1142978" cy="6318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18" name="テキスト ボックス 21"/>
            <p:cNvSpPr txBox="1">
              <a:spLocks noChangeArrowheads="1"/>
            </p:cNvSpPr>
            <p:nvPr/>
          </p:nvSpPr>
          <p:spPr bwMode="auto">
            <a:xfrm>
              <a:off x="19748499" y="11641615"/>
              <a:ext cx="373556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altLang="ja-JP" sz="2000"/>
                <a:t>Fig1.  HL_QM2 water flow rate</a:t>
              </a:r>
              <a:endParaRPr lang="ja-JP" altLang="en-US" sz="2000"/>
            </a:p>
          </p:txBody>
        </p:sp>
        <p:sp>
          <p:nvSpPr>
            <p:cNvPr id="14419" name="テキスト ボックス 142"/>
            <p:cNvSpPr txBox="1">
              <a:spLocks noChangeArrowheads="1"/>
            </p:cNvSpPr>
            <p:nvPr/>
          </p:nvSpPr>
          <p:spPr bwMode="auto">
            <a:xfrm rot="-5400000">
              <a:off x="13395952" y="8582937"/>
              <a:ext cx="202816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400"/>
                <a:t>Water flow rate [L/min]</a:t>
              </a:r>
              <a:endParaRPr lang="ja-JP" altLang="en-US" sz="1400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21669528" y="6996175"/>
              <a:ext cx="0" cy="33909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21" name="テキスト ボックス 145"/>
            <p:cNvSpPr txBox="1">
              <a:spLocks noChangeArrowheads="1"/>
            </p:cNvSpPr>
            <p:nvPr/>
          </p:nvSpPr>
          <p:spPr bwMode="auto">
            <a:xfrm rot="-5400000">
              <a:off x="20832521" y="8657815"/>
              <a:ext cx="202816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/>
              <a:r>
                <a:rPr lang="en-US" altLang="ja-JP" sz="1400"/>
                <a:t>Water flow rate [L/min]</a:t>
              </a:r>
              <a:endParaRPr lang="ja-JP" altLang="en-US" sz="1400"/>
            </a:p>
          </p:txBody>
        </p:sp>
      </p:grpSp>
      <p:grpSp>
        <p:nvGrpSpPr>
          <p:cNvPr id="14374" name="グループ化 9"/>
          <p:cNvGrpSpPr>
            <a:grpSpLocks/>
          </p:cNvGrpSpPr>
          <p:nvPr/>
        </p:nvGrpSpPr>
        <p:grpSpPr bwMode="auto">
          <a:xfrm>
            <a:off x="522288" y="16368713"/>
            <a:ext cx="14279562" cy="11593512"/>
            <a:chOff x="615950" y="16368713"/>
            <a:chExt cx="14279563" cy="11593512"/>
          </a:xfrm>
        </p:grpSpPr>
        <p:sp>
          <p:nvSpPr>
            <p:cNvPr id="39" name="正方形/長方形 38"/>
            <p:cNvSpPr/>
            <p:nvPr/>
          </p:nvSpPr>
          <p:spPr>
            <a:xfrm>
              <a:off x="615950" y="16368713"/>
              <a:ext cx="14279563" cy="115935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5778500" y="22158325"/>
              <a:ext cx="720725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/>
            <p:cNvSpPr txBox="1"/>
            <p:nvPr/>
          </p:nvSpPr>
          <p:spPr>
            <a:xfrm>
              <a:off x="7264400" y="17352963"/>
              <a:ext cx="7175501" cy="563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latin typeface="+mn-lt"/>
                  <a:ea typeface="+mn-ea"/>
                </a:rPr>
                <a:t>  Copper combines with dissolved oxygen(</a:t>
              </a:r>
              <a:r>
                <a:rPr lang="en-US" altLang="ja-JP" sz="2800" i="1" dirty="0">
                  <a:latin typeface="+mn-lt"/>
                  <a:ea typeface="+mn-ea"/>
                </a:rPr>
                <a:t>DO</a:t>
              </a:r>
              <a:r>
                <a:rPr lang="en-US" altLang="ja-JP" sz="2800" dirty="0">
                  <a:latin typeface="+mn-lt"/>
                  <a:ea typeface="+mn-ea"/>
                </a:rPr>
                <a:t>) in cooling water , and generates copper oxide.</a:t>
              </a:r>
              <a:endParaRPr lang="en-US" altLang="ja-JP" sz="2800" dirty="0">
                <a:latin typeface="+mn-lt"/>
                <a:ea typeface="+mn-ea"/>
              </a:endParaRP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2400" dirty="0">
                <a:latin typeface="+mn-lt"/>
                <a:ea typeface="+mn-ea"/>
              </a:endParaRP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2400" dirty="0">
                <a:latin typeface="+mn-lt"/>
                <a:ea typeface="+mn-ea"/>
              </a:endParaRP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latin typeface="+mn-lt"/>
                  <a:ea typeface="+mn-ea"/>
                </a:rPr>
                <a:t>  Generated copper oxide makes oxide films in piping.</a:t>
              </a: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200" dirty="0">
                <a:latin typeface="+mn-lt"/>
                <a:ea typeface="+mn-ea"/>
              </a:endParaRP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latin typeface="+mn-lt"/>
                  <a:ea typeface="+mn-ea"/>
                </a:rPr>
                <a:t>  The oxide films was </a:t>
              </a:r>
              <a:r>
                <a:rPr lang="en-US" altLang="ja-JP" sz="2800" dirty="0"/>
                <a:t>peeled off by</a:t>
              </a:r>
              <a:r>
                <a:rPr lang="en-US" altLang="ja-JP" sz="2800" dirty="0">
                  <a:latin typeface="+mn-lt"/>
                  <a:ea typeface="+mn-ea"/>
                </a:rPr>
                <a:t>  cooling water flow.</a:t>
              </a: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2800" dirty="0">
                <a:latin typeface="+mn-lt"/>
                <a:ea typeface="+mn-ea"/>
              </a:endParaRPr>
            </a:p>
            <a:p>
              <a:pPr marL="228600" indent="-228600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latin typeface="+mn-lt"/>
                  <a:ea typeface="+mn-ea"/>
                </a:rPr>
                <a:t> </a:t>
              </a:r>
              <a:r>
                <a:rPr lang="en-US" altLang="ja-JP" sz="2800" dirty="0">
                  <a:latin typeface="+mn-lt"/>
                  <a:ea typeface="+mn-ea"/>
                </a:rPr>
                <a:t> Diminishing of the flow rate is  caused by clogging in the strainer that is peeled off oxide films (Fig. 2).</a:t>
              </a:r>
              <a:endParaRPr lang="en-US" altLang="ja-JP" sz="2800" dirty="0">
                <a:latin typeface="+mn-lt"/>
                <a:ea typeface="+mn-ea"/>
              </a:endParaRPr>
            </a:p>
          </p:txBody>
        </p:sp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24000" y="17157700"/>
              <a:ext cx="5326062" cy="388461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40" name="下矢印 1039"/>
            <p:cNvSpPr/>
            <p:nvPr/>
          </p:nvSpPr>
          <p:spPr>
            <a:xfrm>
              <a:off x="10182226" y="19675475"/>
              <a:ext cx="933450" cy="6492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5" name="下矢印 114"/>
            <p:cNvSpPr/>
            <p:nvPr/>
          </p:nvSpPr>
          <p:spPr>
            <a:xfrm>
              <a:off x="10166351" y="18299113"/>
              <a:ext cx="933450" cy="647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14383" name="グループ化 24"/>
            <p:cNvGrpSpPr>
              <a:grpSpLocks/>
            </p:cNvGrpSpPr>
            <p:nvPr/>
          </p:nvGrpSpPr>
          <p:grpSpPr bwMode="auto">
            <a:xfrm>
              <a:off x="2357438" y="21804313"/>
              <a:ext cx="3594100" cy="708025"/>
              <a:chOff x="2357654" y="24905093"/>
              <a:chExt cx="3594188" cy="707886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4946929" y="25032068"/>
                <a:ext cx="887434" cy="50472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395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2357654" y="24905093"/>
                <a:ext cx="359418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4000">
                    <a:latin typeface="Calibri" pitchFamily="34" charset="0"/>
                  </a:rPr>
                  <a:t>2Cu</a:t>
                </a:r>
                <a:r>
                  <a:rPr lang="ja-JP" altLang="en-US" sz="4000">
                    <a:latin typeface="Calibri" pitchFamily="34" charset="0"/>
                  </a:rPr>
                  <a:t> </a:t>
                </a:r>
                <a:r>
                  <a:rPr lang="en-US" altLang="ja-JP" sz="4000">
                    <a:latin typeface="Calibri" pitchFamily="34" charset="0"/>
                  </a:rPr>
                  <a:t>+ O</a:t>
                </a:r>
                <a:r>
                  <a:rPr lang="en-US" altLang="ja-JP" sz="2400">
                    <a:latin typeface="Calibri" pitchFamily="34" charset="0"/>
                  </a:rPr>
                  <a:t>2</a:t>
                </a:r>
                <a:r>
                  <a:rPr lang="en-US" altLang="ja-JP" sz="4000">
                    <a:latin typeface="Calibri" pitchFamily="34" charset="0"/>
                  </a:rPr>
                  <a:t> = 2CuO</a:t>
                </a:r>
                <a:r>
                  <a:rPr lang="en-US" altLang="ja-JP" sz="3200">
                    <a:latin typeface="Calibri" pitchFamily="34" charset="0"/>
                  </a:rPr>
                  <a:t> </a:t>
                </a:r>
                <a:endParaRPr lang="ja-JP" altLang="en-US" sz="2400">
                  <a:latin typeface="Calibri" pitchFamily="34" charset="0"/>
                </a:endParaRPr>
              </a:p>
            </p:txBody>
          </p:sp>
        </p:grpSp>
        <p:cxnSp>
          <p:nvCxnSpPr>
            <p:cNvPr id="18" name="直線矢印コネクタ 17"/>
            <p:cNvCxnSpPr/>
            <p:nvPr/>
          </p:nvCxnSpPr>
          <p:spPr>
            <a:xfrm flipV="1">
              <a:off x="6507162" y="21024850"/>
              <a:ext cx="0" cy="1158875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85" name="グループ化 36"/>
            <p:cNvGrpSpPr>
              <a:grpSpLocks/>
            </p:cNvGrpSpPr>
            <p:nvPr/>
          </p:nvGrpSpPr>
          <p:grpSpPr bwMode="auto">
            <a:xfrm>
              <a:off x="955675" y="22999701"/>
              <a:ext cx="13555663" cy="4698541"/>
              <a:chOff x="1296248" y="22807245"/>
              <a:chExt cx="13554984" cy="4326261"/>
            </a:xfrm>
          </p:grpSpPr>
          <p:sp>
            <p:nvSpPr>
              <p:cNvPr id="34" name="角丸四角形 33"/>
              <p:cNvSpPr/>
              <p:nvPr/>
            </p:nvSpPr>
            <p:spPr>
              <a:xfrm>
                <a:off x="1296248" y="23244298"/>
                <a:ext cx="13554984" cy="388963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389" name="テキスト ボックス 118"/>
              <p:cNvSpPr txBox="1">
                <a:spLocks noChangeArrowheads="1"/>
              </p:cNvSpPr>
              <p:nvPr/>
            </p:nvSpPr>
            <p:spPr bwMode="auto">
              <a:xfrm>
                <a:off x="1611066" y="23501743"/>
                <a:ext cx="12860722" cy="87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ja-JP" altLang="en-US" sz="2800">
                    <a:latin typeface="Calibri" pitchFamily="34" charset="0"/>
                  </a:rPr>
                  <a:t>　</a:t>
                </a:r>
                <a:r>
                  <a:rPr lang="en-US" altLang="ja-JP" sz="2800">
                    <a:latin typeface="Calibri" pitchFamily="34" charset="0"/>
                  </a:rPr>
                  <a:t>Copper oxide deposited about 0.3g per magnet in one year. And there are 37 magnets in 273.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endParaRPr lang="en-US" altLang="ja-JP" sz="2800">
                  <a:latin typeface="Calibri" pitchFamily="34" charset="0"/>
                </a:endParaRPr>
              </a:p>
            </p:txBody>
          </p:sp>
          <p:sp>
            <p:nvSpPr>
              <p:cNvPr id="14390" name="テキスト ボックス 119"/>
              <p:cNvSpPr txBox="1">
                <a:spLocks noChangeArrowheads="1"/>
              </p:cNvSpPr>
              <p:nvPr/>
            </p:nvSpPr>
            <p:spPr bwMode="auto">
              <a:xfrm>
                <a:off x="1535383" y="24455850"/>
                <a:ext cx="12999321" cy="2465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/>
                <a:r>
                  <a:rPr lang="en-US" altLang="ja-JP" sz="2800">
                    <a:latin typeface="Calibri" pitchFamily="34" charset="0"/>
                  </a:rPr>
                  <a:t>   Copper oxide deposited 37 magnets in one year = 0.3g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× 37magnets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= 11.1g</a:t>
                </a:r>
              </a:p>
              <a:p>
                <a:pPr marL="228600" indent="-228600"/>
                <a:r>
                  <a:rPr lang="en-US" altLang="ja-JP" sz="2800">
                    <a:latin typeface="Calibri" pitchFamily="34" charset="0"/>
                  </a:rPr>
                  <a:t>   Copper oxide deposited per magnet = 11.1g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÷ 273magnets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= 0.041g</a:t>
                </a:r>
              </a:p>
              <a:p>
                <a:pPr marL="228600" indent="-228600"/>
                <a:r>
                  <a:rPr lang="en-US" altLang="ja-JP" sz="2800">
                    <a:latin typeface="Calibri" pitchFamily="34" charset="0"/>
                  </a:rPr>
                  <a:t>   One magnet issues copper  = 0.041g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× 4/5 = 0.032g</a:t>
                </a:r>
              </a:p>
              <a:p>
                <a:pPr marL="228600" indent="-228600"/>
                <a:r>
                  <a:rPr lang="en-US" altLang="ja-JP" sz="2800">
                    <a:latin typeface="Calibri" pitchFamily="34" charset="0"/>
                  </a:rPr>
                  <a:t>   Actually, It is assumed that the amount of copper more than 0.0328g because strainer can not catch all copper oxide in piping.</a:t>
                </a:r>
                <a:r>
                  <a:rPr lang="ja-JP" altLang="en-US" sz="2800">
                    <a:latin typeface="Calibri" pitchFamily="34" charset="0"/>
                  </a:rPr>
                  <a:t> </a:t>
                </a:r>
                <a:r>
                  <a:rPr lang="en-US" altLang="ja-JP" sz="2800">
                    <a:latin typeface="Calibri" pitchFamily="34" charset="0"/>
                  </a:rPr>
                  <a:t>One magnet issues copper  in one year was only about 4.3e-5% to used </a:t>
                </a:r>
                <a:r>
                  <a:rPr lang="en-US" altLang="ja-JP" sz="2800" i="1">
                    <a:latin typeface="Calibri" pitchFamily="34" charset="0"/>
                  </a:rPr>
                  <a:t>hollow conductor </a:t>
                </a:r>
                <a:r>
                  <a:rPr lang="en-US" altLang="ja-JP" sz="2800">
                    <a:latin typeface="Calibri" pitchFamily="34" charset="0"/>
                  </a:rPr>
                  <a:t>of one magnet.</a:t>
                </a:r>
              </a:p>
            </p:txBody>
          </p:sp>
          <p:grpSp>
            <p:nvGrpSpPr>
              <p:cNvPr id="14391" name="グループ化 34"/>
              <p:cNvGrpSpPr>
                <a:grpSpLocks/>
              </p:cNvGrpSpPr>
              <p:nvPr/>
            </p:nvGrpSpPr>
            <p:grpSpPr bwMode="auto">
              <a:xfrm>
                <a:off x="2122086" y="22807245"/>
                <a:ext cx="903301" cy="584775"/>
                <a:chOff x="1462446" y="22762421"/>
                <a:chExt cx="903301" cy="584775"/>
              </a:xfrm>
            </p:grpSpPr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462067" y="22762420"/>
                  <a:ext cx="903242" cy="584687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marL="228600" indent="-228600" algn="ctr" defTabSz="417643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3200" dirty="0">
                      <a:latin typeface="+mn-lt"/>
                      <a:ea typeface="+mn-ea"/>
                    </a:rPr>
                    <a:t>CF</a:t>
                  </a:r>
                  <a:endParaRPr lang="ja-JP" altLang="en-US" sz="3200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462067" y="22762420"/>
                  <a:ext cx="660367" cy="4809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17643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14386" name="テキスト ボックス 151"/>
            <p:cNvSpPr txBox="1">
              <a:spLocks noChangeArrowheads="1"/>
            </p:cNvSpPr>
            <p:nvPr/>
          </p:nvSpPr>
          <p:spPr bwMode="auto">
            <a:xfrm>
              <a:off x="1902527" y="21141164"/>
              <a:ext cx="411830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altLang="ja-JP" sz="2000"/>
                <a:t>Fig. 2 </a:t>
              </a:r>
              <a:r>
                <a:rPr lang="en-US" altLang="ja-JP" sz="2000">
                  <a:latin typeface="Calibri" pitchFamily="34" charset="0"/>
                </a:rPr>
                <a:t>Deposited copper  oxide</a:t>
              </a:r>
            </a:p>
          </p:txBody>
        </p:sp>
        <p:sp>
          <p:nvSpPr>
            <p:cNvPr id="142" name="下矢印 141"/>
            <p:cNvSpPr/>
            <p:nvPr/>
          </p:nvSpPr>
          <p:spPr>
            <a:xfrm>
              <a:off x="10174288" y="20972463"/>
              <a:ext cx="933450" cy="6492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14375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632113" y="20545425"/>
            <a:ext cx="9096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6" name="テキスト ボックス 23"/>
          <p:cNvSpPr txBox="1">
            <a:spLocks noChangeArrowheads="1"/>
          </p:cNvSpPr>
          <p:nvPr/>
        </p:nvSpPr>
        <p:spPr bwMode="auto">
          <a:xfrm>
            <a:off x="1385888" y="15903575"/>
            <a:ext cx="432117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altLang="ja-JP" sz="4400">
                <a:latin typeface="Calibri" pitchFamily="34" charset="0"/>
              </a:rPr>
              <a:t>Current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28600" indent="-228600">
          <a:defRPr sz="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20293</TotalTime>
  <Words>602</Words>
  <Application>Microsoft Office PowerPoint</Application>
  <PresentationFormat>ユーザー設定</PresentationFormat>
  <Paragraphs>92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HGP創英ﾌﾟﾚｾﾞﾝｽEB</vt:lpstr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aec</dc:creator>
  <cp:lastModifiedBy>AEC</cp:lastModifiedBy>
  <cp:revision>1177</cp:revision>
  <cp:lastPrinted>2014-10-17T07:55:55Z</cp:lastPrinted>
  <dcterms:created xsi:type="dcterms:W3CDTF">2013-03-14T10:29:33Z</dcterms:created>
  <dcterms:modified xsi:type="dcterms:W3CDTF">2014-10-28T11:52:30Z</dcterms:modified>
</cp:coreProperties>
</file>