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8" r:id="rId4"/>
    <p:sldId id="279" r:id="rId5"/>
    <p:sldId id="260" r:id="rId6"/>
    <p:sldId id="261" r:id="rId7"/>
    <p:sldId id="280" r:id="rId8"/>
    <p:sldId id="286" r:id="rId9"/>
    <p:sldId id="276" r:id="rId10"/>
    <p:sldId id="262" r:id="rId11"/>
    <p:sldId id="264" r:id="rId12"/>
    <p:sldId id="265" r:id="rId13"/>
    <p:sldId id="266" r:id="rId14"/>
    <p:sldId id="269" r:id="rId15"/>
    <p:sldId id="268" r:id="rId16"/>
    <p:sldId id="270" r:id="rId17"/>
    <p:sldId id="273" r:id="rId18"/>
    <p:sldId id="274" r:id="rId19"/>
    <p:sldId id="275" r:id="rId2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72" autoAdjust="0"/>
    <p:restoredTop sz="83258" autoAdjust="0"/>
  </p:normalViewPr>
  <p:slideViewPr>
    <p:cSldViewPr>
      <p:cViewPr>
        <p:scale>
          <a:sx n="60" d="100"/>
          <a:sy n="60" d="100"/>
        </p:scale>
        <p:origin x="-166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AA046-0DC3-4023-83CD-E48F3748FC7E}" type="datetimeFigureOut">
              <a:rPr lang="de-DE" smtClean="0"/>
              <a:pPr/>
              <a:t>15.10.2014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AF506B-D32A-4D9C-B916-65184898C350}" type="slidenum">
              <a:rPr lang="de-DE" smtClean="0"/>
              <a:pPr/>
              <a:t>‹#›</a:t>
            </a:fld>
            <a:endParaRPr lang="de-DE"/>
          </a:p>
        </p:txBody>
      </p:sp>
    </p:spTree>
    <p:extLst>
      <p:ext uri="{BB962C8B-B14F-4D97-AF65-F5344CB8AC3E}">
        <p14:creationId xmlns:p14="http://schemas.microsoft.com/office/powerpoint/2010/main" xmlns="" val="161193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Hello everyone,</a:t>
            </a:r>
          </a:p>
          <a:p>
            <a:r>
              <a:rPr lang="en-US" dirty="0" smtClean="0"/>
              <a:t>my name is Tomas </a:t>
            </a:r>
            <a:r>
              <a:rPr lang="en-US" dirty="0" err="1" smtClean="0"/>
              <a:t>Balog</a:t>
            </a:r>
            <a:r>
              <a:rPr lang="en-US" dirty="0" smtClean="0"/>
              <a:t> and on behalf of the STS group in CBM I will present you our Silicon Tracking System with emphasis on detector description and characterization and further system integration.</a:t>
            </a:r>
            <a:endParaRPr lang="de-DE" dirty="0"/>
          </a:p>
        </p:txBody>
      </p:sp>
      <p:sp>
        <p:nvSpPr>
          <p:cNvPr id="4" name="Foliennummernplatzhalter 3"/>
          <p:cNvSpPr>
            <a:spLocks noGrp="1"/>
          </p:cNvSpPr>
          <p:nvPr>
            <p:ph type="sldNum" sz="quarter" idx="10"/>
          </p:nvPr>
        </p:nvSpPr>
        <p:spPr/>
        <p:txBody>
          <a:bodyPr/>
          <a:lstStyle/>
          <a:p>
            <a:fld id="{45AF506B-D32A-4D9C-B916-65184898C350}" type="slidenum">
              <a:rPr lang="de-DE" smtClean="0"/>
              <a:pPr/>
              <a:t>1</a:t>
            </a:fld>
            <a:endParaRPr lang="de-DE"/>
          </a:p>
        </p:txBody>
      </p:sp>
    </p:spTree>
    <p:extLst>
      <p:ext uri="{BB962C8B-B14F-4D97-AF65-F5344CB8AC3E}">
        <p14:creationId xmlns:p14="http://schemas.microsoft.com/office/powerpoint/2010/main" xmlns="" val="3759948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Meanwhile also source tests were performed in the GSI laboratory using the 241 Americium  gamma source on the CBM05 sensor,</a:t>
            </a:r>
            <a:r>
              <a:rPr lang="en-US" baseline="0" dirty="0" smtClean="0"/>
              <a:t> now without interconnection cable</a:t>
            </a:r>
            <a:r>
              <a:rPr lang="en-US" dirty="0" smtClean="0"/>
              <a:t>. Here sensors before</a:t>
            </a:r>
            <a:r>
              <a:rPr lang="en-US" baseline="0" dirty="0" smtClean="0"/>
              <a:t> and after irradiation were tested. Expected ADC response for the 59.5 </a:t>
            </a:r>
            <a:r>
              <a:rPr lang="en-US" baseline="0" dirty="0" err="1" smtClean="0"/>
              <a:t>keV</a:t>
            </a:r>
            <a:r>
              <a:rPr lang="en-US" baseline="0" dirty="0" smtClean="0"/>
              <a:t> peak is 117 ADCs. This was observed for the non-irradiated sensors. With increased neutron </a:t>
            </a:r>
            <a:r>
              <a:rPr lang="en-US" baseline="0" dirty="0" err="1" smtClean="0"/>
              <a:t>fluence</a:t>
            </a:r>
            <a:r>
              <a:rPr lang="en-US" baseline="0" dirty="0" smtClean="0"/>
              <a:t> equivalent the peak mean value was falling down to 97 ADC for 10 to the 14 neutron </a:t>
            </a:r>
            <a:r>
              <a:rPr lang="en-US" baseline="0" dirty="0" err="1" smtClean="0"/>
              <a:t>fluence</a:t>
            </a:r>
            <a:r>
              <a:rPr lang="en-US" baseline="0" dirty="0" smtClean="0"/>
              <a:t> equivalent which is 83 per cent of the expected peak value. Such irradiation is expected after years of working in the SIS300 conditions. Signal to noise ratio is thus still above 20. </a:t>
            </a:r>
            <a:endParaRPr lang="de-DE" dirty="0"/>
          </a:p>
        </p:txBody>
      </p:sp>
      <p:sp>
        <p:nvSpPr>
          <p:cNvPr id="4" name="Foliennummernplatzhalter 3"/>
          <p:cNvSpPr>
            <a:spLocks noGrp="1"/>
          </p:cNvSpPr>
          <p:nvPr>
            <p:ph type="sldNum" sz="quarter" idx="10"/>
          </p:nvPr>
        </p:nvSpPr>
        <p:spPr/>
        <p:txBody>
          <a:bodyPr/>
          <a:lstStyle/>
          <a:p>
            <a:fld id="{45AF506B-D32A-4D9C-B916-65184898C350}" type="slidenum">
              <a:rPr lang="de-DE" smtClean="0"/>
              <a:pPr/>
              <a:t>14</a:t>
            </a:fld>
            <a:endParaRPr lang="de-DE"/>
          </a:p>
        </p:txBody>
      </p:sp>
    </p:spTree>
    <p:extLst>
      <p:ext uri="{BB962C8B-B14F-4D97-AF65-F5344CB8AC3E}">
        <p14:creationId xmlns:p14="http://schemas.microsoft.com/office/powerpoint/2010/main" xmlns="" val="789433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aseline="0" dirty="0" smtClean="0"/>
              <a:t>New prototypes were build from the new CBM05 full size sensors with low-mass micro-cables. Such modules were also under beam tests which took place in COSY </a:t>
            </a:r>
            <a:r>
              <a:rPr lang="en-US" baseline="0" dirty="0" err="1" smtClean="0"/>
              <a:t>Julich</a:t>
            </a:r>
            <a:r>
              <a:rPr lang="en-US" baseline="0" dirty="0" smtClean="0"/>
              <a:t> in December of last year. Two STS sensors were used as reference stations and middle station was the one under test having the CBM05 sensor. Modules were tested using 2.4 </a:t>
            </a:r>
            <a:r>
              <a:rPr lang="en-US" baseline="0" dirty="0" err="1" smtClean="0"/>
              <a:t>GeV</a:t>
            </a:r>
            <a:r>
              <a:rPr lang="en-US" baseline="0" dirty="0" smtClean="0"/>
              <a:t> protons and since the detailed analysis is still in progress I am able to show the beam profile as seen in reference station and ADC response from the n-side of the module.</a:t>
            </a:r>
            <a:endParaRPr lang="de-DE" dirty="0"/>
          </a:p>
        </p:txBody>
      </p:sp>
      <p:sp>
        <p:nvSpPr>
          <p:cNvPr id="4" name="Foliennummernplatzhalter 3"/>
          <p:cNvSpPr>
            <a:spLocks noGrp="1"/>
          </p:cNvSpPr>
          <p:nvPr>
            <p:ph type="sldNum" sz="quarter" idx="10"/>
          </p:nvPr>
        </p:nvSpPr>
        <p:spPr/>
        <p:txBody>
          <a:bodyPr/>
          <a:lstStyle/>
          <a:p>
            <a:fld id="{45AF506B-D32A-4D9C-B916-65184898C350}" type="slidenum">
              <a:rPr lang="de-DE" smtClean="0"/>
              <a:pPr/>
              <a:t>15</a:t>
            </a:fld>
            <a:endParaRPr lang="de-DE"/>
          </a:p>
        </p:txBody>
      </p:sp>
    </p:spTree>
    <p:extLst>
      <p:ext uri="{BB962C8B-B14F-4D97-AF65-F5344CB8AC3E}">
        <p14:creationId xmlns:p14="http://schemas.microsoft.com/office/powerpoint/2010/main" xmlns="" val="3860289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From integration point of view</a:t>
            </a:r>
            <a:r>
              <a:rPr lang="en-US" baseline="0" dirty="0" smtClean="0"/>
              <a:t> the STS stations will be made as half stations which can be put into the STS box using rails from both sides. Within 1 cubic meter the power dissipation from electronics is 40 kW where half goes from upper and half from lower part of stations. Cooling will be realized using bi-phase CO2 which is a standard for tracker upgrades at LHC and it provides high efficiency at small spatial requirements. The TRACI-XL cooling system is made with cooperation with CERN.</a:t>
            </a:r>
            <a:endParaRPr lang="de-DE" dirty="0"/>
          </a:p>
        </p:txBody>
      </p:sp>
      <p:sp>
        <p:nvSpPr>
          <p:cNvPr id="4" name="Foliennummernplatzhalter 3"/>
          <p:cNvSpPr>
            <a:spLocks noGrp="1"/>
          </p:cNvSpPr>
          <p:nvPr>
            <p:ph type="sldNum" sz="quarter" idx="10"/>
          </p:nvPr>
        </p:nvSpPr>
        <p:spPr/>
        <p:txBody>
          <a:bodyPr/>
          <a:lstStyle/>
          <a:p>
            <a:fld id="{45AF506B-D32A-4D9C-B916-65184898C350}" type="slidenum">
              <a:rPr lang="de-DE" smtClean="0"/>
              <a:pPr/>
              <a:t>16</a:t>
            </a:fld>
            <a:endParaRPr lang="de-DE"/>
          </a:p>
        </p:txBody>
      </p:sp>
    </p:spTree>
    <p:extLst>
      <p:ext uri="{BB962C8B-B14F-4D97-AF65-F5344CB8AC3E}">
        <p14:creationId xmlns:p14="http://schemas.microsoft.com/office/powerpoint/2010/main" xmlns="" val="1406918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contracts</a:t>
            </a:r>
            <a:endParaRPr lang="de-DE" dirty="0"/>
          </a:p>
        </p:txBody>
      </p:sp>
      <p:sp>
        <p:nvSpPr>
          <p:cNvPr id="4" name="Foliennummernplatzhalter 3"/>
          <p:cNvSpPr>
            <a:spLocks noGrp="1"/>
          </p:cNvSpPr>
          <p:nvPr>
            <p:ph type="sldNum" sz="quarter" idx="10"/>
          </p:nvPr>
        </p:nvSpPr>
        <p:spPr/>
        <p:txBody>
          <a:bodyPr/>
          <a:lstStyle/>
          <a:p>
            <a:fld id="{45AF506B-D32A-4D9C-B916-65184898C350}" type="slidenum">
              <a:rPr lang="de-DE" smtClean="0"/>
              <a:pPr/>
              <a:t>17</a:t>
            </a:fld>
            <a:endParaRPr lang="de-DE"/>
          </a:p>
        </p:txBody>
      </p:sp>
    </p:spTree>
    <p:extLst>
      <p:ext uri="{BB962C8B-B14F-4D97-AF65-F5344CB8AC3E}">
        <p14:creationId xmlns:p14="http://schemas.microsoft.com/office/powerpoint/2010/main" xmlns="" val="369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But first</a:t>
            </a:r>
            <a:r>
              <a:rPr lang="en-US" baseline="0" dirty="0" smtClean="0"/>
              <a:t> the Compressed Baryonic Experiment. It is a fixed target experiment designed to explore the QCD phase diagram at high net baryon densities. This means looking at the rare observables which occur in early stages of the fireball created during nuclei collisions. To crosscheck the systematics of the measurements, the experiment has </a:t>
            </a:r>
            <a:r>
              <a:rPr lang="en-US" baseline="0" dirty="0" err="1" smtClean="0"/>
              <a:t>muon</a:t>
            </a:r>
            <a:r>
              <a:rPr lang="en-US" baseline="0" dirty="0" smtClean="0"/>
              <a:t> and electron configuration. Closest to the target is Micro-vertex Detector with Silicon Tracking System and they are used in both configurations. These detector systems are placed inside the gap of the 1 </a:t>
            </a:r>
            <a:r>
              <a:rPr lang="en-US" baseline="0" dirty="0" err="1" smtClean="0"/>
              <a:t>Telsa</a:t>
            </a:r>
            <a:r>
              <a:rPr lang="en-US" baseline="0" dirty="0" smtClean="0"/>
              <a:t> magnetic field. For further particle identification the Ring Imaging Cherenkov Detector with Transition Radiation Detector or </a:t>
            </a:r>
            <a:r>
              <a:rPr lang="en-US" baseline="0" dirty="0" err="1" smtClean="0"/>
              <a:t>Muon</a:t>
            </a:r>
            <a:r>
              <a:rPr lang="en-US" baseline="0" dirty="0" smtClean="0"/>
              <a:t> Chamber, Time of Flight detector and Electromagnetic Calorimeter are used, depending on the system configuration. Additionally Particle spectator detector is used to define the centrality and event plane. </a:t>
            </a:r>
            <a:endParaRPr lang="de-DE" dirty="0"/>
          </a:p>
        </p:txBody>
      </p:sp>
      <p:sp>
        <p:nvSpPr>
          <p:cNvPr id="4" name="Foliennummernplatzhalter 3"/>
          <p:cNvSpPr>
            <a:spLocks noGrp="1"/>
          </p:cNvSpPr>
          <p:nvPr>
            <p:ph type="sldNum" sz="quarter" idx="10"/>
          </p:nvPr>
        </p:nvSpPr>
        <p:spPr/>
        <p:txBody>
          <a:bodyPr/>
          <a:lstStyle/>
          <a:p>
            <a:fld id="{45AF506B-D32A-4D9C-B916-65184898C350}" type="slidenum">
              <a:rPr lang="de-DE" smtClean="0"/>
              <a:pPr/>
              <a:t>2</a:t>
            </a:fld>
            <a:endParaRPr lang="de-DE"/>
          </a:p>
        </p:txBody>
      </p:sp>
    </p:spTree>
    <p:extLst>
      <p:ext uri="{BB962C8B-B14F-4D97-AF65-F5344CB8AC3E}">
        <p14:creationId xmlns:p14="http://schemas.microsoft.com/office/powerpoint/2010/main" xmlns="" val="25476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So how the STS is</a:t>
            </a:r>
            <a:r>
              <a:rPr lang="en-US" baseline="0" dirty="0" smtClean="0"/>
              <a:t> built? It will consists out of 8 tracking stations equally distributed from 30 cm to 1 meter downstream the target. To minimize material budget within aperture the double-sided silicon sensors of 3 different sizes will be used and read-out electronics will be placed outside the aperture. Sensors and electronics will be interconnected with low mass micro cables. Sensor, cable and electronics built main building block of the STS called the module. Modules are arranged on ladders and ladders placed next to each other build stations. </a:t>
            </a:r>
          </a:p>
          <a:p>
            <a:r>
              <a:rPr lang="en-US" baseline="0" dirty="0" smtClean="0"/>
              <a:t>The aperture is in y-axis (right-left) in first stations increased up to 38 degrees to enable tracking of the particles created at lower energies.</a:t>
            </a:r>
            <a:endParaRPr lang="de-DE" dirty="0"/>
          </a:p>
        </p:txBody>
      </p:sp>
      <p:sp>
        <p:nvSpPr>
          <p:cNvPr id="4" name="Foliennummernplatzhalter 3"/>
          <p:cNvSpPr>
            <a:spLocks noGrp="1"/>
          </p:cNvSpPr>
          <p:nvPr>
            <p:ph type="sldNum" sz="quarter" idx="10"/>
          </p:nvPr>
        </p:nvSpPr>
        <p:spPr/>
        <p:txBody>
          <a:bodyPr/>
          <a:lstStyle/>
          <a:p>
            <a:fld id="{45AF506B-D32A-4D9C-B916-65184898C350}" type="slidenum">
              <a:rPr lang="de-DE" smtClean="0"/>
              <a:pPr/>
              <a:t>5</a:t>
            </a:fld>
            <a:endParaRPr lang="de-DE"/>
          </a:p>
        </p:txBody>
      </p:sp>
    </p:spTree>
    <p:extLst>
      <p:ext uri="{BB962C8B-B14F-4D97-AF65-F5344CB8AC3E}">
        <p14:creationId xmlns:p14="http://schemas.microsoft.com/office/powerpoint/2010/main" xmlns="" val="1166587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Taking in account all the constrains, hit</a:t>
            </a:r>
            <a:r>
              <a:rPr lang="en-US" baseline="0" dirty="0" smtClean="0"/>
              <a:t> distributions, expected occupancies and noise performance the STS layout was created. To populate stations with sensors three different strip lengths of the sensors are used, namely 2 cm, 4 cm and 6 cm. In outermost areas also daisy chained sensors of two sensors with 6 cm long strips. To minimize the amount of modules and spare parts stations are arranged into four duplets. In shown pictures you can see those duplets. </a:t>
            </a:r>
          </a:p>
          <a:p>
            <a:r>
              <a:rPr lang="en-US" baseline="0" dirty="0" smtClean="0"/>
              <a:t>In the end 106 ladders populated with 896 modules will be used. To cover the full 8 stations altogether 1220 sensors will be used connecting to 14thousand chips leading into more than 1.8 million channels.</a:t>
            </a:r>
          </a:p>
          <a:p>
            <a:r>
              <a:rPr lang="en-US" baseline="0" dirty="0" smtClean="0"/>
              <a:t>The black ellipse or circle shows the aperture of the station with odd number and red one the station with even number. Due to the paths of delta electrons created during ions passing through the target the granularities are kept higher in first four stations at positions left-right to the beam-pipe.</a:t>
            </a:r>
            <a:endParaRPr lang="de-DE" dirty="0"/>
          </a:p>
        </p:txBody>
      </p:sp>
      <p:sp>
        <p:nvSpPr>
          <p:cNvPr id="4" name="Foliennummernplatzhalter 3"/>
          <p:cNvSpPr>
            <a:spLocks noGrp="1"/>
          </p:cNvSpPr>
          <p:nvPr>
            <p:ph type="sldNum" sz="quarter" idx="10"/>
          </p:nvPr>
        </p:nvSpPr>
        <p:spPr/>
        <p:txBody>
          <a:bodyPr/>
          <a:lstStyle/>
          <a:p>
            <a:fld id="{45AF506B-D32A-4D9C-B916-65184898C350}" type="slidenum">
              <a:rPr lang="de-DE" smtClean="0"/>
              <a:pPr/>
              <a:t>6</a:t>
            </a:fld>
            <a:endParaRPr lang="de-DE"/>
          </a:p>
        </p:txBody>
      </p:sp>
    </p:spTree>
    <p:extLst>
      <p:ext uri="{BB962C8B-B14F-4D97-AF65-F5344CB8AC3E}">
        <p14:creationId xmlns:p14="http://schemas.microsoft.com/office/powerpoint/2010/main" xmlns="" val="115639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sk-SK" dirty="0" smtClean="0"/>
              <a:t>Now lets step back.</a:t>
            </a:r>
            <a:r>
              <a:rPr lang="sk-SK" baseline="0" dirty="0" smtClean="0"/>
              <a:t> In STS the ladders of the stations are populated by the modules. Module is a basic building block which is recognized as smallesed assembled functional unit. This </a:t>
            </a:r>
            <a:r>
              <a:rPr lang="en-US" baseline="0" dirty="0" smtClean="0"/>
              <a:t>puts together</a:t>
            </a:r>
            <a:r>
              <a:rPr lang="sk-SK" baseline="0" dirty="0" smtClean="0"/>
              <a:t> a sensor, read-out cable and read-out </a:t>
            </a:r>
            <a:r>
              <a:rPr lang="en-US" baseline="0" dirty="0" smtClean="0"/>
              <a:t>e</a:t>
            </a:r>
            <a:r>
              <a:rPr lang="sk-SK" baseline="0" dirty="0" smtClean="0"/>
              <a:t>lectronics</a:t>
            </a:r>
            <a:r>
              <a:rPr lang="en-US" baseline="0" dirty="0" smtClean="0"/>
              <a:t>. </a:t>
            </a:r>
            <a:r>
              <a:rPr lang="sk-SK" baseline="0" dirty="0" smtClean="0"/>
              <a:t>As mentioned already before the sizes of the sensors are </a:t>
            </a:r>
            <a:r>
              <a:rPr lang="en-US" baseline="0" dirty="0" smtClean="0"/>
              <a:t>from 2 to 12 cm with width 6 cm. In largest stations the length of the interconnection cable can be up to 50 cm. In the end the front-end board with read-out electronics will be connected and placed outside the aperture of the STS. </a:t>
            </a:r>
            <a:r>
              <a:rPr lang="en-US" sz="1200" dirty="0" smtClean="0">
                <a:latin typeface="Calibri" pitchFamily="34" charset="0"/>
                <a:cs typeface="Calibri" pitchFamily="34" charset="0"/>
              </a:rPr>
              <a:t>High-density silicon detector module</a:t>
            </a:r>
          </a:p>
          <a:p>
            <a:pPr marL="285750" indent="-285750">
              <a:buFont typeface="Arial" panose="020B0604020202020204" pitchFamily="34" charset="0"/>
              <a:buChar char="•"/>
            </a:pPr>
            <a:r>
              <a:rPr lang="en-US" sz="1200" dirty="0" smtClean="0">
                <a:latin typeface="Calibri" pitchFamily="34" charset="0"/>
                <a:cs typeface="Calibri" pitchFamily="34" charset="0"/>
              </a:rPr>
              <a:t>Procedures for module assembly + integration</a:t>
            </a:r>
          </a:p>
          <a:p>
            <a:pPr marL="285750" indent="-285750">
              <a:buFont typeface="Arial" panose="020B0604020202020204" pitchFamily="34" charset="0"/>
              <a:buChar char="•"/>
            </a:pPr>
            <a:r>
              <a:rPr lang="en-US" sz="1200" dirty="0" smtClean="0">
                <a:latin typeface="Calibri" pitchFamily="34" charset="0"/>
                <a:cs typeface="Calibri" pitchFamily="34" charset="0"/>
              </a:rPr>
              <a:t>Exploration of technologies for mass-production</a:t>
            </a:r>
          </a:p>
        </p:txBody>
      </p:sp>
      <p:sp>
        <p:nvSpPr>
          <p:cNvPr id="4" name="Slide Number Placeholder 3"/>
          <p:cNvSpPr>
            <a:spLocks noGrp="1"/>
          </p:cNvSpPr>
          <p:nvPr>
            <p:ph type="sldNum" sz="quarter" idx="10"/>
          </p:nvPr>
        </p:nvSpPr>
        <p:spPr/>
        <p:txBody>
          <a:bodyPr/>
          <a:lstStyle/>
          <a:p>
            <a:fld id="{45AF506B-D32A-4D9C-B916-65184898C350}" type="slidenum">
              <a:rPr lang="de-DE" smtClean="0"/>
              <a:pPr/>
              <a:t>9</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aseline="0" dirty="0" smtClean="0"/>
              <a:t>Now lets go step by step through the particular parts of the modules. The main part is the one giving us the signals which are the micro-strip silicon sensors. They are going to be double sided sensors so one sensor of 300 micrometer thickness will provide two position information. Strips are angled by 7.5 degree where only p-side has strips angled as seen on the picture and n-side has vertically oriented strips. The strip pitch is 58 micrometer to provide required hit position resolution 25 micrometer. Each sensor will have 1024 strips. Due to the angle on the p-side some of the strips are not directly accessible for connection. That’s why two options are investigated. Either double metal interconnection will be realized directly on the sensor or external micro cable will be used. </a:t>
            </a:r>
            <a:endParaRPr lang="de-DE" dirty="0"/>
          </a:p>
        </p:txBody>
      </p:sp>
      <p:sp>
        <p:nvSpPr>
          <p:cNvPr id="4" name="Foliennummernplatzhalter 3"/>
          <p:cNvSpPr>
            <a:spLocks noGrp="1"/>
          </p:cNvSpPr>
          <p:nvPr>
            <p:ph type="sldNum" sz="quarter" idx="10"/>
          </p:nvPr>
        </p:nvSpPr>
        <p:spPr/>
        <p:txBody>
          <a:bodyPr/>
          <a:lstStyle/>
          <a:p>
            <a:fld id="{45AF506B-D32A-4D9C-B916-65184898C350}" type="slidenum">
              <a:rPr lang="de-DE" smtClean="0"/>
              <a:pPr/>
              <a:t>10</a:t>
            </a:fld>
            <a:endParaRPr lang="de-DE"/>
          </a:p>
        </p:txBody>
      </p:sp>
    </p:spTree>
    <p:extLst>
      <p:ext uri="{BB962C8B-B14F-4D97-AF65-F5344CB8AC3E}">
        <p14:creationId xmlns:p14="http://schemas.microsoft.com/office/powerpoint/2010/main" xmlns="" val="206462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During the R&amp;D</a:t>
            </a:r>
            <a:r>
              <a:rPr lang="en-US" baseline="0" dirty="0" smtClean="0"/>
              <a:t> phase several prototypes of sensors have been realized with different sizes and also different stereo-angles leading to the latest family prototypes called CBM05 used also these days for the tests.</a:t>
            </a:r>
          </a:p>
          <a:p>
            <a:endParaRPr lang="en-US" baseline="0" dirty="0" smtClean="0"/>
          </a:p>
          <a:p>
            <a:r>
              <a:rPr lang="en-US" baseline="0" dirty="0" smtClean="0"/>
              <a:t>Here also external cable is shown.</a:t>
            </a:r>
            <a:endParaRPr lang="de-DE" dirty="0"/>
          </a:p>
        </p:txBody>
      </p:sp>
      <p:sp>
        <p:nvSpPr>
          <p:cNvPr id="4" name="Foliennummernplatzhalter 3"/>
          <p:cNvSpPr>
            <a:spLocks noGrp="1"/>
          </p:cNvSpPr>
          <p:nvPr>
            <p:ph type="sldNum" sz="quarter" idx="10"/>
          </p:nvPr>
        </p:nvSpPr>
        <p:spPr/>
        <p:txBody>
          <a:bodyPr/>
          <a:lstStyle/>
          <a:p>
            <a:fld id="{45AF506B-D32A-4D9C-B916-65184898C350}" type="slidenum">
              <a:rPr lang="de-DE" smtClean="0"/>
              <a:pPr/>
              <a:t>11</a:t>
            </a:fld>
            <a:endParaRPr lang="de-DE"/>
          </a:p>
        </p:txBody>
      </p:sp>
    </p:spTree>
    <p:extLst>
      <p:ext uri="{BB962C8B-B14F-4D97-AF65-F5344CB8AC3E}">
        <p14:creationId xmlns:p14="http://schemas.microsoft.com/office/powerpoint/2010/main" xmlns="" val="715222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Second</a:t>
            </a:r>
            <a:r>
              <a:rPr lang="en-US" baseline="0" dirty="0" smtClean="0"/>
              <a:t> part of the module is an interconnection between the sensor and read-out chip is the low mass micro cable. The radiation length of one cable is 0.1 per cent which leads to 0.2 per cent for one module, since front and back side have they own individual connection cables. Each cable consists out of two layers with wires with pitch 116 micrometer. Thickness of the signal layer is 24 micrometer and additional spacer is implemented to reduce the capacitance between the channels. The cables are tap bonded to the sensor and to the read-out chip. In prototypes up to now 128 channels were connected to provide testing possibilities. </a:t>
            </a:r>
            <a:endParaRPr lang="de-DE" dirty="0"/>
          </a:p>
        </p:txBody>
      </p:sp>
      <p:sp>
        <p:nvSpPr>
          <p:cNvPr id="4" name="Foliennummernplatzhalter 3"/>
          <p:cNvSpPr>
            <a:spLocks noGrp="1"/>
          </p:cNvSpPr>
          <p:nvPr>
            <p:ph type="sldNum" sz="quarter" idx="10"/>
          </p:nvPr>
        </p:nvSpPr>
        <p:spPr/>
        <p:txBody>
          <a:bodyPr/>
          <a:lstStyle/>
          <a:p>
            <a:fld id="{45AF506B-D32A-4D9C-B916-65184898C350}" type="slidenum">
              <a:rPr lang="de-DE" smtClean="0"/>
              <a:pPr/>
              <a:t>12</a:t>
            </a:fld>
            <a:endParaRPr lang="de-DE"/>
          </a:p>
        </p:txBody>
      </p:sp>
    </p:spTree>
    <p:extLst>
      <p:ext uri="{BB962C8B-B14F-4D97-AF65-F5344CB8AC3E}">
        <p14:creationId xmlns:p14="http://schemas.microsoft.com/office/powerpoint/2010/main" xmlns="" val="664225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As</a:t>
            </a:r>
            <a:r>
              <a:rPr lang="en-US" baseline="0" dirty="0" smtClean="0"/>
              <a:t> a readout-chip the dedicated STS-XYTER chip will be used. It was designed in AGH Krakow and for production radiation hard 180 nm technology was used. It is designed for the purposes and according to the requirements of the STS. It consists out of two shapers – fast and slow. Fast with 30 ns shaping time is used to create internal trigger and time-stamp creation. Slow shaper with 80 ns shaping time is used for peak amplitude determination by flash 5 bit ADC. The noise level at 30 pF load is simulated to be 900 electrons which is well below maximum required 1300 electrons. Up to now for prototyping purposes the n-XYTER electronics was used. The new STS-XYTER will have lower power dissipation and additionally two level discriminator scheme. The STS-XYTER adds additional veto if the ADC has generated zero. This means that additional discriminator is implemented but due to higher shaping time this discriminator is exposed to lower bandwidth as it is in fast shaper. This allows to set thresholds to lower values as it would be in case of discrimination only with fast shaper. On the top picture one can see the FEB cooling box with FEB boards in shelves. </a:t>
            </a:r>
            <a:endParaRPr lang="de-DE" dirty="0"/>
          </a:p>
        </p:txBody>
      </p:sp>
      <p:sp>
        <p:nvSpPr>
          <p:cNvPr id="4" name="Foliennummernplatzhalter 3"/>
          <p:cNvSpPr>
            <a:spLocks noGrp="1"/>
          </p:cNvSpPr>
          <p:nvPr>
            <p:ph type="sldNum" sz="quarter" idx="10"/>
          </p:nvPr>
        </p:nvSpPr>
        <p:spPr/>
        <p:txBody>
          <a:bodyPr/>
          <a:lstStyle/>
          <a:p>
            <a:fld id="{45AF506B-D32A-4D9C-B916-65184898C350}" type="slidenum">
              <a:rPr lang="de-DE" smtClean="0"/>
              <a:pPr/>
              <a:t>13</a:t>
            </a:fld>
            <a:endParaRPr lang="de-DE"/>
          </a:p>
        </p:txBody>
      </p:sp>
    </p:spTree>
    <p:extLst>
      <p:ext uri="{BB962C8B-B14F-4D97-AF65-F5344CB8AC3E}">
        <p14:creationId xmlns:p14="http://schemas.microsoft.com/office/powerpoint/2010/main" xmlns="" val="34484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7B80F8F-F04A-4ABE-8C47-0C0A9BA9CA2B}" type="datetime1">
              <a:rPr lang="de-DE" smtClean="0"/>
              <a:pPr/>
              <a:t>15.10.2014</a:t>
            </a:fld>
            <a:endParaRPr lang="de-DE"/>
          </a:p>
        </p:txBody>
      </p:sp>
      <p:sp>
        <p:nvSpPr>
          <p:cNvPr id="5" name="Fußzeilenplatzhalter 4"/>
          <p:cNvSpPr>
            <a:spLocks noGrp="1"/>
          </p:cNvSpPr>
          <p:nvPr>
            <p:ph type="ftr" sz="quarter" idx="11"/>
          </p:nvPr>
        </p:nvSpPr>
        <p:spPr/>
        <p:txBody>
          <a:bodyPr/>
          <a:lstStyle/>
          <a:p>
            <a:r>
              <a:rPr lang="en-US" smtClean="0"/>
              <a:t>Tomas Balog – The Silicon Tracking System of the CBM experiment</a:t>
            </a:r>
            <a:endParaRPr lang="de-DE"/>
          </a:p>
        </p:txBody>
      </p:sp>
      <p:sp>
        <p:nvSpPr>
          <p:cNvPr id="6" name="Foliennummernplatzhalter 5"/>
          <p:cNvSpPr>
            <a:spLocks noGrp="1"/>
          </p:cNvSpPr>
          <p:nvPr>
            <p:ph type="sldNum" sz="quarter" idx="12"/>
          </p:nvPr>
        </p:nvSpPr>
        <p:spPr/>
        <p:txBody>
          <a:bodyPr/>
          <a:lstStyle/>
          <a:p>
            <a:fld id="{03D2FB0A-8A43-484D-B00D-D8535E04ECAC}" type="slidenum">
              <a:rPr lang="de-DE" smtClean="0"/>
              <a:pPr/>
              <a:t>‹#›</a:t>
            </a:fld>
            <a:endParaRPr lang="de-DE"/>
          </a:p>
        </p:txBody>
      </p:sp>
    </p:spTree>
    <p:extLst>
      <p:ext uri="{BB962C8B-B14F-4D97-AF65-F5344CB8AC3E}">
        <p14:creationId xmlns:p14="http://schemas.microsoft.com/office/powerpoint/2010/main" xmlns="" val="420884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7CE1DD1-4424-498B-81A3-1D71CB42F2FC}" type="datetime1">
              <a:rPr lang="de-DE" smtClean="0"/>
              <a:pPr/>
              <a:t>15.10.2014</a:t>
            </a:fld>
            <a:endParaRPr lang="de-DE"/>
          </a:p>
        </p:txBody>
      </p:sp>
      <p:sp>
        <p:nvSpPr>
          <p:cNvPr id="5" name="Fußzeilenplatzhalter 4"/>
          <p:cNvSpPr>
            <a:spLocks noGrp="1"/>
          </p:cNvSpPr>
          <p:nvPr>
            <p:ph type="ftr" sz="quarter" idx="11"/>
          </p:nvPr>
        </p:nvSpPr>
        <p:spPr/>
        <p:txBody>
          <a:bodyPr/>
          <a:lstStyle/>
          <a:p>
            <a:r>
              <a:rPr lang="en-US" smtClean="0"/>
              <a:t>Tomas Balog – The Silicon Tracking System of the CBM experiment</a:t>
            </a:r>
            <a:endParaRPr lang="de-DE"/>
          </a:p>
        </p:txBody>
      </p:sp>
      <p:sp>
        <p:nvSpPr>
          <p:cNvPr id="6" name="Foliennummernplatzhalter 5"/>
          <p:cNvSpPr>
            <a:spLocks noGrp="1"/>
          </p:cNvSpPr>
          <p:nvPr>
            <p:ph type="sldNum" sz="quarter" idx="12"/>
          </p:nvPr>
        </p:nvSpPr>
        <p:spPr/>
        <p:txBody>
          <a:bodyPr/>
          <a:lstStyle/>
          <a:p>
            <a:fld id="{03D2FB0A-8A43-484D-B00D-D8535E04ECAC}" type="slidenum">
              <a:rPr lang="de-DE" smtClean="0"/>
              <a:pPr/>
              <a:t>‹#›</a:t>
            </a:fld>
            <a:endParaRPr lang="de-DE"/>
          </a:p>
        </p:txBody>
      </p:sp>
    </p:spTree>
    <p:extLst>
      <p:ext uri="{BB962C8B-B14F-4D97-AF65-F5344CB8AC3E}">
        <p14:creationId xmlns:p14="http://schemas.microsoft.com/office/powerpoint/2010/main" xmlns="" val="97232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3A022B0-7E51-4F1D-94D8-501140064B3E}" type="datetime1">
              <a:rPr lang="de-DE" smtClean="0"/>
              <a:pPr/>
              <a:t>15.10.2014</a:t>
            </a:fld>
            <a:endParaRPr lang="de-DE"/>
          </a:p>
        </p:txBody>
      </p:sp>
      <p:sp>
        <p:nvSpPr>
          <p:cNvPr id="5" name="Fußzeilenplatzhalter 4"/>
          <p:cNvSpPr>
            <a:spLocks noGrp="1"/>
          </p:cNvSpPr>
          <p:nvPr>
            <p:ph type="ftr" sz="quarter" idx="11"/>
          </p:nvPr>
        </p:nvSpPr>
        <p:spPr/>
        <p:txBody>
          <a:bodyPr/>
          <a:lstStyle/>
          <a:p>
            <a:r>
              <a:rPr lang="en-US" smtClean="0"/>
              <a:t>Tomas Balog – The Silicon Tracking System of the CBM experiment</a:t>
            </a:r>
            <a:endParaRPr lang="de-DE"/>
          </a:p>
        </p:txBody>
      </p:sp>
      <p:sp>
        <p:nvSpPr>
          <p:cNvPr id="6" name="Foliennummernplatzhalter 5"/>
          <p:cNvSpPr>
            <a:spLocks noGrp="1"/>
          </p:cNvSpPr>
          <p:nvPr>
            <p:ph type="sldNum" sz="quarter" idx="12"/>
          </p:nvPr>
        </p:nvSpPr>
        <p:spPr/>
        <p:txBody>
          <a:bodyPr/>
          <a:lstStyle/>
          <a:p>
            <a:fld id="{03D2FB0A-8A43-484D-B00D-D8535E04ECAC}" type="slidenum">
              <a:rPr lang="de-DE" smtClean="0"/>
              <a:pPr/>
              <a:t>‹#›</a:t>
            </a:fld>
            <a:endParaRPr lang="de-DE"/>
          </a:p>
        </p:txBody>
      </p:sp>
    </p:spTree>
    <p:extLst>
      <p:ext uri="{BB962C8B-B14F-4D97-AF65-F5344CB8AC3E}">
        <p14:creationId xmlns:p14="http://schemas.microsoft.com/office/powerpoint/2010/main" xmlns="" val="243506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9B5B496-BDC7-466F-9CB9-EDF8BE3BB42E}" type="datetime1">
              <a:rPr lang="de-DE" smtClean="0"/>
              <a:pPr/>
              <a:t>15.10.2014</a:t>
            </a:fld>
            <a:endParaRPr lang="de-DE"/>
          </a:p>
        </p:txBody>
      </p:sp>
      <p:sp>
        <p:nvSpPr>
          <p:cNvPr id="5" name="Fußzeilenplatzhalter 4"/>
          <p:cNvSpPr>
            <a:spLocks noGrp="1"/>
          </p:cNvSpPr>
          <p:nvPr>
            <p:ph type="ftr" sz="quarter" idx="11"/>
          </p:nvPr>
        </p:nvSpPr>
        <p:spPr/>
        <p:txBody>
          <a:bodyPr/>
          <a:lstStyle/>
          <a:p>
            <a:r>
              <a:rPr lang="en-US" smtClean="0"/>
              <a:t>Tomas Balog – The Silicon Tracking System of the CBM experiment</a:t>
            </a:r>
            <a:endParaRPr lang="de-DE"/>
          </a:p>
        </p:txBody>
      </p:sp>
      <p:sp>
        <p:nvSpPr>
          <p:cNvPr id="6" name="Foliennummernplatzhalter 5"/>
          <p:cNvSpPr>
            <a:spLocks noGrp="1"/>
          </p:cNvSpPr>
          <p:nvPr>
            <p:ph type="sldNum" sz="quarter" idx="12"/>
          </p:nvPr>
        </p:nvSpPr>
        <p:spPr/>
        <p:txBody>
          <a:bodyPr/>
          <a:lstStyle/>
          <a:p>
            <a:fld id="{03D2FB0A-8A43-484D-B00D-D8535E04ECAC}" type="slidenum">
              <a:rPr lang="de-DE" smtClean="0"/>
              <a:pPr/>
              <a:t>‹#›</a:t>
            </a:fld>
            <a:endParaRPr lang="de-DE"/>
          </a:p>
        </p:txBody>
      </p:sp>
    </p:spTree>
    <p:extLst>
      <p:ext uri="{BB962C8B-B14F-4D97-AF65-F5344CB8AC3E}">
        <p14:creationId xmlns:p14="http://schemas.microsoft.com/office/powerpoint/2010/main" xmlns="" val="939895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D1D074C4-7BA8-4C8D-9CCA-1C8E431A6B0E}" type="datetime1">
              <a:rPr lang="de-DE" smtClean="0"/>
              <a:pPr/>
              <a:t>15.10.2014</a:t>
            </a:fld>
            <a:endParaRPr lang="de-DE"/>
          </a:p>
        </p:txBody>
      </p:sp>
      <p:sp>
        <p:nvSpPr>
          <p:cNvPr id="5" name="Fußzeilenplatzhalter 4"/>
          <p:cNvSpPr>
            <a:spLocks noGrp="1"/>
          </p:cNvSpPr>
          <p:nvPr>
            <p:ph type="ftr" sz="quarter" idx="11"/>
          </p:nvPr>
        </p:nvSpPr>
        <p:spPr/>
        <p:txBody>
          <a:bodyPr/>
          <a:lstStyle/>
          <a:p>
            <a:r>
              <a:rPr lang="en-US" smtClean="0"/>
              <a:t>Tomas Balog – The Silicon Tracking System of the CBM experiment</a:t>
            </a:r>
            <a:endParaRPr lang="de-DE"/>
          </a:p>
        </p:txBody>
      </p:sp>
      <p:sp>
        <p:nvSpPr>
          <p:cNvPr id="6" name="Foliennummernplatzhalter 5"/>
          <p:cNvSpPr>
            <a:spLocks noGrp="1"/>
          </p:cNvSpPr>
          <p:nvPr>
            <p:ph type="sldNum" sz="quarter" idx="12"/>
          </p:nvPr>
        </p:nvSpPr>
        <p:spPr/>
        <p:txBody>
          <a:bodyPr/>
          <a:lstStyle/>
          <a:p>
            <a:fld id="{03D2FB0A-8A43-484D-B00D-D8535E04ECAC}" type="slidenum">
              <a:rPr lang="de-DE" smtClean="0"/>
              <a:pPr/>
              <a:t>‹#›</a:t>
            </a:fld>
            <a:endParaRPr lang="de-DE"/>
          </a:p>
        </p:txBody>
      </p:sp>
    </p:spTree>
    <p:extLst>
      <p:ext uri="{BB962C8B-B14F-4D97-AF65-F5344CB8AC3E}">
        <p14:creationId xmlns:p14="http://schemas.microsoft.com/office/powerpoint/2010/main" xmlns="" val="302599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CF1B4C8-EC10-4955-8E3E-D1AA6CB877CC}" type="datetime1">
              <a:rPr lang="de-DE" smtClean="0"/>
              <a:pPr/>
              <a:t>15.10.2014</a:t>
            </a:fld>
            <a:endParaRPr lang="de-DE"/>
          </a:p>
        </p:txBody>
      </p:sp>
      <p:sp>
        <p:nvSpPr>
          <p:cNvPr id="6" name="Fußzeilenplatzhalter 5"/>
          <p:cNvSpPr>
            <a:spLocks noGrp="1"/>
          </p:cNvSpPr>
          <p:nvPr>
            <p:ph type="ftr" sz="quarter" idx="11"/>
          </p:nvPr>
        </p:nvSpPr>
        <p:spPr/>
        <p:txBody>
          <a:bodyPr/>
          <a:lstStyle/>
          <a:p>
            <a:r>
              <a:rPr lang="en-US" smtClean="0"/>
              <a:t>Tomas Balog – The Silicon Tracking System of the CBM experiment</a:t>
            </a:r>
            <a:endParaRPr lang="de-DE"/>
          </a:p>
        </p:txBody>
      </p:sp>
      <p:sp>
        <p:nvSpPr>
          <p:cNvPr id="7" name="Foliennummernplatzhalter 6"/>
          <p:cNvSpPr>
            <a:spLocks noGrp="1"/>
          </p:cNvSpPr>
          <p:nvPr>
            <p:ph type="sldNum" sz="quarter" idx="12"/>
          </p:nvPr>
        </p:nvSpPr>
        <p:spPr/>
        <p:txBody>
          <a:bodyPr/>
          <a:lstStyle/>
          <a:p>
            <a:fld id="{03D2FB0A-8A43-484D-B00D-D8535E04ECAC}" type="slidenum">
              <a:rPr lang="de-DE" smtClean="0"/>
              <a:pPr/>
              <a:t>‹#›</a:t>
            </a:fld>
            <a:endParaRPr lang="de-DE"/>
          </a:p>
        </p:txBody>
      </p:sp>
    </p:spTree>
    <p:extLst>
      <p:ext uri="{BB962C8B-B14F-4D97-AF65-F5344CB8AC3E}">
        <p14:creationId xmlns:p14="http://schemas.microsoft.com/office/powerpoint/2010/main" xmlns="" val="150263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1D6B549-7E16-4505-8C3D-81159C281D82}" type="datetime1">
              <a:rPr lang="de-DE" smtClean="0"/>
              <a:pPr/>
              <a:t>15.10.2014</a:t>
            </a:fld>
            <a:endParaRPr lang="de-DE"/>
          </a:p>
        </p:txBody>
      </p:sp>
      <p:sp>
        <p:nvSpPr>
          <p:cNvPr id="8" name="Fußzeilenplatzhalter 7"/>
          <p:cNvSpPr>
            <a:spLocks noGrp="1"/>
          </p:cNvSpPr>
          <p:nvPr>
            <p:ph type="ftr" sz="quarter" idx="11"/>
          </p:nvPr>
        </p:nvSpPr>
        <p:spPr/>
        <p:txBody>
          <a:bodyPr/>
          <a:lstStyle/>
          <a:p>
            <a:r>
              <a:rPr lang="en-US" smtClean="0"/>
              <a:t>Tomas Balog – The Silicon Tracking System of the CBM experiment</a:t>
            </a:r>
            <a:endParaRPr lang="de-DE"/>
          </a:p>
        </p:txBody>
      </p:sp>
      <p:sp>
        <p:nvSpPr>
          <p:cNvPr id="9" name="Foliennummernplatzhalter 8"/>
          <p:cNvSpPr>
            <a:spLocks noGrp="1"/>
          </p:cNvSpPr>
          <p:nvPr>
            <p:ph type="sldNum" sz="quarter" idx="12"/>
          </p:nvPr>
        </p:nvSpPr>
        <p:spPr/>
        <p:txBody>
          <a:bodyPr/>
          <a:lstStyle/>
          <a:p>
            <a:fld id="{03D2FB0A-8A43-484D-B00D-D8535E04ECAC}" type="slidenum">
              <a:rPr lang="de-DE" smtClean="0"/>
              <a:pPr/>
              <a:t>‹#›</a:t>
            </a:fld>
            <a:endParaRPr lang="de-DE"/>
          </a:p>
        </p:txBody>
      </p:sp>
    </p:spTree>
    <p:extLst>
      <p:ext uri="{BB962C8B-B14F-4D97-AF65-F5344CB8AC3E}">
        <p14:creationId xmlns:p14="http://schemas.microsoft.com/office/powerpoint/2010/main" xmlns="" val="161728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34BFF49-F2D5-4775-95BF-808C737D4253}" type="datetime1">
              <a:rPr lang="de-DE" smtClean="0"/>
              <a:pPr/>
              <a:t>15.10.2014</a:t>
            </a:fld>
            <a:endParaRPr lang="de-DE"/>
          </a:p>
        </p:txBody>
      </p:sp>
      <p:sp>
        <p:nvSpPr>
          <p:cNvPr id="4" name="Fußzeilenplatzhalter 3"/>
          <p:cNvSpPr>
            <a:spLocks noGrp="1"/>
          </p:cNvSpPr>
          <p:nvPr>
            <p:ph type="ftr" sz="quarter" idx="11"/>
          </p:nvPr>
        </p:nvSpPr>
        <p:spPr/>
        <p:txBody>
          <a:bodyPr/>
          <a:lstStyle/>
          <a:p>
            <a:r>
              <a:rPr lang="en-US" smtClean="0"/>
              <a:t>Tomas Balog – The Silicon Tracking System of the CBM experiment</a:t>
            </a:r>
            <a:endParaRPr lang="de-DE"/>
          </a:p>
        </p:txBody>
      </p:sp>
      <p:sp>
        <p:nvSpPr>
          <p:cNvPr id="5" name="Foliennummernplatzhalter 4"/>
          <p:cNvSpPr>
            <a:spLocks noGrp="1"/>
          </p:cNvSpPr>
          <p:nvPr>
            <p:ph type="sldNum" sz="quarter" idx="12"/>
          </p:nvPr>
        </p:nvSpPr>
        <p:spPr/>
        <p:txBody>
          <a:bodyPr/>
          <a:lstStyle/>
          <a:p>
            <a:fld id="{03D2FB0A-8A43-484D-B00D-D8535E04ECAC}" type="slidenum">
              <a:rPr lang="de-DE" smtClean="0"/>
              <a:pPr/>
              <a:t>‹#›</a:t>
            </a:fld>
            <a:endParaRPr lang="de-DE"/>
          </a:p>
        </p:txBody>
      </p:sp>
    </p:spTree>
    <p:extLst>
      <p:ext uri="{BB962C8B-B14F-4D97-AF65-F5344CB8AC3E}">
        <p14:creationId xmlns:p14="http://schemas.microsoft.com/office/powerpoint/2010/main" xmlns="" val="314554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F444870-9F33-44D6-9D31-8836C6A14144}" type="datetime1">
              <a:rPr lang="de-DE" smtClean="0"/>
              <a:pPr/>
              <a:t>15.10.2014</a:t>
            </a:fld>
            <a:endParaRPr lang="de-DE"/>
          </a:p>
        </p:txBody>
      </p:sp>
      <p:sp>
        <p:nvSpPr>
          <p:cNvPr id="3" name="Fußzeilenplatzhalter 2"/>
          <p:cNvSpPr>
            <a:spLocks noGrp="1"/>
          </p:cNvSpPr>
          <p:nvPr>
            <p:ph type="ftr" sz="quarter" idx="11"/>
          </p:nvPr>
        </p:nvSpPr>
        <p:spPr/>
        <p:txBody>
          <a:bodyPr/>
          <a:lstStyle/>
          <a:p>
            <a:r>
              <a:rPr lang="en-US" smtClean="0"/>
              <a:t>Tomas Balog – The Silicon Tracking System of the CBM experiment</a:t>
            </a:r>
            <a:endParaRPr lang="de-DE"/>
          </a:p>
        </p:txBody>
      </p:sp>
      <p:sp>
        <p:nvSpPr>
          <p:cNvPr id="4" name="Foliennummernplatzhalter 3"/>
          <p:cNvSpPr>
            <a:spLocks noGrp="1"/>
          </p:cNvSpPr>
          <p:nvPr>
            <p:ph type="sldNum" sz="quarter" idx="12"/>
          </p:nvPr>
        </p:nvSpPr>
        <p:spPr/>
        <p:txBody>
          <a:bodyPr/>
          <a:lstStyle/>
          <a:p>
            <a:fld id="{03D2FB0A-8A43-484D-B00D-D8535E04ECAC}" type="slidenum">
              <a:rPr lang="de-DE" smtClean="0"/>
              <a:pPr/>
              <a:t>‹#›</a:t>
            </a:fld>
            <a:endParaRPr lang="de-DE"/>
          </a:p>
        </p:txBody>
      </p:sp>
    </p:spTree>
    <p:extLst>
      <p:ext uri="{BB962C8B-B14F-4D97-AF65-F5344CB8AC3E}">
        <p14:creationId xmlns:p14="http://schemas.microsoft.com/office/powerpoint/2010/main" xmlns="" val="195340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1226156-20B8-4DDA-A515-AA4BFAE962C7}" type="datetime1">
              <a:rPr lang="de-DE" smtClean="0"/>
              <a:pPr/>
              <a:t>15.10.2014</a:t>
            </a:fld>
            <a:endParaRPr lang="de-DE"/>
          </a:p>
        </p:txBody>
      </p:sp>
      <p:sp>
        <p:nvSpPr>
          <p:cNvPr id="6" name="Fußzeilenplatzhalter 5"/>
          <p:cNvSpPr>
            <a:spLocks noGrp="1"/>
          </p:cNvSpPr>
          <p:nvPr>
            <p:ph type="ftr" sz="quarter" idx="11"/>
          </p:nvPr>
        </p:nvSpPr>
        <p:spPr/>
        <p:txBody>
          <a:bodyPr/>
          <a:lstStyle/>
          <a:p>
            <a:r>
              <a:rPr lang="en-US" smtClean="0"/>
              <a:t>Tomas Balog – The Silicon Tracking System of the CBM experiment</a:t>
            </a:r>
            <a:endParaRPr lang="de-DE"/>
          </a:p>
        </p:txBody>
      </p:sp>
      <p:sp>
        <p:nvSpPr>
          <p:cNvPr id="7" name="Foliennummernplatzhalter 6"/>
          <p:cNvSpPr>
            <a:spLocks noGrp="1"/>
          </p:cNvSpPr>
          <p:nvPr>
            <p:ph type="sldNum" sz="quarter" idx="12"/>
          </p:nvPr>
        </p:nvSpPr>
        <p:spPr/>
        <p:txBody>
          <a:bodyPr/>
          <a:lstStyle/>
          <a:p>
            <a:fld id="{03D2FB0A-8A43-484D-B00D-D8535E04ECAC}" type="slidenum">
              <a:rPr lang="de-DE" smtClean="0"/>
              <a:pPr/>
              <a:t>‹#›</a:t>
            </a:fld>
            <a:endParaRPr lang="de-DE"/>
          </a:p>
        </p:txBody>
      </p:sp>
    </p:spTree>
    <p:extLst>
      <p:ext uri="{BB962C8B-B14F-4D97-AF65-F5344CB8AC3E}">
        <p14:creationId xmlns:p14="http://schemas.microsoft.com/office/powerpoint/2010/main" xmlns="" val="3972021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A68661D-2E9E-4B92-9020-A432E7AC5C36}" type="datetime1">
              <a:rPr lang="de-DE" smtClean="0"/>
              <a:pPr/>
              <a:t>15.10.2014</a:t>
            </a:fld>
            <a:endParaRPr lang="de-DE"/>
          </a:p>
        </p:txBody>
      </p:sp>
      <p:sp>
        <p:nvSpPr>
          <p:cNvPr id="6" name="Fußzeilenplatzhalter 5"/>
          <p:cNvSpPr>
            <a:spLocks noGrp="1"/>
          </p:cNvSpPr>
          <p:nvPr>
            <p:ph type="ftr" sz="quarter" idx="11"/>
          </p:nvPr>
        </p:nvSpPr>
        <p:spPr/>
        <p:txBody>
          <a:bodyPr/>
          <a:lstStyle/>
          <a:p>
            <a:r>
              <a:rPr lang="en-US" smtClean="0"/>
              <a:t>Tomas Balog – The Silicon Tracking System of the CBM experiment</a:t>
            </a:r>
            <a:endParaRPr lang="de-DE"/>
          </a:p>
        </p:txBody>
      </p:sp>
      <p:sp>
        <p:nvSpPr>
          <p:cNvPr id="7" name="Foliennummernplatzhalter 6"/>
          <p:cNvSpPr>
            <a:spLocks noGrp="1"/>
          </p:cNvSpPr>
          <p:nvPr>
            <p:ph type="sldNum" sz="quarter" idx="12"/>
          </p:nvPr>
        </p:nvSpPr>
        <p:spPr/>
        <p:txBody>
          <a:bodyPr/>
          <a:lstStyle/>
          <a:p>
            <a:fld id="{03D2FB0A-8A43-484D-B00D-D8535E04ECAC}" type="slidenum">
              <a:rPr lang="de-DE" smtClean="0"/>
              <a:pPr/>
              <a:t>‹#›</a:t>
            </a:fld>
            <a:endParaRPr lang="de-DE"/>
          </a:p>
        </p:txBody>
      </p:sp>
    </p:spTree>
    <p:extLst>
      <p:ext uri="{BB962C8B-B14F-4D97-AF65-F5344CB8AC3E}">
        <p14:creationId xmlns:p14="http://schemas.microsoft.com/office/powerpoint/2010/main" xmlns="" val="2938477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79502-1F90-40DF-B6F8-DA1A1BCB0D2D}" type="datetime1">
              <a:rPr lang="de-DE" smtClean="0"/>
              <a:pPr/>
              <a:t>15.10.2014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Tomas Balog – The Silicon Tracking System of the CBM experiment</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2FB0A-8A43-484D-B00D-D8535E04ECAC}" type="slidenum">
              <a:rPr lang="de-DE" smtClean="0"/>
              <a:pPr/>
              <a:t>‹#›</a:t>
            </a:fld>
            <a:endParaRPr lang="de-DE"/>
          </a:p>
        </p:txBody>
      </p:sp>
    </p:spTree>
    <p:extLst>
      <p:ext uri="{BB962C8B-B14F-4D97-AF65-F5344CB8AC3E}">
        <p14:creationId xmlns:p14="http://schemas.microsoft.com/office/powerpoint/2010/main" xmlns="" val="1720748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12.pn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air_logo"/>
          <p:cNvPicPr>
            <a:picLocks noChangeAspect="1" noChangeArrowheads="1"/>
          </p:cNvPicPr>
          <p:nvPr/>
        </p:nvPicPr>
        <p:blipFill>
          <a:blip r:embed="rId3">
            <a:lum contrast="20000"/>
            <a:extLst>
              <a:ext uri="{28A0092B-C50C-407E-A947-70E740481C1C}">
                <a14:useLocalDpi xmlns:a14="http://schemas.microsoft.com/office/drawing/2010/main" xmlns="" val="0"/>
              </a:ext>
            </a:extLst>
          </a:blip>
          <a:srcRect/>
          <a:stretch>
            <a:fillRect/>
          </a:stretch>
        </p:blipFill>
        <p:spPr bwMode="auto">
          <a:xfrm>
            <a:off x="8222252" y="764704"/>
            <a:ext cx="814244" cy="67887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11" descr="GSI_Logo"/>
          <p:cNvPicPr>
            <a:picLocks noChangeAspect="1" noChangeArrowheads="1"/>
          </p:cNvPicPr>
          <p:nvPr/>
        </p:nvPicPr>
        <p:blipFill>
          <a:blip r:embed="rId4" cstate="print">
            <a:lum contrast="20000"/>
            <a:extLst>
              <a:ext uri="{28A0092B-C50C-407E-A947-70E740481C1C}">
                <a14:useLocalDpi xmlns:a14="http://schemas.microsoft.com/office/drawing/2010/main" xmlns="" val="0"/>
              </a:ext>
            </a:extLst>
          </a:blip>
          <a:srcRect/>
          <a:stretch>
            <a:fillRect/>
          </a:stretch>
        </p:blipFill>
        <p:spPr bwMode="auto">
          <a:xfrm>
            <a:off x="8299617" y="1443577"/>
            <a:ext cx="724179" cy="24139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973" y="0"/>
            <a:ext cx="1189973"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Textfeld 12"/>
          <p:cNvSpPr txBox="1"/>
          <p:nvPr/>
        </p:nvSpPr>
        <p:spPr>
          <a:xfrm>
            <a:off x="1795438" y="1213421"/>
            <a:ext cx="6270703" cy="1077218"/>
          </a:xfrm>
          <a:prstGeom prst="rect">
            <a:avLst/>
          </a:prstGeom>
          <a:noFill/>
        </p:spPr>
        <p:txBody>
          <a:bodyPr wrap="square" rtlCol="0">
            <a:spAutoFit/>
          </a:bodyPr>
          <a:lstStyle/>
          <a:p>
            <a:pPr algn="ctr"/>
            <a:r>
              <a:rPr lang="en-US" sz="3200" b="1" dirty="0">
                <a:solidFill>
                  <a:schemeClr val="bg1">
                    <a:lumMod val="65000"/>
                  </a:schemeClr>
                </a:solidFill>
              </a:rPr>
              <a:t>The Silicon Tracking System </a:t>
            </a:r>
            <a:r>
              <a:rPr lang="en-US" sz="3200" b="1" dirty="0" smtClean="0">
                <a:solidFill>
                  <a:schemeClr val="bg1">
                    <a:lumMod val="65000"/>
                  </a:schemeClr>
                </a:solidFill>
              </a:rPr>
              <a:t/>
            </a:r>
            <a:br>
              <a:rPr lang="en-US" sz="3200" b="1" dirty="0" smtClean="0">
                <a:solidFill>
                  <a:schemeClr val="bg1">
                    <a:lumMod val="65000"/>
                  </a:schemeClr>
                </a:solidFill>
              </a:rPr>
            </a:br>
            <a:r>
              <a:rPr lang="en-US" sz="3200" b="1" dirty="0" smtClean="0">
                <a:solidFill>
                  <a:schemeClr val="bg1">
                    <a:lumMod val="65000"/>
                  </a:schemeClr>
                </a:solidFill>
              </a:rPr>
              <a:t>of </a:t>
            </a:r>
            <a:r>
              <a:rPr lang="en-US" sz="3200" b="1" dirty="0">
                <a:solidFill>
                  <a:schemeClr val="bg1">
                    <a:lumMod val="65000"/>
                  </a:schemeClr>
                </a:solidFill>
              </a:rPr>
              <a:t>the CBM experiment</a:t>
            </a:r>
            <a:endParaRPr lang="de-DE" sz="3200" dirty="0">
              <a:solidFill>
                <a:schemeClr val="bg1">
                  <a:lumMod val="65000"/>
                </a:schemeClr>
              </a:solidFill>
            </a:endParaRPr>
          </a:p>
        </p:txBody>
      </p:sp>
      <p:sp>
        <p:nvSpPr>
          <p:cNvPr id="14" name="Textfeld 13"/>
          <p:cNvSpPr txBox="1"/>
          <p:nvPr/>
        </p:nvSpPr>
        <p:spPr>
          <a:xfrm>
            <a:off x="1763688" y="1196752"/>
            <a:ext cx="6270703" cy="1077218"/>
          </a:xfrm>
          <a:prstGeom prst="rect">
            <a:avLst/>
          </a:prstGeom>
          <a:noFill/>
          <a:ln>
            <a:noFill/>
          </a:ln>
        </p:spPr>
        <p:txBody>
          <a:bodyPr wrap="square" rtlCol="0">
            <a:spAutoFit/>
          </a:bodyPr>
          <a:lstStyle/>
          <a:p>
            <a:pPr algn="ctr"/>
            <a:r>
              <a:rPr lang="en-US" sz="3200" b="1" dirty="0">
                <a:solidFill>
                  <a:schemeClr val="tx2">
                    <a:lumMod val="50000"/>
                  </a:schemeClr>
                </a:solidFill>
              </a:rPr>
              <a:t>The Silicon Tracking System </a:t>
            </a:r>
            <a:r>
              <a:rPr lang="en-US" sz="3200" b="1" dirty="0" smtClean="0">
                <a:solidFill>
                  <a:schemeClr val="tx2">
                    <a:lumMod val="50000"/>
                  </a:schemeClr>
                </a:solidFill>
              </a:rPr>
              <a:t/>
            </a:r>
            <a:br>
              <a:rPr lang="en-US" sz="3200" b="1" dirty="0" smtClean="0">
                <a:solidFill>
                  <a:schemeClr val="tx2">
                    <a:lumMod val="50000"/>
                  </a:schemeClr>
                </a:solidFill>
              </a:rPr>
            </a:br>
            <a:r>
              <a:rPr lang="en-US" sz="3200" b="1" dirty="0" smtClean="0">
                <a:solidFill>
                  <a:schemeClr val="tx2">
                    <a:lumMod val="50000"/>
                  </a:schemeClr>
                </a:solidFill>
              </a:rPr>
              <a:t>of </a:t>
            </a:r>
            <a:r>
              <a:rPr lang="en-US" sz="3200" b="1" dirty="0">
                <a:solidFill>
                  <a:schemeClr val="tx2">
                    <a:lumMod val="50000"/>
                  </a:schemeClr>
                </a:solidFill>
              </a:rPr>
              <a:t>the CBM </a:t>
            </a:r>
            <a:r>
              <a:rPr lang="en-US" sz="3200" b="1" dirty="0" smtClean="0">
                <a:solidFill>
                  <a:schemeClr val="tx2">
                    <a:lumMod val="50000"/>
                  </a:schemeClr>
                </a:solidFill>
              </a:rPr>
              <a:t>experiment</a:t>
            </a:r>
            <a:endParaRPr lang="de-DE" sz="3200" dirty="0">
              <a:solidFill>
                <a:schemeClr val="tx2">
                  <a:lumMod val="50000"/>
                </a:schemeClr>
              </a:solidFill>
            </a:endParaRPr>
          </a:p>
        </p:txBody>
      </p:sp>
      <p:sp>
        <p:nvSpPr>
          <p:cNvPr id="15" name="Textfeld 14"/>
          <p:cNvSpPr txBox="1"/>
          <p:nvPr/>
        </p:nvSpPr>
        <p:spPr>
          <a:xfrm>
            <a:off x="5363310" y="6202759"/>
            <a:ext cx="3673186" cy="538609"/>
          </a:xfrm>
          <a:prstGeom prst="rect">
            <a:avLst/>
          </a:prstGeom>
          <a:noFill/>
        </p:spPr>
        <p:txBody>
          <a:bodyPr wrap="none" rtlCol="0">
            <a:spAutoFit/>
          </a:bodyPr>
          <a:lstStyle/>
          <a:p>
            <a:pPr algn="r"/>
            <a:endParaRPr lang="en-US" sz="1300" dirty="0" smtClean="0"/>
          </a:p>
          <a:p>
            <a:pPr algn="r"/>
            <a:r>
              <a:rPr lang="de-DE" sz="1600" dirty="0" smtClean="0"/>
              <a:t>FAIR 2014, Worms, 13. - 17. </a:t>
            </a:r>
            <a:r>
              <a:rPr lang="de-DE" sz="1600" dirty="0" err="1" smtClean="0"/>
              <a:t>October</a:t>
            </a:r>
            <a:r>
              <a:rPr lang="de-DE" sz="1600" dirty="0" smtClean="0"/>
              <a:t> 2014</a:t>
            </a:r>
            <a:endParaRPr lang="de-DE" sz="1400" dirty="0"/>
          </a:p>
        </p:txBody>
      </p:sp>
      <p:sp>
        <p:nvSpPr>
          <p:cNvPr id="16" name="Textfeld 15"/>
          <p:cNvSpPr txBox="1"/>
          <p:nvPr/>
        </p:nvSpPr>
        <p:spPr>
          <a:xfrm>
            <a:off x="3707904" y="4102040"/>
            <a:ext cx="4174733" cy="1631216"/>
          </a:xfrm>
          <a:prstGeom prst="rect">
            <a:avLst/>
          </a:prstGeom>
          <a:noFill/>
        </p:spPr>
        <p:txBody>
          <a:bodyPr wrap="none" rtlCol="0">
            <a:spAutoFit/>
          </a:bodyPr>
          <a:lstStyle/>
          <a:p>
            <a:pPr marL="285750" indent="-285750">
              <a:buFont typeface="Arial" panose="020B0604020202020204" pitchFamily="34" charset="0"/>
              <a:buChar char="•"/>
            </a:pPr>
            <a:r>
              <a:rPr lang="en-US" sz="2000" dirty="0" smtClean="0">
                <a:solidFill>
                  <a:schemeClr val="accent1">
                    <a:lumMod val="75000"/>
                  </a:schemeClr>
                </a:solidFill>
              </a:rPr>
              <a:t>requirements and detector concept</a:t>
            </a:r>
          </a:p>
          <a:p>
            <a:pPr marL="285750" indent="-285750">
              <a:buFont typeface="Arial" panose="020B0604020202020204" pitchFamily="34" charset="0"/>
              <a:buChar char="•"/>
            </a:pPr>
            <a:r>
              <a:rPr lang="en-US" sz="2000" dirty="0" smtClean="0">
                <a:solidFill>
                  <a:schemeClr val="accent1">
                    <a:lumMod val="75000"/>
                  </a:schemeClr>
                </a:solidFill>
              </a:rPr>
              <a:t>system performance</a:t>
            </a:r>
          </a:p>
          <a:p>
            <a:pPr marL="285750" indent="-285750">
              <a:buFont typeface="Arial" panose="020B0604020202020204" pitchFamily="34" charset="0"/>
              <a:buChar char="•"/>
            </a:pPr>
            <a:r>
              <a:rPr lang="en-US" sz="2000" dirty="0" smtClean="0">
                <a:solidFill>
                  <a:schemeClr val="accent1">
                    <a:lumMod val="75000"/>
                  </a:schemeClr>
                </a:solidFill>
              </a:rPr>
              <a:t>prototype components</a:t>
            </a:r>
          </a:p>
          <a:p>
            <a:pPr marL="285750" indent="-285750">
              <a:buFont typeface="Arial" panose="020B0604020202020204" pitchFamily="34" charset="0"/>
              <a:buChar char="•"/>
            </a:pPr>
            <a:r>
              <a:rPr lang="en-US" sz="2000" dirty="0" smtClean="0">
                <a:solidFill>
                  <a:schemeClr val="accent1">
                    <a:lumMod val="75000"/>
                  </a:schemeClr>
                </a:solidFill>
              </a:rPr>
              <a:t>in-beam and laboratory tests</a:t>
            </a:r>
          </a:p>
          <a:p>
            <a:pPr marL="285750" indent="-285750">
              <a:buFont typeface="Arial" panose="020B0604020202020204" pitchFamily="34" charset="0"/>
              <a:buChar char="•"/>
            </a:pPr>
            <a:r>
              <a:rPr lang="en-US" sz="2000" dirty="0" smtClean="0">
                <a:solidFill>
                  <a:schemeClr val="accent1">
                    <a:lumMod val="75000"/>
                  </a:schemeClr>
                </a:solidFill>
              </a:rPr>
              <a:t>system integration</a:t>
            </a:r>
          </a:p>
        </p:txBody>
      </p:sp>
      <p:pic>
        <p:nvPicPr>
          <p:cNvPr id="21"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59633" y="3949209"/>
            <a:ext cx="1872208" cy="20000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descr="Logo HIC for FAI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666300" y="181642"/>
            <a:ext cx="1370195" cy="58306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feld 1"/>
          <p:cNvSpPr txBox="1"/>
          <p:nvPr/>
        </p:nvSpPr>
        <p:spPr>
          <a:xfrm>
            <a:off x="3560256" y="2636912"/>
            <a:ext cx="2741070" cy="615553"/>
          </a:xfrm>
          <a:prstGeom prst="rect">
            <a:avLst/>
          </a:prstGeom>
          <a:noFill/>
        </p:spPr>
        <p:txBody>
          <a:bodyPr wrap="none" rtlCol="0">
            <a:spAutoFit/>
          </a:bodyPr>
          <a:lstStyle/>
          <a:p>
            <a:pPr algn="ctr"/>
            <a:r>
              <a:rPr lang="en-US" sz="2000" dirty="0"/>
              <a:t>Tomas </a:t>
            </a:r>
            <a:r>
              <a:rPr lang="en-US" sz="2000" dirty="0" err="1"/>
              <a:t>Balog</a:t>
            </a:r>
            <a:endParaRPr lang="en-US" sz="2000" dirty="0"/>
          </a:p>
          <a:p>
            <a:pPr algn="ctr"/>
            <a:r>
              <a:rPr lang="en-US" sz="1400" dirty="0"/>
              <a:t>on behalf of the </a:t>
            </a:r>
            <a:r>
              <a:rPr lang="en-US" sz="1400" dirty="0" smtClean="0"/>
              <a:t>CBM collaboration</a:t>
            </a:r>
            <a:endParaRPr lang="en-US" sz="1400" dirty="0"/>
          </a:p>
        </p:txBody>
      </p:sp>
      <p:cxnSp>
        <p:nvCxnSpPr>
          <p:cNvPr id="19" name="Gerade Verbindung 18"/>
          <p:cNvCxnSpPr/>
          <p:nvPr/>
        </p:nvCxnSpPr>
        <p:spPr>
          <a:xfrm>
            <a:off x="1475656" y="6309320"/>
            <a:ext cx="75608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21678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152400" y="6607175"/>
            <a:ext cx="4392613" cy="250825"/>
          </a:xfrm>
        </p:spPr>
        <p:txBody>
          <a:bodyPr/>
          <a:lstStyle/>
          <a:p>
            <a:pPr algn="ctr"/>
            <a:r>
              <a:rPr lang="de-DE" dirty="0" smtClean="0">
                <a:solidFill>
                  <a:schemeClr val="tx1">
                    <a:lumMod val="50000"/>
                    <a:lumOff val="50000"/>
                  </a:schemeClr>
                </a:solidFill>
              </a:rPr>
              <a:t>Tomas </a:t>
            </a:r>
            <a:r>
              <a:rPr lang="de-DE" dirty="0" err="1" smtClean="0">
                <a:solidFill>
                  <a:schemeClr val="tx1">
                    <a:lumMod val="50000"/>
                    <a:lumOff val="50000"/>
                  </a:schemeClr>
                </a:solidFill>
              </a:rPr>
              <a:t>Balog</a:t>
            </a:r>
            <a:r>
              <a:rPr lang="de-DE" dirty="0" smtClean="0">
                <a:solidFill>
                  <a:schemeClr val="tx1">
                    <a:lumMod val="50000"/>
                    <a:lumOff val="50000"/>
                  </a:schemeClr>
                </a:solidFill>
              </a:rPr>
              <a:t> – </a:t>
            </a:r>
            <a:r>
              <a:rPr lang="en-US" b="1" dirty="0" smtClean="0">
                <a:solidFill>
                  <a:schemeClr val="tx1">
                    <a:lumMod val="50000"/>
                    <a:lumOff val="50000"/>
                  </a:schemeClr>
                </a:solidFill>
              </a:rPr>
              <a:t>The Silicon Tracking System of the CBM experiment</a:t>
            </a:r>
            <a:endParaRPr lang="de-DE" dirty="0">
              <a:solidFill>
                <a:schemeClr val="tx1">
                  <a:lumMod val="50000"/>
                  <a:lumOff val="50000"/>
                </a:schemeClr>
              </a:solidFill>
            </a:endParaRPr>
          </a:p>
        </p:txBody>
      </p:sp>
      <p:cxnSp>
        <p:nvCxnSpPr>
          <p:cNvPr id="9" name="Gerade Verbindung 8"/>
          <p:cNvCxnSpPr/>
          <p:nvPr/>
        </p:nvCxnSpPr>
        <p:spPr>
          <a:xfrm>
            <a:off x="228600" y="6553200"/>
            <a:ext cx="8686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4953000" y="66294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953000" y="6705600"/>
            <a:ext cx="297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oliennummernplatzhalter 27"/>
          <p:cNvSpPr>
            <a:spLocks noGrp="1"/>
          </p:cNvSpPr>
          <p:nvPr>
            <p:ph type="sldNum" sz="quarter" idx="12"/>
          </p:nvPr>
        </p:nvSpPr>
        <p:spPr>
          <a:xfrm>
            <a:off x="6553200" y="6492875"/>
            <a:ext cx="2133600" cy="365125"/>
          </a:xfrm>
        </p:spPr>
        <p:txBody>
          <a:bodyPr/>
          <a:lstStyle/>
          <a:p>
            <a:fld id="{03D2FB0A-8A43-484D-B00D-D8535E04ECAC}" type="slidenum">
              <a:rPr lang="de-DE" smtClean="0"/>
              <a:pPr/>
              <a:t>10</a:t>
            </a:fld>
            <a:endParaRPr lang="de-DE" dirty="0"/>
          </a:p>
        </p:txBody>
      </p:sp>
      <p:cxnSp>
        <p:nvCxnSpPr>
          <p:cNvPr id="13" name="Gerade Verbindung 12"/>
          <p:cNvCxnSpPr/>
          <p:nvPr/>
        </p:nvCxnSpPr>
        <p:spPr>
          <a:xfrm>
            <a:off x="228600" y="579437"/>
            <a:ext cx="8686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287338" y="76200"/>
            <a:ext cx="8605837" cy="490538"/>
          </a:xfrm>
        </p:spPr>
        <p:txBody>
          <a:bodyPr>
            <a:noAutofit/>
          </a:bodyPr>
          <a:lstStyle/>
          <a:p>
            <a:r>
              <a:rPr lang="en-US" sz="2400" b="1" dirty="0" smtClean="0">
                <a:solidFill>
                  <a:schemeClr val="accent1">
                    <a:lumMod val="75000"/>
                  </a:schemeClr>
                </a:solidFill>
              </a:rPr>
              <a:t>Micro-strip silicon sensors</a:t>
            </a:r>
            <a:endParaRPr lang="en-US" sz="2400" b="1" dirty="0">
              <a:solidFill>
                <a:schemeClr val="accent1">
                  <a:lumMod val="75000"/>
                </a:schemeClr>
              </a:solidFill>
            </a:endParaRPr>
          </a:p>
        </p:txBody>
      </p:sp>
      <p:sp>
        <p:nvSpPr>
          <p:cNvPr id="15" name="Rectangle 6"/>
          <p:cNvSpPr/>
          <p:nvPr/>
        </p:nvSpPr>
        <p:spPr>
          <a:xfrm>
            <a:off x="317500" y="824787"/>
            <a:ext cx="5308600" cy="3499420"/>
          </a:xfrm>
          <a:prstGeom prst="rect">
            <a:avLst/>
          </a:prstGeom>
        </p:spPr>
        <p:txBody>
          <a:bodyPr wrap="square">
            <a:spAutoFit/>
          </a:bodyPr>
          <a:lstStyle/>
          <a:p>
            <a:pPr marL="228600" indent="-228600" algn="l">
              <a:lnSpc>
                <a:spcPct val="150000"/>
              </a:lnSpc>
              <a:buFont typeface="Arial" pitchFamily="34" charset="0"/>
              <a:buChar char="•"/>
            </a:pPr>
            <a:r>
              <a:rPr lang="en-US" sz="1800" dirty="0" smtClean="0"/>
              <a:t>double-sided, p-n-n structure </a:t>
            </a:r>
          </a:p>
          <a:p>
            <a:pPr marL="228600" indent="-228600" algn="l">
              <a:lnSpc>
                <a:spcPct val="120000"/>
              </a:lnSpc>
              <a:buFont typeface="Arial" pitchFamily="34" charset="0"/>
              <a:buChar char="•"/>
            </a:pPr>
            <a:r>
              <a:rPr lang="en-US" sz="1800" dirty="0" smtClean="0"/>
              <a:t>width: </a:t>
            </a:r>
            <a:r>
              <a:rPr lang="en-US" sz="1800" dirty="0"/>
              <a:t>6.2 cm </a:t>
            </a:r>
            <a:endParaRPr lang="en-US" sz="1800" dirty="0" smtClean="0"/>
          </a:p>
          <a:p>
            <a:pPr marL="228600" indent="-228600" algn="l">
              <a:lnSpc>
                <a:spcPct val="120000"/>
              </a:lnSpc>
              <a:buFont typeface="Arial" pitchFamily="34" charset="0"/>
              <a:buChar char="•"/>
            </a:pPr>
            <a:r>
              <a:rPr lang="en-US" sz="1800" dirty="0" smtClean="0"/>
              <a:t>1024 strips at 58 </a:t>
            </a:r>
            <a:r>
              <a:rPr lang="en-US" sz="1800" dirty="0">
                <a:sym typeface="Symbol"/>
              </a:rPr>
              <a:t></a:t>
            </a:r>
            <a:r>
              <a:rPr lang="en-US" sz="1800" dirty="0" smtClean="0"/>
              <a:t>m</a:t>
            </a:r>
            <a:r>
              <a:rPr lang="en-US" sz="1800" dirty="0"/>
              <a:t> </a:t>
            </a:r>
            <a:r>
              <a:rPr lang="en-US" sz="1800" dirty="0" smtClean="0"/>
              <a:t>pitch</a:t>
            </a:r>
          </a:p>
          <a:p>
            <a:pPr marL="228600" indent="-228600" algn="l">
              <a:lnSpc>
                <a:spcPct val="120000"/>
              </a:lnSpc>
              <a:buFont typeface="Arial" pitchFamily="34" charset="0"/>
              <a:buChar char="•"/>
            </a:pPr>
            <a:r>
              <a:rPr lang="en-US" sz="1800" dirty="0" smtClean="0"/>
              <a:t>three types, strip </a:t>
            </a:r>
            <a:r>
              <a:rPr lang="en-US" sz="1800" dirty="0"/>
              <a:t>lengths: </a:t>
            </a:r>
            <a:r>
              <a:rPr lang="en-US" sz="1800" dirty="0" smtClean="0"/>
              <a:t>2, 4, 6 </a:t>
            </a:r>
            <a:r>
              <a:rPr lang="en-US" sz="1800" dirty="0"/>
              <a:t>cm, </a:t>
            </a:r>
            <a:r>
              <a:rPr lang="en-US" sz="1800" dirty="0" smtClean="0"/>
              <a:t>12 cm</a:t>
            </a:r>
          </a:p>
          <a:p>
            <a:pPr marL="228600" indent="-228600" algn="l">
              <a:lnSpc>
                <a:spcPct val="120000"/>
              </a:lnSpc>
              <a:buFont typeface="Arial" pitchFamily="34" charset="0"/>
              <a:buChar char="•"/>
            </a:pPr>
            <a:r>
              <a:rPr lang="en-US" sz="1800" dirty="0" smtClean="0"/>
              <a:t>stereo </a:t>
            </a:r>
            <a:r>
              <a:rPr lang="en-US" sz="1800" dirty="0"/>
              <a:t>angle </a:t>
            </a:r>
            <a:r>
              <a:rPr lang="en-US" sz="1800" dirty="0" smtClean="0"/>
              <a:t>front-back-sides 7.5° </a:t>
            </a:r>
          </a:p>
          <a:p>
            <a:pPr marL="228600" indent="-228600" algn="l">
              <a:lnSpc>
                <a:spcPct val="120000"/>
              </a:lnSpc>
              <a:buFont typeface="Arial" pitchFamily="34" charset="0"/>
              <a:buChar char="•"/>
            </a:pPr>
            <a:r>
              <a:rPr lang="en-US" sz="1800" dirty="0" smtClean="0"/>
              <a:t>integrated </a:t>
            </a:r>
            <a:r>
              <a:rPr lang="en-US" sz="1800" dirty="0"/>
              <a:t>AC-coupled </a:t>
            </a:r>
            <a:r>
              <a:rPr lang="en-US" sz="1800" dirty="0" smtClean="0"/>
              <a:t>read-out</a:t>
            </a:r>
          </a:p>
          <a:p>
            <a:pPr marL="228600" indent="-228600" algn="l">
              <a:lnSpc>
                <a:spcPct val="120000"/>
              </a:lnSpc>
              <a:buFont typeface="Arial" pitchFamily="34" charset="0"/>
              <a:buChar char="•"/>
            </a:pPr>
            <a:r>
              <a:rPr lang="en-US" sz="1800" dirty="0"/>
              <a:t>double metal interconnects on p-side, or replacement with an external micro </a:t>
            </a:r>
            <a:r>
              <a:rPr lang="en-US" sz="1800" dirty="0" smtClean="0"/>
              <a:t>cable</a:t>
            </a:r>
          </a:p>
          <a:p>
            <a:pPr marL="228600" indent="-228600" algn="l">
              <a:lnSpc>
                <a:spcPct val="120000"/>
              </a:lnSpc>
              <a:buFont typeface="Arial" pitchFamily="34" charset="0"/>
              <a:buChar char="•"/>
            </a:pPr>
            <a:r>
              <a:rPr lang="en-US" sz="1800" dirty="0" smtClean="0"/>
              <a:t>operation voltage up to few </a:t>
            </a:r>
            <a:r>
              <a:rPr lang="en-US" sz="1800" dirty="0"/>
              <a:t>hundred </a:t>
            </a:r>
            <a:r>
              <a:rPr lang="en-US" sz="1800" dirty="0" smtClean="0"/>
              <a:t>volts</a:t>
            </a:r>
          </a:p>
          <a:p>
            <a:pPr marL="228600" indent="-228600" algn="l">
              <a:lnSpc>
                <a:spcPct val="120000"/>
              </a:lnSpc>
              <a:buFont typeface="Arial" pitchFamily="34" charset="0"/>
              <a:buChar char="•"/>
            </a:pPr>
            <a:r>
              <a:rPr lang="en-US" sz="1800" dirty="0" smtClean="0"/>
              <a:t>radiation hardness up to 1 × 10</a:t>
            </a:r>
            <a:r>
              <a:rPr lang="en-US" sz="1800" baseline="30000" dirty="0" smtClean="0"/>
              <a:t>14</a:t>
            </a:r>
            <a:r>
              <a:rPr lang="en-US" sz="1800" dirty="0" smtClean="0"/>
              <a:t> n</a:t>
            </a:r>
            <a:r>
              <a:rPr lang="en-US" sz="1800" baseline="-25000" dirty="0" smtClean="0"/>
              <a:t>eq</a:t>
            </a:r>
            <a:r>
              <a:rPr lang="en-US" sz="1800" dirty="0" smtClean="0"/>
              <a:t>/cm</a:t>
            </a:r>
            <a:r>
              <a:rPr lang="en-US" sz="1800" baseline="30000" dirty="0" smtClean="0"/>
              <a:t>2</a:t>
            </a:r>
            <a:endParaRPr lang="en-US" sz="1800" baseline="30000" dirty="0"/>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81603" y="860889"/>
            <a:ext cx="1942891" cy="2319248"/>
          </a:xfrm>
          <a:prstGeom prst="rect">
            <a:avLst/>
          </a:prstGeom>
          <a:noFill/>
          <a:ln w="9525" algn="ctr">
            <a:noFill/>
            <a:miter lim="800000"/>
            <a:headEnd/>
            <a:tailEnd/>
          </a:ln>
          <a:effectLst/>
          <a:extLst/>
        </p:spPr>
      </p:pic>
      <p:pic>
        <p:nvPicPr>
          <p:cNvPr id="17" name="Picture 2" descr="\\WinfileSvF\CBM$Root\jheuser\Eigene Dateien\work\CBM\STS-TDR\STS-CDR\components\detectors\new-figs\detector-topology.pn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72954" t="12285" r="7159" b="16804"/>
          <a:stretch/>
        </p:blipFill>
        <p:spPr bwMode="auto">
          <a:xfrm>
            <a:off x="5181603" y="3566390"/>
            <a:ext cx="1228725" cy="2522685"/>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rot="16200000">
            <a:off x="6452439" y="3918841"/>
            <a:ext cx="2541736" cy="18830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8144765" y="76200"/>
            <a:ext cx="807844" cy="18762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Ellipse 20"/>
          <p:cNvSpPr/>
          <p:nvPr/>
        </p:nvSpPr>
        <p:spPr>
          <a:xfrm>
            <a:off x="7910512" y="1036869"/>
            <a:ext cx="1081088" cy="9836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914400" y="4707014"/>
            <a:ext cx="3037306" cy="1477328"/>
          </a:xfrm>
          <a:prstGeom prst="rect">
            <a:avLst/>
          </a:prstGeom>
          <a:noFill/>
          <a:ln>
            <a:solidFill>
              <a:schemeClr val="tx1"/>
            </a:solidFill>
          </a:ln>
        </p:spPr>
        <p:txBody>
          <a:bodyPr wrap="none" rtlCol="0">
            <a:spAutoFit/>
          </a:bodyPr>
          <a:lstStyle/>
          <a:p>
            <a:r>
              <a:rPr lang="en-US" dirty="0" smtClean="0"/>
              <a:t>Strips reaching the border are </a:t>
            </a:r>
          </a:p>
          <a:p>
            <a:r>
              <a:rPr lang="en-US" dirty="0" smtClean="0"/>
              <a:t>continued on the other side</a:t>
            </a:r>
          </a:p>
          <a:p>
            <a:endParaRPr lang="en-US" dirty="0" smtClean="0"/>
          </a:p>
          <a:p>
            <a:pPr marL="342900" indent="-342900">
              <a:buFont typeface="Symbol" pitchFamily="18" charset="2"/>
              <a:buChar char="Þ"/>
            </a:pPr>
            <a:r>
              <a:rPr lang="en-US" dirty="0" smtClean="0"/>
              <a:t>Needs double metal layer</a:t>
            </a:r>
          </a:p>
          <a:p>
            <a:r>
              <a:rPr lang="en-US" dirty="0"/>
              <a:t> </a:t>
            </a:r>
            <a:r>
              <a:rPr lang="en-US" dirty="0" smtClean="0"/>
              <a:t>   or external cable</a:t>
            </a:r>
          </a:p>
        </p:txBody>
      </p:sp>
      <p:cxnSp>
        <p:nvCxnSpPr>
          <p:cNvPr id="23" name="Gerade Verbindung mit Pfeil 22"/>
          <p:cNvCxnSpPr/>
          <p:nvPr/>
        </p:nvCxnSpPr>
        <p:spPr>
          <a:xfrm flipV="1">
            <a:off x="4412656" y="4860347"/>
            <a:ext cx="2711838" cy="5853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flipV="1">
            <a:off x="4412656" y="4860347"/>
            <a:ext cx="1530944" cy="5853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7286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228600" y="579437"/>
            <a:ext cx="8686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87338" y="76200"/>
            <a:ext cx="8605837" cy="490538"/>
          </a:xfrm>
        </p:spPr>
        <p:txBody>
          <a:bodyPr>
            <a:noAutofit/>
          </a:bodyPr>
          <a:lstStyle/>
          <a:p>
            <a:r>
              <a:rPr lang="en-US" sz="2400" b="1" dirty="0" smtClean="0">
                <a:solidFill>
                  <a:schemeClr val="accent1">
                    <a:lumMod val="75000"/>
                  </a:schemeClr>
                </a:solidFill>
              </a:rPr>
              <a:t>Prototypes of STS micro-strip silicon sensors</a:t>
            </a:r>
            <a:endParaRPr lang="en-US" sz="2400" b="1" dirty="0">
              <a:solidFill>
                <a:schemeClr val="accent1">
                  <a:lumMod val="75000"/>
                </a:schemeClr>
              </a:solidFill>
            </a:endParaRPr>
          </a:p>
        </p:txBody>
      </p:sp>
      <p:sp>
        <p:nvSpPr>
          <p:cNvPr id="8" name="Footer Placeholder 3"/>
          <p:cNvSpPr>
            <a:spLocks noGrp="1"/>
          </p:cNvSpPr>
          <p:nvPr>
            <p:ph type="ftr" sz="quarter" idx="10"/>
          </p:nvPr>
        </p:nvSpPr>
        <p:spPr>
          <a:xfrm>
            <a:off x="152400" y="6607175"/>
            <a:ext cx="4392613" cy="250825"/>
          </a:xfrm>
        </p:spPr>
        <p:txBody>
          <a:bodyPr/>
          <a:lstStyle/>
          <a:p>
            <a:pPr algn="ctr"/>
            <a:r>
              <a:rPr lang="de-DE" dirty="0" smtClean="0">
                <a:solidFill>
                  <a:schemeClr val="tx1">
                    <a:lumMod val="50000"/>
                    <a:lumOff val="50000"/>
                  </a:schemeClr>
                </a:solidFill>
              </a:rPr>
              <a:t>Tomas </a:t>
            </a:r>
            <a:r>
              <a:rPr lang="de-DE" dirty="0" err="1" smtClean="0">
                <a:solidFill>
                  <a:schemeClr val="tx1">
                    <a:lumMod val="50000"/>
                    <a:lumOff val="50000"/>
                  </a:schemeClr>
                </a:solidFill>
              </a:rPr>
              <a:t>Balog</a:t>
            </a:r>
            <a:r>
              <a:rPr lang="de-DE" dirty="0" smtClean="0">
                <a:solidFill>
                  <a:schemeClr val="tx1">
                    <a:lumMod val="50000"/>
                    <a:lumOff val="50000"/>
                  </a:schemeClr>
                </a:solidFill>
              </a:rPr>
              <a:t> – </a:t>
            </a:r>
            <a:r>
              <a:rPr lang="en-US" b="1" dirty="0" smtClean="0">
                <a:solidFill>
                  <a:schemeClr val="tx1">
                    <a:lumMod val="50000"/>
                    <a:lumOff val="50000"/>
                  </a:schemeClr>
                </a:solidFill>
              </a:rPr>
              <a:t>The Silicon Tracking System of the CBM experiment</a:t>
            </a:r>
            <a:endParaRPr lang="de-DE" dirty="0">
              <a:solidFill>
                <a:schemeClr val="tx1">
                  <a:lumMod val="50000"/>
                  <a:lumOff val="50000"/>
                </a:schemeClr>
              </a:solidFill>
            </a:endParaRPr>
          </a:p>
        </p:txBody>
      </p:sp>
      <p:cxnSp>
        <p:nvCxnSpPr>
          <p:cNvPr id="9" name="Gerade Verbindung 8"/>
          <p:cNvCxnSpPr/>
          <p:nvPr/>
        </p:nvCxnSpPr>
        <p:spPr>
          <a:xfrm>
            <a:off x="228600" y="6553200"/>
            <a:ext cx="8686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4953000" y="66294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953000" y="6705600"/>
            <a:ext cx="297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oliennummernplatzhalter 27"/>
          <p:cNvSpPr>
            <a:spLocks noGrp="1"/>
          </p:cNvSpPr>
          <p:nvPr>
            <p:ph type="sldNum" sz="quarter" idx="12"/>
          </p:nvPr>
        </p:nvSpPr>
        <p:spPr>
          <a:xfrm>
            <a:off x="6553200" y="6492875"/>
            <a:ext cx="2133600" cy="365125"/>
          </a:xfrm>
        </p:spPr>
        <p:txBody>
          <a:bodyPr/>
          <a:lstStyle/>
          <a:p>
            <a:fld id="{03D2FB0A-8A43-484D-B00D-D8535E04ECAC}" type="slidenum">
              <a:rPr lang="de-DE" smtClean="0"/>
              <a:pPr/>
              <a:t>11</a:t>
            </a:fld>
            <a:endParaRPr lang="de-DE" dirty="0"/>
          </a:p>
        </p:txBody>
      </p:sp>
      <p:graphicFrame>
        <p:nvGraphicFramePr>
          <p:cNvPr id="13" name="Table 2"/>
          <p:cNvGraphicFramePr>
            <a:graphicFrameLocks noGrp="1"/>
          </p:cNvGraphicFramePr>
          <p:nvPr>
            <p:extLst>
              <p:ext uri="{D42A27DB-BD31-4B8C-83A1-F6EECF244321}">
                <p14:modId xmlns:p14="http://schemas.microsoft.com/office/powerpoint/2010/main" xmlns="" val="3110168956"/>
              </p:ext>
            </p:extLst>
          </p:nvPr>
        </p:nvGraphicFramePr>
        <p:xfrm>
          <a:off x="305971" y="749459"/>
          <a:ext cx="8609429" cy="3183597"/>
        </p:xfrm>
        <a:graphic>
          <a:graphicData uri="http://schemas.openxmlformats.org/drawingml/2006/table">
            <a:tbl>
              <a:tblPr firstRow="1" bandRow="1">
                <a:tableStyleId>{5C22544A-7EE6-4342-B048-85BDC9FD1C3A}</a:tableStyleId>
              </a:tblPr>
              <a:tblGrid>
                <a:gridCol w="1460525"/>
                <a:gridCol w="791570"/>
                <a:gridCol w="1581886"/>
                <a:gridCol w="1624285"/>
                <a:gridCol w="1350498"/>
                <a:gridCol w="1800665"/>
              </a:tblGrid>
              <a:tr h="389597">
                <a:tc>
                  <a:txBody>
                    <a:bodyPr/>
                    <a:lstStyle/>
                    <a:p>
                      <a:r>
                        <a:rPr lang="en-US" sz="1700" dirty="0" smtClean="0">
                          <a:solidFill>
                            <a:schemeClr val="bg1"/>
                          </a:solidFill>
                        </a:rPr>
                        <a:t>Prototype</a:t>
                      </a:r>
                      <a:endParaRPr lang="en-US" sz="1700" dirty="0">
                        <a:solidFill>
                          <a:schemeClr val="bg1"/>
                        </a:solidFill>
                      </a:endParaRPr>
                    </a:p>
                  </a:txBody>
                  <a:tcPr/>
                </a:tc>
                <a:tc>
                  <a:txBody>
                    <a:bodyPr/>
                    <a:lstStyle/>
                    <a:p>
                      <a:r>
                        <a:rPr lang="en-US" sz="1700" dirty="0" smtClean="0">
                          <a:solidFill>
                            <a:schemeClr val="bg1"/>
                          </a:solidFill>
                        </a:rPr>
                        <a:t>Year</a:t>
                      </a:r>
                      <a:endParaRPr lang="en-US" sz="1700" dirty="0">
                        <a:solidFill>
                          <a:schemeClr val="bg1"/>
                        </a:solidFill>
                      </a:endParaRPr>
                    </a:p>
                  </a:txBody>
                  <a:tcPr/>
                </a:tc>
                <a:tc>
                  <a:txBody>
                    <a:bodyPr/>
                    <a:lstStyle/>
                    <a:p>
                      <a:r>
                        <a:rPr lang="en-US" sz="1700" dirty="0" smtClean="0">
                          <a:solidFill>
                            <a:schemeClr val="bg1"/>
                          </a:solidFill>
                        </a:rPr>
                        <a:t>Vendor</a:t>
                      </a:r>
                      <a:endParaRPr lang="en-US" sz="1700" dirty="0">
                        <a:solidFill>
                          <a:schemeClr val="bg1"/>
                        </a:solidFill>
                      </a:endParaRPr>
                    </a:p>
                  </a:txBody>
                  <a:tcPr/>
                </a:tc>
                <a:tc>
                  <a:txBody>
                    <a:bodyPr/>
                    <a:lstStyle/>
                    <a:p>
                      <a:r>
                        <a:rPr lang="en-US" sz="1700" dirty="0" smtClean="0">
                          <a:solidFill>
                            <a:schemeClr val="bg1"/>
                          </a:solidFill>
                        </a:rPr>
                        <a:t>Processing</a:t>
                      </a:r>
                      <a:endParaRPr lang="en-US" sz="17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bg1"/>
                          </a:solidFill>
                        </a:rPr>
                        <a:t>Size [cm</a:t>
                      </a:r>
                      <a:r>
                        <a:rPr lang="en-US" sz="1700" baseline="30000" dirty="0" smtClean="0">
                          <a:solidFill>
                            <a:schemeClr val="bg1"/>
                          </a:solidFill>
                        </a:rPr>
                        <a:t>2</a:t>
                      </a:r>
                      <a:r>
                        <a:rPr lang="en-US" sz="1700" dirty="0" smtClean="0">
                          <a:solidFill>
                            <a:schemeClr val="bg1"/>
                          </a:solidFill>
                        </a:rPr>
                        <a:t>]</a:t>
                      </a:r>
                    </a:p>
                  </a:txBody>
                  <a:tcPr/>
                </a:tc>
                <a:tc>
                  <a:txBody>
                    <a:bodyPr/>
                    <a:lstStyle/>
                    <a:p>
                      <a:r>
                        <a:rPr lang="en-US" sz="1700" dirty="0" smtClean="0">
                          <a:solidFill>
                            <a:schemeClr val="bg1"/>
                          </a:solidFill>
                        </a:rPr>
                        <a:t>Description</a:t>
                      </a:r>
                      <a:endParaRPr lang="en-US" sz="1700" dirty="0">
                        <a:solidFill>
                          <a:schemeClr val="bg1"/>
                        </a:solidFill>
                      </a:endParaRPr>
                    </a:p>
                  </a:txBody>
                  <a:tcPr/>
                </a:tc>
              </a:tr>
              <a:tr h="309489">
                <a:tc>
                  <a:txBody>
                    <a:bodyPr/>
                    <a:lstStyle/>
                    <a:p>
                      <a:r>
                        <a:rPr lang="en-US" sz="1700" dirty="0" smtClean="0"/>
                        <a:t>CBM01</a:t>
                      </a:r>
                      <a:endParaRPr lang="en-US" sz="1700" dirty="0"/>
                    </a:p>
                  </a:txBody>
                  <a:tcPr/>
                </a:tc>
                <a:tc>
                  <a:txBody>
                    <a:bodyPr/>
                    <a:lstStyle/>
                    <a:p>
                      <a:r>
                        <a:rPr lang="en-US" sz="1700" dirty="0" smtClean="0"/>
                        <a:t>2007</a:t>
                      </a:r>
                      <a:endParaRPr lang="en-US" sz="1700" dirty="0"/>
                    </a:p>
                  </a:txBody>
                  <a:tcPr/>
                </a:tc>
                <a:tc>
                  <a:txBody>
                    <a:bodyPr/>
                    <a:lstStyle/>
                    <a:p>
                      <a:r>
                        <a:rPr lang="en-US" sz="1700" dirty="0" err="1" smtClean="0"/>
                        <a:t>CiS</a:t>
                      </a:r>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double-sided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5.5 </a:t>
                      </a:r>
                      <a:r>
                        <a:rPr lang="en-US" sz="1700" dirty="0" smtClean="0">
                          <a:sym typeface="Symbol"/>
                        </a:rPr>
                        <a:t> 5.5</a:t>
                      </a:r>
                      <a:endParaRPr lang="en-US" sz="1700" dirty="0" smtClean="0"/>
                    </a:p>
                  </a:txBody>
                  <a:tcPr/>
                </a:tc>
                <a:tc>
                  <a:txBody>
                    <a:bodyPr/>
                    <a:lstStyle/>
                    <a:p>
                      <a:r>
                        <a:rPr lang="en-US" sz="1700" dirty="0" smtClean="0"/>
                        <a:t> ±7.5 </a:t>
                      </a:r>
                      <a:r>
                        <a:rPr lang="en-US" sz="1700" dirty="0" err="1" smtClean="0"/>
                        <a:t>deg</a:t>
                      </a:r>
                      <a:endParaRPr lang="en-US" sz="1700" dirty="0"/>
                    </a:p>
                  </a:txBody>
                  <a:tcPr/>
                </a:tc>
              </a:tr>
              <a:tr h="347394">
                <a:tc>
                  <a:txBody>
                    <a:bodyPr/>
                    <a:lstStyle/>
                    <a:p>
                      <a:r>
                        <a:rPr lang="en-US" sz="1700" dirty="0" smtClean="0"/>
                        <a:t>CBM03</a:t>
                      </a:r>
                      <a:endParaRPr lang="en-US" sz="1700" dirty="0"/>
                    </a:p>
                  </a:txBody>
                  <a:tcPr/>
                </a:tc>
                <a:tc>
                  <a:txBody>
                    <a:bodyPr/>
                    <a:lstStyle/>
                    <a:p>
                      <a:r>
                        <a:rPr lang="en-US" sz="1700" dirty="0" smtClean="0"/>
                        <a:t>2010</a:t>
                      </a:r>
                      <a:endParaRPr lang="en-US" sz="1700" dirty="0"/>
                    </a:p>
                  </a:txBody>
                  <a:tcPr/>
                </a:tc>
                <a:tc>
                  <a:txBody>
                    <a:bodyPr/>
                    <a:lstStyle/>
                    <a:p>
                      <a:r>
                        <a:rPr lang="en-US" sz="1700" dirty="0" err="1" smtClean="0"/>
                        <a:t>CiS</a:t>
                      </a:r>
                      <a:endParaRPr lang="en-US" sz="1700" dirty="0"/>
                    </a:p>
                  </a:txBody>
                  <a:tcPr/>
                </a:tc>
                <a:tc>
                  <a:txBody>
                    <a:bodyPr/>
                    <a:lstStyle/>
                    <a:p>
                      <a:r>
                        <a:rPr lang="en-US" sz="1700" dirty="0" smtClean="0"/>
                        <a:t>double-sided</a:t>
                      </a:r>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6.2 </a:t>
                      </a:r>
                      <a:r>
                        <a:rPr lang="en-US" sz="1700" dirty="0" smtClean="0">
                          <a:sym typeface="Symbol"/>
                        </a:rPr>
                        <a:t> 6.2</a:t>
                      </a:r>
                      <a:endParaRPr lang="en-US" sz="17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 ±7.5 </a:t>
                      </a:r>
                      <a:r>
                        <a:rPr lang="en-US" sz="1700" dirty="0" err="1" smtClean="0"/>
                        <a:t>deg</a:t>
                      </a:r>
                      <a:endParaRPr lang="en-US" sz="1700" dirty="0" smtClean="0"/>
                    </a:p>
                  </a:txBody>
                  <a:tcPr/>
                </a:tc>
              </a:tr>
              <a:tr h="370840">
                <a:tc>
                  <a:txBody>
                    <a:bodyPr/>
                    <a:lstStyle/>
                    <a:p>
                      <a:r>
                        <a:rPr lang="en-US" sz="1700" dirty="0" smtClean="0"/>
                        <a:t>CBM03’</a:t>
                      </a:r>
                      <a:endParaRPr lang="en-US" sz="1700" dirty="0"/>
                    </a:p>
                  </a:txBody>
                  <a:tcPr/>
                </a:tc>
                <a:tc>
                  <a:txBody>
                    <a:bodyPr/>
                    <a:lstStyle/>
                    <a:p>
                      <a:r>
                        <a:rPr lang="en-US" sz="1700" dirty="0" smtClean="0"/>
                        <a:t>2011</a:t>
                      </a:r>
                      <a:endParaRPr lang="en-US" sz="1700" dirty="0"/>
                    </a:p>
                  </a:txBody>
                  <a:tcPr/>
                </a:tc>
                <a:tc>
                  <a:txBody>
                    <a:bodyPr/>
                    <a:lstStyle/>
                    <a:p>
                      <a:r>
                        <a:rPr lang="en-US" sz="1700" dirty="0" err="1" smtClean="0"/>
                        <a:t>CiS</a:t>
                      </a:r>
                      <a:endParaRPr lang="en-US" sz="1700" dirty="0"/>
                    </a:p>
                  </a:txBody>
                  <a:tcPr/>
                </a:tc>
                <a:tc>
                  <a:txBody>
                    <a:bodyPr/>
                    <a:lstStyle/>
                    <a:p>
                      <a:r>
                        <a:rPr lang="en-US" sz="1700" dirty="0" smtClean="0"/>
                        <a:t>Single/CBM03</a:t>
                      </a:r>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6.2 </a:t>
                      </a:r>
                      <a:r>
                        <a:rPr lang="en-US" sz="1700" dirty="0" smtClean="0">
                          <a:sym typeface="Symbol"/>
                        </a:rPr>
                        <a:t> 6.2</a:t>
                      </a:r>
                      <a:endParaRPr lang="en-US" sz="1700" dirty="0" smtClean="0"/>
                    </a:p>
                  </a:txBody>
                  <a:tcPr/>
                </a:tc>
                <a:tc>
                  <a:txBody>
                    <a:bodyPr/>
                    <a:lstStyle/>
                    <a:p>
                      <a:r>
                        <a:rPr lang="en-US" sz="1700" dirty="0" smtClean="0"/>
                        <a:t>test for</a:t>
                      </a:r>
                      <a:r>
                        <a:rPr lang="en-US" sz="1700" baseline="0" dirty="0" smtClean="0"/>
                        <a:t> CBM05</a:t>
                      </a:r>
                      <a:endParaRPr lang="en-US" sz="1700" dirty="0"/>
                    </a:p>
                  </a:txBody>
                  <a:tcPr/>
                </a:tc>
              </a:tr>
              <a:tr h="370840">
                <a:tc>
                  <a:txBody>
                    <a:bodyPr/>
                    <a:lstStyle/>
                    <a:p>
                      <a:r>
                        <a:rPr lang="en-US" sz="1700" dirty="0" smtClean="0"/>
                        <a:t>CBM05</a:t>
                      </a:r>
                      <a:endParaRPr lang="en-US" sz="1700" dirty="0"/>
                    </a:p>
                  </a:txBody>
                  <a:tcPr/>
                </a:tc>
                <a:tc>
                  <a:txBody>
                    <a:bodyPr/>
                    <a:lstStyle/>
                    <a:p>
                      <a:r>
                        <a:rPr lang="en-US" sz="1700" dirty="0" smtClean="0"/>
                        <a:t>2013</a:t>
                      </a:r>
                      <a:endParaRPr lang="en-US" sz="1700" dirty="0"/>
                    </a:p>
                  </a:txBody>
                  <a:tcPr/>
                </a:tc>
                <a:tc>
                  <a:txBody>
                    <a:bodyPr/>
                    <a:lstStyle/>
                    <a:p>
                      <a:r>
                        <a:rPr lang="en-US" sz="1700" dirty="0" err="1" smtClean="0"/>
                        <a:t>CiS</a:t>
                      </a:r>
                      <a:endParaRPr lang="en-US" sz="1700" dirty="0"/>
                    </a:p>
                  </a:txBody>
                  <a:tcPr/>
                </a:tc>
                <a:tc>
                  <a:txBody>
                    <a:bodyPr/>
                    <a:lstStyle/>
                    <a:p>
                      <a:r>
                        <a:rPr lang="en-US" sz="1700" dirty="0" smtClean="0"/>
                        <a:t>double-sided</a:t>
                      </a:r>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smtClean="0"/>
                        <a:t>6.2 </a:t>
                      </a:r>
                      <a:r>
                        <a:rPr lang="en-US" sz="1700" smtClean="0">
                          <a:sym typeface="Symbol"/>
                        </a:rPr>
                        <a:t> 6.2</a:t>
                      </a:r>
                      <a:endParaRPr lang="en-US" sz="1700" smtClean="0"/>
                    </a:p>
                  </a:txBody>
                  <a:tcPr/>
                </a:tc>
                <a:tc>
                  <a:txBody>
                    <a:bodyPr/>
                    <a:lstStyle/>
                    <a:p>
                      <a:r>
                        <a:rPr lang="en-US" sz="1700" dirty="0" smtClean="0"/>
                        <a:t>7.5/0 </a:t>
                      </a:r>
                      <a:r>
                        <a:rPr lang="en-US" sz="1700" dirty="0" err="1" smtClean="0"/>
                        <a:t>deg</a:t>
                      </a:r>
                      <a:r>
                        <a:rPr lang="en-US" sz="1700" dirty="0" smtClean="0"/>
                        <a:t>, full-size </a:t>
                      </a:r>
                    </a:p>
                  </a:txBody>
                  <a:tcPr/>
                </a:tc>
              </a:tr>
              <a:tr h="370840">
                <a:tc>
                  <a:txBody>
                    <a:bodyPr/>
                    <a:lstStyle/>
                    <a:p>
                      <a:r>
                        <a:rPr lang="en-US" sz="1700" dirty="0" smtClean="0"/>
                        <a:t>CBM05H4</a:t>
                      </a:r>
                      <a:endParaRPr lang="en-US" sz="1700" dirty="0"/>
                    </a:p>
                  </a:txBody>
                  <a:tcPr/>
                </a:tc>
                <a:tc>
                  <a:txBody>
                    <a:bodyPr/>
                    <a:lstStyle/>
                    <a:p>
                      <a:r>
                        <a:rPr lang="en-US" sz="1700" dirty="0" smtClean="0"/>
                        <a:t>2013</a:t>
                      </a:r>
                      <a:endParaRPr lang="en-US" sz="1700" dirty="0"/>
                    </a:p>
                  </a:txBody>
                  <a:tcPr/>
                </a:tc>
                <a:tc>
                  <a:txBody>
                    <a:bodyPr/>
                    <a:lstStyle/>
                    <a:p>
                      <a:r>
                        <a:rPr lang="en-US" sz="1700" dirty="0" smtClean="0"/>
                        <a:t>Hamamatsu</a:t>
                      </a:r>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double-sided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6.2 </a:t>
                      </a:r>
                      <a:r>
                        <a:rPr lang="en-US" sz="1700" dirty="0" smtClean="0">
                          <a:sym typeface="Symbol"/>
                        </a:rPr>
                        <a:t> 4.2</a:t>
                      </a:r>
                      <a:endParaRPr lang="en-US" sz="17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7.5/0 </a:t>
                      </a:r>
                      <a:r>
                        <a:rPr lang="en-US" sz="1700" dirty="0" err="1" smtClean="0"/>
                        <a:t>deg</a:t>
                      </a:r>
                      <a:r>
                        <a:rPr lang="en-US" sz="1700" dirty="0" smtClean="0"/>
                        <a:t>, full-size </a:t>
                      </a:r>
                    </a:p>
                  </a:txBody>
                  <a:tcPr/>
                </a:tc>
              </a:tr>
              <a:tr h="370840">
                <a:tc>
                  <a:txBody>
                    <a:bodyPr/>
                    <a:lstStyle/>
                    <a:p>
                      <a:r>
                        <a:rPr lang="en-US" sz="1700" dirty="0" smtClean="0"/>
                        <a:t>CBM05H2</a:t>
                      </a:r>
                      <a:endParaRPr lang="en-US" sz="1700" dirty="0"/>
                    </a:p>
                  </a:txBody>
                  <a:tcPr/>
                </a:tc>
                <a:tc>
                  <a:txBody>
                    <a:bodyPr/>
                    <a:lstStyle/>
                    <a:p>
                      <a:r>
                        <a:rPr lang="en-US" sz="1700" dirty="0" smtClean="0"/>
                        <a:t>2013</a:t>
                      </a:r>
                      <a:endParaRPr lang="en-US" sz="1700" dirty="0"/>
                    </a:p>
                  </a:txBody>
                  <a:tcPr/>
                </a:tc>
                <a:tc>
                  <a:txBody>
                    <a:bodyPr/>
                    <a:lstStyle/>
                    <a:p>
                      <a:r>
                        <a:rPr lang="en-US" sz="1700" dirty="0" smtClean="0"/>
                        <a:t>Hamamatsu</a:t>
                      </a:r>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single-sided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6.2 </a:t>
                      </a:r>
                      <a:r>
                        <a:rPr lang="en-US" sz="1700" dirty="0" smtClean="0">
                          <a:sym typeface="Symbol"/>
                        </a:rPr>
                        <a:t> 2.2</a:t>
                      </a:r>
                      <a:endParaRPr lang="en-US" sz="17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7.5/0 </a:t>
                      </a:r>
                      <a:r>
                        <a:rPr lang="en-US" sz="1700" dirty="0" err="1" smtClean="0"/>
                        <a:t>deg</a:t>
                      </a:r>
                      <a:r>
                        <a:rPr lang="en-US" sz="1700" dirty="0" smtClean="0"/>
                        <a:t>, full-size </a:t>
                      </a:r>
                    </a:p>
                  </a:txBody>
                  <a:tcPr/>
                </a:tc>
              </a:tr>
              <a:tr h="370840">
                <a:tc>
                  <a:txBody>
                    <a:bodyPr/>
                    <a:lstStyle/>
                    <a:p>
                      <a:r>
                        <a:rPr lang="en-US" sz="1700" dirty="0" smtClean="0"/>
                        <a:t>CBM06</a:t>
                      </a:r>
                      <a:endParaRPr lang="en-US" sz="1700" dirty="0"/>
                    </a:p>
                  </a:txBody>
                  <a:tcPr/>
                </a:tc>
                <a:tc>
                  <a:txBody>
                    <a:bodyPr/>
                    <a:lstStyle/>
                    <a:p>
                      <a:r>
                        <a:rPr lang="en-US" sz="1700" dirty="0" smtClean="0"/>
                        <a:t>2014</a:t>
                      </a:r>
                      <a:endParaRPr lang="en-US" sz="1700" dirty="0"/>
                    </a:p>
                  </a:txBody>
                  <a:tcPr/>
                </a:tc>
                <a:tc>
                  <a:txBody>
                    <a:bodyPr/>
                    <a:lstStyle/>
                    <a:p>
                      <a:r>
                        <a:rPr lang="en-US" sz="1700" dirty="0" smtClean="0"/>
                        <a:t>Hamamatsu,</a:t>
                      </a:r>
                      <a:r>
                        <a:rPr lang="en-US" sz="1700" baseline="0" dirty="0" smtClean="0"/>
                        <a:t> </a:t>
                      </a:r>
                      <a:r>
                        <a:rPr lang="en-US" sz="1700" dirty="0" err="1" smtClean="0"/>
                        <a:t>CiS</a:t>
                      </a:r>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double-sided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6.2 </a:t>
                      </a:r>
                      <a:r>
                        <a:rPr lang="en-US" sz="1700" dirty="0" smtClean="0">
                          <a:sym typeface="Symbol"/>
                        </a:rPr>
                        <a:t> 6.2</a:t>
                      </a:r>
                      <a:endParaRPr lang="en-US" sz="17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7.5/0 </a:t>
                      </a:r>
                      <a:r>
                        <a:rPr lang="en-US" sz="1700" dirty="0" err="1" smtClean="0"/>
                        <a:t>deg</a:t>
                      </a:r>
                      <a:r>
                        <a:rPr lang="en-US" sz="1700" dirty="0" smtClean="0"/>
                        <a:t>, full-size </a:t>
                      </a:r>
                    </a:p>
                  </a:txBody>
                  <a:tcPr/>
                </a:tc>
              </a:tr>
            </a:tbl>
          </a:graphicData>
        </a:graphic>
      </p:graphicFrame>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31765"/>
          <a:stretch/>
        </p:blipFill>
        <p:spPr bwMode="auto">
          <a:xfrm>
            <a:off x="355019" y="4237637"/>
            <a:ext cx="4597981" cy="1495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2" descr="\\WinfileSvF\CBM$Root\jheuser\Eigene Dateien\work\CBM\GSI-Scientific-Report-2012\heuser-1-sensors\SingleSideSensor+InterstripCable-2x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14041" y="4931876"/>
            <a:ext cx="2533489" cy="851299"/>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5"/>
          <p:cNvSpPr txBox="1"/>
          <p:nvPr/>
        </p:nvSpPr>
        <p:spPr>
          <a:xfrm>
            <a:off x="5700864" y="5939988"/>
            <a:ext cx="2687560" cy="369332"/>
          </a:xfrm>
          <a:prstGeom prst="rect">
            <a:avLst/>
          </a:prstGeom>
          <a:noFill/>
        </p:spPr>
        <p:txBody>
          <a:bodyPr wrap="square" rtlCol="0">
            <a:spAutoFit/>
          </a:bodyPr>
          <a:lstStyle/>
          <a:p>
            <a:r>
              <a:rPr lang="en-US" sz="1800" dirty="0" smtClean="0"/>
              <a:t>external on-sensor cable</a:t>
            </a:r>
            <a:endParaRPr lang="en-US" sz="1800" dirty="0"/>
          </a:p>
        </p:txBody>
      </p:sp>
      <p:sp>
        <p:nvSpPr>
          <p:cNvPr id="17" name="Rectangle 6"/>
          <p:cNvSpPr/>
          <p:nvPr/>
        </p:nvSpPr>
        <p:spPr>
          <a:xfrm>
            <a:off x="584436" y="5677797"/>
            <a:ext cx="864339" cy="369332"/>
          </a:xfrm>
          <a:prstGeom prst="rect">
            <a:avLst/>
          </a:prstGeom>
        </p:spPr>
        <p:txBody>
          <a:bodyPr wrap="none">
            <a:spAutoFit/>
          </a:bodyPr>
          <a:lstStyle/>
          <a:p>
            <a:pPr algn="ctr"/>
            <a:r>
              <a:rPr lang="en-US" sz="1800" dirty="0"/>
              <a:t>CBM05</a:t>
            </a:r>
          </a:p>
        </p:txBody>
      </p:sp>
      <p:sp>
        <p:nvSpPr>
          <p:cNvPr id="18" name="Rectangle 10"/>
          <p:cNvSpPr/>
          <p:nvPr/>
        </p:nvSpPr>
        <p:spPr>
          <a:xfrm>
            <a:off x="2113436" y="5723964"/>
            <a:ext cx="1125629" cy="369332"/>
          </a:xfrm>
          <a:prstGeom prst="rect">
            <a:avLst/>
          </a:prstGeom>
        </p:spPr>
        <p:txBody>
          <a:bodyPr wrap="none">
            <a:spAutoFit/>
          </a:bodyPr>
          <a:lstStyle/>
          <a:p>
            <a:pPr algn="ctr"/>
            <a:r>
              <a:rPr lang="en-US" sz="1800" dirty="0" smtClean="0"/>
              <a:t>CBM05H4</a:t>
            </a:r>
            <a:endParaRPr lang="en-US" sz="1800" dirty="0"/>
          </a:p>
        </p:txBody>
      </p:sp>
      <p:sp>
        <p:nvSpPr>
          <p:cNvPr id="19" name="Rectangle 11"/>
          <p:cNvSpPr/>
          <p:nvPr/>
        </p:nvSpPr>
        <p:spPr>
          <a:xfrm>
            <a:off x="3625603" y="5723964"/>
            <a:ext cx="1125629" cy="369332"/>
          </a:xfrm>
          <a:prstGeom prst="rect">
            <a:avLst/>
          </a:prstGeom>
        </p:spPr>
        <p:txBody>
          <a:bodyPr wrap="none">
            <a:spAutoFit/>
          </a:bodyPr>
          <a:lstStyle/>
          <a:p>
            <a:pPr algn="ctr"/>
            <a:r>
              <a:rPr lang="en-US" sz="1800" dirty="0" smtClean="0"/>
              <a:t>CBM05H2</a:t>
            </a:r>
            <a:endParaRPr lang="en-US" sz="1800" dirty="0"/>
          </a:p>
        </p:txBody>
      </p:sp>
      <p:sp>
        <p:nvSpPr>
          <p:cNvPr id="20" name="TextBox 7"/>
          <p:cNvSpPr txBox="1"/>
          <p:nvPr/>
        </p:nvSpPr>
        <p:spPr>
          <a:xfrm>
            <a:off x="5417444" y="4067780"/>
            <a:ext cx="3138290" cy="646331"/>
          </a:xfrm>
          <a:prstGeom prst="rect">
            <a:avLst/>
          </a:prstGeom>
          <a:noFill/>
        </p:spPr>
        <p:txBody>
          <a:bodyPr wrap="square" rtlCol="0">
            <a:spAutoFit/>
          </a:bodyPr>
          <a:lstStyle/>
          <a:p>
            <a:pPr algn="ctr"/>
            <a:r>
              <a:rPr lang="en-US" sz="1800" dirty="0" smtClean="0"/>
              <a:t>under study: replacement for integrated 2</a:t>
            </a:r>
            <a:r>
              <a:rPr lang="en-US" sz="1800" baseline="30000" dirty="0" smtClean="0"/>
              <a:t>nd</a:t>
            </a:r>
            <a:r>
              <a:rPr lang="en-US" sz="1800" dirty="0" smtClean="0"/>
              <a:t> metal layer </a:t>
            </a:r>
          </a:p>
        </p:txBody>
      </p:sp>
    </p:spTree>
    <p:extLst>
      <p:ext uri="{BB962C8B-B14F-4D97-AF65-F5344CB8AC3E}">
        <p14:creationId xmlns:p14="http://schemas.microsoft.com/office/powerpoint/2010/main" xmlns="" val="3793315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228600" y="579437"/>
            <a:ext cx="8686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87338" y="76200"/>
            <a:ext cx="8605837" cy="490538"/>
          </a:xfrm>
        </p:spPr>
        <p:txBody>
          <a:bodyPr>
            <a:noAutofit/>
          </a:bodyPr>
          <a:lstStyle/>
          <a:p>
            <a:r>
              <a:rPr lang="en-US" sz="2400" b="1" dirty="0" smtClean="0">
                <a:solidFill>
                  <a:schemeClr val="accent1">
                    <a:lumMod val="75000"/>
                  </a:schemeClr>
                </a:solidFill>
              </a:rPr>
              <a:t>STS low-mass micro-cables</a:t>
            </a:r>
            <a:endParaRPr lang="en-US" sz="2400" b="1" dirty="0">
              <a:solidFill>
                <a:schemeClr val="accent1">
                  <a:lumMod val="75000"/>
                </a:schemeClr>
              </a:solidFill>
            </a:endParaRPr>
          </a:p>
        </p:txBody>
      </p:sp>
      <p:sp>
        <p:nvSpPr>
          <p:cNvPr id="8" name="Footer Placeholder 3"/>
          <p:cNvSpPr>
            <a:spLocks noGrp="1"/>
          </p:cNvSpPr>
          <p:nvPr>
            <p:ph type="ftr" sz="quarter" idx="10"/>
          </p:nvPr>
        </p:nvSpPr>
        <p:spPr>
          <a:xfrm>
            <a:off x="152400" y="6607175"/>
            <a:ext cx="4392613" cy="250825"/>
          </a:xfrm>
        </p:spPr>
        <p:txBody>
          <a:bodyPr/>
          <a:lstStyle/>
          <a:p>
            <a:pPr algn="ctr"/>
            <a:r>
              <a:rPr lang="de-DE" dirty="0" smtClean="0">
                <a:solidFill>
                  <a:schemeClr val="tx1">
                    <a:lumMod val="50000"/>
                    <a:lumOff val="50000"/>
                  </a:schemeClr>
                </a:solidFill>
              </a:rPr>
              <a:t>Tomas </a:t>
            </a:r>
            <a:r>
              <a:rPr lang="de-DE" dirty="0" err="1" smtClean="0">
                <a:solidFill>
                  <a:schemeClr val="tx1">
                    <a:lumMod val="50000"/>
                    <a:lumOff val="50000"/>
                  </a:schemeClr>
                </a:solidFill>
              </a:rPr>
              <a:t>Balog</a:t>
            </a:r>
            <a:r>
              <a:rPr lang="de-DE" dirty="0" smtClean="0">
                <a:solidFill>
                  <a:schemeClr val="tx1">
                    <a:lumMod val="50000"/>
                    <a:lumOff val="50000"/>
                  </a:schemeClr>
                </a:solidFill>
              </a:rPr>
              <a:t> – </a:t>
            </a:r>
            <a:r>
              <a:rPr lang="en-US" b="1" dirty="0" smtClean="0">
                <a:solidFill>
                  <a:schemeClr val="tx1">
                    <a:lumMod val="50000"/>
                    <a:lumOff val="50000"/>
                  </a:schemeClr>
                </a:solidFill>
              </a:rPr>
              <a:t>The Silicon Tracking System of the CBM experiment</a:t>
            </a:r>
            <a:endParaRPr lang="de-DE" dirty="0">
              <a:solidFill>
                <a:schemeClr val="tx1">
                  <a:lumMod val="50000"/>
                  <a:lumOff val="50000"/>
                </a:schemeClr>
              </a:solidFill>
            </a:endParaRPr>
          </a:p>
        </p:txBody>
      </p:sp>
      <p:cxnSp>
        <p:nvCxnSpPr>
          <p:cNvPr id="9" name="Gerade Verbindung 8"/>
          <p:cNvCxnSpPr/>
          <p:nvPr/>
        </p:nvCxnSpPr>
        <p:spPr>
          <a:xfrm>
            <a:off x="228600" y="6553200"/>
            <a:ext cx="8686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4953000" y="66294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953000" y="6705600"/>
            <a:ext cx="297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oliennummernplatzhalter 27"/>
          <p:cNvSpPr>
            <a:spLocks noGrp="1"/>
          </p:cNvSpPr>
          <p:nvPr>
            <p:ph type="sldNum" sz="quarter" idx="12"/>
          </p:nvPr>
        </p:nvSpPr>
        <p:spPr>
          <a:xfrm>
            <a:off x="6553200" y="6492875"/>
            <a:ext cx="2133600" cy="365125"/>
          </a:xfrm>
        </p:spPr>
        <p:txBody>
          <a:bodyPr/>
          <a:lstStyle/>
          <a:p>
            <a:fld id="{03D2FB0A-8A43-484D-B00D-D8535E04ECAC}" type="slidenum">
              <a:rPr lang="de-DE" smtClean="0"/>
              <a:pPr/>
              <a:t>12</a:t>
            </a:fld>
            <a:endParaRPr lang="de-DE" dirty="0"/>
          </a:p>
        </p:txBody>
      </p:sp>
      <p:pic>
        <p:nvPicPr>
          <p:cNvPr id="14"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3789942"/>
            <a:ext cx="5607504" cy="2663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3" descr="\\WinfileSvG\DL$Root\tbalog\Eigene Dateien\Dropbox\Demonstrator\Demonstrator\IMG_007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57884" y="4000504"/>
            <a:ext cx="3080673" cy="231050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feld 12"/>
          <p:cNvSpPr txBox="1"/>
          <p:nvPr/>
        </p:nvSpPr>
        <p:spPr>
          <a:xfrm>
            <a:off x="-180528" y="856451"/>
            <a:ext cx="5395470" cy="3231654"/>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latin typeface="+mj-lt"/>
              </a:rPr>
              <a:t>radiation length: 0.1% X</a:t>
            </a:r>
            <a:r>
              <a:rPr lang="en-US" baseline="-25000" dirty="0" smtClean="0">
                <a:latin typeface="+mj-lt"/>
              </a:rPr>
              <a:t>0</a:t>
            </a:r>
          </a:p>
          <a:p>
            <a:pPr marL="742950" lvl="1" indent="-285750">
              <a:buFont typeface="Arial" panose="020B0604020202020204" pitchFamily="34" charset="0"/>
              <a:buChar char="•"/>
            </a:pPr>
            <a:r>
              <a:rPr lang="en-US" dirty="0"/>
              <a:t>two signal </a:t>
            </a:r>
            <a:r>
              <a:rPr lang="en-US" dirty="0" smtClean="0"/>
              <a:t>layers</a:t>
            </a:r>
            <a:endParaRPr lang="en-US" dirty="0" smtClean="0">
              <a:latin typeface="+mj-lt"/>
            </a:endParaRPr>
          </a:p>
          <a:p>
            <a:pPr marL="742950" lvl="1" indent="-285750">
              <a:buFont typeface="Arial" panose="020B0604020202020204" pitchFamily="34" charset="0"/>
              <a:buChar char="•"/>
            </a:pPr>
            <a:r>
              <a:rPr lang="en-US" dirty="0" smtClean="0">
                <a:latin typeface="+mj-lt"/>
              </a:rPr>
              <a:t>wire pitch 116 µm</a:t>
            </a:r>
          </a:p>
          <a:p>
            <a:pPr marL="742950" lvl="1" indent="-285750">
              <a:buFont typeface="Arial" panose="020B0604020202020204" pitchFamily="34" charset="0"/>
              <a:buChar char="•"/>
            </a:pPr>
            <a:r>
              <a:rPr lang="en-US" dirty="0" smtClean="0">
                <a:latin typeface="+mj-lt"/>
              </a:rPr>
              <a:t>thickness 24 </a:t>
            </a:r>
            <a:r>
              <a:rPr lang="en-US" dirty="0" smtClean="0"/>
              <a:t>µm</a:t>
            </a:r>
          </a:p>
          <a:p>
            <a:pPr marL="742950" lvl="1" indent="-285750">
              <a:buFont typeface="Arial" panose="020B0604020202020204" pitchFamily="34" charset="0"/>
              <a:buChar char="•"/>
            </a:pPr>
            <a:r>
              <a:rPr lang="en-US" dirty="0" smtClean="0"/>
              <a:t>additional spacer to reduce the capacitance</a:t>
            </a:r>
          </a:p>
          <a:p>
            <a:pPr marL="742950" lvl="1" indent="-285750">
              <a:buFont typeface="Arial" panose="020B0604020202020204" pitchFamily="34" charset="0"/>
              <a:buChar char="•"/>
            </a:pPr>
            <a:r>
              <a:rPr lang="en-US" dirty="0" smtClean="0"/>
              <a:t>tap bonded to sensor</a:t>
            </a:r>
            <a:endParaRPr lang="en-US" dirty="0"/>
          </a:p>
          <a:p>
            <a:pPr marL="742950" lvl="1" indent="-285750">
              <a:buFont typeface="Arial" panose="020B0604020202020204" pitchFamily="34" charset="0"/>
              <a:buChar char="•"/>
            </a:pPr>
            <a:r>
              <a:rPr lang="en-US" dirty="0" smtClean="0">
                <a:latin typeface="+mj-lt"/>
              </a:rPr>
              <a:t>1024 channels to connect</a:t>
            </a:r>
          </a:p>
          <a:p>
            <a:pPr marL="742950" lvl="1" indent="-285750">
              <a:buFont typeface="Arial" panose="020B0604020202020204" pitchFamily="34" charset="0"/>
              <a:buChar char="•"/>
            </a:pPr>
            <a:r>
              <a:rPr lang="en-US" dirty="0" smtClean="0"/>
              <a:t>in prototypes 128 channels on </a:t>
            </a:r>
            <a:r>
              <a:rPr lang="en-US" dirty="0"/>
              <a:t>each </a:t>
            </a:r>
            <a:r>
              <a:rPr lang="en-US" dirty="0" smtClean="0"/>
              <a:t>side </a:t>
            </a:r>
            <a:br>
              <a:rPr lang="en-US" dirty="0" smtClean="0"/>
            </a:br>
            <a:r>
              <a:rPr lang="en-US" dirty="0" smtClean="0"/>
              <a:t>are connected</a:t>
            </a:r>
            <a:endParaRPr lang="en-US" dirty="0"/>
          </a:p>
          <a:p>
            <a:pPr marL="742950" lvl="1" indent="-285750">
              <a:buFont typeface="Symbol" panose="05050102010706020507" pitchFamily="18" charset="2"/>
              <a:buChar char="-"/>
            </a:pPr>
            <a:endParaRPr lang="en-US" dirty="0" smtClean="0">
              <a:latin typeface="+mj-lt"/>
            </a:endParaRPr>
          </a:p>
          <a:p>
            <a:endParaRPr lang="de-DE" sz="2400" dirty="0"/>
          </a:p>
        </p:txBody>
      </p:sp>
      <p:pic>
        <p:nvPicPr>
          <p:cNvPr id="1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229600" y="76200"/>
            <a:ext cx="807844" cy="18762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a:off x="5077883" y="783061"/>
            <a:ext cx="2925874" cy="29375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0" name="Ellipse 29"/>
          <p:cNvSpPr/>
          <p:nvPr/>
        </p:nvSpPr>
        <p:spPr>
          <a:xfrm>
            <a:off x="8153400" y="468570"/>
            <a:ext cx="762000" cy="8268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1353219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228600" y="579437"/>
            <a:ext cx="8686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87338" y="76200"/>
            <a:ext cx="8605837" cy="490538"/>
          </a:xfrm>
        </p:spPr>
        <p:txBody>
          <a:bodyPr>
            <a:noAutofit/>
          </a:bodyPr>
          <a:lstStyle/>
          <a:p>
            <a:r>
              <a:rPr lang="en-US" sz="2400" b="1" dirty="0" smtClean="0">
                <a:solidFill>
                  <a:schemeClr val="accent1">
                    <a:lumMod val="75000"/>
                  </a:schemeClr>
                </a:solidFill>
              </a:rPr>
              <a:t>Read-out chip STS-XYTER 2.0</a:t>
            </a:r>
            <a:endParaRPr lang="en-US" sz="2400" b="1" dirty="0">
              <a:solidFill>
                <a:schemeClr val="accent1">
                  <a:lumMod val="75000"/>
                </a:schemeClr>
              </a:solidFill>
            </a:endParaRPr>
          </a:p>
        </p:txBody>
      </p:sp>
      <p:sp>
        <p:nvSpPr>
          <p:cNvPr id="8" name="Footer Placeholder 3"/>
          <p:cNvSpPr>
            <a:spLocks noGrp="1"/>
          </p:cNvSpPr>
          <p:nvPr>
            <p:ph type="ftr" sz="quarter" idx="10"/>
          </p:nvPr>
        </p:nvSpPr>
        <p:spPr>
          <a:xfrm>
            <a:off x="152400" y="6607175"/>
            <a:ext cx="4392613" cy="250825"/>
          </a:xfrm>
        </p:spPr>
        <p:txBody>
          <a:bodyPr/>
          <a:lstStyle/>
          <a:p>
            <a:pPr algn="ctr"/>
            <a:r>
              <a:rPr lang="de-DE" dirty="0" smtClean="0">
                <a:solidFill>
                  <a:schemeClr val="tx1">
                    <a:lumMod val="50000"/>
                    <a:lumOff val="50000"/>
                  </a:schemeClr>
                </a:solidFill>
              </a:rPr>
              <a:t>Tomas </a:t>
            </a:r>
            <a:r>
              <a:rPr lang="de-DE" dirty="0" err="1" smtClean="0">
                <a:solidFill>
                  <a:schemeClr val="tx1">
                    <a:lumMod val="50000"/>
                    <a:lumOff val="50000"/>
                  </a:schemeClr>
                </a:solidFill>
              </a:rPr>
              <a:t>Balog</a:t>
            </a:r>
            <a:r>
              <a:rPr lang="de-DE" dirty="0" smtClean="0">
                <a:solidFill>
                  <a:schemeClr val="tx1">
                    <a:lumMod val="50000"/>
                    <a:lumOff val="50000"/>
                  </a:schemeClr>
                </a:solidFill>
              </a:rPr>
              <a:t> – </a:t>
            </a:r>
            <a:r>
              <a:rPr lang="en-US" b="1" dirty="0" smtClean="0">
                <a:solidFill>
                  <a:schemeClr val="tx1">
                    <a:lumMod val="50000"/>
                    <a:lumOff val="50000"/>
                  </a:schemeClr>
                </a:solidFill>
              </a:rPr>
              <a:t>The Silicon Tracking System of the CBM experiment</a:t>
            </a:r>
            <a:endParaRPr lang="de-DE" dirty="0">
              <a:solidFill>
                <a:schemeClr val="tx1">
                  <a:lumMod val="50000"/>
                  <a:lumOff val="50000"/>
                </a:schemeClr>
              </a:solidFill>
            </a:endParaRPr>
          </a:p>
        </p:txBody>
      </p:sp>
      <p:cxnSp>
        <p:nvCxnSpPr>
          <p:cNvPr id="9" name="Gerade Verbindung 8"/>
          <p:cNvCxnSpPr/>
          <p:nvPr/>
        </p:nvCxnSpPr>
        <p:spPr>
          <a:xfrm>
            <a:off x="228600" y="6553200"/>
            <a:ext cx="8686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4953000" y="66294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953000" y="6705600"/>
            <a:ext cx="297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oliennummernplatzhalter 27"/>
          <p:cNvSpPr>
            <a:spLocks noGrp="1"/>
          </p:cNvSpPr>
          <p:nvPr>
            <p:ph type="sldNum" sz="quarter" idx="12"/>
          </p:nvPr>
        </p:nvSpPr>
        <p:spPr>
          <a:xfrm>
            <a:off x="6553200" y="6492875"/>
            <a:ext cx="2133600" cy="365125"/>
          </a:xfrm>
        </p:spPr>
        <p:txBody>
          <a:bodyPr/>
          <a:lstStyle/>
          <a:p>
            <a:fld id="{03D2FB0A-8A43-484D-B00D-D8535E04ECAC}" type="slidenum">
              <a:rPr lang="de-DE" smtClean="0"/>
              <a:pPr/>
              <a:t>13</a:t>
            </a:fld>
            <a:endParaRPr lang="de-DE" dirty="0"/>
          </a:p>
        </p:txBody>
      </p:sp>
      <p:graphicFrame>
        <p:nvGraphicFramePr>
          <p:cNvPr id="14" name="Table 7"/>
          <p:cNvGraphicFramePr>
            <a:graphicFrameLocks noGrp="1"/>
          </p:cNvGraphicFramePr>
          <p:nvPr>
            <p:extLst>
              <p:ext uri="{D42A27DB-BD31-4B8C-83A1-F6EECF244321}">
                <p14:modId xmlns:p14="http://schemas.microsoft.com/office/powerpoint/2010/main" xmlns="" val="135489321"/>
              </p:ext>
            </p:extLst>
          </p:nvPr>
        </p:nvGraphicFramePr>
        <p:xfrm>
          <a:off x="571472" y="1491620"/>
          <a:ext cx="5929354" cy="2651760"/>
        </p:xfrm>
        <a:graphic>
          <a:graphicData uri="http://schemas.openxmlformats.org/drawingml/2006/table">
            <a:tbl>
              <a:tblPr firstRow="1" bandRow="1">
                <a:tableStyleId>{0660B408-B3CF-4A94-85FC-2B1E0A45F4A2}</a:tableStyleId>
              </a:tblPr>
              <a:tblGrid>
                <a:gridCol w="3127571"/>
                <a:gridCol w="2801783"/>
              </a:tblGrid>
              <a:tr h="2444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Channels, pitch</a:t>
                      </a:r>
                      <a:endParaRPr lang="en-US" sz="1200" b="0"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200" dirty="0" smtClean="0"/>
                        <a:t>128 + 2 test</a:t>
                      </a:r>
                      <a:endParaRPr lang="en-US" sz="1200" b="0" dirty="0">
                        <a:solidFill>
                          <a:schemeClr val="tx1"/>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44486">
                <a:tc>
                  <a:txBody>
                    <a:bodyPr/>
                    <a:lstStyle/>
                    <a:p>
                      <a:r>
                        <a:rPr lang="en-US" sz="1200" dirty="0" smtClean="0"/>
                        <a:t>Channel pitch</a:t>
                      </a:r>
                      <a:endParaRPr lang="en-US" sz="12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en-US" sz="1200" dirty="0" smtClean="0"/>
                        <a:t>58 </a:t>
                      </a:r>
                      <a:endParaRPr lang="en-US" sz="1200" b="0" dirty="0">
                        <a:solidFill>
                          <a:schemeClr val="tx1"/>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r>
              <a:tr h="244486">
                <a:tc>
                  <a:txBody>
                    <a:bodyPr/>
                    <a:lstStyle/>
                    <a:p>
                      <a:r>
                        <a:rPr lang="en-US" sz="1200" dirty="0" smtClean="0"/>
                        <a:t>Input</a:t>
                      </a:r>
                      <a:r>
                        <a:rPr lang="en-US" sz="1200" baseline="0" dirty="0" smtClean="0"/>
                        <a:t> signal polarity</a:t>
                      </a:r>
                      <a:endParaRPr lang="en-US" sz="12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200" dirty="0" smtClean="0"/>
                        <a:t>+ and -</a:t>
                      </a:r>
                      <a:endParaRPr lang="en-US" sz="1200" b="0" dirty="0">
                        <a:solidFill>
                          <a:schemeClr val="tx1"/>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r>
              <a:tr h="244486">
                <a:tc>
                  <a:txBody>
                    <a:bodyPr/>
                    <a:lstStyle/>
                    <a:p>
                      <a:r>
                        <a:rPr lang="en-US" sz="1200" dirty="0" smtClean="0"/>
                        <a:t>Noise at 30 pF load</a:t>
                      </a:r>
                      <a:endParaRPr lang="en-US" sz="12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en-US" sz="1200" dirty="0" smtClean="0"/>
                        <a:t>600 e</a:t>
                      </a:r>
                      <a:r>
                        <a:rPr lang="en-US" sz="1200" baseline="30000" dirty="0" smtClean="0"/>
                        <a:t>- </a:t>
                      </a:r>
                      <a:r>
                        <a:rPr lang="en-US" sz="1200" baseline="0" dirty="0" smtClean="0"/>
                        <a:t> (1000 e</a:t>
                      </a:r>
                      <a:r>
                        <a:rPr lang="en-US" sz="1200" baseline="30000" dirty="0" smtClean="0"/>
                        <a:t>-</a:t>
                      </a:r>
                      <a:r>
                        <a:rPr lang="en-US" sz="1200" baseline="0" dirty="0" smtClean="0"/>
                        <a:t>)</a:t>
                      </a:r>
                      <a:endParaRPr lang="en-US" sz="1200" b="0" baseline="30000" dirty="0">
                        <a:solidFill>
                          <a:schemeClr val="tx1"/>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r>
              <a:tr h="244486">
                <a:tc>
                  <a:txBody>
                    <a:bodyPr/>
                    <a:lstStyle/>
                    <a:p>
                      <a:r>
                        <a:rPr lang="en-US" sz="1200" dirty="0" smtClean="0"/>
                        <a:t>ADC range</a:t>
                      </a:r>
                      <a:endParaRPr lang="en-US" sz="12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200" dirty="0" smtClean="0"/>
                        <a:t>16 </a:t>
                      </a:r>
                      <a:r>
                        <a:rPr lang="en-US" sz="1200" dirty="0" err="1" smtClean="0"/>
                        <a:t>fC</a:t>
                      </a:r>
                      <a:r>
                        <a:rPr lang="en-US" sz="1200" dirty="0" smtClean="0"/>
                        <a:t>, 5 bit</a:t>
                      </a:r>
                      <a:endParaRPr lang="en-US" sz="1200" b="0" dirty="0" smtClean="0">
                        <a:solidFill>
                          <a:schemeClr val="tx1"/>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r>
              <a:tr h="244486">
                <a:tc>
                  <a:txBody>
                    <a:bodyPr/>
                    <a:lstStyle/>
                    <a:p>
                      <a:r>
                        <a:rPr lang="en-US" sz="1200" dirty="0" smtClean="0"/>
                        <a:t>Clock</a:t>
                      </a:r>
                      <a:endParaRPr lang="en-US" sz="12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en-US" sz="1200" dirty="0" smtClean="0"/>
                        <a:t>250 MHz</a:t>
                      </a:r>
                      <a:endParaRPr lang="en-US" sz="1200" b="0" dirty="0" smtClean="0">
                        <a:solidFill>
                          <a:schemeClr val="tx1"/>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r>
              <a:tr h="244486">
                <a:tc>
                  <a:txBody>
                    <a:bodyPr/>
                    <a:lstStyle/>
                    <a:p>
                      <a:r>
                        <a:rPr lang="en-US" sz="1200" dirty="0" smtClean="0"/>
                        <a:t>Timestamp</a:t>
                      </a:r>
                      <a:r>
                        <a:rPr lang="en-US" sz="1200" baseline="0" dirty="0" smtClean="0"/>
                        <a:t> resolution</a:t>
                      </a:r>
                      <a:endParaRPr lang="en-US" sz="12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200" dirty="0" smtClean="0"/>
                        <a:t>&lt; 10 ns</a:t>
                      </a:r>
                      <a:endParaRPr lang="en-US" sz="1200" b="0" dirty="0" smtClean="0">
                        <a:solidFill>
                          <a:schemeClr val="tx1"/>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r>
              <a:tr h="244486">
                <a:tc>
                  <a:txBody>
                    <a:bodyPr/>
                    <a:lstStyle/>
                    <a:p>
                      <a:r>
                        <a:rPr lang="en-US" sz="1200" baseline="0" dirty="0" smtClean="0"/>
                        <a:t>Output interface</a:t>
                      </a:r>
                    </a:p>
                    <a:p>
                      <a:r>
                        <a:rPr lang="en-US" sz="1200" b="0" baseline="0" dirty="0" smtClean="0">
                          <a:solidFill>
                            <a:schemeClr val="tx1"/>
                          </a:solidFill>
                          <a:latin typeface="Arial" pitchFamily="34" charset="0"/>
                          <a:cs typeface="Arial" pitchFamily="34" charset="0"/>
                        </a:rPr>
                        <a:t>(programmable number of outputs)</a:t>
                      </a:r>
                      <a:endParaRPr lang="en-US" sz="12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en-US" sz="1200" dirty="0" smtClean="0"/>
                        <a:t>1,2</a:t>
                      </a:r>
                      <a:r>
                        <a:rPr lang="en-US" sz="1200" baseline="0" dirty="0" smtClean="0"/>
                        <a:t> or </a:t>
                      </a:r>
                      <a:r>
                        <a:rPr lang="en-US" sz="1200" dirty="0" smtClean="0"/>
                        <a:t>5 × 320 </a:t>
                      </a:r>
                      <a:r>
                        <a:rPr lang="en-US" sz="1200" dirty="0" err="1" smtClean="0"/>
                        <a:t>Mbit</a:t>
                      </a:r>
                      <a:r>
                        <a:rPr lang="en-US" sz="1200" dirty="0" smtClean="0"/>
                        <a:t>/s e-link between chop and DPB</a:t>
                      </a:r>
                      <a:r>
                        <a:rPr lang="en-US" sz="1200" baseline="0" dirty="0" smtClean="0"/>
                        <a:t>  via </a:t>
                      </a:r>
                      <a:r>
                        <a:rPr lang="en-US" sz="1200" baseline="0" dirty="0" err="1" smtClean="0"/>
                        <a:t>GBTx</a:t>
                      </a:r>
                      <a:endParaRPr lang="en-US" sz="1200" b="0" dirty="0" smtClean="0">
                        <a:solidFill>
                          <a:schemeClr val="tx1"/>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r>
              <a:tr h="244486">
                <a:tc>
                  <a:txBody>
                    <a:bodyPr/>
                    <a:lstStyle/>
                    <a:p>
                      <a:r>
                        <a:rPr lang="en-US" sz="1200" b="0" dirty="0" smtClean="0">
                          <a:solidFill>
                            <a:schemeClr val="tx1"/>
                          </a:solidFill>
                          <a:latin typeface="Arial" pitchFamily="34" charset="0"/>
                          <a:cs typeface="Arial" pitchFamily="34" charset="0"/>
                        </a:rPr>
                        <a:t>Discriminator scheme</a:t>
                      </a:r>
                      <a:endParaRPr lang="en-US" sz="12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solidFill>
                          <a:latin typeface="Arial" pitchFamily="34" charset="0"/>
                          <a:cs typeface="Arial" pitchFamily="34" charset="0"/>
                        </a:rPr>
                        <a:t>Two-</a:t>
                      </a:r>
                      <a:r>
                        <a:rPr lang="en-US" sz="1200" b="0" baseline="0" dirty="0" smtClean="0">
                          <a:solidFill>
                            <a:schemeClr val="tx1"/>
                          </a:solidFill>
                          <a:latin typeface="Arial" pitchFamily="34" charset="0"/>
                          <a:cs typeface="Arial" pitchFamily="34" charset="0"/>
                        </a:rPr>
                        <a:t>level discriminator</a:t>
                      </a:r>
                      <a:endParaRPr lang="en-US" sz="1200" b="0" dirty="0" smtClean="0">
                        <a:solidFill>
                          <a:schemeClr val="tx1"/>
                        </a:solidFill>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2" name="Rectangle 17"/>
          <p:cNvSpPr/>
          <p:nvPr/>
        </p:nvSpPr>
        <p:spPr>
          <a:xfrm>
            <a:off x="358776" y="657035"/>
            <a:ext cx="7570810" cy="1200329"/>
          </a:xfrm>
          <a:prstGeom prst="rect">
            <a:avLst/>
          </a:prstGeom>
        </p:spPr>
        <p:txBody>
          <a:bodyPr wrap="square">
            <a:spAutoFit/>
          </a:bodyPr>
          <a:lstStyle/>
          <a:p>
            <a:pPr marL="285750" indent="-285750" algn="l">
              <a:buFont typeface="Arial" panose="020B0604020202020204" pitchFamily="34" charset="0"/>
              <a:buChar char="•"/>
            </a:pPr>
            <a:r>
              <a:rPr lang="en-US" sz="1800" dirty="0" smtClean="0"/>
              <a:t>full-size prototype dedicated to </a:t>
            </a:r>
            <a:r>
              <a:rPr lang="en-US" sz="1800" dirty="0"/>
              <a:t>signal detection from the </a:t>
            </a:r>
            <a:r>
              <a:rPr lang="en-US" sz="1800" dirty="0" smtClean="0"/>
              <a:t>double-sided </a:t>
            </a:r>
            <a:br>
              <a:rPr lang="en-US" sz="1800" dirty="0" smtClean="0"/>
            </a:br>
            <a:r>
              <a:rPr lang="en-US" sz="1800" dirty="0" smtClean="0"/>
              <a:t>micro-strip </a:t>
            </a:r>
            <a:r>
              <a:rPr lang="en-US" sz="1800" dirty="0"/>
              <a:t>sensors in the CBM </a:t>
            </a:r>
            <a:r>
              <a:rPr lang="en-US" sz="1800" dirty="0" smtClean="0"/>
              <a:t>environment</a:t>
            </a:r>
          </a:p>
          <a:p>
            <a:pPr marL="285750" indent="-285750">
              <a:buFont typeface="Arial" panose="020B0604020202020204" pitchFamily="34" charset="0"/>
              <a:buChar char="•"/>
            </a:pPr>
            <a:endParaRPr lang="en-US" dirty="0" smtClean="0"/>
          </a:p>
          <a:p>
            <a:pPr marL="285750" indent="-285750" algn="l">
              <a:buFont typeface="Arial" panose="020B0604020202020204" pitchFamily="34" charset="0"/>
              <a:buChar char="•"/>
            </a:pPr>
            <a:endParaRPr lang="en-US" sz="1800" dirty="0" smtClean="0"/>
          </a:p>
        </p:txBody>
      </p:sp>
      <p:pic>
        <p:nvPicPr>
          <p:cNvPr id="2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29600" y="76200"/>
            <a:ext cx="807844" cy="18762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0" name="Ellipse 29"/>
          <p:cNvSpPr/>
          <p:nvPr/>
        </p:nvSpPr>
        <p:spPr>
          <a:xfrm>
            <a:off x="8153400" y="76199"/>
            <a:ext cx="762000" cy="6520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Picture 2" descr="Q:\Eigene Dateien\Work\CBM\talks\2014\CBM-Collaboration-Meeting_September-2014\STS-session\STS-XYTER_FEB-C.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910" y="4357694"/>
            <a:ext cx="2786079" cy="2089562"/>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TextBox 26"/>
          <p:cNvSpPr txBox="1"/>
          <p:nvPr/>
        </p:nvSpPr>
        <p:spPr>
          <a:xfrm>
            <a:off x="6956708" y="1785926"/>
            <a:ext cx="1115754" cy="1846659"/>
          </a:xfrm>
          <a:prstGeom prst="rect">
            <a:avLst/>
          </a:prstGeom>
          <a:solidFill>
            <a:schemeClr val="accent2">
              <a:lumMod val="60000"/>
              <a:lumOff val="40000"/>
            </a:schemeClr>
          </a:solidFill>
          <a:ln>
            <a:solidFill>
              <a:schemeClr val="bg2">
                <a:lumMod val="10000"/>
              </a:schemeClr>
            </a:solidFill>
          </a:ln>
        </p:spPr>
        <p:txBody>
          <a:bodyPr wrap="none" rtlCol="0">
            <a:spAutoFit/>
          </a:bodyPr>
          <a:lstStyle/>
          <a:p>
            <a:pPr algn="ctr"/>
            <a:r>
              <a:rPr lang="en-US" sz="1600" dirty="0" smtClean="0"/>
              <a:t>fast</a:t>
            </a:r>
            <a:br>
              <a:rPr lang="en-US" sz="1600" dirty="0" smtClean="0"/>
            </a:br>
            <a:r>
              <a:rPr lang="en-US" sz="1600" dirty="0" smtClean="0">
                <a:sym typeface="Symbol"/>
              </a:rPr>
              <a:t> </a:t>
            </a:r>
          </a:p>
          <a:p>
            <a:pPr algn="ctr"/>
            <a:r>
              <a:rPr lang="en-US" sz="1600" dirty="0" smtClean="0"/>
              <a:t>low noise</a:t>
            </a:r>
            <a:br>
              <a:rPr lang="en-US" sz="1600" dirty="0" smtClean="0"/>
            </a:br>
            <a:r>
              <a:rPr lang="en-US" sz="1600" dirty="0" smtClean="0">
                <a:sym typeface="Symbol"/>
              </a:rPr>
              <a:t></a:t>
            </a:r>
          </a:p>
          <a:p>
            <a:pPr algn="ctr"/>
            <a:r>
              <a:rPr lang="en-US" sz="1600" dirty="0" smtClean="0">
                <a:sym typeface="Symbol"/>
              </a:rPr>
              <a:t> </a:t>
            </a:r>
            <a:r>
              <a:rPr lang="en-US" sz="1600" dirty="0" smtClean="0"/>
              <a:t>low power</a:t>
            </a:r>
            <a:br>
              <a:rPr lang="en-US" sz="1600" dirty="0" smtClean="0"/>
            </a:br>
            <a:r>
              <a:rPr lang="en-US" sz="1600" dirty="0" smtClean="0"/>
              <a:t>dissipation</a:t>
            </a:r>
          </a:p>
          <a:p>
            <a:pPr algn="ctr"/>
            <a:endParaRPr lang="sk-SK" sz="1600" dirty="0"/>
          </a:p>
        </p:txBody>
      </p:sp>
      <p:pic>
        <p:nvPicPr>
          <p:cNvPr id="28" name="Picture 2" descr="\\WinfileSvF\CBM$Root\jheuser\Eigene Dateien\work\CBM\GSI-Scientific-Report-2012\AGH-STS-XYTER\fig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r="12890"/>
          <a:stretch>
            <a:fillRect/>
          </a:stretch>
        </p:blipFill>
        <p:spPr bwMode="auto">
          <a:xfrm>
            <a:off x="3857620" y="4463837"/>
            <a:ext cx="4714908" cy="2036997"/>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Rectangle 15"/>
          <p:cNvSpPr/>
          <p:nvPr/>
        </p:nvSpPr>
        <p:spPr>
          <a:xfrm>
            <a:off x="8001024" y="4857760"/>
            <a:ext cx="428628" cy="21431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xmlns="" val="71987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 Verbindung 7"/>
          <p:cNvCxnSpPr/>
          <p:nvPr/>
        </p:nvCxnSpPr>
        <p:spPr>
          <a:xfrm>
            <a:off x="228600" y="579437"/>
            <a:ext cx="8686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287338" y="76200"/>
            <a:ext cx="8605837" cy="490538"/>
          </a:xfrm>
        </p:spPr>
        <p:txBody>
          <a:bodyPr>
            <a:noAutofit/>
          </a:bodyPr>
          <a:lstStyle/>
          <a:p>
            <a:r>
              <a:rPr lang="en-US" sz="2400" b="1" dirty="0" smtClean="0">
                <a:solidFill>
                  <a:schemeClr val="accent1">
                    <a:lumMod val="75000"/>
                  </a:schemeClr>
                </a:solidFill>
              </a:rPr>
              <a:t>Source tests of the latest silicon sensor prototypes</a:t>
            </a:r>
            <a:endParaRPr lang="en-US" sz="2400" b="1" dirty="0">
              <a:solidFill>
                <a:schemeClr val="accent1">
                  <a:lumMod val="75000"/>
                </a:schemeClr>
              </a:solidFill>
            </a:endParaRPr>
          </a:p>
        </p:txBody>
      </p:sp>
      <p:sp>
        <p:nvSpPr>
          <p:cNvPr id="14" name="Footer Placeholder 3"/>
          <p:cNvSpPr>
            <a:spLocks noGrp="1"/>
          </p:cNvSpPr>
          <p:nvPr>
            <p:ph type="ftr" sz="quarter" idx="10"/>
          </p:nvPr>
        </p:nvSpPr>
        <p:spPr>
          <a:xfrm>
            <a:off x="152400" y="6607175"/>
            <a:ext cx="4392613" cy="250825"/>
          </a:xfrm>
        </p:spPr>
        <p:txBody>
          <a:bodyPr/>
          <a:lstStyle/>
          <a:p>
            <a:pPr algn="ctr"/>
            <a:r>
              <a:rPr lang="de-DE" dirty="0" smtClean="0">
                <a:solidFill>
                  <a:schemeClr val="tx1">
                    <a:lumMod val="50000"/>
                    <a:lumOff val="50000"/>
                  </a:schemeClr>
                </a:solidFill>
              </a:rPr>
              <a:t>Tomas </a:t>
            </a:r>
            <a:r>
              <a:rPr lang="de-DE" dirty="0" err="1" smtClean="0">
                <a:solidFill>
                  <a:schemeClr val="tx1">
                    <a:lumMod val="50000"/>
                    <a:lumOff val="50000"/>
                  </a:schemeClr>
                </a:solidFill>
              </a:rPr>
              <a:t>Balog</a:t>
            </a:r>
            <a:r>
              <a:rPr lang="de-DE" dirty="0" smtClean="0">
                <a:solidFill>
                  <a:schemeClr val="tx1">
                    <a:lumMod val="50000"/>
                    <a:lumOff val="50000"/>
                  </a:schemeClr>
                </a:solidFill>
              </a:rPr>
              <a:t> – </a:t>
            </a:r>
            <a:r>
              <a:rPr lang="en-US" b="1" dirty="0" smtClean="0">
                <a:solidFill>
                  <a:schemeClr val="tx1">
                    <a:lumMod val="50000"/>
                    <a:lumOff val="50000"/>
                  </a:schemeClr>
                </a:solidFill>
              </a:rPr>
              <a:t>The Silicon Tracking System of the CBM experiment</a:t>
            </a:r>
            <a:endParaRPr lang="de-DE" dirty="0">
              <a:solidFill>
                <a:schemeClr val="tx1">
                  <a:lumMod val="50000"/>
                  <a:lumOff val="50000"/>
                </a:schemeClr>
              </a:solidFill>
            </a:endParaRPr>
          </a:p>
        </p:txBody>
      </p:sp>
      <p:cxnSp>
        <p:nvCxnSpPr>
          <p:cNvPr id="15" name="Gerade Verbindung 14"/>
          <p:cNvCxnSpPr/>
          <p:nvPr/>
        </p:nvCxnSpPr>
        <p:spPr>
          <a:xfrm>
            <a:off x="228600" y="6553200"/>
            <a:ext cx="8686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4953000" y="66294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4953000" y="6705600"/>
            <a:ext cx="297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Foliennummernplatzhalter 27"/>
          <p:cNvSpPr>
            <a:spLocks noGrp="1"/>
          </p:cNvSpPr>
          <p:nvPr>
            <p:ph type="sldNum" sz="quarter" idx="12"/>
          </p:nvPr>
        </p:nvSpPr>
        <p:spPr>
          <a:xfrm>
            <a:off x="6553200" y="6492875"/>
            <a:ext cx="2133600" cy="365125"/>
          </a:xfrm>
        </p:spPr>
        <p:txBody>
          <a:bodyPr/>
          <a:lstStyle/>
          <a:p>
            <a:fld id="{03D2FB0A-8A43-484D-B00D-D8535E04ECAC}" type="slidenum">
              <a:rPr lang="de-DE" smtClean="0"/>
              <a:pPr/>
              <a:t>14</a:t>
            </a:fld>
            <a:endParaRPr lang="de-DE" dirty="0"/>
          </a:p>
        </p:txBody>
      </p:sp>
      <p:pic>
        <p:nvPicPr>
          <p:cNvPr id="25"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b="7481"/>
          <a:stretch/>
        </p:blipFill>
        <p:spPr bwMode="auto">
          <a:xfrm>
            <a:off x="4605050" y="5085184"/>
            <a:ext cx="4244678" cy="1325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0" y="973173"/>
            <a:ext cx="4209514" cy="40400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feld 9"/>
          <p:cNvSpPr txBox="1"/>
          <p:nvPr/>
        </p:nvSpPr>
        <p:spPr>
          <a:xfrm>
            <a:off x="4726146" y="773652"/>
            <a:ext cx="3900748"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ADC spectrum, </a:t>
            </a:r>
            <a:r>
              <a:rPr lang="en-US" baseline="30000" dirty="0" smtClean="0"/>
              <a:t>241</a:t>
            </a:r>
            <a:r>
              <a:rPr lang="en-US" dirty="0" smtClean="0"/>
              <a:t>Am gamma source</a:t>
            </a:r>
          </a:p>
        </p:txBody>
      </p:sp>
      <p:sp>
        <p:nvSpPr>
          <p:cNvPr id="20" name="Textfeld 18"/>
          <p:cNvSpPr txBox="1"/>
          <p:nvPr/>
        </p:nvSpPr>
        <p:spPr>
          <a:xfrm>
            <a:off x="1398264" y="5933629"/>
            <a:ext cx="1731500" cy="369332"/>
          </a:xfrm>
          <a:prstGeom prst="rect">
            <a:avLst/>
          </a:prstGeom>
          <a:solidFill>
            <a:schemeClr val="accent2">
              <a:lumMod val="40000"/>
              <a:lumOff val="60000"/>
            </a:schemeClr>
          </a:solidFill>
          <a:ln>
            <a:solidFill>
              <a:schemeClr val="accent2">
                <a:lumMod val="50000"/>
              </a:schemeClr>
            </a:solidFill>
          </a:ln>
        </p:spPr>
        <p:txBody>
          <a:bodyPr wrap="none" rtlCol="0">
            <a:spAutoFit/>
          </a:bodyPr>
          <a:lstStyle/>
          <a:p>
            <a:r>
              <a:rPr lang="en-US" dirty="0" smtClean="0"/>
              <a:t>S/N for MIP &gt; 20</a:t>
            </a:r>
            <a:endParaRPr lang="de-DE" dirty="0"/>
          </a:p>
        </p:txBody>
      </p:sp>
      <p:sp>
        <p:nvSpPr>
          <p:cNvPr id="22" name="Textfeld 9"/>
          <p:cNvSpPr txBox="1"/>
          <p:nvPr/>
        </p:nvSpPr>
        <p:spPr>
          <a:xfrm>
            <a:off x="673291" y="620688"/>
            <a:ext cx="3091937" cy="646331"/>
          </a:xfrm>
          <a:prstGeom prst="rect">
            <a:avLst/>
          </a:prstGeom>
          <a:noFill/>
        </p:spPr>
        <p:txBody>
          <a:bodyPr wrap="none" rtlCol="0">
            <a:spAutoFit/>
          </a:bodyPr>
          <a:lstStyle/>
          <a:p>
            <a:pPr marL="285750" indent="-285750">
              <a:buFont typeface="Arial" panose="020B0604020202020204" pitchFamily="34" charset="0"/>
              <a:buChar char="•"/>
            </a:pPr>
            <a:r>
              <a:rPr lang="el-GR" dirty="0" smtClean="0"/>
              <a:t>β</a:t>
            </a:r>
            <a:r>
              <a:rPr lang="en-US" dirty="0" smtClean="0"/>
              <a:t>-particles from </a:t>
            </a:r>
            <a:r>
              <a:rPr lang="en-US" baseline="30000" dirty="0" smtClean="0"/>
              <a:t>90</a:t>
            </a:r>
            <a:r>
              <a:rPr lang="en-US" dirty="0" smtClean="0"/>
              <a:t>Sr source</a:t>
            </a:r>
            <a:br>
              <a:rPr lang="en-US" dirty="0" smtClean="0"/>
            </a:br>
            <a:r>
              <a:rPr lang="en-US" dirty="0" smtClean="0"/>
              <a:t>(energy exceeding 2.0 MeV)</a:t>
            </a:r>
          </a:p>
        </p:txBody>
      </p:sp>
      <p:sp>
        <p:nvSpPr>
          <p:cNvPr id="23" name="Rectangle 22"/>
          <p:cNvSpPr/>
          <p:nvPr/>
        </p:nvSpPr>
        <p:spPr>
          <a:xfrm>
            <a:off x="642942" y="4997247"/>
            <a:ext cx="4572000" cy="646331"/>
          </a:xfrm>
          <a:prstGeom prst="rect">
            <a:avLst/>
          </a:prstGeom>
        </p:spPr>
        <p:txBody>
          <a:bodyPr>
            <a:spAutoFit/>
          </a:bodyPr>
          <a:lstStyle/>
          <a:p>
            <a:pPr marL="285750" lvl="0" indent="-285750">
              <a:buFont typeface="Arial" panose="020B0604020202020204" pitchFamily="34" charset="0"/>
              <a:buChar char="•"/>
            </a:pPr>
            <a:r>
              <a:rPr lang="en-US" dirty="0">
                <a:solidFill>
                  <a:prstClr val="black"/>
                </a:solidFill>
              </a:rPr>
              <a:t>check of the response to MIPs</a:t>
            </a:r>
          </a:p>
          <a:p>
            <a:pPr marL="285750" lvl="0" indent="-285750">
              <a:buFont typeface="Arial" panose="020B0604020202020204" pitchFamily="34" charset="0"/>
              <a:buChar char="•"/>
            </a:pPr>
            <a:r>
              <a:rPr lang="en-US" dirty="0">
                <a:solidFill>
                  <a:prstClr val="black"/>
                </a:solidFill>
              </a:rPr>
              <a:t>scintillator used as external </a:t>
            </a:r>
            <a:r>
              <a:rPr lang="en-US" dirty="0" smtClean="0">
                <a:solidFill>
                  <a:prstClr val="black"/>
                </a:solidFill>
              </a:rPr>
              <a:t>trigger</a:t>
            </a:r>
            <a:endParaRPr lang="en-US" dirty="0">
              <a:solidFill>
                <a:prstClr val="black"/>
              </a:solidFill>
            </a:endParaRPr>
          </a:p>
        </p:txBody>
      </p:sp>
      <p:pic>
        <p:nvPicPr>
          <p:cNvPr id="24" name="Picture 2"/>
          <p:cNvPicPr>
            <a:picLocks noChangeAspect="1" noChangeArrowheads="1"/>
          </p:cNvPicPr>
          <p:nvPr/>
        </p:nvPicPr>
        <p:blipFill>
          <a:blip r:embed="rId5"/>
          <a:srcRect/>
          <a:stretch>
            <a:fillRect/>
          </a:stretch>
        </p:blipFill>
        <p:spPr bwMode="auto">
          <a:xfrm>
            <a:off x="104806" y="1304936"/>
            <a:ext cx="4324350" cy="3695700"/>
          </a:xfrm>
          <a:prstGeom prst="rect">
            <a:avLst/>
          </a:prstGeom>
          <a:noFill/>
          <a:ln w="9525">
            <a:noFill/>
            <a:miter lim="800000"/>
            <a:headEnd/>
            <a:tailEnd/>
          </a:ln>
          <a:effectLst/>
        </p:spPr>
      </p:pic>
    </p:spTree>
    <p:extLst>
      <p:ext uri="{BB962C8B-B14F-4D97-AF65-F5344CB8AC3E}">
        <p14:creationId xmlns:p14="http://schemas.microsoft.com/office/powerpoint/2010/main" xmlns="" val="3908239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228600" y="579437"/>
            <a:ext cx="8686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87338" y="76200"/>
            <a:ext cx="8605837" cy="490538"/>
          </a:xfrm>
        </p:spPr>
        <p:txBody>
          <a:bodyPr>
            <a:noAutofit/>
          </a:bodyPr>
          <a:lstStyle/>
          <a:p>
            <a:r>
              <a:rPr lang="en-US" sz="2400" b="1" dirty="0" smtClean="0">
                <a:solidFill>
                  <a:schemeClr val="accent1">
                    <a:lumMod val="75000"/>
                  </a:schemeClr>
                </a:solidFill>
              </a:rPr>
              <a:t>Module prototype tests</a:t>
            </a:r>
            <a:endParaRPr lang="en-US" sz="2400" b="1" dirty="0">
              <a:solidFill>
                <a:schemeClr val="accent1">
                  <a:lumMod val="75000"/>
                </a:schemeClr>
              </a:solidFill>
            </a:endParaRPr>
          </a:p>
        </p:txBody>
      </p:sp>
      <p:sp>
        <p:nvSpPr>
          <p:cNvPr id="8" name="Footer Placeholder 3"/>
          <p:cNvSpPr>
            <a:spLocks noGrp="1"/>
          </p:cNvSpPr>
          <p:nvPr>
            <p:ph type="ftr" sz="quarter" idx="10"/>
          </p:nvPr>
        </p:nvSpPr>
        <p:spPr>
          <a:xfrm>
            <a:off x="152400" y="6607175"/>
            <a:ext cx="4392613" cy="250825"/>
          </a:xfrm>
        </p:spPr>
        <p:txBody>
          <a:bodyPr/>
          <a:lstStyle/>
          <a:p>
            <a:pPr algn="ctr"/>
            <a:r>
              <a:rPr lang="de-DE" dirty="0" smtClean="0">
                <a:solidFill>
                  <a:schemeClr val="tx1">
                    <a:lumMod val="50000"/>
                    <a:lumOff val="50000"/>
                  </a:schemeClr>
                </a:solidFill>
              </a:rPr>
              <a:t>Tomas </a:t>
            </a:r>
            <a:r>
              <a:rPr lang="de-DE" dirty="0" err="1" smtClean="0">
                <a:solidFill>
                  <a:schemeClr val="tx1">
                    <a:lumMod val="50000"/>
                    <a:lumOff val="50000"/>
                  </a:schemeClr>
                </a:solidFill>
              </a:rPr>
              <a:t>Balog</a:t>
            </a:r>
            <a:r>
              <a:rPr lang="de-DE" dirty="0" smtClean="0">
                <a:solidFill>
                  <a:schemeClr val="tx1">
                    <a:lumMod val="50000"/>
                    <a:lumOff val="50000"/>
                  </a:schemeClr>
                </a:solidFill>
              </a:rPr>
              <a:t> – </a:t>
            </a:r>
            <a:r>
              <a:rPr lang="en-US" b="1" dirty="0" smtClean="0">
                <a:solidFill>
                  <a:schemeClr val="tx1">
                    <a:lumMod val="50000"/>
                    <a:lumOff val="50000"/>
                  </a:schemeClr>
                </a:solidFill>
              </a:rPr>
              <a:t>The Silicon Tracking System of the CBM experiment</a:t>
            </a:r>
            <a:endParaRPr lang="de-DE" dirty="0">
              <a:solidFill>
                <a:schemeClr val="tx1">
                  <a:lumMod val="50000"/>
                  <a:lumOff val="50000"/>
                </a:schemeClr>
              </a:solidFill>
            </a:endParaRPr>
          </a:p>
        </p:txBody>
      </p:sp>
      <p:cxnSp>
        <p:nvCxnSpPr>
          <p:cNvPr id="9" name="Gerade Verbindung 8"/>
          <p:cNvCxnSpPr/>
          <p:nvPr/>
        </p:nvCxnSpPr>
        <p:spPr>
          <a:xfrm>
            <a:off x="228600" y="6553200"/>
            <a:ext cx="8686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4953000" y="66294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953000" y="6705600"/>
            <a:ext cx="297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oliennummernplatzhalter 27"/>
          <p:cNvSpPr>
            <a:spLocks noGrp="1"/>
          </p:cNvSpPr>
          <p:nvPr>
            <p:ph type="sldNum" sz="quarter" idx="12"/>
          </p:nvPr>
        </p:nvSpPr>
        <p:spPr>
          <a:xfrm>
            <a:off x="6553200" y="6492875"/>
            <a:ext cx="2133600" cy="365125"/>
          </a:xfrm>
        </p:spPr>
        <p:txBody>
          <a:bodyPr/>
          <a:lstStyle/>
          <a:p>
            <a:fld id="{03D2FB0A-8A43-484D-B00D-D8535E04ECAC}" type="slidenum">
              <a:rPr lang="de-DE" smtClean="0"/>
              <a:pPr/>
              <a:t>15</a:t>
            </a:fld>
            <a:endParaRPr lang="de-DE" dirty="0"/>
          </a:p>
        </p:txBody>
      </p:sp>
      <p:sp>
        <p:nvSpPr>
          <p:cNvPr id="14" name="Textfeld 13"/>
          <p:cNvSpPr txBox="1"/>
          <p:nvPr/>
        </p:nvSpPr>
        <p:spPr>
          <a:xfrm>
            <a:off x="228599" y="685800"/>
            <a:ext cx="8686801"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Module prototype with CBM05 sensor and second batch of the low-mass </a:t>
            </a:r>
            <a:br>
              <a:rPr lang="en-US" dirty="0" smtClean="0"/>
            </a:br>
            <a:r>
              <a:rPr lang="en-US" dirty="0" smtClean="0"/>
              <a:t>micro-cables </a:t>
            </a:r>
            <a:r>
              <a:rPr lang="de-DE" dirty="0" err="1" smtClean="0"/>
              <a:t>and</a:t>
            </a:r>
            <a:r>
              <a:rPr lang="de-DE" dirty="0" smtClean="0"/>
              <a:t> n-XYTER FEB</a:t>
            </a:r>
            <a:endParaRPr lang="en-US" dirty="0" smtClean="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40191" y="1285860"/>
            <a:ext cx="3460899" cy="25627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1000" y="1480840"/>
            <a:ext cx="2990884" cy="49111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feld 1"/>
          <p:cNvSpPr txBox="1"/>
          <p:nvPr/>
        </p:nvSpPr>
        <p:spPr>
          <a:xfrm>
            <a:off x="3929058" y="2214554"/>
            <a:ext cx="965328" cy="646331"/>
          </a:xfrm>
          <a:prstGeom prst="rect">
            <a:avLst/>
          </a:prstGeom>
          <a:noFill/>
        </p:spPr>
        <p:txBody>
          <a:bodyPr wrap="none" rtlCol="0">
            <a:spAutoFit/>
          </a:bodyPr>
          <a:lstStyle/>
          <a:p>
            <a:pPr algn="ctr"/>
            <a:r>
              <a:rPr lang="en-US" dirty="0" smtClean="0"/>
              <a:t>COSY </a:t>
            </a:r>
            <a:br>
              <a:rPr lang="en-US" dirty="0" smtClean="0"/>
            </a:br>
            <a:r>
              <a:rPr lang="en-US" dirty="0" smtClean="0"/>
              <a:t>@ </a:t>
            </a:r>
            <a:r>
              <a:rPr lang="en-US" dirty="0" err="1" smtClean="0"/>
              <a:t>Jülich</a:t>
            </a:r>
            <a:endParaRPr lang="de-DE" dirty="0"/>
          </a:p>
        </p:txBody>
      </p:sp>
      <p:pic>
        <p:nvPicPr>
          <p:cNvPr id="16" name="Picture 2" descr="F:\downloads\m4-n-side.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962400" y="4149080"/>
            <a:ext cx="2266114" cy="202576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3" descr="F:\downloads\m4-p-side.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05938" y="4124187"/>
            <a:ext cx="2232606" cy="205066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8" name="Straight Arrow Connector 17"/>
          <p:cNvCxnSpPr/>
          <p:nvPr/>
        </p:nvCxnSpPr>
        <p:spPr>
          <a:xfrm>
            <a:off x="1876442" y="4509120"/>
            <a:ext cx="5503870" cy="792088"/>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876442" y="4509120"/>
            <a:ext cx="2983590" cy="108012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68430" y="4409982"/>
            <a:ext cx="216024" cy="2236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3298599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152400" y="6607175"/>
            <a:ext cx="4392613" cy="250825"/>
          </a:xfrm>
        </p:spPr>
        <p:txBody>
          <a:bodyPr/>
          <a:lstStyle/>
          <a:p>
            <a:pPr algn="ctr"/>
            <a:r>
              <a:rPr lang="de-DE" dirty="0" smtClean="0">
                <a:solidFill>
                  <a:schemeClr val="tx1">
                    <a:lumMod val="50000"/>
                    <a:lumOff val="50000"/>
                  </a:schemeClr>
                </a:solidFill>
              </a:rPr>
              <a:t>Tomas </a:t>
            </a:r>
            <a:r>
              <a:rPr lang="de-DE" dirty="0" err="1" smtClean="0">
                <a:solidFill>
                  <a:schemeClr val="tx1">
                    <a:lumMod val="50000"/>
                    <a:lumOff val="50000"/>
                  </a:schemeClr>
                </a:solidFill>
              </a:rPr>
              <a:t>Balog</a:t>
            </a:r>
            <a:r>
              <a:rPr lang="de-DE" dirty="0" smtClean="0">
                <a:solidFill>
                  <a:schemeClr val="tx1">
                    <a:lumMod val="50000"/>
                    <a:lumOff val="50000"/>
                  </a:schemeClr>
                </a:solidFill>
              </a:rPr>
              <a:t> – </a:t>
            </a:r>
            <a:r>
              <a:rPr lang="en-US" b="1" dirty="0" smtClean="0">
                <a:solidFill>
                  <a:schemeClr val="tx1">
                    <a:lumMod val="50000"/>
                    <a:lumOff val="50000"/>
                  </a:schemeClr>
                </a:solidFill>
              </a:rPr>
              <a:t>The Silicon Tracking System of the CBM experiment</a:t>
            </a:r>
            <a:endParaRPr lang="de-DE" dirty="0">
              <a:solidFill>
                <a:schemeClr val="tx1">
                  <a:lumMod val="50000"/>
                  <a:lumOff val="50000"/>
                </a:schemeClr>
              </a:solidFill>
            </a:endParaRPr>
          </a:p>
        </p:txBody>
      </p:sp>
      <p:cxnSp>
        <p:nvCxnSpPr>
          <p:cNvPr id="7" name="Gerade Verbindung 6"/>
          <p:cNvCxnSpPr/>
          <p:nvPr/>
        </p:nvCxnSpPr>
        <p:spPr>
          <a:xfrm>
            <a:off x="228600" y="6553200"/>
            <a:ext cx="8686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4953000" y="66294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953000" y="6705600"/>
            <a:ext cx="297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oliennummernplatzhalter 27"/>
          <p:cNvSpPr>
            <a:spLocks noGrp="1"/>
          </p:cNvSpPr>
          <p:nvPr>
            <p:ph type="sldNum" sz="quarter" idx="12"/>
          </p:nvPr>
        </p:nvSpPr>
        <p:spPr>
          <a:xfrm>
            <a:off x="6553200" y="6492875"/>
            <a:ext cx="2133600" cy="365125"/>
          </a:xfrm>
        </p:spPr>
        <p:txBody>
          <a:bodyPr/>
          <a:lstStyle/>
          <a:p>
            <a:fld id="{03D2FB0A-8A43-484D-B00D-D8535E04ECAC}" type="slidenum">
              <a:rPr lang="de-DE" smtClean="0"/>
              <a:pPr/>
              <a:t>16</a:t>
            </a:fld>
            <a:endParaRPr lang="de-DE" dirty="0"/>
          </a:p>
        </p:txBody>
      </p:sp>
      <p:cxnSp>
        <p:nvCxnSpPr>
          <p:cNvPr id="11" name="Gerade Verbindung 10"/>
          <p:cNvCxnSpPr/>
          <p:nvPr/>
        </p:nvCxnSpPr>
        <p:spPr>
          <a:xfrm>
            <a:off x="228600" y="579437"/>
            <a:ext cx="8686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287338" y="76200"/>
            <a:ext cx="8605837" cy="490538"/>
          </a:xfrm>
        </p:spPr>
        <p:txBody>
          <a:bodyPr>
            <a:noAutofit/>
          </a:bodyPr>
          <a:lstStyle/>
          <a:p>
            <a:r>
              <a:rPr lang="en-US" sz="2400" b="1" dirty="0" smtClean="0">
                <a:solidFill>
                  <a:schemeClr val="accent1">
                    <a:lumMod val="75000"/>
                  </a:schemeClr>
                </a:solidFill>
              </a:rPr>
              <a:t>Cooling </a:t>
            </a:r>
            <a:endParaRPr lang="en-US" sz="2400" b="1" dirty="0">
              <a:solidFill>
                <a:schemeClr val="accent1">
                  <a:lumMod val="75000"/>
                </a:schemeClr>
              </a:solidFill>
            </a:endParaRPr>
          </a:p>
        </p:txBody>
      </p:sp>
      <p:grpSp>
        <p:nvGrpSpPr>
          <p:cNvPr id="13" name="Group 22"/>
          <p:cNvGrpSpPr>
            <a:grpSpLocks noChangeAspect="1"/>
          </p:cNvGrpSpPr>
          <p:nvPr/>
        </p:nvGrpSpPr>
        <p:grpSpPr>
          <a:xfrm>
            <a:off x="241554" y="933097"/>
            <a:ext cx="2503952" cy="3430900"/>
            <a:chOff x="178470" y="1528939"/>
            <a:chExt cx="3232242" cy="4428799"/>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470" y="1896009"/>
              <a:ext cx="3232242" cy="34529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Right Arrow 27"/>
            <p:cNvSpPr/>
            <p:nvPr/>
          </p:nvSpPr>
          <p:spPr bwMode="auto">
            <a:xfrm rot="16200000">
              <a:off x="1221350" y="1348428"/>
              <a:ext cx="928747" cy="1289770"/>
            </a:xfrm>
            <a:prstGeom prst="rightArrow">
              <a:avLst/>
            </a:prstGeom>
            <a:solidFill>
              <a:srgbClr val="FF0000"/>
            </a:solidFill>
            <a:ln>
              <a:noFill/>
            </a:ln>
            <a:effectLst/>
            <a:extLst/>
          </p:spPr>
          <p:txBody>
            <a:bodyPr rtlCol="0" anchor="ctr">
              <a:spAutoFit/>
            </a:bodyPr>
            <a:lstStyle/>
            <a:p>
              <a:pPr algn="ctr"/>
              <a:endParaRPr lang="de-DE" dirty="0">
                <a:solidFill>
                  <a:srgbClr val="00599D"/>
                </a:solidFill>
                <a:latin typeface="Calibri" panose="020F0502020204030204" pitchFamily="34" charset="0"/>
                <a:cs typeface="Calibri" panose="020F0502020204030204" pitchFamily="34" charset="0"/>
              </a:endParaRPr>
            </a:p>
          </p:txBody>
        </p:sp>
        <p:sp>
          <p:nvSpPr>
            <p:cNvPr id="16" name="Right Arrow 28"/>
            <p:cNvSpPr/>
            <p:nvPr/>
          </p:nvSpPr>
          <p:spPr bwMode="auto">
            <a:xfrm rot="5400000">
              <a:off x="1255275" y="4848479"/>
              <a:ext cx="928747" cy="1289771"/>
            </a:xfrm>
            <a:prstGeom prst="rightArrow">
              <a:avLst/>
            </a:prstGeom>
            <a:solidFill>
              <a:srgbClr val="FF0000"/>
            </a:solidFill>
            <a:ln>
              <a:noFill/>
            </a:ln>
            <a:effectLst/>
            <a:extLst/>
          </p:spPr>
          <p:txBody>
            <a:bodyPr rtlCol="0" anchor="ctr">
              <a:spAutoFit/>
            </a:bodyPr>
            <a:lstStyle/>
            <a:p>
              <a:pPr algn="ctr"/>
              <a:endParaRPr lang="de-DE" dirty="0">
                <a:solidFill>
                  <a:srgbClr val="00599D"/>
                </a:solidFill>
                <a:latin typeface="Calibri" panose="020F0502020204030204" pitchFamily="34" charset="0"/>
                <a:cs typeface="Calibri" panose="020F0502020204030204" pitchFamily="34" charset="0"/>
              </a:endParaRPr>
            </a:p>
          </p:txBody>
        </p:sp>
      </p:grpSp>
      <p:sp>
        <p:nvSpPr>
          <p:cNvPr id="17" name="TextBox 29"/>
          <p:cNvSpPr txBox="1"/>
          <p:nvPr/>
        </p:nvSpPr>
        <p:spPr>
          <a:xfrm>
            <a:off x="968595" y="588948"/>
            <a:ext cx="1049867" cy="369332"/>
          </a:xfrm>
          <a:prstGeom prst="rect">
            <a:avLst/>
          </a:prstGeom>
          <a:noFill/>
        </p:spPr>
        <p:txBody>
          <a:bodyPr wrap="square" rtlCol="0">
            <a:spAutoFit/>
          </a:bodyPr>
          <a:lstStyle/>
          <a:p>
            <a:pPr algn="l"/>
            <a:r>
              <a:rPr lang="en-US" dirty="0" smtClean="0">
                <a:latin typeface="+mn-lt"/>
              </a:rPr>
              <a:t>20 kW</a:t>
            </a:r>
            <a:endParaRPr lang="de-DE" dirty="0" smtClean="0">
              <a:latin typeface="+mn-lt"/>
            </a:endParaRPr>
          </a:p>
        </p:txBody>
      </p:sp>
      <p:sp>
        <p:nvSpPr>
          <p:cNvPr id="18" name="TextBox 30"/>
          <p:cNvSpPr txBox="1"/>
          <p:nvPr/>
        </p:nvSpPr>
        <p:spPr>
          <a:xfrm>
            <a:off x="968596" y="4410318"/>
            <a:ext cx="1049867" cy="369332"/>
          </a:xfrm>
          <a:prstGeom prst="rect">
            <a:avLst/>
          </a:prstGeom>
          <a:noFill/>
        </p:spPr>
        <p:txBody>
          <a:bodyPr wrap="square" rtlCol="0">
            <a:spAutoFit/>
          </a:bodyPr>
          <a:lstStyle/>
          <a:p>
            <a:pPr algn="l"/>
            <a:r>
              <a:rPr lang="en-US" dirty="0" smtClean="0">
                <a:latin typeface="+mn-lt"/>
              </a:rPr>
              <a:t>20 kW</a:t>
            </a:r>
            <a:endParaRPr lang="de-DE" dirty="0" smtClean="0">
              <a:latin typeface="+mn-lt"/>
            </a:endParaRPr>
          </a:p>
        </p:txBody>
      </p:sp>
      <p:sp>
        <p:nvSpPr>
          <p:cNvPr id="19" name="TextBox 31"/>
          <p:cNvSpPr txBox="1"/>
          <p:nvPr/>
        </p:nvSpPr>
        <p:spPr>
          <a:xfrm>
            <a:off x="3433321" y="655528"/>
            <a:ext cx="5415683" cy="1477328"/>
          </a:xfrm>
          <a:prstGeom prst="rect">
            <a:avLst/>
          </a:prstGeom>
          <a:noFill/>
        </p:spPr>
        <p:txBody>
          <a:bodyPr wrap="square" rtlCol="0">
            <a:spAutoFit/>
          </a:bodyPr>
          <a:lstStyle/>
          <a:p>
            <a:pPr marL="342900" indent="-342900" algn="l">
              <a:buFont typeface="Arial" panose="020B0604020202020204" pitchFamily="34" charset="0"/>
              <a:buChar char="•"/>
            </a:pPr>
            <a:r>
              <a:rPr lang="en-US" dirty="0" smtClean="0"/>
              <a:t>STS read-out electronics dissipates ca. 40 kW </a:t>
            </a:r>
          </a:p>
          <a:p>
            <a:pPr marL="342900" indent="-342900" algn="l">
              <a:buFont typeface="Arial" panose="020B0604020202020204" pitchFamily="34" charset="0"/>
              <a:buChar char="•"/>
            </a:pPr>
            <a:r>
              <a:rPr lang="en-US" dirty="0" smtClean="0"/>
              <a:t>cooling with bi-phase CO</a:t>
            </a:r>
            <a:r>
              <a:rPr lang="en-US" baseline="-25000" dirty="0" smtClean="0"/>
              <a:t>2</a:t>
            </a:r>
            <a:r>
              <a:rPr lang="en-US" dirty="0" smtClean="0"/>
              <a:t>: </a:t>
            </a:r>
            <a:endParaRPr lang="en-US" dirty="0"/>
          </a:p>
          <a:p>
            <a:pPr marL="800100" lvl="1" indent="-342900">
              <a:buFont typeface="Symbol" panose="05050102010706020507" pitchFamily="18" charset="2"/>
              <a:buChar char="-"/>
            </a:pPr>
            <a:r>
              <a:rPr lang="en-US" dirty="0" smtClean="0"/>
              <a:t>high efficiency at small spatial requirement</a:t>
            </a:r>
          </a:p>
          <a:p>
            <a:pPr marL="342900" indent="-342900" algn="l">
              <a:buFont typeface="Arial" panose="020B0604020202020204" pitchFamily="34" charset="0"/>
              <a:buChar char="•"/>
            </a:pPr>
            <a:r>
              <a:rPr lang="en-US" dirty="0" smtClean="0"/>
              <a:t>standard for tracker upgrades at LHC</a:t>
            </a:r>
          </a:p>
          <a:p>
            <a:pPr marL="342900" indent="-342900">
              <a:buFont typeface="Arial" panose="020B0604020202020204" pitchFamily="34" charset="0"/>
              <a:buChar char="•"/>
            </a:pPr>
            <a:r>
              <a:rPr lang="en-US" dirty="0"/>
              <a:t>cooperation of GSI with </a:t>
            </a:r>
            <a:r>
              <a:rPr lang="en-US" dirty="0" smtClean="0"/>
              <a:t>CERN: TRACI-XL</a:t>
            </a:r>
            <a:endParaRPr lang="en-US" dirty="0"/>
          </a:p>
        </p:txBody>
      </p:sp>
      <p:pic>
        <p:nvPicPr>
          <p:cNvPr id="2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86050" y="2357430"/>
            <a:ext cx="3429024" cy="34425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Rectangle 33"/>
          <p:cNvSpPr/>
          <p:nvPr/>
        </p:nvSpPr>
        <p:spPr>
          <a:xfrm>
            <a:off x="357158" y="4929198"/>
            <a:ext cx="2779149" cy="646331"/>
          </a:xfrm>
          <a:prstGeom prst="rect">
            <a:avLst/>
          </a:prstGeom>
          <a:solidFill>
            <a:schemeClr val="accent2">
              <a:lumMod val="40000"/>
              <a:lumOff val="60000"/>
            </a:schemeClr>
          </a:solidFill>
          <a:ln>
            <a:solidFill>
              <a:schemeClr val="accent2">
                <a:lumMod val="75000"/>
              </a:schemeClr>
            </a:solidFill>
          </a:ln>
        </p:spPr>
        <p:txBody>
          <a:bodyPr wrap="square">
            <a:spAutoFit/>
          </a:bodyPr>
          <a:lstStyle/>
          <a:p>
            <a:pPr algn="r"/>
            <a:r>
              <a:rPr lang="de-DE" b="1" dirty="0" smtClean="0"/>
              <a:t>TRACI-XL:</a:t>
            </a:r>
            <a:endParaRPr lang="de-DE" b="1" dirty="0"/>
          </a:p>
          <a:p>
            <a:pPr algn="r"/>
            <a:r>
              <a:rPr lang="de-DE" sz="1800" b="1" dirty="0" smtClean="0">
                <a:latin typeface="+mn-lt"/>
              </a:rPr>
              <a:t>1 kW </a:t>
            </a:r>
            <a:r>
              <a:rPr lang="de-DE" sz="1800" b="1" dirty="0" err="1" smtClean="0">
                <a:latin typeface="+mn-lt"/>
              </a:rPr>
              <a:t>test</a:t>
            </a:r>
            <a:r>
              <a:rPr lang="de-DE" sz="1800" b="1" dirty="0" smtClean="0">
                <a:latin typeface="+mn-lt"/>
              </a:rPr>
              <a:t> </a:t>
            </a:r>
            <a:r>
              <a:rPr lang="de-DE" sz="1800" b="1" dirty="0" err="1" smtClean="0">
                <a:latin typeface="+mn-lt"/>
              </a:rPr>
              <a:t>cooling</a:t>
            </a:r>
            <a:r>
              <a:rPr lang="de-DE" sz="1800" b="1" dirty="0" smtClean="0">
                <a:latin typeface="+mn-lt"/>
              </a:rPr>
              <a:t> </a:t>
            </a:r>
            <a:r>
              <a:rPr lang="de-DE" sz="1800" b="1" dirty="0" err="1" smtClean="0">
                <a:latin typeface="+mn-lt"/>
              </a:rPr>
              <a:t>system</a:t>
            </a:r>
            <a:endParaRPr lang="de-DE" sz="1800" b="1" dirty="0">
              <a:latin typeface="+mn-lt"/>
            </a:endParaRPr>
          </a:p>
        </p:txBody>
      </p:sp>
      <p:sp>
        <p:nvSpPr>
          <p:cNvPr id="22" name="TextBox 34"/>
          <p:cNvSpPr txBox="1"/>
          <p:nvPr/>
        </p:nvSpPr>
        <p:spPr>
          <a:xfrm>
            <a:off x="6286512" y="4892374"/>
            <a:ext cx="2628663" cy="646331"/>
          </a:xfrm>
          <a:prstGeom prst="rect">
            <a:avLst/>
          </a:prstGeom>
          <a:noFill/>
        </p:spPr>
        <p:txBody>
          <a:bodyPr wrap="square" rtlCol="0">
            <a:spAutoFit/>
          </a:bodyPr>
          <a:lstStyle/>
          <a:p>
            <a:pPr algn="ctr"/>
            <a:r>
              <a:rPr lang="en-US" sz="1800" b="1" dirty="0" smtClean="0">
                <a:latin typeface="+mn-lt"/>
              </a:rPr>
              <a:t>“2-phase accumulator</a:t>
            </a:r>
            <a:br>
              <a:rPr lang="en-US" sz="1800" b="1" dirty="0" smtClean="0">
                <a:latin typeface="+mn-lt"/>
              </a:rPr>
            </a:br>
            <a:r>
              <a:rPr lang="en-US" sz="1800" b="1" dirty="0" smtClean="0">
                <a:latin typeface="+mn-lt"/>
              </a:rPr>
              <a:t>controlled loop”</a:t>
            </a:r>
            <a:endParaRPr lang="de-DE" sz="1800" b="1" dirty="0" smtClean="0">
              <a:latin typeface="+mn-lt"/>
            </a:endParaRPr>
          </a:p>
        </p:txBody>
      </p:sp>
      <p:pic>
        <p:nvPicPr>
          <p:cNvPr id="23" name="Picture 552"/>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46590" r="9082" b="18369"/>
          <a:stretch/>
        </p:blipFill>
        <p:spPr bwMode="auto">
          <a:xfrm>
            <a:off x="6143480" y="2492896"/>
            <a:ext cx="2719047" cy="215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Rectangle 2"/>
          <p:cNvSpPr>
            <a:spLocks noChangeArrowheads="1"/>
          </p:cNvSpPr>
          <p:nvPr/>
        </p:nvSpPr>
        <p:spPr bwMode="auto">
          <a:xfrm>
            <a:off x="0" y="5815034"/>
            <a:ext cx="9324529"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0"/>
              </a:spcBef>
              <a:defRPr/>
            </a:pPr>
            <a:r>
              <a:rPr lang="en-US" dirty="0" smtClean="0">
                <a:effectLst>
                  <a:outerShdw blurRad="38100" dist="38100" dir="2700000" algn="tl">
                    <a:srgbClr val="C0C0C0"/>
                  </a:outerShdw>
                </a:effectLst>
                <a:latin typeface="Calibri" pitchFamily="34" charset="0"/>
                <a:cs typeface="Calibri" pitchFamily="34" charset="0"/>
              </a:rPr>
              <a:t>EU-FP7 CRISP </a:t>
            </a:r>
            <a:r>
              <a:rPr lang="en-US" i="1" dirty="0" smtClean="0">
                <a:effectLst>
                  <a:outerShdw blurRad="38100" dist="38100" dir="2700000" algn="tl">
                    <a:srgbClr val="C0C0C0"/>
                  </a:outerShdw>
                </a:effectLst>
                <a:latin typeface="Calibri" pitchFamily="34" charset="0"/>
                <a:cs typeface="Calibri" pitchFamily="34" charset="0"/>
              </a:rPr>
              <a:t>Work </a:t>
            </a:r>
            <a:r>
              <a:rPr lang="en-US" i="1" dirty="0">
                <a:effectLst>
                  <a:outerShdw blurRad="38100" dist="38100" dir="2700000" algn="tl">
                    <a:srgbClr val="C0C0C0"/>
                  </a:outerShdw>
                </a:effectLst>
                <a:latin typeface="Calibri" pitchFamily="34" charset="0"/>
                <a:cs typeface="Calibri" pitchFamily="34" charset="0"/>
              </a:rPr>
              <a:t>P</a:t>
            </a:r>
            <a:r>
              <a:rPr lang="en-US" i="1" dirty="0" smtClean="0">
                <a:effectLst>
                  <a:outerShdw blurRad="38100" dist="38100" dir="2700000" algn="tl">
                    <a:srgbClr val="C0C0C0"/>
                  </a:outerShdw>
                </a:effectLst>
                <a:latin typeface="Calibri" pitchFamily="34" charset="0"/>
                <a:cs typeface="Calibri" pitchFamily="34" charset="0"/>
              </a:rPr>
              <a:t>ackage CO</a:t>
            </a:r>
            <a:r>
              <a:rPr lang="en-US" i="1" baseline="-25000" dirty="0" smtClean="0">
                <a:effectLst>
                  <a:outerShdw blurRad="38100" dist="38100" dir="2700000" algn="tl">
                    <a:srgbClr val="C0C0C0"/>
                  </a:outerShdw>
                </a:effectLst>
                <a:latin typeface="Calibri" pitchFamily="34" charset="0"/>
                <a:cs typeface="Calibri" pitchFamily="34" charset="0"/>
              </a:rPr>
              <a:t>2</a:t>
            </a:r>
            <a:r>
              <a:rPr lang="en-US" i="1" dirty="0" smtClean="0">
                <a:effectLst>
                  <a:outerShdw blurRad="38100" dist="38100" dir="2700000" algn="tl">
                    <a:srgbClr val="C0C0C0"/>
                  </a:outerShdw>
                </a:effectLst>
                <a:latin typeface="Calibri" pitchFamily="34" charset="0"/>
                <a:cs typeface="Calibri" pitchFamily="34" charset="0"/>
              </a:rPr>
              <a:t> cooling</a:t>
            </a:r>
            <a:endParaRPr lang="en-US" sz="1400" i="1" dirty="0">
              <a:effectLst>
                <a:outerShdw blurRad="38100" dist="38100" dir="2700000" algn="tl">
                  <a:srgbClr val="C0C0C0"/>
                </a:outerShdw>
              </a:effectLst>
              <a:latin typeface="Calibri" pitchFamily="34" charset="0"/>
              <a:cs typeface="Calibri" pitchFamily="34" charset="0"/>
            </a:endParaRPr>
          </a:p>
        </p:txBody>
      </p:sp>
      <p:sp>
        <p:nvSpPr>
          <p:cNvPr id="25" name="Rectangle 8"/>
          <p:cNvSpPr/>
          <p:nvPr/>
        </p:nvSpPr>
        <p:spPr>
          <a:xfrm>
            <a:off x="0" y="6114782"/>
            <a:ext cx="9246045" cy="338554"/>
          </a:xfrm>
          <a:prstGeom prst="rect">
            <a:avLst/>
          </a:prstGeom>
        </p:spPr>
        <p:txBody>
          <a:bodyPr wrap="square">
            <a:spAutoFit/>
          </a:bodyPr>
          <a:lstStyle/>
          <a:p>
            <a:pPr algn="ctr"/>
            <a:r>
              <a:rPr lang="de-DE" sz="1600" dirty="0" smtClean="0"/>
              <a:t>http</a:t>
            </a:r>
            <a:r>
              <a:rPr lang="de-DE" sz="1600" dirty="0"/>
              <a:t>://</a:t>
            </a:r>
            <a:r>
              <a:rPr lang="de-DE" sz="1600" dirty="0" smtClean="0"/>
              <a:t>www.crisp-fp7.eu/</a:t>
            </a:r>
            <a:endParaRPr lang="de-DE" sz="1600" dirty="0"/>
          </a:p>
        </p:txBody>
      </p:sp>
    </p:spTree>
    <p:extLst>
      <p:ext uri="{BB962C8B-B14F-4D97-AF65-F5344CB8AC3E}">
        <p14:creationId xmlns:p14="http://schemas.microsoft.com/office/powerpoint/2010/main" xmlns="" val="2245289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152400" y="6607175"/>
            <a:ext cx="4392613" cy="250825"/>
          </a:xfrm>
        </p:spPr>
        <p:txBody>
          <a:bodyPr/>
          <a:lstStyle/>
          <a:p>
            <a:pPr algn="ctr"/>
            <a:r>
              <a:rPr lang="de-DE" dirty="0" smtClean="0">
                <a:solidFill>
                  <a:schemeClr val="tx1">
                    <a:lumMod val="50000"/>
                    <a:lumOff val="50000"/>
                  </a:schemeClr>
                </a:solidFill>
              </a:rPr>
              <a:t>Tomas </a:t>
            </a:r>
            <a:r>
              <a:rPr lang="de-DE" dirty="0" err="1" smtClean="0">
                <a:solidFill>
                  <a:schemeClr val="tx1">
                    <a:lumMod val="50000"/>
                    <a:lumOff val="50000"/>
                  </a:schemeClr>
                </a:solidFill>
              </a:rPr>
              <a:t>Balog</a:t>
            </a:r>
            <a:r>
              <a:rPr lang="de-DE" dirty="0" smtClean="0">
                <a:solidFill>
                  <a:schemeClr val="tx1">
                    <a:lumMod val="50000"/>
                    <a:lumOff val="50000"/>
                  </a:schemeClr>
                </a:solidFill>
              </a:rPr>
              <a:t> – </a:t>
            </a:r>
            <a:r>
              <a:rPr lang="en-US" b="1" dirty="0" smtClean="0">
                <a:solidFill>
                  <a:schemeClr val="tx1">
                    <a:lumMod val="50000"/>
                    <a:lumOff val="50000"/>
                  </a:schemeClr>
                </a:solidFill>
              </a:rPr>
              <a:t>The Silicon Tracking System of the CBM experiment</a:t>
            </a:r>
            <a:endParaRPr lang="de-DE" dirty="0">
              <a:solidFill>
                <a:schemeClr val="tx1">
                  <a:lumMod val="50000"/>
                  <a:lumOff val="50000"/>
                </a:schemeClr>
              </a:solidFill>
            </a:endParaRPr>
          </a:p>
        </p:txBody>
      </p:sp>
      <p:cxnSp>
        <p:nvCxnSpPr>
          <p:cNvPr id="7" name="Gerade Verbindung 6"/>
          <p:cNvCxnSpPr/>
          <p:nvPr/>
        </p:nvCxnSpPr>
        <p:spPr>
          <a:xfrm>
            <a:off x="228600" y="6553200"/>
            <a:ext cx="8686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4953000" y="66294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953000" y="6705600"/>
            <a:ext cx="297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oliennummernplatzhalter 27"/>
          <p:cNvSpPr>
            <a:spLocks noGrp="1"/>
          </p:cNvSpPr>
          <p:nvPr>
            <p:ph type="sldNum" sz="quarter" idx="12"/>
          </p:nvPr>
        </p:nvSpPr>
        <p:spPr>
          <a:xfrm>
            <a:off x="6553200" y="6492875"/>
            <a:ext cx="2133600" cy="365125"/>
          </a:xfrm>
        </p:spPr>
        <p:txBody>
          <a:bodyPr/>
          <a:lstStyle/>
          <a:p>
            <a:fld id="{03D2FB0A-8A43-484D-B00D-D8535E04ECAC}" type="slidenum">
              <a:rPr lang="de-DE" smtClean="0"/>
              <a:pPr/>
              <a:t>17</a:t>
            </a:fld>
            <a:endParaRPr lang="de-DE" dirty="0"/>
          </a:p>
        </p:txBody>
      </p:sp>
      <p:cxnSp>
        <p:nvCxnSpPr>
          <p:cNvPr id="11" name="Gerade Verbindung 10"/>
          <p:cNvCxnSpPr/>
          <p:nvPr/>
        </p:nvCxnSpPr>
        <p:spPr>
          <a:xfrm>
            <a:off x="228600" y="579437"/>
            <a:ext cx="8686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287338" y="76200"/>
            <a:ext cx="8605837" cy="490538"/>
          </a:xfrm>
        </p:spPr>
        <p:txBody>
          <a:bodyPr>
            <a:noAutofit/>
          </a:bodyPr>
          <a:lstStyle/>
          <a:p>
            <a:r>
              <a:rPr lang="sk-SK" sz="2400" b="1" dirty="0" smtClean="0">
                <a:solidFill>
                  <a:schemeClr val="accent1">
                    <a:lumMod val="75000"/>
                  </a:schemeClr>
                </a:solidFill>
              </a:rPr>
              <a:t>STS Technical Design Report</a:t>
            </a:r>
            <a:endParaRPr lang="en-US" sz="2400" b="1" dirty="0">
              <a:solidFill>
                <a:schemeClr val="accent1">
                  <a:lumMod val="75000"/>
                </a:schemeClr>
              </a:solidFill>
            </a:endParaRPr>
          </a:p>
        </p:txBody>
      </p:sp>
      <p:sp>
        <p:nvSpPr>
          <p:cNvPr id="13" name="TextBox 12"/>
          <p:cNvSpPr txBox="1"/>
          <p:nvPr/>
        </p:nvSpPr>
        <p:spPr>
          <a:xfrm>
            <a:off x="660648" y="3262266"/>
            <a:ext cx="3191272" cy="561692"/>
          </a:xfrm>
          <a:prstGeom prst="rect">
            <a:avLst/>
          </a:prstGeom>
          <a:noFill/>
        </p:spPr>
        <p:txBody>
          <a:bodyPr wrap="square" rtlCol="0">
            <a:spAutoFit/>
          </a:bodyPr>
          <a:lstStyle/>
          <a:p>
            <a:pPr algn="l"/>
            <a:r>
              <a:rPr lang="en-US" sz="2000" dirty="0" smtClean="0"/>
              <a:t>Approved</a:t>
            </a:r>
            <a:r>
              <a:rPr lang="sk-SK" sz="2000" dirty="0" smtClean="0"/>
              <a:t> </a:t>
            </a:r>
            <a:r>
              <a:rPr lang="en-US" sz="2000" dirty="0" smtClean="0"/>
              <a:t>in Summer 2013</a:t>
            </a:r>
          </a:p>
          <a:p>
            <a:pPr algn="l"/>
            <a:endParaRPr lang="en-US" sz="1050" dirty="0"/>
          </a:p>
        </p:txBody>
      </p:sp>
      <p:pic>
        <p:nvPicPr>
          <p:cNvPr id="14" name="Picture 2" descr="Q:\Eigene Dateien\Work\CBM\STS-TDR\STS-TDR-Public\title-page\title-pag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6940" y="762239"/>
            <a:ext cx="3889516" cy="5619089"/>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152400" y="6607175"/>
            <a:ext cx="4392613" cy="250825"/>
          </a:xfrm>
        </p:spPr>
        <p:txBody>
          <a:bodyPr/>
          <a:lstStyle/>
          <a:p>
            <a:pPr algn="ctr"/>
            <a:r>
              <a:rPr lang="de-DE" dirty="0" smtClean="0">
                <a:solidFill>
                  <a:schemeClr val="tx1">
                    <a:lumMod val="50000"/>
                    <a:lumOff val="50000"/>
                  </a:schemeClr>
                </a:solidFill>
              </a:rPr>
              <a:t>Tomas </a:t>
            </a:r>
            <a:r>
              <a:rPr lang="de-DE" dirty="0" err="1" smtClean="0">
                <a:solidFill>
                  <a:schemeClr val="tx1">
                    <a:lumMod val="50000"/>
                    <a:lumOff val="50000"/>
                  </a:schemeClr>
                </a:solidFill>
              </a:rPr>
              <a:t>Balog</a:t>
            </a:r>
            <a:r>
              <a:rPr lang="de-DE" dirty="0" smtClean="0">
                <a:solidFill>
                  <a:schemeClr val="tx1">
                    <a:lumMod val="50000"/>
                    <a:lumOff val="50000"/>
                  </a:schemeClr>
                </a:solidFill>
              </a:rPr>
              <a:t> – </a:t>
            </a:r>
            <a:r>
              <a:rPr lang="en-US" b="1" dirty="0" smtClean="0">
                <a:solidFill>
                  <a:schemeClr val="tx1">
                    <a:lumMod val="50000"/>
                    <a:lumOff val="50000"/>
                  </a:schemeClr>
                </a:solidFill>
              </a:rPr>
              <a:t>The Silicon Tracking System of the CBM experiment</a:t>
            </a:r>
            <a:endParaRPr lang="de-DE" dirty="0">
              <a:solidFill>
                <a:schemeClr val="tx1">
                  <a:lumMod val="50000"/>
                  <a:lumOff val="50000"/>
                </a:schemeClr>
              </a:solidFill>
            </a:endParaRPr>
          </a:p>
        </p:txBody>
      </p:sp>
      <p:cxnSp>
        <p:nvCxnSpPr>
          <p:cNvPr id="7" name="Gerade Verbindung 6"/>
          <p:cNvCxnSpPr/>
          <p:nvPr/>
        </p:nvCxnSpPr>
        <p:spPr>
          <a:xfrm>
            <a:off x="228600" y="6553200"/>
            <a:ext cx="8686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4953000" y="66294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953000" y="6705600"/>
            <a:ext cx="297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oliennummernplatzhalter 27"/>
          <p:cNvSpPr>
            <a:spLocks noGrp="1"/>
          </p:cNvSpPr>
          <p:nvPr>
            <p:ph type="sldNum" sz="quarter" idx="12"/>
          </p:nvPr>
        </p:nvSpPr>
        <p:spPr>
          <a:xfrm>
            <a:off x="6553200" y="6492875"/>
            <a:ext cx="2133600" cy="365125"/>
          </a:xfrm>
        </p:spPr>
        <p:txBody>
          <a:bodyPr/>
          <a:lstStyle/>
          <a:p>
            <a:fld id="{03D2FB0A-8A43-484D-B00D-D8535E04ECAC}" type="slidenum">
              <a:rPr lang="de-DE" smtClean="0"/>
              <a:pPr/>
              <a:t>18</a:t>
            </a:fld>
            <a:endParaRPr lang="de-DE" dirty="0"/>
          </a:p>
        </p:txBody>
      </p:sp>
      <p:cxnSp>
        <p:nvCxnSpPr>
          <p:cNvPr id="11" name="Gerade Verbindung 10"/>
          <p:cNvCxnSpPr/>
          <p:nvPr/>
        </p:nvCxnSpPr>
        <p:spPr>
          <a:xfrm>
            <a:off x="228600" y="579437"/>
            <a:ext cx="8686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287338" y="76200"/>
            <a:ext cx="8605837" cy="490538"/>
          </a:xfrm>
        </p:spPr>
        <p:txBody>
          <a:bodyPr>
            <a:noAutofit/>
          </a:bodyPr>
          <a:lstStyle/>
          <a:p>
            <a:r>
              <a:rPr lang="en-US" sz="2400" b="1" dirty="0" smtClean="0">
                <a:solidFill>
                  <a:schemeClr val="accent1">
                    <a:lumMod val="75000"/>
                  </a:schemeClr>
                </a:solidFill>
              </a:rPr>
              <a:t>Conclusion</a:t>
            </a:r>
            <a:endParaRPr lang="en-US" sz="2400" b="1" dirty="0">
              <a:solidFill>
                <a:schemeClr val="accent1">
                  <a:lumMod val="75000"/>
                </a:schemeClr>
              </a:solidFill>
            </a:endParaRPr>
          </a:p>
        </p:txBody>
      </p:sp>
      <p:sp>
        <p:nvSpPr>
          <p:cNvPr id="13" name="Rectangle 12"/>
          <p:cNvSpPr/>
          <p:nvPr/>
        </p:nvSpPr>
        <p:spPr>
          <a:xfrm>
            <a:off x="228600" y="3500438"/>
            <a:ext cx="7492315" cy="2985433"/>
          </a:xfrm>
          <a:prstGeom prst="rect">
            <a:avLst/>
          </a:prstGeom>
        </p:spPr>
        <p:txBody>
          <a:bodyPr wrap="square">
            <a:spAutoFit/>
          </a:bodyPr>
          <a:lstStyle/>
          <a:p>
            <a:pPr marL="400050" indent="-400050" algn="l"/>
            <a:r>
              <a:rPr lang="en-US" sz="2000" dirty="0" smtClean="0"/>
              <a:t>  I 	2014: R&amp;D</a:t>
            </a:r>
            <a:r>
              <a:rPr lang="en-US" sz="2000" dirty="0"/>
              <a:t>, prototyping and </a:t>
            </a:r>
            <a:r>
              <a:rPr lang="en-US" sz="2000" dirty="0" smtClean="0"/>
              <a:t/>
            </a:r>
            <a:br>
              <a:rPr lang="en-US" sz="2000" dirty="0" smtClean="0"/>
            </a:br>
            <a:r>
              <a:rPr lang="en-US" sz="2000" dirty="0" smtClean="0"/>
              <a:t>engineering design</a:t>
            </a:r>
            <a:r>
              <a:rPr lang="en-US" sz="2000" i="1" dirty="0" smtClean="0"/>
              <a:t/>
            </a:r>
            <a:br>
              <a:rPr lang="en-US" sz="2000" i="1" dirty="0" smtClean="0"/>
            </a:br>
            <a:endParaRPr lang="en-US" sz="1400" i="1" dirty="0"/>
          </a:p>
          <a:p>
            <a:pPr marL="400050" indent="-400050" algn="l"/>
            <a:r>
              <a:rPr lang="en-US" sz="2000" dirty="0" smtClean="0"/>
              <a:t> II 	2014 – 2018:  </a:t>
            </a:r>
            <a:r>
              <a:rPr lang="en-US" sz="2000" dirty="0"/>
              <a:t>Production </a:t>
            </a:r>
            <a:r>
              <a:rPr lang="en-US" sz="2000" dirty="0" smtClean="0"/>
              <a:t>phase </a:t>
            </a:r>
            <a:br>
              <a:rPr lang="en-US" sz="2000" dirty="0" smtClean="0"/>
            </a:br>
            <a:r>
              <a:rPr lang="en-US" sz="2000" i="1" dirty="0" smtClean="0"/>
              <a:t>- </a:t>
            </a:r>
            <a:r>
              <a:rPr lang="en-US" i="1" dirty="0" smtClean="0"/>
              <a:t>Pre-production </a:t>
            </a:r>
            <a:r>
              <a:rPr lang="en-US" i="1" dirty="0"/>
              <a:t>(</a:t>
            </a:r>
            <a:r>
              <a:rPr lang="en-US" i="1" dirty="0" smtClean="0"/>
              <a:t>2014 </a:t>
            </a:r>
            <a:r>
              <a:rPr lang="en-US" i="1" dirty="0"/>
              <a:t>- </a:t>
            </a:r>
            <a:r>
              <a:rPr lang="en-US" i="1" dirty="0" smtClean="0"/>
              <a:t>2015)</a:t>
            </a:r>
          </a:p>
          <a:p>
            <a:pPr marL="400050" indent="-400050" algn="l"/>
            <a:r>
              <a:rPr lang="en-US" i="1" dirty="0"/>
              <a:t>	</a:t>
            </a:r>
            <a:r>
              <a:rPr lang="en-US" i="1" dirty="0" smtClean="0"/>
              <a:t>- Production Readiness – beginning 2016</a:t>
            </a:r>
          </a:p>
          <a:p>
            <a:pPr marL="400050" indent="-400050" algn="l"/>
            <a:r>
              <a:rPr lang="en-US" i="1" dirty="0"/>
              <a:t>	</a:t>
            </a:r>
            <a:r>
              <a:rPr lang="en-US" i="1" dirty="0" smtClean="0"/>
              <a:t>- Series production (2016 </a:t>
            </a:r>
            <a:r>
              <a:rPr lang="en-US" i="1" dirty="0"/>
              <a:t>- </a:t>
            </a:r>
            <a:r>
              <a:rPr lang="en-US" i="1" dirty="0" smtClean="0"/>
              <a:t>2018)</a:t>
            </a:r>
          </a:p>
          <a:p>
            <a:pPr marL="400050" indent="-400050" algn="l"/>
            <a:endParaRPr lang="en-US" sz="1400" i="1" dirty="0" smtClean="0"/>
          </a:p>
          <a:p>
            <a:pPr marL="400050" indent="-400050" algn="l"/>
            <a:r>
              <a:rPr lang="en-US" sz="2000" dirty="0" smtClean="0"/>
              <a:t>III  2019: </a:t>
            </a:r>
            <a:r>
              <a:rPr lang="en-US" sz="2000" dirty="0"/>
              <a:t>Installation, </a:t>
            </a:r>
            <a:r>
              <a:rPr lang="en-US" sz="2000" dirty="0" smtClean="0"/>
              <a:t/>
            </a:r>
            <a:br>
              <a:rPr lang="en-US" sz="2000" dirty="0" smtClean="0"/>
            </a:br>
            <a:r>
              <a:rPr lang="en-US" sz="2000" dirty="0" smtClean="0"/>
              <a:t>commissioning w/o beam, ...</a:t>
            </a:r>
            <a:endParaRPr lang="en-US" sz="2000" dirty="0"/>
          </a:p>
        </p:txBody>
      </p:sp>
      <p:sp>
        <p:nvSpPr>
          <p:cNvPr id="2" name="Textfeld 1"/>
          <p:cNvSpPr txBox="1"/>
          <p:nvPr/>
        </p:nvSpPr>
        <p:spPr>
          <a:xfrm>
            <a:off x="311276" y="714356"/>
            <a:ext cx="8070724" cy="2154436"/>
          </a:xfrm>
          <a:prstGeom prst="rect">
            <a:avLst/>
          </a:prstGeom>
          <a:noFill/>
        </p:spPr>
        <p:txBody>
          <a:bodyPr wrap="square" rtlCol="0">
            <a:spAutoFit/>
          </a:bodyPr>
          <a:lstStyle/>
          <a:p>
            <a:r>
              <a:rPr lang="en-US" sz="2000" dirty="0" smtClean="0"/>
              <a:t>STS is the central tracking detector in CBM: </a:t>
            </a:r>
          </a:p>
          <a:p>
            <a:endParaRPr lang="en-US" sz="1050" dirty="0" smtClean="0"/>
          </a:p>
          <a:p>
            <a:pPr marL="285750" indent="-285750">
              <a:buFontTx/>
              <a:buChar char="-"/>
            </a:pPr>
            <a:r>
              <a:rPr lang="en-US" sz="2000" dirty="0" smtClean="0"/>
              <a:t>system concept and layout is worked out </a:t>
            </a:r>
          </a:p>
          <a:p>
            <a:pPr marL="285750" indent="-285750">
              <a:buFontTx/>
              <a:buChar char="-"/>
            </a:pPr>
            <a:r>
              <a:rPr lang="en-US" sz="2000" dirty="0" smtClean="0"/>
              <a:t>latest sensors tested for radiation hardness with very promising results</a:t>
            </a:r>
          </a:p>
          <a:p>
            <a:pPr marL="285750" indent="-285750">
              <a:buFontTx/>
              <a:buChar char="-"/>
            </a:pPr>
            <a:r>
              <a:rPr lang="en-US" sz="2000" dirty="0" smtClean="0"/>
              <a:t>module unit tested under the beam conditions</a:t>
            </a:r>
          </a:p>
          <a:p>
            <a:pPr marL="285750" indent="-285750">
              <a:buFontTx/>
              <a:buChar char="-"/>
            </a:pPr>
            <a:r>
              <a:rPr lang="en-US" sz="2000" dirty="0" smtClean="0"/>
              <a:t>module assembly procedures are being addressed</a:t>
            </a:r>
          </a:p>
          <a:p>
            <a:pPr marL="285750" indent="-285750">
              <a:buFontTx/>
              <a:buChar char="-"/>
            </a:pPr>
            <a:r>
              <a:rPr lang="en-US" sz="2000" dirty="0" smtClean="0"/>
              <a:t>system integration such as cooling, cabling, etc. are under studies</a:t>
            </a:r>
            <a:endParaRPr lang="de-DE" sz="2000" dirty="0"/>
          </a:p>
        </p:txBody>
      </p:sp>
      <p:sp>
        <p:nvSpPr>
          <p:cNvPr id="14" name="Title 1"/>
          <p:cNvSpPr txBox="1">
            <a:spLocks/>
          </p:cNvSpPr>
          <p:nvPr/>
        </p:nvSpPr>
        <p:spPr>
          <a:xfrm>
            <a:off x="311276" y="3071810"/>
            <a:ext cx="8605837" cy="4905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t>Timeline of the STS project</a:t>
            </a:r>
            <a:endParaRPr lang="en-US" sz="2000" b="1" dirty="0"/>
          </a:p>
        </p:txBody>
      </p:sp>
      <p:pic>
        <p:nvPicPr>
          <p:cNvPr id="1026" name="Picture 2" descr="C:\Users\GENIUS\Dropbox\01_Books Manuals Detectors_\01_Dissertation_Thesis_\01_My Dissertation_\Dissertation\figures\fair_arch.png"/>
          <p:cNvPicPr>
            <a:picLocks noChangeAspect="1" noChangeArrowheads="1"/>
          </p:cNvPicPr>
          <p:nvPr/>
        </p:nvPicPr>
        <p:blipFill>
          <a:blip r:embed="rId2"/>
          <a:srcRect/>
          <a:stretch>
            <a:fillRect/>
          </a:stretch>
        </p:blipFill>
        <p:spPr bwMode="auto">
          <a:xfrm>
            <a:off x="4572000" y="3286124"/>
            <a:ext cx="4311845" cy="2740039"/>
          </a:xfrm>
          <a:prstGeom prst="rect">
            <a:avLst/>
          </a:prstGeom>
          <a:noFill/>
        </p:spPr>
      </p:pic>
      <p:sp>
        <p:nvSpPr>
          <p:cNvPr id="15" name="Oval 14"/>
          <p:cNvSpPr/>
          <p:nvPr/>
        </p:nvSpPr>
        <p:spPr>
          <a:xfrm>
            <a:off x="7072330" y="4643446"/>
            <a:ext cx="571504" cy="42862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b="80209"/>
          <a:stretch>
            <a:fillRect/>
          </a:stretch>
        </p:blipFill>
        <p:spPr bwMode="auto">
          <a:xfrm>
            <a:off x="7358082" y="4929198"/>
            <a:ext cx="626313" cy="714380"/>
          </a:xfrm>
          <a:prstGeom prst="rect">
            <a:avLst/>
          </a:prstGeom>
          <a:noFill/>
          <a:ln>
            <a:solidFill>
              <a:srgbClr val="00B0F0"/>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152400" y="6607175"/>
            <a:ext cx="4392613" cy="250825"/>
          </a:xfrm>
        </p:spPr>
        <p:txBody>
          <a:bodyPr/>
          <a:lstStyle/>
          <a:p>
            <a:pPr algn="ctr"/>
            <a:r>
              <a:rPr lang="de-DE" dirty="0" smtClean="0">
                <a:solidFill>
                  <a:schemeClr val="tx1">
                    <a:lumMod val="50000"/>
                    <a:lumOff val="50000"/>
                  </a:schemeClr>
                </a:solidFill>
              </a:rPr>
              <a:t>Tomas </a:t>
            </a:r>
            <a:r>
              <a:rPr lang="de-DE" dirty="0" err="1" smtClean="0">
                <a:solidFill>
                  <a:schemeClr val="tx1">
                    <a:lumMod val="50000"/>
                    <a:lumOff val="50000"/>
                  </a:schemeClr>
                </a:solidFill>
              </a:rPr>
              <a:t>Balog</a:t>
            </a:r>
            <a:r>
              <a:rPr lang="de-DE" dirty="0" smtClean="0">
                <a:solidFill>
                  <a:schemeClr val="tx1">
                    <a:lumMod val="50000"/>
                    <a:lumOff val="50000"/>
                  </a:schemeClr>
                </a:solidFill>
              </a:rPr>
              <a:t> – </a:t>
            </a:r>
            <a:r>
              <a:rPr lang="en-US" b="1" dirty="0" smtClean="0">
                <a:solidFill>
                  <a:schemeClr val="tx1">
                    <a:lumMod val="50000"/>
                    <a:lumOff val="50000"/>
                  </a:schemeClr>
                </a:solidFill>
              </a:rPr>
              <a:t>The Silicon Tracking System of the CBM experiment</a:t>
            </a:r>
            <a:endParaRPr lang="de-DE" dirty="0">
              <a:solidFill>
                <a:schemeClr val="tx1">
                  <a:lumMod val="50000"/>
                  <a:lumOff val="50000"/>
                </a:schemeClr>
              </a:solidFill>
            </a:endParaRPr>
          </a:p>
        </p:txBody>
      </p:sp>
      <p:cxnSp>
        <p:nvCxnSpPr>
          <p:cNvPr id="7" name="Gerade Verbindung 6"/>
          <p:cNvCxnSpPr/>
          <p:nvPr/>
        </p:nvCxnSpPr>
        <p:spPr>
          <a:xfrm>
            <a:off x="228600" y="6553200"/>
            <a:ext cx="8686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4953000" y="66294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953000" y="6705600"/>
            <a:ext cx="297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oliennummernplatzhalter 27"/>
          <p:cNvSpPr>
            <a:spLocks noGrp="1"/>
          </p:cNvSpPr>
          <p:nvPr>
            <p:ph type="sldNum" sz="quarter" idx="12"/>
          </p:nvPr>
        </p:nvSpPr>
        <p:spPr>
          <a:xfrm>
            <a:off x="6553200" y="6492875"/>
            <a:ext cx="2133600" cy="365125"/>
          </a:xfrm>
        </p:spPr>
        <p:txBody>
          <a:bodyPr/>
          <a:lstStyle/>
          <a:p>
            <a:fld id="{03D2FB0A-8A43-484D-B00D-D8535E04ECAC}" type="slidenum">
              <a:rPr lang="de-DE" smtClean="0"/>
              <a:pPr/>
              <a:t>19</a:t>
            </a:fld>
            <a:endParaRPr lang="de-DE" dirty="0"/>
          </a:p>
        </p:txBody>
      </p:sp>
      <p:cxnSp>
        <p:nvCxnSpPr>
          <p:cNvPr id="11" name="Gerade Verbindung 10"/>
          <p:cNvCxnSpPr/>
          <p:nvPr/>
        </p:nvCxnSpPr>
        <p:spPr>
          <a:xfrm>
            <a:off x="228600" y="579437"/>
            <a:ext cx="8686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287338" y="76200"/>
            <a:ext cx="8605837" cy="490538"/>
          </a:xfrm>
        </p:spPr>
        <p:txBody>
          <a:bodyPr>
            <a:noAutofit/>
          </a:bodyPr>
          <a:lstStyle/>
          <a:p>
            <a:r>
              <a:rPr lang="en-US" sz="2400" b="1" dirty="0" smtClean="0">
                <a:solidFill>
                  <a:schemeClr val="accent1">
                    <a:lumMod val="75000"/>
                  </a:schemeClr>
                </a:solidFill>
              </a:rPr>
              <a:t>Institutes participating in the CBM-STS project</a:t>
            </a:r>
            <a:endParaRPr lang="en-US" sz="2400" b="1" dirty="0">
              <a:solidFill>
                <a:schemeClr val="accent1">
                  <a:lumMod val="75000"/>
                </a:schemeClr>
              </a:solidFill>
            </a:endParaRPr>
          </a:p>
        </p:txBody>
      </p:sp>
      <p:sp>
        <p:nvSpPr>
          <p:cNvPr id="16" name="TextBox 6"/>
          <p:cNvSpPr txBox="1"/>
          <p:nvPr/>
        </p:nvSpPr>
        <p:spPr>
          <a:xfrm>
            <a:off x="367188" y="972943"/>
            <a:ext cx="8409623" cy="4912114"/>
          </a:xfrm>
          <a:prstGeom prst="rect">
            <a:avLst/>
          </a:prstGeom>
          <a:noFill/>
        </p:spPr>
        <p:txBody>
          <a:bodyPr wrap="square" rtlCol="0">
            <a:spAutoFit/>
          </a:bodyPr>
          <a:lstStyle>
            <a:defPPr>
              <a:defRPr lang="de-DE"/>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pPr lvl="0" algn="l"/>
            <a:r>
              <a:rPr lang="de-DE" sz="1800" dirty="0" err="1" smtClean="0"/>
              <a:t>From</a:t>
            </a:r>
            <a:r>
              <a:rPr lang="de-DE" sz="1800" dirty="0" smtClean="0"/>
              <a:t> Germany, </a:t>
            </a:r>
            <a:r>
              <a:rPr lang="de-DE" sz="1800" dirty="0" err="1" smtClean="0"/>
              <a:t>Poland</a:t>
            </a:r>
            <a:r>
              <a:rPr lang="de-DE" sz="1800" dirty="0" smtClean="0"/>
              <a:t>, </a:t>
            </a:r>
            <a:r>
              <a:rPr lang="de-DE" sz="1800" dirty="0" err="1" smtClean="0"/>
              <a:t>Russia</a:t>
            </a:r>
            <a:r>
              <a:rPr lang="de-DE" sz="1800" dirty="0" smtClean="0"/>
              <a:t>, Ukraine:</a:t>
            </a:r>
            <a:endParaRPr lang="de-DE" sz="1800" dirty="0"/>
          </a:p>
          <a:p>
            <a:pPr lvl="0" algn="l"/>
            <a:endParaRPr lang="de-DE" sz="1800" i="1" dirty="0" smtClean="0"/>
          </a:p>
          <a:p>
            <a:pPr marL="285750" lvl="0" indent="-285750" algn="l">
              <a:lnSpc>
                <a:spcPct val="110000"/>
              </a:lnSpc>
              <a:buFont typeface="Arial" pitchFamily="34" charset="0"/>
              <a:buChar char="•"/>
            </a:pPr>
            <a:r>
              <a:rPr lang="de-DE" sz="1800" i="1" dirty="0" smtClean="0"/>
              <a:t>Darmstadt</a:t>
            </a:r>
            <a:r>
              <a:rPr lang="de-DE" sz="1800" i="1" dirty="0"/>
              <a:t>, Germany, GSI Helmholtz Center </a:t>
            </a:r>
            <a:r>
              <a:rPr lang="de-DE" sz="1800" i="1" dirty="0" err="1"/>
              <a:t>for</a:t>
            </a:r>
            <a:r>
              <a:rPr lang="de-DE" sz="1800" i="1" dirty="0"/>
              <a:t> Heavy Ion Research </a:t>
            </a:r>
            <a:r>
              <a:rPr lang="de-DE" sz="1800" i="1" dirty="0" smtClean="0"/>
              <a:t>GmbH</a:t>
            </a:r>
          </a:p>
          <a:p>
            <a:pPr marL="285750" lvl="0" indent="-285750" algn="l">
              <a:lnSpc>
                <a:spcPct val="110000"/>
              </a:lnSpc>
              <a:buFont typeface="Arial" pitchFamily="34" charset="0"/>
              <a:buChar char="•"/>
            </a:pPr>
            <a:r>
              <a:rPr lang="de-DE" sz="1800" i="1" dirty="0" err="1" smtClean="0"/>
              <a:t>Dubna</a:t>
            </a:r>
            <a:r>
              <a:rPr lang="de-DE" sz="1800" i="1" dirty="0"/>
              <a:t>, </a:t>
            </a:r>
            <a:r>
              <a:rPr lang="de-DE" sz="1800" i="1" dirty="0" err="1"/>
              <a:t>Russia</a:t>
            </a:r>
            <a:r>
              <a:rPr lang="de-DE" sz="1800" i="1" dirty="0"/>
              <a:t>, Joint Institute </a:t>
            </a:r>
            <a:r>
              <a:rPr lang="de-DE" sz="1800" i="1" dirty="0" err="1"/>
              <a:t>for</a:t>
            </a:r>
            <a:r>
              <a:rPr lang="de-DE" sz="1800" i="1" dirty="0"/>
              <a:t> </a:t>
            </a:r>
            <a:r>
              <a:rPr lang="de-DE" sz="1800" i="1" dirty="0" err="1"/>
              <a:t>Nuclear</a:t>
            </a:r>
            <a:r>
              <a:rPr lang="de-DE" sz="1800" i="1" dirty="0"/>
              <a:t> Research (JINR)</a:t>
            </a:r>
            <a:endParaRPr lang="en-US" sz="1800" dirty="0"/>
          </a:p>
          <a:p>
            <a:pPr marL="285750" lvl="0" indent="-285750" algn="l">
              <a:lnSpc>
                <a:spcPct val="110000"/>
              </a:lnSpc>
              <a:buFont typeface="Arial" pitchFamily="34" charset="0"/>
              <a:buChar char="•"/>
            </a:pPr>
            <a:r>
              <a:rPr lang="de-DE" sz="1800" i="1" dirty="0"/>
              <a:t>Katowice, </a:t>
            </a:r>
            <a:r>
              <a:rPr lang="de-DE" sz="1800" i="1" dirty="0" err="1"/>
              <a:t>Poland</a:t>
            </a:r>
            <a:r>
              <a:rPr lang="de-DE" sz="1800" i="1" dirty="0"/>
              <a:t>, University </a:t>
            </a:r>
            <a:r>
              <a:rPr lang="de-DE" sz="1800" i="1" dirty="0" err="1"/>
              <a:t>of</a:t>
            </a:r>
            <a:r>
              <a:rPr lang="de-DE" sz="1800" i="1" dirty="0"/>
              <a:t> </a:t>
            </a:r>
            <a:r>
              <a:rPr lang="de-DE" sz="1800" i="1" dirty="0" err="1"/>
              <a:t>Silesia</a:t>
            </a:r>
            <a:endParaRPr lang="en-US" sz="1800" dirty="0"/>
          </a:p>
          <a:p>
            <a:pPr marL="285750" lvl="0" indent="-285750" algn="l">
              <a:lnSpc>
                <a:spcPct val="110000"/>
              </a:lnSpc>
              <a:buFont typeface="Arial" pitchFamily="34" charset="0"/>
              <a:buChar char="•"/>
            </a:pPr>
            <a:r>
              <a:rPr lang="de-DE" sz="1800" i="1" dirty="0" err="1"/>
              <a:t>Kharkov</a:t>
            </a:r>
            <a:r>
              <a:rPr lang="de-DE" sz="1800" i="1" dirty="0"/>
              <a:t>, Ukraine, </a:t>
            </a:r>
            <a:r>
              <a:rPr lang="de-DE" sz="1800" i="1" dirty="0" smtClean="0"/>
              <a:t>LTU Ltd </a:t>
            </a:r>
            <a:r>
              <a:rPr lang="de-DE" sz="1800" i="1" baseline="30000" dirty="0" smtClean="0"/>
              <a:t>* Partner</a:t>
            </a:r>
            <a:r>
              <a:rPr lang="de-DE" sz="1800" i="1" dirty="0" smtClean="0"/>
              <a:t> </a:t>
            </a:r>
            <a:r>
              <a:rPr lang="de-DE" sz="1800" i="1" baseline="30000" dirty="0" smtClean="0"/>
              <a:t>Institut</a:t>
            </a:r>
            <a:endParaRPr lang="en-US" sz="1800" dirty="0"/>
          </a:p>
          <a:p>
            <a:pPr marL="285750" lvl="0" indent="-285750" algn="l">
              <a:lnSpc>
                <a:spcPct val="110000"/>
              </a:lnSpc>
              <a:buFont typeface="Arial" pitchFamily="34" charset="0"/>
              <a:buChar char="•"/>
            </a:pPr>
            <a:r>
              <a:rPr lang="de-DE" sz="1800" i="1" dirty="0" err="1"/>
              <a:t>Kiev</a:t>
            </a:r>
            <a:r>
              <a:rPr lang="de-DE" sz="1800" i="1" dirty="0"/>
              <a:t>, Ukraine, </a:t>
            </a:r>
            <a:r>
              <a:rPr lang="de-DE" sz="1800" i="1" dirty="0" err="1"/>
              <a:t>Kiev</a:t>
            </a:r>
            <a:r>
              <a:rPr lang="de-DE" sz="1800" i="1" dirty="0"/>
              <a:t> Institute </a:t>
            </a:r>
            <a:r>
              <a:rPr lang="de-DE" sz="1800" i="1" dirty="0" err="1"/>
              <a:t>for</a:t>
            </a:r>
            <a:r>
              <a:rPr lang="de-DE" sz="1800" i="1" dirty="0"/>
              <a:t> </a:t>
            </a:r>
            <a:r>
              <a:rPr lang="de-DE" sz="1800" i="1" dirty="0" err="1"/>
              <a:t>Nuclear</a:t>
            </a:r>
            <a:r>
              <a:rPr lang="de-DE" sz="1800" i="1" dirty="0"/>
              <a:t> Research (KINR)</a:t>
            </a:r>
            <a:endParaRPr lang="en-US" sz="1800" dirty="0"/>
          </a:p>
          <a:p>
            <a:pPr marL="285750" lvl="0" indent="-285750" algn="l">
              <a:lnSpc>
                <a:spcPct val="110000"/>
              </a:lnSpc>
              <a:buFont typeface="Arial" pitchFamily="34" charset="0"/>
              <a:buChar char="•"/>
            </a:pPr>
            <a:r>
              <a:rPr lang="de-DE" sz="1800" i="1" dirty="0" err="1"/>
              <a:t>Krakow</a:t>
            </a:r>
            <a:r>
              <a:rPr lang="de-DE" sz="1800" i="1" dirty="0"/>
              <a:t>, </a:t>
            </a:r>
            <a:r>
              <a:rPr lang="de-DE" sz="1800" i="1" dirty="0" err="1"/>
              <a:t>Poland</a:t>
            </a:r>
            <a:r>
              <a:rPr lang="de-DE" sz="1800" i="1" dirty="0"/>
              <a:t>, AGH University </a:t>
            </a:r>
            <a:r>
              <a:rPr lang="de-DE" sz="1800" i="1" dirty="0" err="1"/>
              <a:t>of</a:t>
            </a:r>
            <a:r>
              <a:rPr lang="de-DE" sz="1800" i="1" dirty="0"/>
              <a:t> Science </a:t>
            </a:r>
            <a:r>
              <a:rPr lang="de-DE" sz="1800" i="1" dirty="0" err="1"/>
              <a:t>and</a:t>
            </a:r>
            <a:r>
              <a:rPr lang="de-DE" sz="1800" i="1" dirty="0"/>
              <a:t> Technology</a:t>
            </a:r>
            <a:endParaRPr lang="en-US" sz="1800" dirty="0"/>
          </a:p>
          <a:p>
            <a:pPr marL="285750" lvl="0" indent="-285750" algn="l">
              <a:lnSpc>
                <a:spcPct val="110000"/>
              </a:lnSpc>
              <a:buFont typeface="Arial" pitchFamily="34" charset="0"/>
              <a:buChar char="•"/>
            </a:pPr>
            <a:r>
              <a:rPr lang="de-DE" sz="1800" i="1" dirty="0" err="1"/>
              <a:t>Krakow</a:t>
            </a:r>
            <a:r>
              <a:rPr lang="de-DE" sz="1800" i="1" dirty="0"/>
              <a:t>, </a:t>
            </a:r>
            <a:r>
              <a:rPr lang="de-DE" sz="1800" i="1" dirty="0" err="1"/>
              <a:t>Poland</a:t>
            </a:r>
            <a:r>
              <a:rPr lang="de-DE" sz="1800" i="1" dirty="0"/>
              <a:t>, </a:t>
            </a:r>
            <a:r>
              <a:rPr lang="de-DE" sz="1800" i="1" dirty="0" err="1"/>
              <a:t>Jagiellonian</a:t>
            </a:r>
            <a:r>
              <a:rPr lang="de-DE" sz="1800" i="1" dirty="0"/>
              <a:t> University</a:t>
            </a:r>
            <a:endParaRPr lang="en-US" sz="1800" dirty="0"/>
          </a:p>
          <a:p>
            <a:pPr marL="285750" lvl="0" indent="-285750" algn="l">
              <a:lnSpc>
                <a:spcPct val="110000"/>
              </a:lnSpc>
              <a:buFont typeface="Arial" pitchFamily="34" charset="0"/>
              <a:buChar char="•"/>
            </a:pPr>
            <a:r>
              <a:rPr lang="de-DE" sz="1800" i="1" dirty="0" err="1"/>
              <a:t>Moscow</a:t>
            </a:r>
            <a:r>
              <a:rPr lang="de-DE" sz="1800" i="1" dirty="0"/>
              <a:t>, </a:t>
            </a:r>
            <a:r>
              <a:rPr lang="de-DE" sz="1800" i="1" dirty="0" err="1"/>
              <a:t>Russia</a:t>
            </a:r>
            <a:r>
              <a:rPr lang="de-DE" sz="1800" i="1" dirty="0"/>
              <a:t>, Institute </a:t>
            </a:r>
            <a:r>
              <a:rPr lang="de-DE" sz="1800" i="1" dirty="0" err="1"/>
              <a:t>for</a:t>
            </a:r>
            <a:r>
              <a:rPr lang="de-DE" sz="1800" i="1" dirty="0"/>
              <a:t> </a:t>
            </a:r>
            <a:r>
              <a:rPr lang="de-DE" sz="1800" i="1" dirty="0" err="1"/>
              <a:t>Theoretical</a:t>
            </a:r>
            <a:r>
              <a:rPr lang="de-DE" sz="1800" i="1" dirty="0"/>
              <a:t> </a:t>
            </a:r>
            <a:r>
              <a:rPr lang="de-DE" sz="1800" i="1" dirty="0" err="1"/>
              <a:t>and</a:t>
            </a:r>
            <a:r>
              <a:rPr lang="de-DE" sz="1800" i="1" dirty="0"/>
              <a:t> Experimental </a:t>
            </a:r>
            <a:r>
              <a:rPr lang="de-DE" sz="1800" i="1" dirty="0" err="1"/>
              <a:t>Physics</a:t>
            </a:r>
            <a:r>
              <a:rPr lang="de-DE" sz="1800" i="1" dirty="0"/>
              <a:t> (ITEP)</a:t>
            </a:r>
            <a:endParaRPr lang="en-US" sz="1800" dirty="0"/>
          </a:p>
          <a:p>
            <a:pPr marL="285750" lvl="0" indent="-285750" algn="l">
              <a:lnSpc>
                <a:spcPct val="110000"/>
              </a:lnSpc>
              <a:buFont typeface="Arial" pitchFamily="34" charset="0"/>
              <a:buChar char="•"/>
            </a:pPr>
            <a:r>
              <a:rPr lang="de-DE" sz="1800" i="1" dirty="0" err="1"/>
              <a:t>Moscow</a:t>
            </a:r>
            <a:r>
              <a:rPr lang="de-DE" sz="1800" i="1" dirty="0"/>
              <a:t>, </a:t>
            </a:r>
            <a:r>
              <a:rPr lang="de-DE" sz="1800" i="1" dirty="0" err="1"/>
              <a:t>Russia</a:t>
            </a:r>
            <a:r>
              <a:rPr lang="de-DE" sz="1800" i="1" dirty="0"/>
              <a:t>, </a:t>
            </a:r>
            <a:r>
              <a:rPr lang="de-DE" sz="1800" i="1" dirty="0" err="1"/>
              <a:t>Moscow</a:t>
            </a:r>
            <a:r>
              <a:rPr lang="de-DE" sz="1800" i="1" dirty="0"/>
              <a:t> State University</a:t>
            </a:r>
            <a:endParaRPr lang="en-US" sz="1800" dirty="0"/>
          </a:p>
          <a:p>
            <a:pPr marL="285750" lvl="0" indent="-285750" algn="l">
              <a:lnSpc>
                <a:spcPct val="110000"/>
              </a:lnSpc>
              <a:buFont typeface="Arial" pitchFamily="34" charset="0"/>
              <a:buChar char="•"/>
            </a:pPr>
            <a:r>
              <a:rPr lang="de-DE" sz="1800" i="1" dirty="0" err="1"/>
              <a:t>Protvino</a:t>
            </a:r>
            <a:r>
              <a:rPr lang="de-DE" sz="1800" i="1" dirty="0"/>
              <a:t>, </a:t>
            </a:r>
            <a:r>
              <a:rPr lang="de-DE" sz="1800" i="1" dirty="0" err="1"/>
              <a:t>Russia</a:t>
            </a:r>
            <a:r>
              <a:rPr lang="de-DE" sz="1800" i="1" dirty="0"/>
              <a:t>, Institute </a:t>
            </a:r>
            <a:r>
              <a:rPr lang="de-DE" sz="1800" i="1" dirty="0" err="1"/>
              <a:t>for</a:t>
            </a:r>
            <a:r>
              <a:rPr lang="de-DE" sz="1800" i="1" dirty="0"/>
              <a:t> High </a:t>
            </a:r>
            <a:r>
              <a:rPr lang="de-DE" sz="1800" i="1" dirty="0" err="1"/>
              <a:t>Energy</a:t>
            </a:r>
            <a:r>
              <a:rPr lang="de-DE" sz="1800" i="1" dirty="0"/>
              <a:t> </a:t>
            </a:r>
            <a:r>
              <a:rPr lang="de-DE" sz="1800" i="1" dirty="0" err="1"/>
              <a:t>Physics</a:t>
            </a:r>
            <a:r>
              <a:rPr lang="de-DE" sz="1800" i="1" dirty="0"/>
              <a:t> (IHEP)</a:t>
            </a:r>
            <a:endParaRPr lang="en-US" sz="1800" dirty="0"/>
          </a:p>
          <a:p>
            <a:pPr marL="285750" lvl="0" indent="-285750" algn="l">
              <a:lnSpc>
                <a:spcPct val="110000"/>
              </a:lnSpc>
              <a:buFont typeface="Arial" pitchFamily="34" charset="0"/>
              <a:buChar char="•"/>
            </a:pPr>
            <a:r>
              <a:rPr lang="de-DE" sz="1800" i="1" dirty="0"/>
              <a:t>St. Petersburg, </a:t>
            </a:r>
            <a:r>
              <a:rPr lang="de-DE" sz="1800" i="1" dirty="0" err="1"/>
              <a:t>Russia</a:t>
            </a:r>
            <a:r>
              <a:rPr lang="de-DE" sz="1800" i="1" dirty="0"/>
              <a:t>, </a:t>
            </a:r>
            <a:r>
              <a:rPr lang="de-DE" sz="1800" i="1" dirty="0" err="1"/>
              <a:t>Ioffe</a:t>
            </a:r>
            <a:r>
              <a:rPr lang="de-DE" sz="1800" i="1" dirty="0"/>
              <a:t> </a:t>
            </a:r>
            <a:r>
              <a:rPr lang="de-DE" sz="1800" i="1" dirty="0" err="1"/>
              <a:t>Physical</a:t>
            </a:r>
            <a:r>
              <a:rPr lang="de-DE" sz="1800" i="1" dirty="0"/>
              <a:t>-Technical Institute</a:t>
            </a:r>
            <a:endParaRPr lang="en-US" sz="1800" dirty="0"/>
          </a:p>
          <a:p>
            <a:pPr marL="285750" lvl="0" indent="-285750" algn="l">
              <a:lnSpc>
                <a:spcPct val="110000"/>
              </a:lnSpc>
              <a:buFont typeface="Arial" pitchFamily="34" charset="0"/>
              <a:buChar char="•"/>
            </a:pPr>
            <a:r>
              <a:rPr lang="de-DE" sz="1800" i="1" dirty="0"/>
              <a:t>St. Petersburg, </a:t>
            </a:r>
            <a:r>
              <a:rPr lang="de-DE" sz="1800" i="1" dirty="0" err="1"/>
              <a:t>Russia</a:t>
            </a:r>
            <a:r>
              <a:rPr lang="de-DE" sz="1800" i="1" dirty="0"/>
              <a:t>, </a:t>
            </a:r>
            <a:r>
              <a:rPr lang="de-DE" sz="1800" i="1" dirty="0" err="1"/>
              <a:t>Khlopin</a:t>
            </a:r>
            <a:r>
              <a:rPr lang="de-DE" sz="1800" i="1" dirty="0"/>
              <a:t> Radium Institute (KRI)</a:t>
            </a:r>
            <a:endParaRPr lang="en-US" sz="1800" dirty="0"/>
          </a:p>
          <a:p>
            <a:pPr marL="285750" lvl="0" indent="-285750" algn="l">
              <a:lnSpc>
                <a:spcPct val="110000"/>
              </a:lnSpc>
              <a:buFont typeface="Arial" pitchFamily="34" charset="0"/>
              <a:buChar char="•"/>
            </a:pPr>
            <a:r>
              <a:rPr lang="de-DE" sz="1800" i="1" dirty="0"/>
              <a:t>St. Petersburg, </a:t>
            </a:r>
            <a:r>
              <a:rPr lang="de-DE" sz="1800" i="1" dirty="0" err="1"/>
              <a:t>Russia</a:t>
            </a:r>
            <a:r>
              <a:rPr lang="de-DE" sz="1800" i="1" dirty="0"/>
              <a:t>, St. Petersburg State University</a:t>
            </a:r>
            <a:endParaRPr lang="en-US" sz="1800" dirty="0"/>
          </a:p>
          <a:p>
            <a:pPr marL="285750" lvl="0" indent="-285750" algn="l">
              <a:lnSpc>
                <a:spcPct val="110000"/>
              </a:lnSpc>
              <a:buFont typeface="Arial" pitchFamily="34" charset="0"/>
              <a:buChar char="•"/>
            </a:pPr>
            <a:r>
              <a:rPr lang="de-DE" sz="1800" i="1" dirty="0"/>
              <a:t>Tübingen, Germany, Eberhard Karls University</a:t>
            </a:r>
            <a:endParaRPr lang="en-US" sz="1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775" y="-80963"/>
            <a:ext cx="9353550" cy="70199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Rechteck 20"/>
          <p:cNvSpPr/>
          <p:nvPr/>
        </p:nvSpPr>
        <p:spPr>
          <a:xfrm>
            <a:off x="1676400" y="0"/>
            <a:ext cx="6172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23" name="Gerade Verbindung 22"/>
          <p:cNvCxnSpPr/>
          <p:nvPr/>
        </p:nvCxnSpPr>
        <p:spPr>
          <a:xfrm>
            <a:off x="228600" y="609600"/>
            <a:ext cx="8686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901177" y="147935"/>
            <a:ext cx="3339376" cy="461665"/>
          </a:xfrm>
          <a:prstGeom prst="rect">
            <a:avLst/>
          </a:prstGeom>
          <a:noFill/>
        </p:spPr>
        <p:txBody>
          <a:bodyPr wrap="none" rtlCol="0">
            <a:spAutoFit/>
          </a:bodyPr>
          <a:lstStyle/>
          <a:p>
            <a:r>
              <a:rPr lang="en-US" sz="2400" b="1" dirty="0" smtClean="0">
                <a:solidFill>
                  <a:schemeClr val="accent1">
                    <a:lumMod val="75000"/>
                  </a:schemeClr>
                </a:solidFill>
              </a:rPr>
              <a:t>CBM experimental setup</a:t>
            </a:r>
            <a:endParaRPr lang="de-DE" sz="2400" b="1" dirty="0">
              <a:solidFill>
                <a:schemeClr val="accent1">
                  <a:lumMod val="75000"/>
                </a:schemeClr>
              </a:solidFill>
            </a:endParaRPr>
          </a:p>
        </p:txBody>
      </p:sp>
      <p:sp>
        <p:nvSpPr>
          <p:cNvPr id="30" name="Foliennummernplatzhalter 29"/>
          <p:cNvSpPr>
            <a:spLocks noGrp="1"/>
          </p:cNvSpPr>
          <p:nvPr>
            <p:ph type="sldNum" sz="quarter" idx="12"/>
          </p:nvPr>
        </p:nvSpPr>
        <p:spPr>
          <a:xfrm>
            <a:off x="8763000" y="6477000"/>
            <a:ext cx="304800" cy="365125"/>
          </a:xfrm>
          <a:solidFill>
            <a:schemeClr val="bg1"/>
          </a:solidFill>
          <a:ln>
            <a:solidFill>
              <a:schemeClr val="bg1"/>
            </a:solidFill>
          </a:ln>
        </p:spPr>
        <p:txBody>
          <a:bodyPr/>
          <a:lstStyle/>
          <a:p>
            <a:fld id="{03D2FB0A-8A43-484D-B00D-D8535E04ECAC}" type="slidenum">
              <a:rPr lang="de-DE" smtClean="0"/>
              <a:pPr/>
              <a:t>2</a:t>
            </a:fld>
            <a:endParaRPr lang="de-DE" dirty="0"/>
          </a:p>
        </p:txBody>
      </p:sp>
    </p:spTree>
    <p:extLst>
      <p:ext uri="{BB962C8B-B14F-4D97-AF65-F5344CB8AC3E}">
        <p14:creationId xmlns:p14="http://schemas.microsoft.com/office/powerpoint/2010/main" xmlns="" val="2112398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jheuser\Desktop\UrQMD_12b_25AGeV-ST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60843" y="800928"/>
            <a:ext cx="3615613" cy="246763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3779912" y="764704"/>
            <a:ext cx="1511503" cy="646331"/>
          </a:xfrm>
          <a:prstGeom prst="rect">
            <a:avLst/>
          </a:prstGeom>
          <a:solidFill>
            <a:schemeClr val="bg1"/>
          </a:solidFill>
          <a:ln>
            <a:solidFill>
              <a:schemeClr val="tx1"/>
            </a:solidFill>
          </a:ln>
        </p:spPr>
        <p:txBody>
          <a:bodyPr wrap="none">
            <a:spAutoFit/>
          </a:bodyPr>
          <a:lstStyle/>
          <a:p>
            <a:pPr algn="ctr"/>
            <a:r>
              <a:rPr lang="en-US" sz="1800" dirty="0"/>
              <a:t>central </a:t>
            </a:r>
            <a:r>
              <a:rPr lang="en-US" sz="1800" dirty="0" err="1" smtClean="0"/>
              <a:t>Au+Au</a:t>
            </a:r>
            <a:endParaRPr lang="en-US" dirty="0"/>
          </a:p>
          <a:p>
            <a:pPr algn="ctr"/>
            <a:r>
              <a:rPr lang="en-US" dirty="0"/>
              <a:t>25 </a:t>
            </a:r>
            <a:r>
              <a:rPr lang="en-US" dirty="0" err="1" smtClean="0"/>
              <a:t>AGeV</a:t>
            </a:r>
            <a:endParaRPr lang="en-US" sz="1800" dirty="0"/>
          </a:p>
        </p:txBody>
      </p:sp>
      <p:sp>
        <p:nvSpPr>
          <p:cNvPr id="8" name="Rectangle 10"/>
          <p:cNvSpPr/>
          <p:nvPr/>
        </p:nvSpPr>
        <p:spPr>
          <a:xfrm>
            <a:off x="3779913" y="1412776"/>
            <a:ext cx="1517092" cy="646331"/>
          </a:xfrm>
          <a:prstGeom prst="rect">
            <a:avLst/>
          </a:prstGeom>
          <a:solidFill>
            <a:schemeClr val="bg1"/>
          </a:solidFill>
          <a:ln>
            <a:solidFill>
              <a:schemeClr val="tx1"/>
            </a:solidFill>
          </a:ln>
        </p:spPr>
        <p:txBody>
          <a:bodyPr wrap="square">
            <a:spAutoFit/>
          </a:bodyPr>
          <a:lstStyle/>
          <a:p>
            <a:pPr algn="ctr"/>
            <a:r>
              <a:rPr lang="en-US" sz="1800" dirty="0" smtClean="0"/>
              <a:t>~700 charged</a:t>
            </a:r>
            <a:br>
              <a:rPr lang="en-US" sz="1800" dirty="0" smtClean="0"/>
            </a:br>
            <a:r>
              <a:rPr lang="en-US" sz="1800" dirty="0" smtClean="0"/>
              <a:t>particles</a:t>
            </a:r>
            <a:endParaRPr lang="en-US" sz="1800" dirty="0"/>
          </a:p>
        </p:txBody>
      </p:sp>
      <p:cxnSp>
        <p:nvCxnSpPr>
          <p:cNvPr id="9" name="Gerade Verbindung 8"/>
          <p:cNvCxnSpPr/>
          <p:nvPr/>
        </p:nvCxnSpPr>
        <p:spPr>
          <a:xfrm>
            <a:off x="228600" y="579437"/>
            <a:ext cx="8686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287338" y="76200"/>
            <a:ext cx="8605837" cy="490538"/>
          </a:xfrm>
        </p:spPr>
        <p:txBody>
          <a:bodyPr>
            <a:noAutofit/>
          </a:bodyPr>
          <a:lstStyle/>
          <a:p>
            <a:r>
              <a:rPr lang="en-US" sz="2400" b="1" dirty="0">
                <a:solidFill>
                  <a:schemeClr val="accent1">
                    <a:lumMod val="75000"/>
                  </a:schemeClr>
                </a:solidFill>
              </a:rPr>
              <a:t>T</a:t>
            </a:r>
            <a:r>
              <a:rPr lang="en-US" sz="2400" b="1" dirty="0" smtClean="0">
                <a:solidFill>
                  <a:schemeClr val="accent1">
                    <a:lumMod val="75000"/>
                  </a:schemeClr>
                </a:solidFill>
              </a:rPr>
              <a:t>racking nuclear collisions at SIS-100 and at SIS-300</a:t>
            </a:r>
            <a:endParaRPr lang="en-US" sz="2400" b="1" dirty="0">
              <a:solidFill>
                <a:schemeClr val="accent1">
                  <a:lumMod val="75000"/>
                </a:schemeClr>
              </a:solidFill>
            </a:endParaRPr>
          </a:p>
        </p:txBody>
      </p:sp>
      <p:sp>
        <p:nvSpPr>
          <p:cNvPr id="11" name="Rechteck 10"/>
          <p:cNvSpPr/>
          <p:nvPr/>
        </p:nvSpPr>
        <p:spPr>
          <a:xfrm>
            <a:off x="228600" y="836712"/>
            <a:ext cx="4572000" cy="646331"/>
          </a:xfrm>
          <a:prstGeom prst="rect">
            <a:avLst/>
          </a:prstGeom>
        </p:spPr>
        <p:txBody>
          <a:bodyPr>
            <a:spAutoFit/>
          </a:bodyPr>
          <a:lstStyle/>
          <a:p>
            <a:pPr marL="285750" indent="-285750" eaLnBrk="0" hangingPunct="0">
              <a:buFont typeface="Arial" panose="020B0604020202020204" pitchFamily="34" charset="0"/>
              <a:buChar char="•"/>
            </a:pPr>
            <a:r>
              <a:rPr lang="en-GB" b="1" dirty="0"/>
              <a:t>CBM: high-rate experiment</a:t>
            </a:r>
            <a:r>
              <a:rPr lang="en-GB" dirty="0"/>
              <a:t> </a:t>
            </a:r>
            <a:br>
              <a:rPr lang="en-GB" dirty="0"/>
            </a:br>
            <a:r>
              <a:rPr lang="en-GB" dirty="0"/>
              <a:t>10</a:t>
            </a:r>
            <a:r>
              <a:rPr lang="en-GB" baseline="30000" dirty="0"/>
              <a:t>5 </a:t>
            </a:r>
            <a:r>
              <a:rPr lang="en-GB" dirty="0"/>
              <a:t>-10</a:t>
            </a:r>
            <a:r>
              <a:rPr lang="en-GB" baseline="30000" dirty="0"/>
              <a:t>7</a:t>
            </a:r>
            <a:r>
              <a:rPr lang="en-GB" dirty="0"/>
              <a:t> </a:t>
            </a:r>
            <a:r>
              <a:rPr lang="en-GB" dirty="0" smtClean="0"/>
              <a:t>interactions/sec</a:t>
            </a:r>
            <a:endParaRPr lang="en-GB" dirty="0"/>
          </a:p>
        </p:txBody>
      </p:sp>
      <p:pic>
        <p:nvPicPr>
          <p:cNvPr id="1026" name="Picture 2"/>
          <p:cNvPicPr>
            <a:picLocks noChangeAspect="1" noChangeArrowheads="1"/>
          </p:cNvPicPr>
          <p:nvPr/>
        </p:nvPicPr>
        <p:blipFill>
          <a:blip r:embed="rId3">
            <a:lum bright="-10000" contrast="10000"/>
            <a:extLst>
              <a:ext uri="{BEBA8EAE-BF5A-486C-A8C5-ECC9F3942E4B}">
                <a14:imgProps xmlns:a14="http://schemas.microsoft.com/office/drawing/2010/main" xmlns="">
                  <a14:imgLayer r:embed="rId4">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971600" y="3739894"/>
            <a:ext cx="2873301" cy="26891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Rechteck 11"/>
          <p:cNvSpPr/>
          <p:nvPr/>
        </p:nvSpPr>
        <p:spPr>
          <a:xfrm>
            <a:off x="228600" y="1556792"/>
            <a:ext cx="4572000" cy="369332"/>
          </a:xfrm>
          <a:prstGeom prst="rect">
            <a:avLst/>
          </a:prstGeom>
        </p:spPr>
        <p:txBody>
          <a:bodyPr>
            <a:spAutoFit/>
          </a:bodyPr>
          <a:lstStyle/>
          <a:p>
            <a:pPr marL="285750" indent="-285750" eaLnBrk="0" hangingPunct="0">
              <a:buFont typeface="Arial" panose="020B0604020202020204" pitchFamily="34" charset="0"/>
              <a:buChar char="•"/>
            </a:pPr>
            <a:r>
              <a:rPr lang="en-GB" b="1" dirty="0"/>
              <a:t>hit rates up to 20 MHz/cm</a:t>
            </a:r>
            <a:r>
              <a:rPr lang="en-GB" b="1" baseline="30000" dirty="0"/>
              <a:t>2</a:t>
            </a:r>
            <a:r>
              <a:rPr lang="en-GB" baseline="30000" dirty="0"/>
              <a:t> </a:t>
            </a:r>
            <a:endParaRPr lang="en-GB" dirty="0"/>
          </a:p>
        </p:txBody>
      </p:sp>
      <p:sp>
        <p:nvSpPr>
          <p:cNvPr id="15" name="Footer Placeholder 3"/>
          <p:cNvSpPr>
            <a:spLocks noGrp="1"/>
          </p:cNvSpPr>
          <p:nvPr>
            <p:ph type="ftr" sz="quarter" idx="10"/>
          </p:nvPr>
        </p:nvSpPr>
        <p:spPr>
          <a:xfrm>
            <a:off x="152400" y="6607175"/>
            <a:ext cx="4392613" cy="250825"/>
          </a:xfrm>
        </p:spPr>
        <p:txBody>
          <a:bodyPr/>
          <a:lstStyle/>
          <a:p>
            <a:pPr algn="ctr"/>
            <a:r>
              <a:rPr lang="de-DE" dirty="0" smtClean="0">
                <a:solidFill>
                  <a:schemeClr val="tx1">
                    <a:lumMod val="50000"/>
                    <a:lumOff val="50000"/>
                  </a:schemeClr>
                </a:solidFill>
              </a:rPr>
              <a:t>Tomas </a:t>
            </a:r>
            <a:r>
              <a:rPr lang="de-DE" dirty="0" err="1" smtClean="0">
                <a:solidFill>
                  <a:schemeClr val="tx1">
                    <a:lumMod val="50000"/>
                    <a:lumOff val="50000"/>
                  </a:schemeClr>
                </a:solidFill>
              </a:rPr>
              <a:t>Balog</a:t>
            </a:r>
            <a:r>
              <a:rPr lang="de-DE" dirty="0" smtClean="0">
                <a:solidFill>
                  <a:schemeClr val="tx1">
                    <a:lumMod val="50000"/>
                    <a:lumOff val="50000"/>
                  </a:schemeClr>
                </a:solidFill>
              </a:rPr>
              <a:t> – </a:t>
            </a:r>
            <a:r>
              <a:rPr lang="en-US" b="1" dirty="0" smtClean="0">
                <a:solidFill>
                  <a:schemeClr val="tx1">
                    <a:lumMod val="50000"/>
                    <a:lumOff val="50000"/>
                  </a:schemeClr>
                </a:solidFill>
              </a:rPr>
              <a:t>The Silicon Tracking System of the CBM experiment</a:t>
            </a:r>
            <a:endParaRPr lang="de-DE" dirty="0">
              <a:solidFill>
                <a:schemeClr val="tx1">
                  <a:lumMod val="50000"/>
                  <a:lumOff val="50000"/>
                </a:schemeClr>
              </a:solidFill>
            </a:endParaRPr>
          </a:p>
        </p:txBody>
      </p:sp>
      <p:cxnSp>
        <p:nvCxnSpPr>
          <p:cNvPr id="16" name="Gerade Verbindung 15"/>
          <p:cNvCxnSpPr/>
          <p:nvPr/>
        </p:nvCxnSpPr>
        <p:spPr>
          <a:xfrm>
            <a:off x="228600" y="6553200"/>
            <a:ext cx="8686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4953000" y="66294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4953000" y="6705600"/>
            <a:ext cx="297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Foliennummernplatzhalter 27"/>
          <p:cNvSpPr>
            <a:spLocks noGrp="1"/>
          </p:cNvSpPr>
          <p:nvPr>
            <p:ph type="sldNum" sz="quarter" idx="12"/>
          </p:nvPr>
        </p:nvSpPr>
        <p:spPr>
          <a:xfrm>
            <a:off x="6553200" y="6492875"/>
            <a:ext cx="2133600" cy="365125"/>
          </a:xfrm>
        </p:spPr>
        <p:txBody>
          <a:bodyPr/>
          <a:lstStyle/>
          <a:p>
            <a:fld id="{03D2FB0A-8A43-484D-B00D-D8535E04ECAC}" type="slidenum">
              <a:rPr lang="de-DE" smtClean="0"/>
              <a:pPr/>
              <a:t>3</a:t>
            </a:fld>
            <a:endParaRPr lang="de-DE" dirty="0"/>
          </a:p>
        </p:txBody>
      </p:sp>
      <p:sp>
        <p:nvSpPr>
          <p:cNvPr id="13" name="Rechteck 12"/>
          <p:cNvSpPr/>
          <p:nvPr/>
        </p:nvSpPr>
        <p:spPr>
          <a:xfrm>
            <a:off x="228600" y="2023680"/>
            <a:ext cx="3829744" cy="1477328"/>
          </a:xfrm>
          <a:prstGeom prst="rect">
            <a:avLst/>
          </a:prstGeom>
          <a:noFill/>
          <a:ln>
            <a:noFill/>
          </a:ln>
        </p:spPr>
        <p:txBody>
          <a:bodyPr wrap="square">
            <a:spAutoFit/>
          </a:bodyPr>
          <a:lstStyle/>
          <a:p>
            <a:pPr marL="285750" lvl="1" indent="-285750" eaLnBrk="0" hangingPunct="0">
              <a:buFont typeface="Arial" panose="020B0604020202020204" pitchFamily="34" charset="0"/>
              <a:buChar char="•"/>
            </a:pPr>
            <a:r>
              <a:rPr lang="en-GB" b="1" dirty="0">
                <a:sym typeface="Wingdings" pitchFamily="2" charset="2"/>
              </a:rPr>
              <a:t>radiation hard sensors</a:t>
            </a:r>
            <a:r>
              <a:rPr lang="en-GB" dirty="0">
                <a:sym typeface="Wingdings" pitchFamily="2" charset="2"/>
              </a:rPr>
              <a:t>  </a:t>
            </a:r>
          </a:p>
          <a:p>
            <a:pPr>
              <a:buSzPct val="140000"/>
            </a:pPr>
            <a:r>
              <a:rPr lang="en-US" dirty="0">
                <a:sym typeface="Symbol"/>
              </a:rPr>
              <a:t>      compatible with the CBM physics</a:t>
            </a:r>
            <a:br>
              <a:rPr lang="en-US" dirty="0">
                <a:sym typeface="Symbol"/>
              </a:rPr>
            </a:br>
            <a:r>
              <a:rPr lang="en-US" dirty="0">
                <a:sym typeface="Symbol"/>
              </a:rPr>
              <a:t>      program </a:t>
            </a:r>
          </a:p>
          <a:p>
            <a:pPr marL="742950" lvl="1" indent="-285750">
              <a:buSzPct val="100000"/>
              <a:buFont typeface="Arial Narrow" pitchFamily="34" charset="0"/>
              <a:buChar char="―"/>
            </a:pPr>
            <a:r>
              <a:rPr lang="en-US" dirty="0">
                <a:sym typeface="Symbol"/>
              </a:rPr>
              <a:t>1 × 10</a:t>
            </a:r>
            <a:r>
              <a:rPr lang="en-US" baseline="30000" dirty="0">
                <a:sym typeface="Symbol"/>
              </a:rPr>
              <a:t>13</a:t>
            </a:r>
            <a:r>
              <a:rPr lang="en-US" dirty="0">
                <a:sym typeface="Symbol"/>
              </a:rPr>
              <a:t> </a:t>
            </a:r>
            <a:r>
              <a:rPr lang="en-US" dirty="0" err="1">
                <a:sym typeface="Symbol"/>
              </a:rPr>
              <a:t>n</a:t>
            </a:r>
            <a:r>
              <a:rPr lang="en-US" baseline="-25000" dirty="0" err="1">
                <a:sym typeface="Symbol"/>
              </a:rPr>
              <a:t>eq</a:t>
            </a:r>
            <a:r>
              <a:rPr lang="en-US" dirty="0">
                <a:sym typeface="Symbol"/>
              </a:rPr>
              <a:t>/cm</a:t>
            </a:r>
            <a:r>
              <a:rPr lang="en-US" baseline="30000" dirty="0">
                <a:sym typeface="Symbol"/>
              </a:rPr>
              <a:t>2</a:t>
            </a:r>
            <a:r>
              <a:rPr lang="en-US" dirty="0">
                <a:sym typeface="Symbol"/>
              </a:rPr>
              <a:t> (SIS100)</a:t>
            </a:r>
          </a:p>
          <a:p>
            <a:pPr marL="742950" lvl="1" indent="-285750">
              <a:buSzPct val="100000"/>
              <a:buFont typeface="Arial Narrow" pitchFamily="34" charset="0"/>
              <a:buChar char="―"/>
            </a:pPr>
            <a:r>
              <a:rPr lang="en-US" dirty="0">
                <a:sym typeface="Symbol"/>
              </a:rPr>
              <a:t>1 × 10</a:t>
            </a:r>
            <a:r>
              <a:rPr lang="en-US" baseline="30000" dirty="0">
                <a:sym typeface="Symbol"/>
              </a:rPr>
              <a:t>14</a:t>
            </a:r>
            <a:r>
              <a:rPr lang="en-US" dirty="0">
                <a:sym typeface="Symbol"/>
              </a:rPr>
              <a:t> </a:t>
            </a:r>
            <a:r>
              <a:rPr lang="en-US" dirty="0" err="1">
                <a:sym typeface="Symbol"/>
              </a:rPr>
              <a:t>n</a:t>
            </a:r>
            <a:r>
              <a:rPr lang="en-US" baseline="-25000" dirty="0" err="1">
                <a:sym typeface="Symbol"/>
              </a:rPr>
              <a:t>eq</a:t>
            </a:r>
            <a:r>
              <a:rPr lang="en-US" dirty="0">
                <a:sym typeface="Symbol"/>
              </a:rPr>
              <a:t>/cm</a:t>
            </a:r>
            <a:r>
              <a:rPr lang="en-US" baseline="30000" dirty="0">
                <a:sym typeface="Symbol"/>
              </a:rPr>
              <a:t>2 </a:t>
            </a:r>
            <a:r>
              <a:rPr lang="en-US" dirty="0">
                <a:sym typeface="Symbol"/>
              </a:rPr>
              <a:t>(SIS300)</a:t>
            </a:r>
          </a:p>
        </p:txBody>
      </p:sp>
      <p:grpSp>
        <p:nvGrpSpPr>
          <p:cNvPr id="3" name="Group 2"/>
          <p:cNvGrpSpPr/>
          <p:nvPr/>
        </p:nvGrpSpPr>
        <p:grpSpPr>
          <a:xfrm>
            <a:off x="5277111" y="3573016"/>
            <a:ext cx="2967297" cy="2937411"/>
            <a:chOff x="5133095" y="3573016"/>
            <a:chExt cx="2967297" cy="2937411"/>
          </a:xfrm>
        </p:grpSpPr>
        <p:pic>
          <p:nvPicPr>
            <p:cNvPr id="1027" name="Picture 3"/>
            <p:cNvPicPr>
              <a:picLocks noChangeAspect="1" noChangeArrowheads="1"/>
            </p:cNvPicPr>
            <p:nvPr/>
          </p:nvPicPr>
          <p:blipFill rotWithShape="1">
            <a:blip r:embed="rId5">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r="50000"/>
            <a:stretch/>
          </p:blipFill>
          <p:spPr bwMode="auto">
            <a:xfrm>
              <a:off x="5133095" y="3573016"/>
              <a:ext cx="2967297" cy="29374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rot="16200000">
              <a:off x="7568279" y="4079987"/>
              <a:ext cx="745653" cy="307777"/>
            </a:xfrm>
            <a:prstGeom prst="rect">
              <a:avLst/>
            </a:prstGeom>
            <a:noFill/>
          </p:spPr>
          <p:txBody>
            <a:bodyPr wrap="none" rtlCol="0">
              <a:spAutoFit/>
            </a:bodyPr>
            <a:lstStyle/>
            <a:p>
              <a:r>
                <a:rPr lang="en-US" sz="1400" dirty="0" err="1" smtClean="0"/>
                <a:t>n</a:t>
              </a:r>
              <a:r>
                <a:rPr lang="en-US" sz="1400" baseline="-25000" dirty="0" err="1" smtClean="0"/>
                <a:t>eq</a:t>
              </a:r>
              <a:r>
                <a:rPr lang="en-US" sz="1400" dirty="0" smtClean="0"/>
                <a:t>/cm</a:t>
              </a:r>
              <a:r>
                <a:rPr lang="en-US" sz="1400" baseline="30000" dirty="0" smtClean="0"/>
                <a:t>2</a:t>
              </a:r>
              <a:endParaRPr lang="en-US" sz="1400" baseline="30000" dirty="0"/>
            </a:p>
          </p:txBody>
        </p:sp>
      </p:grpSp>
      <p:sp>
        <p:nvSpPr>
          <p:cNvPr id="20" name="Rectangle 19"/>
          <p:cNvSpPr/>
          <p:nvPr/>
        </p:nvSpPr>
        <p:spPr>
          <a:xfrm>
            <a:off x="3851920" y="4606702"/>
            <a:ext cx="1422184" cy="646331"/>
          </a:xfrm>
          <a:prstGeom prst="rect">
            <a:avLst/>
          </a:prstGeom>
          <a:solidFill>
            <a:schemeClr val="bg1"/>
          </a:solidFill>
          <a:ln>
            <a:solidFill>
              <a:schemeClr val="tx1"/>
            </a:solidFill>
          </a:ln>
        </p:spPr>
        <p:txBody>
          <a:bodyPr wrap="none">
            <a:spAutoFit/>
          </a:bodyPr>
          <a:lstStyle/>
          <a:p>
            <a:pPr algn="ctr"/>
            <a:r>
              <a:rPr lang="en-US" sz="1800" dirty="0" err="1" smtClean="0"/>
              <a:t>mbias</a:t>
            </a:r>
            <a:r>
              <a:rPr lang="en-US" sz="1800" dirty="0" smtClean="0"/>
              <a:t> </a:t>
            </a:r>
            <a:r>
              <a:rPr lang="en-US" sz="1800" dirty="0" err="1" smtClean="0"/>
              <a:t>Au+Au</a:t>
            </a:r>
            <a:endParaRPr lang="en-US" dirty="0"/>
          </a:p>
          <a:p>
            <a:pPr algn="ctr"/>
            <a:r>
              <a:rPr lang="en-US" dirty="0"/>
              <a:t>25 </a:t>
            </a:r>
            <a:r>
              <a:rPr lang="en-US" dirty="0" err="1" smtClean="0"/>
              <a:t>AGeV</a:t>
            </a:r>
            <a:endParaRPr lang="en-US" sz="1800" dirty="0"/>
          </a:p>
        </p:txBody>
      </p:sp>
    </p:spTree>
    <p:extLst>
      <p:ext uri="{BB962C8B-B14F-4D97-AF65-F5344CB8AC3E}">
        <p14:creationId xmlns:p14="http://schemas.microsoft.com/office/powerpoint/2010/main" xmlns="" val="1492499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228600" y="579437"/>
            <a:ext cx="8686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87338" y="76200"/>
            <a:ext cx="8605837" cy="490538"/>
          </a:xfrm>
        </p:spPr>
        <p:txBody>
          <a:bodyPr>
            <a:noAutofit/>
          </a:bodyPr>
          <a:lstStyle/>
          <a:p>
            <a:r>
              <a:rPr lang="en-US" sz="2400" b="1" dirty="0">
                <a:solidFill>
                  <a:schemeClr val="accent1">
                    <a:lumMod val="75000"/>
                  </a:schemeClr>
                </a:solidFill>
              </a:rPr>
              <a:t>T</a:t>
            </a:r>
            <a:r>
              <a:rPr lang="en-US" sz="2400" b="1" dirty="0" smtClean="0">
                <a:solidFill>
                  <a:schemeClr val="accent1">
                    <a:lumMod val="75000"/>
                  </a:schemeClr>
                </a:solidFill>
              </a:rPr>
              <a:t>racking nuclear collisions at SIS-100 and at SIS-300</a:t>
            </a:r>
            <a:endParaRPr lang="en-US" sz="2400" b="1" dirty="0">
              <a:solidFill>
                <a:schemeClr val="accent1">
                  <a:lumMod val="75000"/>
                </a:schemeClr>
              </a:solidFill>
            </a:endParaRPr>
          </a:p>
        </p:txBody>
      </p:sp>
      <p:sp>
        <p:nvSpPr>
          <p:cNvPr id="8" name="Footer Placeholder 3"/>
          <p:cNvSpPr>
            <a:spLocks noGrp="1"/>
          </p:cNvSpPr>
          <p:nvPr>
            <p:ph type="ftr" sz="quarter" idx="10"/>
          </p:nvPr>
        </p:nvSpPr>
        <p:spPr>
          <a:xfrm>
            <a:off x="152400" y="6607175"/>
            <a:ext cx="4392613" cy="250825"/>
          </a:xfrm>
        </p:spPr>
        <p:txBody>
          <a:bodyPr/>
          <a:lstStyle/>
          <a:p>
            <a:pPr algn="ctr"/>
            <a:r>
              <a:rPr lang="de-DE" dirty="0" smtClean="0">
                <a:solidFill>
                  <a:schemeClr val="tx1">
                    <a:lumMod val="50000"/>
                    <a:lumOff val="50000"/>
                  </a:schemeClr>
                </a:solidFill>
              </a:rPr>
              <a:t>Tomas </a:t>
            </a:r>
            <a:r>
              <a:rPr lang="de-DE" dirty="0" err="1" smtClean="0">
                <a:solidFill>
                  <a:schemeClr val="tx1">
                    <a:lumMod val="50000"/>
                    <a:lumOff val="50000"/>
                  </a:schemeClr>
                </a:solidFill>
              </a:rPr>
              <a:t>Balog</a:t>
            </a:r>
            <a:r>
              <a:rPr lang="de-DE" dirty="0" smtClean="0">
                <a:solidFill>
                  <a:schemeClr val="tx1">
                    <a:lumMod val="50000"/>
                    <a:lumOff val="50000"/>
                  </a:schemeClr>
                </a:solidFill>
              </a:rPr>
              <a:t> – </a:t>
            </a:r>
            <a:r>
              <a:rPr lang="en-US" b="1" dirty="0" smtClean="0">
                <a:solidFill>
                  <a:schemeClr val="tx1">
                    <a:lumMod val="50000"/>
                    <a:lumOff val="50000"/>
                  </a:schemeClr>
                </a:solidFill>
              </a:rPr>
              <a:t>The Silicon Tracking System of the CBM experiment</a:t>
            </a:r>
            <a:endParaRPr lang="de-DE" dirty="0">
              <a:solidFill>
                <a:schemeClr val="tx1">
                  <a:lumMod val="50000"/>
                  <a:lumOff val="50000"/>
                </a:schemeClr>
              </a:solidFill>
            </a:endParaRPr>
          </a:p>
        </p:txBody>
      </p:sp>
      <p:cxnSp>
        <p:nvCxnSpPr>
          <p:cNvPr id="9" name="Gerade Verbindung 8"/>
          <p:cNvCxnSpPr/>
          <p:nvPr/>
        </p:nvCxnSpPr>
        <p:spPr>
          <a:xfrm>
            <a:off x="228600" y="6553200"/>
            <a:ext cx="8686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4953000" y="66294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953000" y="6705600"/>
            <a:ext cx="297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oliennummernplatzhalter 27"/>
          <p:cNvSpPr>
            <a:spLocks noGrp="1"/>
          </p:cNvSpPr>
          <p:nvPr>
            <p:ph type="sldNum" sz="quarter" idx="12"/>
          </p:nvPr>
        </p:nvSpPr>
        <p:spPr>
          <a:xfrm>
            <a:off x="6553200" y="6492875"/>
            <a:ext cx="2133600" cy="365125"/>
          </a:xfrm>
        </p:spPr>
        <p:txBody>
          <a:bodyPr/>
          <a:lstStyle/>
          <a:p>
            <a:fld id="{03D2FB0A-8A43-484D-B00D-D8535E04ECAC}" type="slidenum">
              <a:rPr lang="de-DE" smtClean="0"/>
              <a:pPr/>
              <a:t>4</a:t>
            </a:fld>
            <a:endParaRPr lang="de-DE" dirty="0"/>
          </a:p>
        </p:txBody>
      </p:sp>
      <p:sp>
        <p:nvSpPr>
          <p:cNvPr id="13" name="TextBox 6"/>
          <p:cNvSpPr txBox="1"/>
          <p:nvPr/>
        </p:nvSpPr>
        <p:spPr>
          <a:xfrm>
            <a:off x="107504" y="752048"/>
            <a:ext cx="4723635" cy="5555367"/>
          </a:xfrm>
          <a:prstGeom prst="rect">
            <a:avLst/>
          </a:prstGeom>
          <a:noFill/>
        </p:spPr>
        <p:txBody>
          <a:bodyPr wrap="square" rtlCol="0">
            <a:spAutoFit/>
          </a:bodyPr>
          <a:lstStyle/>
          <a:p>
            <a:pPr marL="285750" indent="-285750">
              <a:buSzPct val="100000"/>
              <a:buFont typeface="Arial" panose="020B0604020202020204" pitchFamily="34" charset="0"/>
              <a:buChar char="•"/>
            </a:pPr>
            <a:r>
              <a:rPr lang="en-US" b="1" dirty="0" smtClean="0"/>
              <a:t>coverage</a:t>
            </a:r>
            <a:endParaRPr lang="en-US" b="1" dirty="0"/>
          </a:p>
          <a:p>
            <a:pPr marL="742950" lvl="1" indent="-285750">
              <a:buSzPct val="100000"/>
              <a:buFont typeface="Arial Narrow" pitchFamily="34" charset="0"/>
              <a:buChar char="―"/>
            </a:pPr>
            <a:r>
              <a:rPr lang="en-US" dirty="0" err="1" smtClean="0"/>
              <a:t>rapidities</a:t>
            </a:r>
            <a:r>
              <a:rPr lang="en-US" dirty="0" smtClean="0"/>
              <a:t> </a:t>
            </a:r>
            <a:r>
              <a:rPr lang="en-US" dirty="0"/>
              <a:t>from center-of mass </a:t>
            </a:r>
            <a:br>
              <a:rPr lang="en-US" dirty="0"/>
            </a:br>
            <a:r>
              <a:rPr lang="en-US" dirty="0"/>
              <a:t>to close to beam</a:t>
            </a:r>
          </a:p>
          <a:p>
            <a:pPr marL="742950" lvl="1" indent="-285750">
              <a:buSzPct val="100000"/>
              <a:buFont typeface="Arial Narrow" pitchFamily="34" charset="0"/>
              <a:buChar char="―"/>
            </a:pPr>
            <a:r>
              <a:rPr lang="en-US" dirty="0" smtClean="0"/>
              <a:t>vertical aperture </a:t>
            </a:r>
            <a:r>
              <a:rPr lang="en-US" dirty="0"/>
              <a:t>2.5° &lt; </a:t>
            </a:r>
            <a:r>
              <a:rPr lang="en-US" dirty="0">
                <a:sym typeface="Symbol"/>
              </a:rPr>
              <a:t> &lt; </a:t>
            </a:r>
            <a:r>
              <a:rPr lang="en-US" dirty="0"/>
              <a:t>25° </a:t>
            </a:r>
            <a:endParaRPr lang="en-US" dirty="0" smtClean="0"/>
          </a:p>
          <a:p>
            <a:pPr marL="742950" lvl="1" indent="-285750">
              <a:buSzPct val="100000"/>
              <a:buFont typeface="Arial Narrow" pitchFamily="34" charset="0"/>
              <a:buChar char="―"/>
            </a:pPr>
            <a:endParaRPr lang="sk-SK" sz="1200" dirty="0" smtClean="0"/>
          </a:p>
          <a:p>
            <a:pPr marL="285750" indent="-285750">
              <a:buSzPct val="100000"/>
              <a:buFont typeface="Arial" pitchFamily="34" charset="0"/>
              <a:buChar char="•"/>
            </a:pPr>
            <a:r>
              <a:rPr lang="en-US" b="1" dirty="0" smtClean="0"/>
              <a:t>momentum resolution </a:t>
            </a:r>
          </a:p>
          <a:p>
            <a:pPr marL="742950" lvl="1" indent="-285750">
              <a:buSzPct val="100000"/>
              <a:buFont typeface="Arial Narrow" pitchFamily="34" charset="0"/>
              <a:buChar char="―"/>
            </a:pPr>
            <a:r>
              <a:rPr lang="el-GR" dirty="0" smtClean="0"/>
              <a:t>δ</a:t>
            </a:r>
            <a:r>
              <a:rPr lang="en-US" dirty="0" smtClean="0"/>
              <a:t>p/p </a:t>
            </a:r>
            <a:r>
              <a:rPr lang="en-US" dirty="0" smtClean="0">
                <a:sym typeface="Symbol"/>
              </a:rPr>
              <a:t> 1% </a:t>
            </a:r>
          </a:p>
          <a:p>
            <a:pPr marL="742950" lvl="1" indent="-285750">
              <a:buSzPct val="100000"/>
              <a:buFont typeface="Arial Narrow" pitchFamily="34" charset="0"/>
              <a:buChar char="―"/>
            </a:pPr>
            <a:r>
              <a:rPr lang="en-US" dirty="0" smtClean="0"/>
              <a:t>field integral 1 Tm</a:t>
            </a:r>
          </a:p>
          <a:p>
            <a:pPr marL="742950" lvl="1" indent="-285750">
              <a:buSzPct val="100000"/>
              <a:buFont typeface="Arial Narrow" pitchFamily="34" charset="0"/>
              <a:buChar char="―"/>
            </a:pPr>
            <a:r>
              <a:rPr lang="en-US" dirty="0" smtClean="0"/>
              <a:t>25 µm single-hit spatial resolution </a:t>
            </a:r>
          </a:p>
          <a:p>
            <a:pPr marL="742950" lvl="1" indent="-285750">
              <a:buSzPct val="100000"/>
              <a:buFont typeface="Arial Narrow" pitchFamily="34" charset="0"/>
              <a:buChar char="―"/>
            </a:pPr>
            <a:r>
              <a:rPr lang="en-US" dirty="0" smtClean="0"/>
              <a:t>material budget per station ~1% X</a:t>
            </a:r>
            <a:r>
              <a:rPr lang="en-US" baseline="-25000" dirty="0" smtClean="0"/>
              <a:t>0</a:t>
            </a:r>
            <a:endParaRPr lang="sk-SK" baseline="-25000" dirty="0" smtClean="0"/>
          </a:p>
          <a:p>
            <a:pPr marL="742950" lvl="1" indent="-285750">
              <a:buSzPct val="100000"/>
            </a:pPr>
            <a:endParaRPr lang="en-US" sz="1200" dirty="0"/>
          </a:p>
          <a:p>
            <a:pPr marL="285750" indent="-285750" eaLnBrk="0" hangingPunct="0">
              <a:buFont typeface="Arial" panose="020B0604020202020204" pitchFamily="34" charset="0"/>
              <a:buChar char="•"/>
            </a:pPr>
            <a:r>
              <a:rPr lang="en-GB" b="1" dirty="0" smtClean="0">
                <a:sym typeface="Wingdings" pitchFamily="2" charset="2"/>
              </a:rPr>
              <a:t>low </a:t>
            </a:r>
            <a:r>
              <a:rPr lang="en-GB" b="1" dirty="0">
                <a:sym typeface="Wingdings" pitchFamily="2" charset="2"/>
              </a:rPr>
              <a:t>mass</a:t>
            </a:r>
            <a:r>
              <a:rPr lang="en-GB" dirty="0">
                <a:sym typeface="Wingdings" pitchFamily="2" charset="2"/>
              </a:rPr>
              <a:t> large-area detector </a:t>
            </a:r>
          </a:p>
          <a:p>
            <a:pPr marL="569912" lvl="1" indent="-285750" eaLnBrk="0" hangingPunct="0">
              <a:buFont typeface="Arial" pitchFamily="34" charset="0"/>
              <a:buChar char="–"/>
            </a:pPr>
            <a:r>
              <a:rPr lang="en-GB" dirty="0">
                <a:sym typeface="Wingdings" pitchFamily="2" charset="2"/>
              </a:rPr>
              <a:t>high-resolution momentum </a:t>
            </a:r>
            <a:r>
              <a:rPr lang="sk-SK" dirty="0" smtClean="0">
                <a:sym typeface="Wingdings" pitchFamily="2" charset="2"/>
              </a:rPr>
              <a:t/>
            </a:r>
            <a:br>
              <a:rPr lang="sk-SK" dirty="0" smtClean="0">
                <a:sym typeface="Wingdings" pitchFamily="2" charset="2"/>
              </a:rPr>
            </a:br>
            <a:r>
              <a:rPr lang="en-GB" dirty="0" smtClean="0">
                <a:sym typeface="Wingdings" pitchFamily="2" charset="2"/>
              </a:rPr>
              <a:t>determination</a:t>
            </a:r>
            <a:endParaRPr lang="en-GB" dirty="0">
              <a:sym typeface="Wingdings" pitchFamily="2" charset="2"/>
            </a:endParaRPr>
          </a:p>
          <a:p>
            <a:pPr marL="569912" lvl="1" indent="-285750" eaLnBrk="0" hangingPunct="0">
              <a:buFont typeface="Arial" pitchFamily="34" charset="0"/>
              <a:buChar char="–"/>
            </a:pPr>
            <a:r>
              <a:rPr lang="en-GB" dirty="0">
                <a:sym typeface="Wingdings" pitchFamily="2" charset="2"/>
              </a:rPr>
              <a:t>track matching into MVD </a:t>
            </a:r>
            <a:r>
              <a:rPr lang="sk-SK" dirty="0" smtClean="0">
                <a:sym typeface="Wingdings" pitchFamily="2" charset="2"/>
              </a:rPr>
              <a:t/>
            </a:r>
            <a:br>
              <a:rPr lang="sk-SK" dirty="0" smtClean="0">
                <a:sym typeface="Wingdings" pitchFamily="2" charset="2"/>
              </a:rPr>
            </a:br>
            <a:r>
              <a:rPr lang="en-GB" dirty="0" smtClean="0">
                <a:sym typeface="Wingdings" pitchFamily="2" charset="2"/>
              </a:rPr>
              <a:t>and RICH/MUCH</a:t>
            </a:r>
          </a:p>
          <a:p>
            <a:pPr marL="517525" lvl="1" indent="-233363" eaLnBrk="0" hangingPunct="0">
              <a:buFont typeface="Arial" pitchFamily="34" charset="0"/>
              <a:buChar char="–"/>
            </a:pPr>
            <a:endParaRPr lang="en-US" sz="1100" b="1" dirty="0" smtClean="0">
              <a:latin typeface="+mj-lt"/>
            </a:endParaRPr>
          </a:p>
          <a:p>
            <a:pPr lvl="1" algn="l">
              <a:buSzPct val="140000"/>
            </a:pPr>
            <a:endParaRPr lang="en-US" sz="800" i="1" dirty="0" smtClean="0">
              <a:latin typeface="+mj-lt"/>
            </a:endParaRPr>
          </a:p>
          <a:p>
            <a:pPr marL="285750" indent="-285750" algn="l">
              <a:buSzPct val="100000"/>
              <a:buFont typeface="Arial" pitchFamily="34" charset="0"/>
              <a:buChar char="•"/>
            </a:pPr>
            <a:r>
              <a:rPr lang="en-US" sz="1800" b="1" dirty="0" smtClean="0">
                <a:latin typeface="+mj-lt"/>
              </a:rPr>
              <a:t>efficient hit &amp; track reconstruction</a:t>
            </a:r>
            <a:endParaRPr lang="en-US" sz="1800" b="1" dirty="0">
              <a:latin typeface="+mj-lt"/>
            </a:endParaRPr>
          </a:p>
          <a:p>
            <a:pPr marL="742950" lvl="1" indent="-285750" algn="l">
              <a:buSzPct val="140000"/>
              <a:buFont typeface="Symbol" pitchFamily="18" charset="2"/>
              <a:buChar char="-"/>
            </a:pPr>
            <a:r>
              <a:rPr lang="en-US" sz="1800" dirty="0" smtClean="0">
                <a:latin typeface="+mj-lt"/>
              </a:rPr>
              <a:t>close </a:t>
            </a:r>
            <a:r>
              <a:rPr lang="en-US" sz="1800" dirty="0">
                <a:latin typeface="+mj-lt"/>
              </a:rPr>
              <a:t>to 100</a:t>
            </a:r>
            <a:r>
              <a:rPr lang="en-US" sz="1800" dirty="0" smtClean="0">
                <a:latin typeface="+mj-lt"/>
              </a:rPr>
              <a:t>% hit and tracking eff.</a:t>
            </a:r>
          </a:p>
          <a:p>
            <a:pPr marL="742950" lvl="1" indent="-285750" algn="l">
              <a:buSzPct val="140000"/>
              <a:buFont typeface="Symbol" pitchFamily="18" charset="2"/>
              <a:buChar char="-"/>
            </a:pPr>
            <a:endParaRPr lang="sk-SK" sz="1200" dirty="0" smtClean="0">
              <a:latin typeface="+mj-lt"/>
              <a:sym typeface="Symbol"/>
            </a:endParaRPr>
          </a:p>
        </p:txBody>
      </p:sp>
      <p:grpSp>
        <p:nvGrpSpPr>
          <p:cNvPr id="14" name="Gruppieren 13"/>
          <p:cNvGrpSpPr/>
          <p:nvPr/>
        </p:nvGrpSpPr>
        <p:grpSpPr>
          <a:xfrm>
            <a:off x="4572000" y="2571744"/>
            <a:ext cx="4240925" cy="3639883"/>
            <a:chOff x="395536" y="980726"/>
            <a:chExt cx="6912768" cy="5184577"/>
          </a:xfrm>
        </p:grpSpPr>
        <p:pic>
          <p:nvPicPr>
            <p:cNvPr id="15" name="Picture 4" descr="F:\Work\CBM\STS-TDR\STS-TDR_Final-Full_3Dec2012\integration\system-integration\figs\CBM_STS_pic-overwiew-dimetric.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7421" r="8724"/>
            <a:stretch/>
          </p:blipFill>
          <p:spPr bwMode="auto">
            <a:xfrm>
              <a:off x="395536" y="980726"/>
              <a:ext cx="5276772" cy="5184577"/>
            </a:xfrm>
            <a:prstGeom prst="rect">
              <a:avLst/>
            </a:prstGeom>
            <a:ln>
              <a:noFill/>
            </a:ln>
            <a:effectLst>
              <a:softEdge rad="112500"/>
            </a:effectLst>
            <a:extLst/>
          </p:spPr>
        </p:pic>
        <p:sp>
          <p:nvSpPr>
            <p:cNvPr id="16" name="Textfeld 15"/>
            <p:cNvSpPr txBox="1"/>
            <p:nvPr/>
          </p:nvSpPr>
          <p:spPr>
            <a:xfrm>
              <a:off x="4716016" y="2157602"/>
              <a:ext cx="824324" cy="526069"/>
            </a:xfrm>
            <a:prstGeom prst="rect">
              <a:avLst/>
            </a:prstGeom>
            <a:noFill/>
          </p:spPr>
          <p:txBody>
            <a:bodyPr wrap="none" rtlCol="0">
              <a:spAutoFit/>
            </a:bodyPr>
            <a:lstStyle/>
            <a:p>
              <a:r>
                <a:rPr lang="en-US" sz="1800" dirty="0" smtClean="0"/>
                <a:t>STS</a:t>
              </a:r>
              <a:endParaRPr lang="en-US" sz="1800" dirty="0"/>
            </a:p>
          </p:txBody>
        </p:sp>
        <p:cxnSp>
          <p:nvCxnSpPr>
            <p:cNvPr id="17" name="Gerade Verbindung 16"/>
            <p:cNvCxnSpPr/>
            <p:nvPr/>
          </p:nvCxnSpPr>
          <p:spPr>
            <a:xfrm flipV="1">
              <a:off x="5508104" y="2996952"/>
              <a:ext cx="1800200" cy="144016"/>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flipV="1">
              <a:off x="4499992" y="3140968"/>
              <a:ext cx="2808312" cy="14285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4268152" y="4363944"/>
              <a:ext cx="2968144" cy="129730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5527650" y="3573015"/>
              <a:ext cx="975141" cy="526069"/>
            </a:xfrm>
            <a:prstGeom prst="rect">
              <a:avLst/>
            </a:prstGeom>
            <a:noFill/>
          </p:spPr>
          <p:txBody>
            <a:bodyPr wrap="none" rtlCol="0">
              <a:spAutoFit/>
            </a:bodyPr>
            <a:lstStyle/>
            <a:p>
              <a:r>
                <a:rPr lang="en-US" sz="1800" smtClean="0"/>
                <a:t>2.5°</a:t>
              </a:r>
              <a:endParaRPr lang="en-US" sz="1800"/>
            </a:p>
          </p:txBody>
        </p:sp>
        <p:sp>
          <p:nvSpPr>
            <p:cNvPr id="21" name="Textfeld 20"/>
            <p:cNvSpPr txBox="1"/>
            <p:nvPr/>
          </p:nvSpPr>
          <p:spPr>
            <a:xfrm>
              <a:off x="6360614" y="4148500"/>
              <a:ext cx="870625" cy="526069"/>
            </a:xfrm>
            <a:prstGeom prst="rect">
              <a:avLst/>
            </a:prstGeom>
            <a:solidFill>
              <a:schemeClr val="bg1"/>
            </a:solidFill>
          </p:spPr>
          <p:txBody>
            <a:bodyPr wrap="none" rtlCol="0">
              <a:spAutoFit/>
            </a:bodyPr>
            <a:lstStyle/>
            <a:p>
              <a:r>
                <a:rPr lang="en-US" sz="1800" smtClean="0"/>
                <a:t>25°</a:t>
              </a:r>
              <a:endParaRPr lang="en-US" sz="1800"/>
            </a:p>
          </p:txBody>
        </p:sp>
        <p:sp>
          <p:nvSpPr>
            <p:cNvPr id="22" name="Textfeld 21"/>
            <p:cNvSpPr txBox="1"/>
            <p:nvPr/>
          </p:nvSpPr>
          <p:spPr>
            <a:xfrm rot="21416690">
              <a:off x="5858095" y="2589901"/>
              <a:ext cx="1283465" cy="526069"/>
            </a:xfrm>
            <a:prstGeom prst="rect">
              <a:avLst/>
            </a:prstGeom>
            <a:noFill/>
          </p:spPr>
          <p:txBody>
            <a:bodyPr wrap="none" rtlCol="0">
              <a:spAutoFit/>
            </a:bodyPr>
            <a:lstStyle/>
            <a:p>
              <a:r>
                <a:rPr lang="en-US" sz="1800" smtClean="0"/>
                <a:t>Beam</a:t>
              </a:r>
              <a:endParaRPr lang="en-US" sz="1800"/>
            </a:p>
          </p:txBody>
        </p:sp>
        <p:sp>
          <p:nvSpPr>
            <p:cNvPr id="23" name="Bogen 22"/>
            <p:cNvSpPr/>
            <p:nvPr/>
          </p:nvSpPr>
          <p:spPr>
            <a:xfrm>
              <a:off x="6048710" y="3092646"/>
              <a:ext cx="59195" cy="288032"/>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cxnSp>
          <p:nvCxnSpPr>
            <p:cNvPr id="24" name="Gerade Verbindung mit Pfeil 23"/>
            <p:cNvCxnSpPr/>
            <p:nvPr/>
          </p:nvCxnSpPr>
          <p:spPr>
            <a:xfrm flipH="1" flipV="1">
              <a:off x="5904147" y="3140968"/>
              <a:ext cx="1" cy="4320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Bogen 24"/>
            <p:cNvSpPr/>
            <p:nvPr/>
          </p:nvSpPr>
          <p:spPr>
            <a:xfrm>
              <a:off x="6751564" y="3041574"/>
              <a:ext cx="329812" cy="2475658"/>
            </a:xfrm>
            <a:prstGeom prst="arc">
              <a:avLst>
                <a:gd name="adj1" fmla="val 16200000"/>
                <a:gd name="adj2" fmla="val 535971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sp>
        <p:nvSpPr>
          <p:cNvPr id="27" name="Rectangle 26"/>
          <p:cNvSpPr/>
          <p:nvPr/>
        </p:nvSpPr>
        <p:spPr>
          <a:xfrm>
            <a:off x="4500562" y="714356"/>
            <a:ext cx="4572000" cy="1477328"/>
          </a:xfrm>
          <a:prstGeom prst="rect">
            <a:avLst/>
          </a:prstGeom>
        </p:spPr>
        <p:txBody>
          <a:bodyPr>
            <a:spAutoFit/>
          </a:bodyPr>
          <a:lstStyle/>
          <a:p>
            <a:pPr marL="342900" indent="-342900">
              <a:buSzPct val="100000"/>
              <a:buFont typeface="Arial" panose="020B0604020202020204" pitchFamily="34" charset="0"/>
              <a:buChar char="•"/>
            </a:pPr>
            <a:r>
              <a:rPr lang="en-US" b="1" dirty="0" smtClean="0">
                <a:sym typeface="Symbol"/>
              </a:rPr>
              <a:t>read-out</a:t>
            </a:r>
          </a:p>
          <a:p>
            <a:pPr marL="742950" lvl="1" indent="-285750">
              <a:buSzPct val="100000"/>
              <a:buFont typeface="Arial Narrow" pitchFamily="34" charset="0"/>
              <a:buChar char="―"/>
            </a:pPr>
            <a:r>
              <a:rPr lang="en-GB" dirty="0" smtClean="0">
                <a:sym typeface="Wingdings" pitchFamily="2" charset="2"/>
              </a:rPr>
              <a:t>fast free-streaming readout </a:t>
            </a:r>
            <a:endParaRPr lang="sk-SK" dirty="0" smtClean="0">
              <a:sym typeface="Wingdings" pitchFamily="2" charset="2"/>
            </a:endParaRPr>
          </a:p>
          <a:p>
            <a:pPr marL="742950" lvl="1" indent="-285750">
              <a:buSzPct val="100000"/>
              <a:buFont typeface="Arial Narrow" pitchFamily="34" charset="0"/>
              <a:buChar char="―"/>
            </a:pPr>
            <a:r>
              <a:rPr lang="en-US" dirty="0" smtClean="0"/>
              <a:t>signal shaping time &lt; 20 ns </a:t>
            </a:r>
          </a:p>
          <a:p>
            <a:pPr marL="742950" lvl="1" indent="-285750">
              <a:buSzPct val="100000"/>
              <a:buFont typeface="Arial Narrow" pitchFamily="34" charset="0"/>
              <a:buChar char="―"/>
            </a:pPr>
            <a:r>
              <a:rPr lang="en-US" dirty="0" smtClean="0"/>
              <a:t>no pile-up</a:t>
            </a:r>
            <a:endParaRPr lang="sk-SK" dirty="0" smtClean="0"/>
          </a:p>
          <a:p>
            <a:pPr marL="742950" lvl="1" indent="-285750">
              <a:buSzPct val="100000"/>
              <a:buFont typeface="Arial Narrow" pitchFamily="34" charset="0"/>
              <a:buChar char="―"/>
            </a:pPr>
            <a:r>
              <a:rPr lang="en-GB" dirty="0" smtClean="0">
                <a:sym typeface="Wingdings" pitchFamily="2" charset="2"/>
              </a:rPr>
              <a:t> online event selection</a:t>
            </a:r>
            <a:endParaRPr lang="en-US" dirty="0" smtClean="0"/>
          </a:p>
        </p:txBody>
      </p:sp>
    </p:spTree>
    <p:extLst>
      <p:ext uri="{BB962C8B-B14F-4D97-AF65-F5344CB8AC3E}">
        <p14:creationId xmlns:p14="http://schemas.microsoft.com/office/powerpoint/2010/main" xmlns="" val="22787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152400" y="6607175"/>
            <a:ext cx="4392613" cy="250825"/>
          </a:xfrm>
        </p:spPr>
        <p:txBody>
          <a:bodyPr/>
          <a:lstStyle/>
          <a:p>
            <a:pPr algn="ctr"/>
            <a:r>
              <a:rPr lang="de-DE" dirty="0" smtClean="0">
                <a:solidFill>
                  <a:schemeClr val="tx1">
                    <a:lumMod val="50000"/>
                    <a:lumOff val="50000"/>
                  </a:schemeClr>
                </a:solidFill>
              </a:rPr>
              <a:t>Tomas </a:t>
            </a:r>
            <a:r>
              <a:rPr lang="de-DE" dirty="0" err="1" smtClean="0">
                <a:solidFill>
                  <a:schemeClr val="tx1">
                    <a:lumMod val="50000"/>
                    <a:lumOff val="50000"/>
                  </a:schemeClr>
                </a:solidFill>
              </a:rPr>
              <a:t>Balog</a:t>
            </a:r>
            <a:r>
              <a:rPr lang="de-DE" dirty="0" smtClean="0">
                <a:solidFill>
                  <a:schemeClr val="tx1">
                    <a:lumMod val="50000"/>
                    <a:lumOff val="50000"/>
                  </a:schemeClr>
                </a:solidFill>
              </a:rPr>
              <a:t> – </a:t>
            </a:r>
            <a:r>
              <a:rPr lang="en-US" b="1" dirty="0" smtClean="0">
                <a:solidFill>
                  <a:schemeClr val="tx1">
                    <a:lumMod val="50000"/>
                    <a:lumOff val="50000"/>
                  </a:schemeClr>
                </a:solidFill>
              </a:rPr>
              <a:t>The Silicon Tracking System of the CBM experiment</a:t>
            </a:r>
            <a:endParaRPr lang="de-DE" dirty="0">
              <a:solidFill>
                <a:schemeClr val="tx1">
                  <a:lumMod val="50000"/>
                  <a:lumOff val="50000"/>
                </a:schemeClr>
              </a:solidFill>
            </a:endParaRPr>
          </a:p>
        </p:txBody>
      </p:sp>
      <p:cxnSp>
        <p:nvCxnSpPr>
          <p:cNvPr id="7" name="Gerade Verbindung 6"/>
          <p:cNvCxnSpPr/>
          <p:nvPr/>
        </p:nvCxnSpPr>
        <p:spPr>
          <a:xfrm>
            <a:off x="228600" y="6553200"/>
            <a:ext cx="8686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4953000" y="66294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953000" y="6705600"/>
            <a:ext cx="297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oliennummernplatzhalter 27"/>
          <p:cNvSpPr>
            <a:spLocks noGrp="1"/>
          </p:cNvSpPr>
          <p:nvPr>
            <p:ph type="sldNum" sz="quarter" idx="12"/>
          </p:nvPr>
        </p:nvSpPr>
        <p:spPr>
          <a:xfrm>
            <a:off x="6553200" y="6492875"/>
            <a:ext cx="2133600" cy="365125"/>
          </a:xfrm>
        </p:spPr>
        <p:txBody>
          <a:bodyPr/>
          <a:lstStyle/>
          <a:p>
            <a:fld id="{03D2FB0A-8A43-484D-B00D-D8535E04ECAC}" type="slidenum">
              <a:rPr lang="de-DE" smtClean="0"/>
              <a:pPr/>
              <a:t>5</a:t>
            </a:fld>
            <a:endParaRPr lang="de-DE" dirty="0"/>
          </a:p>
        </p:txBody>
      </p:sp>
      <p:cxnSp>
        <p:nvCxnSpPr>
          <p:cNvPr id="11" name="Gerade Verbindung 10"/>
          <p:cNvCxnSpPr/>
          <p:nvPr/>
        </p:nvCxnSpPr>
        <p:spPr>
          <a:xfrm>
            <a:off x="228600" y="579437"/>
            <a:ext cx="8686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287338" y="76200"/>
            <a:ext cx="8605837" cy="490538"/>
          </a:xfrm>
        </p:spPr>
        <p:txBody>
          <a:bodyPr>
            <a:noAutofit/>
          </a:bodyPr>
          <a:lstStyle/>
          <a:p>
            <a:r>
              <a:rPr lang="en-US" sz="2400" b="1" dirty="0" smtClean="0">
                <a:solidFill>
                  <a:schemeClr val="accent1">
                    <a:lumMod val="75000"/>
                  </a:schemeClr>
                </a:solidFill>
              </a:rPr>
              <a:t>STS concept</a:t>
            </a:r>
            <a:endParaRPr lang="en-US" sz="2400" b="1" dirty="0">
              <a:solidFill>
                <a:schemeClr val="accent1">
                  <a:lumMod val="75000"/>
                </a:schemeClr>
              </a:solidFill>
            </a:endParaRPr>
          </a:p>
        </p:txBody>
      </p:sp>
      <p:sp>
        <p:nvSpPr>
          <p:cNvPr id="25" name="TextBox 1"/>
          <p:cNvSpPr txBox="1"/>
          <p:nvPr/>
        </p:nvSpPr>
        <p:spPr>
          <a:xfrm>
            <a:off x="4953000" y="908720"/>
            <a:ext cx="3933826" cy="3000821"/>
          </a:xfrm>
          <a:prstGeom prst="rect">
            <a:avLst/>
          </a:prstGeom>
          <a:noFill/>
        </p:spPr>
        <p:txBody>
          <a:bodyPr wrap="square" rtlCol="0">
            <a:spAutoFit/>
          </a:bodyPr>
          <a:lstStyle/>
          <a:p>
            <a:pPr marL="228600" indent="-228600" algn="l">
              <a:lnSpc>
                <a:spcPct val="110000"/>
              </a:lnSpc>
              <a:buFont typeface="Arial" pitchFamily="34" charset="0"/>
              <a:buChar char="•"/>
            </a:pPr>
            <a:r>
              <a:rPr lang="en-US" sz="1800" dirty="0" smtClean="0"/>
              <a:t>8 tracking stations between 0.3 m and 1 m downstream the target.</a:t>
            </a:r>
            <a:br>
              <a:rPr lang="en-US" sz="1800" dirty="0" smtClean="0"/>
            </a:br>
            <a:endParaRPr lang="en-US" sz="1800" dirty="0" smtClean="0"/>
          </a:p>
          <a:p>
            <a:pPr marL="228600" indent="-228600" algn="l">
              <a:buFont typeface="Arial" pitchFamily="34" charset="0"/>
              <a:buChar char="•"/>
            </a:pPr>
            <a:r>
              <a:rPr lang="en-US" sz="1800" dirty="0"/>
              <a:t>B</a:t>
            </a:r>
            <a:r>
              <a:rPr lang="en-US" sz="1800" dirty="0" smtClean="0"/>
              <a:t>uilt from double-sided silicon </a:t>
            </a:r>
            <a:br>
              <a:rPr lang="en-US" sz="1800" dirty="0" smtClean="0"/>
            </a:br>
            <a:r>
              <a:rPr lang="en-US" sz="1800" dirty="0" smtClean="0"/>
              <a:t>micro-strip sensors in 3 sizes, </a:t>
            </a:r>
            <a:br>
              <a:rPr lang="en-US" sz="1800" dirty="0" smtClean="0"/>
            </a:br>
            <a:r>
              <a:rPr lang="en-US" sz="1800" dirty="0" smtClean="0"/>
              <a:t>arranged in modules on </a:t>
            </a:r>
            <a:r>
              <a:rPr lang="en-US" sz="1800" dirty="0"/>
              <a:t>a small </a:t>
            </a:r>
            <a:r>
              <a:rPr lang="en-US" sz="1800" dirty="0" smtClean="0"/>
              <a:t>number </a:t>
            </a:r>
            <a:r>
              <a:rPr lang="en-US" sz="1800" dirty="0"/>
              <a:t>of different detector </a:t>
            </a:r>
            <a:r>
              <a:rPr lang="en-US" sz="1800" dirty="0" smtClean="0"/>
              <a:t>ladders. </a:t>
            </a:r>
            <a:br>
              <a:rPr lang="en-US" sz="1800" dirty="0" smtClean="0"/>
            </a:br>
            <a:endParaRPr lang="en-US" sz="1800" dirty="0" smtClean="0"/>
          </a:p>
          <a:p>
            <a:pPr marL="228600" indent="-228600" algn="l">
              <a:lnSpc>
                <a:spcPct val="110000"/>
              </a:lnSpc>
              <a:buFont typeface="Arial" pitchFamily="34" charset="0"/>
              <a:buChar char="•"/>
            </a:pPr>
            <a:r>
              <a:rPr lang="en-US" sz="1800" dirty="0" smtClean="0"/>
              <a:t>Readout electronics outside of the physics aperture. </a:t>
            </a:r>
            <a:endParaRPr lang="en-US"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4912764"/>
            <a:ext cx="1323975" cy="1057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65599" y="4408082"/>
            <a:ext cx="807844" cy="18762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rot="5400000">
            <a:off x="6863215" y="3892423"/>
            <a:ext cx="885825" cy="3305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039427" y="6102942"/>
            <a:ext cx="533400" cy="190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27" name="Gerade Verbindung mit Pfeil 26"/>
          <p:cNvCxnSpPr/>
          <p:nvPr/>
        </p:nvCxnSpPr>
        <p:spPr>
          <a:xfrm>
            <a:off x="1538755" y="5446164"/>
            <a:ext cx="327722" cy="0"/>
          </a:xfrm>
          <a:prstGeom prst="straightConnector1">
            <a:avLst/>
          </a:prstGeom>
          <a:ln w="3492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a:off x="2834155" y="5446164"/>
            <a:ext cx="720978" cy="0"/>
          </a:xfrm>
          <a:prstGeom prst="straightConnector1">
            <a:avLst/>
          </a:prstGeom>
          <a:ln w="3492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a:off x="4788024" y="5441401"/>
            <a:ext cx="628439" cy="4763"/>
          </a:xfrm>
          <a:prstGeom prst="straightConnector1">
            <a:avLst/>
          </a:prstGeom>
          <a:ln w="3492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686426" y="4531764"/>
            <a:ext cx="695325" cy="1714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348429" y="5809803"/>
            <a:ext cx="561975" cy="409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8" name="Picture 4" descr="C:\Users\tbalog\Dropbox\01_Dissertation_Thesis_\01_My Dissertation_\Autoreferat\figures\matbudget.png"/>
          <p:cNvPicPr>
            <a:picLocks noChangeAspect="1" noChangeArrowheads="1"/>
          </p:cNvPicPr>
          <p:nvPr/>
        </p:nvPicPr>
        <p:blipFill rotWithShape="1">
          <a:blip r:embed="rId9">
            <a:extLst>
              <a:ext uri="{28A0092B-C50C-407E-A947-70E740481C1C}">
                <a14:useLocalDpi xmlns:a14="http://schemas.microsoft.com/office/drawing/2010/main" xmlns="" val="0"/>
              </a:ext>
            </a:extLst>
          </a:blip>
          <a:srcRect l="33278" r="33361"/>
          <a:stretch/>
        </p:blipFill>
        <p:spPr bwMode="auto">
          <a:xfrm>
            <a:off x="539552" y="679376"/>
            <a:ext cx="3489670" cy="372870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928301" y="596597"/>
            <a:ext cx="1548629" cy="338554"/>
          </a:xfrm>
          <a:prstGeom prst="rect">
            <a:avLst/>
          </a:prstGeom>
          <a:solidFill>
            <a:schemeClr val="bg1"/>
          </a:solidFill>
        </p:spPr>
        <p:txBody>
          <a:bodyPr wrap="none" rtlCol="0">
            <a:spAutoFit/>
          </a:bodyPr>
          <a:lstStyle/>
          <a:p>
            <a:r>
              <a:rPr lang="en-US" sz="1600" dirty="0" smtClean="0"/>
              <a:t>Radiation length</a:t>
            </a:r>
            <a:endParaRPr lang="en-US" sz="1600" dirty="0"/>
          </a:p>
        </p:txBody>
      </p:sp>
      <p:sp>
        <p:nvSpPr>
          <p:cNvPr id="21" name="TextBox 20"/>
          <p:cNvSpPr txBox="1"/>
          <p:nvPr/>
        </p:nvSpPr>
        <p:spPr>
          <a:xfrm rot="5400000">
            <a:off x="3473148" y="1598894"/>
            <a:ext cx="1474571" cy="276999"/>
          </a:xfrm>
          <a:prstGeom prst="rect">
            <a:avLst/>
          </a:prstGeom>
          <a:noFill/>
        </p:spPr>
        <p:txBody>
          <a:bodyPr wrap="none" rtlCol="0">
            <a:spAutoFit/>
          </a:bodyPr>
          <a:lstStyle/>
          <a:p>
            <a:r>
              <a:rPr lang="en-US" sz="1200" dirty="0" smtClean="0"/>
              <a:t>Radiation Length [%]</a:t>
            </a:r>
            <a:endParaRPr lang="sk-SK" sz="1200" dirty="0"/>
          </a:p>
        </p:txBody>
      </p:sp>
    </p:spTree>
    <p:extLst>
      <p:ext uri="{BB962C8B-B14F-4D97-AF65-F5344CB8AC3E}">
        <p14:creationId xmlns:p14="http://schemas.microsoft.com/office/powerpoint/2010/main" xmlns="" val="1476751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228600" y="579437"/>
            <a:ext cx="8686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87338" y="76200"/>
            <a:ext cx="8605837" cy="490538"/>
          </a:xfrm>
        </p:spPr>
        <p:txBody>
          <a:bodyPr>
            <a:noAutofit/>
          </a:bodyPr>
          <a:lstStyle/>
          <a:p>
            <a:r>
              <a:rPr lang="en-US" sz="2400" b="1" dirty="0" smtClean="0">
                <a:solidFill>
                  <a:schemeClr val="accent1">
                    <a:lumMod val="75000"/>
                  </a:schemeClr>
                </a:solidFill>
              </a:rPr>
              <a:t>STS layout</a:t>
            </a:r>
            <a:endParaRPr lang="en-US" sz="2400" b="1" dirty="0">
              <a:solidFill>
                <a:schemeClr val="accent1">
                  <a:lumMod val="75000"/>
                </a:schemeClr>
              </a:solidFill>
            </a:endParaRPr>
          </a:p>
        </p:txBody>
      </p:sp>
      <p:sp>
        <p:nvSpPr>
          <p:cNvPr id="8" name="Footer Placeholder 3"/>
          <p:cNvSpPr>
            <a:spLocks noGrp="1"/>
          </p:cNvSpPr>
          <p:nvPr>
            <p:ph type="ftr" sz="quarter" idx="10"/>
          </p:nvPr>
        </p:nvSpPr>
        <p:spPr>
          <a:xfrm>
            <a:off x="152400" y="6607175"/>
            <a:ext cx="4392613" cy="250825"/>
          </a:xfrm>
        </p:spPr>
        <p:txBody>
          <a:bodyPr/>
          <a:lstStyle/>
          <a:p>
            <a:pPr algn="ctr"/>
            <a:r>
              <a:rPr lang="de-DE" dirty="0" smtClean="0">
                <a:solidFill>
                  <a:schemeClr val="tx1">
                    <a:lumMod val="50000"/>
                    <a:lumOff val="50000"/>
                  </a:schemeClr>
                </a:solidFill>
              </a:rPr>
              <a:t>Tomas </a:t>
            </a:r>
            <a:r>
              <a:rPr lang="de-DE" dirty="0" err="1" smtClean="0">
                <a:solidFill>
                  <a:schemeClr val="tx1">
                    <a:lumMod val="50000"/>
                    <a:lumOff val="50000"/>
                  </a:schemeClr>
                </a:solidFill>
              </a:rPr>
              <a:t>Balog</a:t>
            </a:r>
            <a:r>
              <a:rPr lang="de-DE" dirty="0" smtClean="0">
                <a:solidFill>
                  <a:schemeClr val="tx1">
                    <a:lumMod val="50000"/>
                    <a:lumOff val="50000"/>
                  </a:schemeClr>
                </a:solidFill>
              </a:rPr>
              <a:t> – </a:t>
            </a:r>
            <a:r>
              <a:rPr lang="en-US" b="1" dirty="0" smtClean="0">
                <a:solidFill>
                  <a:schemeClr val="tx1">
                    <a:lumMod val="50000"/>
                    <a:lumOff val="50000"/>
                  </a:schemeClr>
                </a:solidFill>
              </a:rPr>
              <a:t>The Silicon Tracking System of the CBM experiment</a:t>
            </a:r>
            <a:endParaRPr lang="de-DE" dirty="0">
              <a:solidFill>
                <a:schemeClr val="tx1">
                  <a:lumMod val="50000"/>
                  <a:lumOff val="50000"/>
                </a:schemeClr>
              </a:solidFill>
            </a:endParaRPr>
          </a:p>
        </p:txBody>
      </p:sp>
      <p:cxnSp>
        <p:nvCxnSpPr>
          <p:cNvPr id="9" name="Gerade Verbindung 8"/>
          <p:cNvCxnSpPr/>
          <p:nvPr/>
        </p:nvCxnSpPr>
        <p:spPr>
          <a:xfrm>
            <a:off x="228600" y="6553200"/>
            <a:ext cx="8686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4953000" y="66294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953000" y="6705600"/>
            <a:ext cx="297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oliennummernplatzhalter 27"/>
          <p:cNvSpPr>
            <a:spLocks noGrp="1"/>
          </p:cNvSpPr>
          <p:nvPr>
            <p:ph type="sldNum" sz="quarter" idx="12"/>
          </p:nvPr>
        </p:nvSpPr>
        <p:spPr>
          <a:xfrm>
            <a:off x="6553200" y="6492875"/>
            <a:ext cx="2133600" cy="365125"/>
          </a:xfrm>
        </p:spPr>
        <p:txBody>
          <a:bodyPr/>
          <a:lstStyle/>
          <a:p>
            <a:fld id="{03D2FB0A-8A43-484D-B00D-D8535E04ECAC}" type="slidenum">
              <a:rPr lang="de-DE" smtClean="0"/>
              <a:pPr/>
              <a:t>6</a:t>
            </a:fld>
            <a:endParaRPr lang="de-DE"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32" y="609600"/>
            <a:ext cx="5736368" cy="5826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
          <p:cNvSpPr txBox="1"/>
          <p:nvPr/>
        </p:nvSpPr>
        <p:spPr>
          <a:xfrm>
            <a:off x="5667374" y="809482"/>
            <a:ext cx="3933826" cy="5272213"/>
          </a:xfrm>
          <a:prstGeom prst="rect">
            <a:avLst/>
          </a:prstGeom>
          <a:noFill/>
        </p:spPr>
        <p:txBody>
          <a:bodyPr wrap="square" rtlCol="0">
            <a:spAutoFit/>
          </a:bodyPr>
          <a:lstStyle/>
          <a:p>
            <a:pPr marL="228600" indent="-228600" algn="l">
              <a:lnSpc>
                <a:spcPct val="110000"/>
              </a:lnSpc>
              <a:buFont typeface="Arial" pitchFamily="34" charset="0"/>
              <a:buChar char="•"/>
            </a:pPr>
            <a:r>
              <a:rPr lang="en-US" sz="1800" dirty="0" smtClean="0"/>
              <a:t>Stations arranged in 4 duplets</a:t>
            </a:r>
          </a:p>
          <a:p>
            <a:pPr marL="228600" indent="-228600" algn="l">
              <a:lnSpc>
                <a:spcPct val="110000"/>
              </a:lnSpc>
              <a:buFont typeface="Arial" pitchFamily="34" charset="0"/>
              <a:buChar char="•"/>
            </a:pPr>
            <a:endParaRPr lang="en-US" dirty="0"/>
          </a:p>
          <a:p>
            <a:pPr marL="228600" indent="-228600" algn="l">
              <a:lnSpc>
                <a:spcPct val="110000"/>
              </a:lnSpc>
              <a:buFont typeface="Arial" pitchFamily="34" charset="0"/>
              <a:buChar char="•"/>
            </a:pPr>
            <a:r>
              <a:rPr lang="en-US" sz="1800" dirty="0" smtClean="0"/>
              <a:t>Minimizing amount of modules</a:t>
            </a:r>
            <a:br>
              <a:rPr lang="en-US" sz="1800" dirty="0" smtClean="0"/>
            </a:br>
            <a:endParaRPr lang="en-US" sz="1800" dirty="0" smtClean="0"/>
          </a:p>
          <a:p>
            <a:pPr marL="228600" indent="-228600">
              <a:lnSpc>
                <a:spcPct val="110000"/>
              </a:lnSpc>
              <a:buFont typeface="Arial" pitchFamily="34" charset="0"/>
              <a:buChar char="•"/>
            </a:pPr>
            <a:r>
              <a:rPr lang="en-US" dirty="0" smtClean="0"/>
              <a:t>Strips lengths – 2 cm, 4 cm, 6 cm</a:t>
            </a:r>
            <a:br>
              <a:rPr lang="en-US" dirty="0" smtClean="0"/>
            </a:br>
            <a:r>
              <a:rPr lang="en-US" dirty="0" smtClean="0"/>
              <a:t>and in case of daisy chained </a:t>
            </a:r>
            <a:br>
              <a:rPr lang="en-US" dirty="0" smtClean="0"/>
            </a:br>
            <a:r>
              <a:rPr lang="en-US" dirty="0" smtClean="0"/>
              <a:t>sensors 12 cm</a:t>
            </a:r>
            <a:endParaRPr lang="en-US" dirty="0"/>
          </a:p>
          <a:p>
            <a:pPr marL="228600" indent="-228600" algn="l">
              <a:lnSpc>
                <a:spcPct val="110000"/>
              </a:lnSpc>
              <a:buFont typeface="Arial" pitchFamily="34" charset="0"/>
              <a:buChar char="•"/>
            </a:pPr>
            <a:endParaRPr lang="en-US" sz="1800" dirty="0" smtClean="0"/>
          </a:p>
          <a:p>
            <a:pPr marL="228600" indent="-228600" algn="l">
              <a:lnSpc>
                <a:spcPct val="110000"/>
              </a:lnSpc>
              <a:buFont typeface="Arial" pitchFamily="34" charset="0"/>
              <a:buChar char="•"/>
            </a:pPr>
            <a:r>
              <a:rPr lang="en-US" dirty="0" smtClean="0"/>
              <a:t>Granularity according to </a:t>
            </a:r>
            <a:br>
              <a:rPr lang="en-US" dirty="0" smtClean="0"/>
            </a:br>
            <a:r>
              <a:rPr lang="en-US" dirty="0" smtClean="0"/>
              <a:t>the hit densities</a:t>
            </a:r>
          </a:p>
          <a:p>
            <a:pPr marL="228600" indent="-228600" algn="l">
              <a:lnSpc>
                <a:spcPct val="110000"/>
              </a:lnSpc>
              <a:buFont typeface="Arial" pitchFamily="34" charset="0"/>
              <a:buChar char="•"/>
            </a:pPr>
            <a:endParaRPr lang="en-US" dirty="0" smtClean="0"/>
          </a:p>
          <a:p>
            <a:pPr marL="228600" indent="-228600" algn="l">
              <a:lnSpc>
                <a:spcPct val="110000"/>
              </a:lnSpc>
              <a:buFont typeface="Arial" pitchFamily="34" charset="0"/>
              <a:buChar char="•"/>
            </a:pPr>
            <a:r>
              <a:rPr lang="en-US" sz="1800" dirty="0" smtClean="0"/>
              <a:t>Components breakdown:</a:t>
            </a:r>
          </a:p>
          <a:p>
            <a:pPr marL="742950" lvl="1" indent="-285750">
              <a:lnSpc>
                <a:spcPct val="110000"/>
              </a:lnSpc>
              <a:buFont typeface="Wingdings" panose="05000000000000000000" pitchFamily="2" charset="2"/>
              <a:buChar char="ü"/>
            </a:pPr>
            <a:r>
              <a:rPr lang="en-US" dirty="0" smtClean="0"/>
              <a:t>106 ladders (17 types)</a:t>
            </a:r>
          </a:p>
          <a:p>
            <a:pPr marL="742950" lvl="1" indent="-285750">
              <a:lnSpc>
                <a:spcPct val="110000"/>
              </a:lnSpc>
              <a:buFont typeface="Wingdings" panose="05000000000000000000" pitchFamily="2" charset="2"/>
              <a:buChar char="ü"/>
            </a:pPr>
            <a:r>
              <a:rPr lang="en-US" dirty="0" smtClean="0"/>
              <a:t>896 modules</a:t>
            </a:r>
          </a:p>
          <a:p>
            <a:pPr marL="742950" lvl="1" indent="-285750">
              <a:lnSpc>
                <a:spcPct val="110000"/>
              </a:lnSpc>
              <a:buFont typeface="Wingdings" panose="05000000000000000000" pitchFamily="2" charset="2"/>
              <a:buChar char="ü"/>
            </a:pPr>
            <a:r>
              <a:rPr lang="en-US" dirty="0" smtClean="0"/>
              <a:t>1220 sensors</a:t>
            </a:r>
          </a:p>
          <a:p>
            <a:pPr marL="742950" lvl="1" indent="-285750">
              <a:lnSpc>
                <a:spcPct val="110000"/>
              </a:lnSpc>
              <a:buFont typeface="Wingdings" panose="05000000000000000000" pitchFamily="2" charset="2"/>
              <a:buChar char="ü"/>
            </a:pPr>
            <a:r>
              <a:rPr lang="en-US" dirty="0" smtClean="0"/>
              <a:t>14144 chips</a:t>
            </a:r>
          </a:p>
          <a:p>
            <a:pPr marL="742950" lvl="1" indent="-285750">
              <a:lnSpc>
                <a:spcPct val="110000"/>
              </a:lnSpc>
              <a:buFont typeface="Wingdings" panose="05000000000000000000" pitchFamily="2" charset="2"/>
              <a:buChar char="ü"/>
            </a:pPr>
            <a:r>
              <a:rPr lang="en-US" dirty="0" smtClean="0"/>
              <a:t>1.8 Mio channels</a:t>
            </a:r>
          </a:p>
        </p:txBody>
      </p:sp>
    </p:spTree>
    <p:extLst>
      <p:ext uri="{BB962C8B-B14F-4D97-AF65-F5344CB8AC3E}">
        <p14:creationId xmlns:p14="http://schemas.microsoft.com/office/powerpoint/2010/main" xmlns="" val="2720796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228600" y="579437"/>
            <a:ext cx="8686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87338" y="76200"/>
            <a:ext cx="8605837" cy="490538"/>
          </a:xfrm>
        </p:spPr>
        <p:txBody>
          <a:bodyPr>
            <a:noAutofit/>
          </a:bodyPr>
          <a:lstStyle/>
          <a:p>
            <a:r>
              <a:rPr lang="en-US" sz="2400" b="1" dirty="0" smtClean="0">
                <a:solidFill>
                  <a:schemeClr val="accent1">
                    <a:lumMod val="75000"/>
                  </a:schemeClr>
                </a:solidFill>
              </a:rPr>
              <a:t>STS performance</a:t>
            </a:r>
            <a:endParaRPr lang="en-US" sz="2400" b="1" dirty="0">
              <a:solidFill>
                <a:schemeClr val="accent1">
                  <a:lumMod val="75000"/>
                </a:schemeClr>
              </a:solidFill>
            </a:endParaRPr>
          </a:p>
        </p:txBody>
      </p:sp>
      <p:sp>
        <p:nvSpPr>
          <p:cNvPr id="8" name="Footer Placeholder 3"/>
          <p:cNvSpPr>
            <a:spLocks noGrp="1"/>
          </p:cNvSpPr>
          <p:nvPr>
            <p:ph type="ftr" sz="quarter" idx="10"/>
          </p:nvPr>
        </p:nvSpPr>
        <p:spPr>
          <a:xfrm>
            <a:off x="152400" y="6607175"/>
            <a:ext cx="4392613" cy="250825"/>
          </a:xfrm>
        </p:spPr>
        <p:txBody>
          <a:bodyPr/>
          <a:lstStyle/>
          <a:p>
            <a:pPr algn="ctr"/>
            <a:r>
              <a:rPr lang="de-DE" dirty="0" smtClean="0">
                <a:solidFill>
                  <a:schemeClr val="tx1">
                    <a:lumMod val="50000"/>
                    <a:lumOff val="50000"/>
                  </a:schemeClr>
                </a:solidFill>
              </a:rPr>
              <a:t>Tomas </a:t>
            </a:r>
            <a:r>
              <a:rPr lang="de-DE" dirty="0" err="1" smtClean="0">
                <a:solidFill>
                  <a:schemeClr val="tx1">
                    <a:lumMod val="50000"/>
                    <a:lumOff val="50000"/>
                  </a:schemeClr>
                </a:solidFill>
              </a:rPr>
              <a:t>Balog</a:t>
            </a:r>
            <a:r>
              <a:rPr lang="de-DE" dirty="0" smtClean="0">
                <a:solidFill>
                  <a:schemeClr val="tx1">
                    <a:lumMod val="50000"/>
                    <a:lumOff val="50000"/>
                  </a:schemeClr>
                </a:solidFill>
              </a:rPr>
              <a:t> – </a:t>
            </a:r>
            <a:r>
              <a:rPr lang="en-US" b="1" dirty="0" smtClean="0">
                <a:solidFill>
                  <a:schemeClr val="tx1">
                    <a:lumMod val="50000"/>
                    <a:lumOff val="50000"/>
                  </a:schemeClr>
                </a:solidFill>
              </a:rPr>
              <a:t>The Silicon Tracking System of the CBM experiment</a:t>
            </a:r>
            <a:endParaRPr lang="de-DE" dirty="0">
              <a:solidFill>
                <a:schemeClr val="tx1">
                  <a:lumMod val="50000"/>
                  <a:lumOff val="50000"/>
                </a:schemeClr>
              </a:solidFill>
            </a:endParaRPr>
          </a:p>
        </p:txBody>
      </p:sp>
      <p:cxnSp>
        <p:nvCxnSpPr>
          <p:cNvPr id="9" name="Gerade Verbindung 8"/>
          <p:cNvCxnSpPr/>
          <p:nvPr/>
        </p:nvCxnSpPr>
        <p:spPr>
          <a:xfrm>
            <a:off x="228600" y="6553200"/>
            <a:ext cx="8686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4953000" y="66294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953000" y="6705600"/>
            <a:ext cx="297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oliennummernplatzhalter 27"/>
          <p:cNvSpPr>
            <a:spLocks noGrp="1"/>
          </p:cNvSpPr>
          <p:nvPr>
            <p:ph type="sldNum" sz="quarter" idx="12"/>
          </p:nvPr>
        </p:nvSpPr>
        <p:spPr>
          <a:xfrm>
            <a:off x="6553200" y="6492875"/>
            <a:ext cx="2133600" cy="365125"/>
          </a:xfrm>
        </p:spPr>
        <p:txBody>
          <a:bodyPr/>
          <a:lstStyle/>
          <a:p>
            <a:fld id="{03D2FB0A-8A43-484D-B00D-D8535E04ECAC}" type="slidenum">
              <a:rPr lang="de-DE" smtClean="0"/>
              <a:pPr/>
              <a:t>7</a:t>
            </a:fld>
            <a:endParaRPr lang="de-D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3438" y="1071546"/>
            <a:ext cx="4473829" cy="39290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2"/>
          <p:cNvPicPr>
            <a:picLocks noChangeAspect="1" noChangeArrowheads="1"/>
          </p:cNvPicPr>
          <p:nvPr/>
        </p:nvPicPr>
        <p:blipFill>
          <a:blip r:embed="rId3"/>
          <a:srcRect/>
          <a:stretch>
            <a:fillRect/>
          </a:stretch>
        </p:blipFill>
        <p:spPr bwMode="auto">
          <a:xfrm>
            <a:off x="-71470" y="1071546"/>
            <a:ext cx="4853037" cy="3933826"/>
          </a:xfrm>
          <a:prstGeom prst="rect">
            <a:avLst/>
          </a:prstGeom>
          <a:noFill/>
          <a:ln w="9525">
            <a:noFill/>
            <a:miter lim="800000"/>
            <a:headEnd/>
            <a:tailEnd/>
          </a:ln>
          <a:effectLst/>
        </p:spPr>
      </p:pic>
      <p:sp>
        <p:nvSpPr>
          <p:cNvPr id="15" name="TextBox 14"/>
          <p:cNvSpPr txBox="1"/>
          <p:nvPr/>
        </p:nvSpPr>
        <p:spPr>
          <a:xfrm>
            <a:off x="1341946" y="5572140"/>
            <a:ext cx="2087046" cy="430887"/>
          </a:xfrm>
          <a:prstGeom prst="rect">
            <a:avLst/>
          </a:prstGeom>
          <a:solidFill>
            <a:schemeClr val="tx2">
              <a:lumMod val="20000"/>
              <a:lumOff val="80000"/>
            </a:schemeClr>
          </a:solidFill>
          <a:ln>
            <a:solidFill>
              <a:schemeClr val="tx2">
                <a:lumMod val="60000"/>
                <a:lumOff val="40000"/>
              </a:schemeClr>
            </a:solidFill>
          </a:ln>
        </p:spPr>
        <p:txBody>
          <a:bodyPr wrap="none" rtlCol="0">
            <a:spAutoFit/>
          </a:bodyPr>
          <a:lstStyle/>
          <a:p>
            <a:r>
              <a:rPr lang="en-US" sz="2200" dirty="0" smtClean="0"/>
              <a:t>Efficiency  ≈ 96%</a:t>
            </a:r>
            <a:endParaRPr lang="sk-SK" sz="2200" dirty="0"/>
          </a:p>
        </p:txBody>
      </p:sp>
      <p:sp>
        <p:nvSpPr>
          <p:cNvPr id="16" name="TextBox 15"/>
          <p:cNvSpPr txBox="1"/>
          <p:nvPr/>
        </p:nvSpPr>
        <p:spPr>
          <a:xfrm>
            <a:off x="5387823" y="5572140"/>
            <a:ext cx="3458063" cy="430887"/>
          </a:xfrm>
          <a:prstGeom prst="rect">
            <a:avLst/>
          </a:prstGeom>
          <a:solidFill>
            <a:schemeClr val="accent2">
              <a:lumMod val="40000"/>
              <a:lumOff val="60000"/>
            </a:schemeClr>
          </a:solidFill>
          <a:ln>
            <a:solidFill>
              <a:schemeClr val="accent2">
                <a:lumMod val="75000"/>
              </a:schemeClr>
            </a:solidFill>
          </a:ln>
        </p:spPr>
        <p:txBody>
          <a:bodyPr wrap="none" rtlCol="0">
            <a:spAutoFit/>
          </a:bodyPr>
          <a:lstStyle/>
          <a:p>
            <a:r>
              <a:rPr lang="en-US" sz="2200" dirty="0" smtClean="0"/>
              <a:t>Momentum resolution ≈ 1 %</a:t>
            </a:r>
            <a:endParaRPr lang="sk-SK" sz="2200" dirty="0"/>
          </a:p>
        </p:txBody>
      </p:sp>
    </p:spTree>
    <p:extLst>
      <p:ext uri="{BB962C8B-B14F-4D97-AF65-F5344CB8AC3E}">
        <p14:creationId xmlns:p14="http://schemas.microsoft.com/office/powerpoint/2010/main" xmlns="" val="3624038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228600" y="579437"/>
            <a:ext cx="8686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87338" y="76200"/>
            <a:ext cx="8605837" cy="490538"/>
          </a:xfrm>
        </p:spPr>
        <p:txBody>
          <a:bodyPr>
            <a:noAutofit/>
          </a:bodyPr>
          <a:lstStyle/>
          <a:p>
            <a:r>
              <a:rPr lang="en-US" sz="2400" b="1" dirty="0" smtClean="0">
                <a:solidFill>
                  <a:schemeClr val="accent1">
                    <a:lumMod val="75000"/>
                  </a:schemeClr>
                </a:solidFill>
              </a:rPr>
              <a:t>Misalignment studies</a:t>
            </a:r>
            <a:endParaRPr lang="en-US" sz="2400" b="1" dirty="0">
              <a:solidFill>
                <a:schemeClr val="accent1">
                  <a:lumMod val="75000"/>
                </a:schemeClr>
              </a:solidFill>
            </a:endParaRPr>
          </a:p>
        </p:txBody>
      </p:sp>
      <p:sp>
        <p:nvSpPr>
          <p:cNvPr id="8" name="Footer Placeholder 3"/>
          <p:cNvSpPr>
            <a:spLocks noGrp="1"/>
          </p:cNvSpPr>
          <p:nvPr>
            <p:ph type="ftr" sz="quarter" idx="10"/>
          </p:nvPr>
        </p:nvSpPr>
        <p:spPr>
          <a:xfrm>
            <a:off x="152400" y="6607175"/>
            <a:ext cx="4392613" cy="250825"/>
          </a:xfrm>
        </p:spPr>
        <p:txBody>
          <a:bodyPr/>
          <a:lstStyle/>
          <a:p>
            <a:pPr algn="ctr"/>
            <a:r>
              <a:rPr lang="de-DE" dirty="0" smtClean="0">
                <a:solidFill>
                  <a:schemeClr val="tx1">
                    <a:lumMod val="50000"/>
                    <a:lumOff val="50000"/>
                  </a:schemeClr>
                </a:solidFill>
              </a:rPr>
              <a:t>Tomas </a:t>
            </a:r>
            <a:r>
              <a:rPr lang="de-DE" dirty="0" err="1" smtClean="0">
                <a:solidFill>
                  <a:schemeClr val="tx1">
                    <a:lumMod val="50000"/>
                    <a:lumOff val="50000"/>
                  </a:schemeClr>
                </a:solidFill>
              </a:rPr>
              <a:t>Balog</a:t>
            </a:r>
            <a:r>
              <a:rPr lang="de-DE" dirty="0" smtClean="0">
                <a:solidFill>
                  <a:schemeClr val="tx1">
                    <a:lumMod val="50000"/>
                    <a:lumOff val="50000"/>
                  </a:schemeClr>
                </a:solidFill>
              </a:rPr>
              <a:t> – </a:t>
            </a:r>
            <a:r>
              <a:rPr lang="en-US" b="1" dirty="0" smtClean="0">
                <a:solidFill>
                  <a:schemeClr val="tx1">
                    <a:lumMod val="50000"/>
                    <a:lumOff val="50000"/>
                  </a:schemeClr>
                </a:solidFill>
              </a:rPr>
              <a:t>The Silicon Tracking System of the CBM experiment</a:t>
            </a:r>
            <a:endParaRPr lang="de-DE" dirty="0">
              <a:solidFill>
                <a:schemeClr val="tx1">
                  <a:lumMod val="50000"/>
                  <a:lumOff val="50000"/>
                </a:schemeClr>
              </a:solidFill>
            </a:endParaRPr>
          </a:p>
        </p:txBody>
      </p:sp>
      <p:cxnSp>
        <p:nvCxnSpPr>
          <p:cNvPr id="9" name="Gerade Verbindung 8"/>
          <p:cNvCxnSpPr/>
          <p:nvPr/>
        </p:nvCxnSpPr>
        <p:spPr>
          <a:xfrm>
            <a:off x="228600" y="6553200"/>
            <a:ext cx="8686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4953000" y="66294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953000" y="6705600"/>
            <a:ext cx="297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oliennummernplatzhalter 27"/>
          <p:cNvSpPr>
            <a:spLocks noGrp="1"/>
          </p:cNvSpPr>
          <p:nvPr>
            <p:ph type="sldNum" sz="quarter" idx="12"/>
          </p:nvPr>
        </p:nvSpPr>
        <p:spPr>
          <a:xfrm>
            <a:off x="6553200" y="6492875"/>
            <a:ext cx="2133600" cy="365125"/>
          </a:xfrm>
        </p:spPr>
        <p:txBody>
          <a:bodyPr/>
          <a:lstStyle/>
          <a:p>
            <a:fld id="{03D2FB0A-8A43-484D-B00D-D8535E04ECAC}" type="slidenum">
              <a:rPr lang="de-DE" smtClean="0"/>
              <a:pPr/>
              <a:t>8</a:t>
            </a:fld>
            <a:endParaRPr lang="de-DE" dirty="0"/>
          </a:p>
        </p:txBody>
      </p:sp>
      <p:sp>
        <p:nvSpPr>
          <p:cNvPr id="16" name="Textfeld 9"/>
          <p:cNvSpPr txBox="1"/>
          <p:nvPr/>
        </p:nvSpPr>
        <p:spPr>
          <a:xfrm>
            <a:off x="228600" y="620688"/>
            <a:ext cx="7669985"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t>Efficiency and momentum resolution as a function of modules misplacement</a:t>
            </a:r>
          </a:p>
          <a:p>
            <a:pPr marL="285750" indent="-285750">
              <a:buFont typeface="Arial" panose="020B0604020202020204" pitchFamily="34" charset="0"/>
              <a:buChar char="•"/>
            </a:pPr>
            <a:r>
              <a:rPr lang="en-US" dirty="0" smtClean="0"/>
              <a:t>Misplacements according to the Gaussian distribution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1" y="1556792"/>
            <a:ext cx="4355836" cy="40324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6016" y="1556792"/>
            <a:ext cx="4250103" cy="39981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feld 9"/>
          <p:cNvSpPr txBox="1"/>
          <p:nvPr/>
        </p:nvSpPr>
        <p:spPr>
          <a:xfrm>
            <a:off x="214383" y="5807005"/>
            <a:ext cx="5837111"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For the STS tracker misalignment up to 20 µm is allowed </a:t>
            </a:r>
            <a:endParaRPr lang="en-US" dirty="0"/>
          </a:p>
        </p:txBody>
      </p:sp>
    </p:spTree>
    <p:extLst>
      <p:ext uri="{BB962C8B-B14F-4D97-AF65-F5344CB8AC3E}">
        <p14:creationId xmlns:p14="http://schemas.microsoft.com/office/powerpoint/2010/main" xmlns="" val="4255152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a:xfrm>
            <a:off x="152400" y="6607175"/>
            <a:ext cx="4392613" cy="250825"/>
          </a:xfrm>
        </p:spPr>
        <p:txBody>
          <a:bodyPr/>
          <a:lstStyle/>
          <a:p>
            <a:pPr algn="ctr"/>
            <a:r>
              <a:rPr lang="de-DE" dirty="0" smtClean="0">
                <a:solidFill>
                  <a:schemeClr val="tx1">
                    <a:lumMod val="50000"/>
                    <a:lumOff val="50000"/>
                  </a:schemeClr>
                </a:solidFill>
              </a:rPr>
              <a:t>Tomas </a:t>
            </a:r>
            <a:r>
              <a:rPr lang="de-DE" dirty="0" err="1" smtClean="0">
                <a:solidFill>
                  <a:schemeClr val="tx1">
                    <a:lumMod val="50000"/>
                    <a:lumOff val="50000"/>
                  </a:schemeClr>
                </a:solidFill>
              </a:rPr>
              <a:t>Balog</a:t>
            </a:r>
            <a:r>
              <a:rPr lang="de-DE" dirty="0" smtClean="0">
                <a:solidFill>
                  <a:schemeClr val="tx1">
                    <a:lumMod val="50000"/>
                    <a:lumOff val="50000"/>
                  </a:schemeClr>
                </a:solidFill>
              </a:rPr>
              <a:t> – </a:t>
            </a:r>
            <a:r>
              <a:rPr lang="en-US" b="1" dirty="0" smtClean="0">
                <a:solidFill>
                  <a:schemeClr val="tx1">
                    <a:lumMod val="50000"/>
                    <a:lumOff val="50000"/>
                  </a:schemeClr>
                </a:solidFill>
              </a:rPr>
              <a:t>The Silicon Tracking System of the CBM experiment</a:t>
            </a:r>
            <a:endParaRPr lang="de-DE" dirty="0">
              <a:solidFill>
                <a:schemeClr val="tx1">
                  <a:lumMod val="50000"/>
                  <a:lumOff val="50000"/>
                </a:schemeClr>
              </a:solidFill>
            </a:endParaRPr>
          </a:p>
        </p:txBody>
      </p:sp>
      <p:cxnSp>
        <p:nvCxnSpPr>
          <p:cNvPr id="7" name="Gerade Verbindung 6"/>
          <p:cNvCxnSpPr/>
          <p:nvPr/>
        </p:nvCxnSpPr>
        <p:spPr>
          <a:xfrm>
            <a:off x="228600" y="6553200"/>
            <a:ext cx="8686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4857776" y="664371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953000" y="6705600"/>
            <a:ext cx="297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oliennummernplatzhalter 27"/>
          <p:cNvSpPr>
            <a:spLocks noGrp="1"/>
          </p:cNvSpPr>
          <p:nvPr>
            <p:ph type="sldNum" sz="quarter" idx="12"/>
          </p:nvPr>
        </p:nvSpPr>
        <p:spPr>
          <a:xfrm>
            <a:off x="6553200" y="6492875"/>
            <a:ext cx="2133600" cy="365125"/>
          </a:xfrm>
        </p:spPr>
        <p:txBody>
          <a:bodyPr/>
          <a:lstStyle/>
          <a:p>
            <a:fld id="{03D2FB0A-8A43-484D-B00D-D8535E04ECAC}" type="slidenum">
              <a:rPr lang="de-DE" smtClean="0"/>
              <a:pPr/>
              <a:t>9</a:t>
            </a:fld>
            <a:endParaRPr lang="de-DE" dirty="0"/>
          </a:p>
        </p:txBody>
      </p:sp>
      <p:cxnSp>
        <p:nvCxnSpPr>
          <p:cNvPr id="11" name="Gerade Verbindung 10"/>
          <p:cNvCxnSpPr/>
          <p:nvPr/>
        </p:nvCxnSpPr>
        <p:spPr>
          <a:xfrm>
            <a:off x="228600" y="579437"/>
            <a:ext cx="8686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287338" y="76200"/>
            <a:ext cx="8605837" cy="490538"/>
          </a:xfrm>
        </p:spPr>
        <p:txBody>
          <a:bodyPr>
            <a:noAutofit/>
          </a:bodyPr>
          <a:lstStyle/>
          <a:p>
            <a:r>
              <a:rPr lang="en-US" sz="2400" b="1" dirty="0" smtClean="0">
                <a:solidFill>
                  <a:schemeClr val="accent1">
                    <a:lumMod val="75000"/>
                  </a:schemeClr>
                </a:solidFill>
              </a:rPr>
              <a:t>STS module</a:t>
            </a:r>
            <a:endParaRPr lang="en-US" sz="2400" b="1" dirty="0">
              <a:solidFill>
                <a:schemeClr val="accent1">
                  <a:lumMod val="75000"/>
                </a:schemeClr>
              </a:solidFill>
            </a:endParaRPr>
          </a:p>
        </p:txBody>
      </p:sp>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6359" t="50000" r="2530"/>
          <a:stretch/>
        </p:blipFill>
        <p:spPr bwMode="auto">
          <a:xfrm>
            <a:off x="251520" y="1158879"/>
            <a:ext cx="2931886" cy="29130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Rechteck 13"/>
          <p:cNvSpPr/>
          <p:nvPr/>
        </p:nvSpPr>
        <p:spPr>
          <a:xfrm>
            <a:off x="2051720" y="1263825"/>
            <a:ext cx="190241" cy="2676225"/>
          </a:xfrm>
          <a:prstGeom prst="rect">
            <a:avLst/>
          </a:prstGeom>
          <a:noFill/>
          <a:ln w="476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uppieren 14"/>
          <p:cNvGrpSpPr>
            <a:grpSpLocks noChangeAspect="1"/>
          </p:cNvGrpSpPr>
          <p:nvPr/>
        </p:nvGrpSpPr>
        <p:grpSpPr>
          <a:xfrm>
            <a:off x="3500431" y="1000108"/>
            <a:ext cx="873230" cy="3214710"/>
            <a:chOff x="7381873" y="718192"/>
            <a:chExt cx="1400175" cy="5154612"/>
          </a:xfrm>
        </p:grpSpPr>
        <p:pic>
          <p:nvPicPr>
            <p:cNvPr id="16" name="Picture 2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81873" y="718192"/>
              <a:ext cx="1143000" cy="51546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pic>
          <p:nvPicPr>
            <p:cNvPr id="17" name="Picture 2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42298" y="718192"/>
              <a:ext cx="514350" cy="129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grpSp>
          <p:nvGrpSpPr>
            <p:cNvPr id="18" name="Group 1"/>
            <p:cNvGrpSpPr>
              <a:grpSpLocks/>
            </p:cNvGrpSpPr>
            <p:nvPr/>
          </p:nvGrpSpPr>
          <p:grpSpPr bwMode="auto">
            <a:xfrm>
              <a:off x="8267698" y="3428054"/>
              <a:ext cx="514350" cy="2012950"/>
              <a:chOff x="8403847" y="3022810"/>
              <a:chExt cx="514613" cy="2012154"/>
            </a:xfrm>
          </p:grpSpPr>
          <p:pic>
            <p:nvPicPr>
              <p:cNvPr id="19" name="Picture 2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0800000">
                <a:off x="8403849" y="3739564"/>
                <a:ext cx="514611" cy="129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pic>
            <p:nvPicPr>
              <p:cNvPr id="20" name="Picture 23"/>
              <p:cNvPicPr>
                <a:picLocks noChangeAspect="1" noChangeArrowheads="1"/>
              </p:cNvPicPr>
              <p:nvPr/>
            </p:nvPicPr>
            <p:blipFill>
              <a:blip r:embed="rId5" cstate="print">
                <a:extLst>
                  <a:ext uri="{28A0092B-C50C-407E-A947-70E740481C1C}">
                    <a14:useLocalDpi xmlns:a14="http://schemas.microsoft.com/office/drawing/2010/main" xmlns="" val="0"/>
                  </a:ext>
                </a:extLst>
              </a:blip>
              <a:srcRect t="35310"/>
              <a:stretch>
                <a:fillRect/>
              </a:stretch>
            </p:blipFill>
            <p:spPr bwMode="auto">
              <a:xfrm rot="10800000">
                <a:off x="8403848" y="3526519"/>
                <a:ext cx="514611" cy="8379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pic>
            <p:nvPicPr>
              <p:cNvPr id="21" name="Picture 23"/>
              <p:cNvPicPr>
                <a:picLocks noChangeAspect="1" noChangeArrowheads="1"/>
              </p:cNvPicPr>
              <p:nvPr/>
            </p:nvPicPr>
            <p:blipFill>
              <a:blip r:embed="rId5" cstate="print">
                <a:extLst>
                  <a:ext uri="{28A0092B-C50C-407E-A947-70E740481C1C}">
                    <a14:useLocalDpi xmlns:a14="http://schemas.microsoft.com/office/drawing/2010/main" xmlns="" val="0"/>
                  </a:ext>
                </a:extLst>
              </a:blip>
              <a:srcRect t="35310"/>
              <a:stretch>
                <a:fillRect/>
              </a:stretch>
            </p:blipFill>
            <p:spPr bwMode="auto">
              <a:xfrm rot="10800000">
                <a:off x="8403849" y="3276810"/>
                <a:ext cx="514611" cy="8379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pic>
            <p:nvPicPr>
              <p:cNvPr id="22" name="Picture 23"/>
              <p:cNvPicPr>
                <a:picLocks noChangeAspect="1" noChangeArrowheads="1"/>
              </p:cNvPicPr>
              <p:nvPr/>
            </p:nvPicPr>
            <p:blipFill>
              <a:blip r:embed="rId5" cstate="print">
                <a:extLst>
                  <a:ext uri="{28A0092B-C50C-407E-A947-70E740481C1C}">
                    <a14:useLocalDpi xmlns:a14="http://schemas.microsoft.com/office/drawing/2010/main" xmlns="" val="0"/>
                  </a:ext>
                </a:extLst>
              </a:blip>
              <a:srcRect t="35310"/>
              <a:stretch>
                <a:fillRect/>
              </a:stretch>
            </p:blipFill>
            <p:spPr bwMode="auto">
              <a:xfrm rot="10800000">
                <a:off x="8403847" y="3022810"/>
                <a:ext cx="514611" cy="8379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grpSp>
      </p:grpSp>
      <p:pic>
        <p:nvPicPr>
          <p:cNvPr id="23" name="Picture 2"/>
          <p:cNvPicPr preferRelativeResize="0">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rot="1530692">
            <a:off x="5174329" y="1222743"/>
            <a:ext cx="3783912" cy="2288804"/>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Box 1"/>
          <p:cNvSpPr txBox="1"/>
          <p:nvPr/>
        </p:nvSpPr>
        <p:spPr>
          <a:xfrm>
            <a:off x="228600" y="571480"/>
            <a:ext cx="9865096" cy="369332"/>
          </a:xfrm>
          <a:prstGeom prst="rect">
            <a:avLst/>
          </a:prstGeom>
          <a:noFill/>
        </p:spPr>
        <p:txBody>
          <a:bodyPr wrap="square" rtlCol="0">
            <a:spAutoFit/>
          </a:bodyPr>
          <a:lstStyle/>
          <a:p>
            <a:pPr algn="l"/>
            <a:r>
              <a:rPr lang="en-US" dirty="0" smtClean="0"/>
              <a:t>module := building block of ladders, smallest assembled functional unit</a:t>
            </a:r>
          </a:p>
        </p:txBody>
      </p:sp>
      <p:sp>
        <p:nvSpPr>
          <p:cNvPr id="28" name="TextBox 14"/>
          <p:cNvSpPr txBox="1"/>
          <p:nvPr/>
        </p:nvSpPr>
        <p:spPr>
          <a:xfrm>
            <a:off x="6349039" y="1214422"/>
            <a:ext cx="2719474" cy="338554"/>
          </a:xfrm>
          <a:prstGeom prst="rect">
            <a:avLst/>
          </a:prstGeom>
          <a:noFill/>
        </p:spPr>
        <p:txBody>
          <a:bodyPr wrap="square" rtlCol="0">
            <a:spAutoFit/>
          </a:bodyPr>
          <a:lstStyle/>
          <a:p>
            <a:pPr algn="ctr"/>
            <a:r>
              <a:rPr lang="en-US" sz="1600" dirty="0" smtClean="0"/>
              <a:t>front-end electronics board</a:t>
            </a:r>
            <a:endParaRPr lang="en-US" sz="1600" dirty="0"/>
          </a:p>
        </p:txBody>
      </p:sp>
      <p:sp>
        <p:nvSpPr>
          <p:cNvPr id="30" name="TextBox 13"/>
          <p:cNvSpPr txBox="1"/>
          <p:nvPr/>
        </p:nvSpPr>
        <p:spPr>
          <a:xfrm>
            <a:off x="7158027" y="3079268"/>
            <a:ext cx="1795051" cy="338554"/>
          </a:xfrm>
          <a:prstGeom prst="rect">
            <a:avLst/>
          </a:prstGeom>
          <a:noFill/>
        </p:spPr>
        <p:txBody>
          <a:bodyPr wrap="square" rtlCol="0">
            <a:spAutoFit/>
          </a:bodyPr>
          <a:lstStyle/>
          <a:p>
            <a:r>
              <a:rPr lang="en-US" sz="1600" dirty="0" smtClean="0"/>
              <a:t>read-out cables</a:t>
            </a:r>
            <a:endParaRPr lang="en-US" sz="1600" dirty="0"/>
          </a:p>
        </p:txBody>
      </p:sp>
      <p:sp>
        <p:nvSpPr>
          <p:cNvPr id="31" name="TextBox 18"/>
          <p:cNvSpPr txBox="1"/>
          <p:nvPr/>
        </p:nvSpPr>
        <p:spPr>
          <a:xfrm>
            <a:off x="7138294" y="3345420"/>
            <a:ext cx="1509984" cy="369332"/>
          </a:xfrm>
          <a:prstGeom prst="rect">
            <a:avLst/>
          </a:prstGeom>
          <a:noFill/>
        </p:spPr>
        <p:txBody>
          <a:bodyPr wrap="square" rtlCol="0">
            <a:spAutoFit/>
          </a:bodyPr>
          <a:lstStyle/>
          <a:p>
            <a:pPr algn="ctr"/>
            <a:r>
              <a:rPr lang="en-US" dirty="0" smtClean="0"/>
              <a:t>10 – 50 cm </a:t>
            </a:r>
          </a:p>
        </p:txBody>
      </p:sp>
      <p:sp>
        <p:nvSpPr>
          <p:cNvPr id="32" name="TextBox 7"/>
          <p:cNvSpPr txBox="1"/>
          <p:nvPr/>
        </p:nvSpPr>
        <p:spPr>
          <a:xfrm>
            <a:off x="5308132" y="3078524"/>
            <a:ext cx="1424107" cy="338554"/>
          </a:xfrm>
          <a:prstGeom prst="rect">
            <a:avLst/>
          </a:prstGeom>
          <a:noFill/>
        </p:spPr>
        <p:txBody>
          <a:bodyPr wrap="square" rtlCol="0">
            <a:spAutoFit/>
          </a:bodyPr>
          <a:lstStyle/>
          <a:p>
            <a:pPr algn="ctr"/>
            <a:r>
              <a:rPr lang="en-US" sz="1600" dirty="0" smtClean="0"/>
              <a:t>sensor</a:t>
            </a:r>
            <a:endParaRPr lang="en-US" sz="1600" dirty="0"/>
          </a:p>
        </p:txBody>
      </p:sp>
      <p:sp>
        <p:nvSpPr>
          <p:cNvPr id="33" name="TextBox 21"/>
          <p:cNvSpPr txBox="1"/>
          <p:nvPr/>
        </p:nvSpPr>
        <p:spPr>
          <a:xfrm>
            <a:off x="5280850" y="3345420"/>
            <a:ext cx="1734362" cy="369332"/>
          </a:xfrm>
          <a:prstGeom prst="rect">
            <a:avLst/>
          </a:prstGeom>
          <a:noFill/>
        </p:spPr>
        <p:txBody>
          <a:bodyPr wrap="square" rtlCol="0">
            <a:spAutoFit/>
          </a:bodyPr>
          <a:lstStyle/>
          <a:p>
            <a:r>
              <a:rPr lang="en-US" dirty="0" smtClean="0"/>
              <a:t>2, 4, 6, (12) cm</a:t>
            </a:r>
          </a:p>
        </p:txBody>
      </p:sp>
      <p:cxnSp>
        <p:nvCxnSpPr>
          <p:cNvPr id="34" name="Straight Arrow Connector 2"/>
          <p:cNvCxnSpPr/>
          <p:nvPr/>
        </p:nvCxnSpPr>
        <p:spPr bwMode="auto">
          <a:xfrm flipH="1">
            <a:off x="5580112" y="2992758"/>
            <a:ext cx="1302078" cy="0"/>
          </a:xfrm>
          <a:prstGeom prst="straightConnector1">
            <a:avLst/>
          </a:prstGeom>
          <a:solidFill>
            <a:srgbClr val="3366FF"/>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5" name="Straight Arrow Connector 17"/>
          <p:cNvCxnSpPr/>
          <p:nvPr/>
        </p:nvCxnSpPr>
        <p:spPr bwMode="auto">
          <a:xfrm>
            <a:off x="6882190" y="2992759"/>
            <a:ext cx="1766088" cy="0"/>
          </a:xfrm>
          <a:prstGeom prst="straightConnector1">
            <a:avLst/>
          </a:prstGeom>
          <a:solidFill>
            <a:srgbClr val="3366FF"/>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4" name="TextBox 15"/>
          <p:cNvSpPr txBox="1"/>
          <p:nvPr/>
        </p:nvSpPr>
        <p:spPr>
          <a:xfrm>
            <a:off x="4499992" y="2285992"/>
            <a:ext cx="1647825" cy="369332"/>
          </a:xfrm>
          <a:prstGeom prst="rect">
            <a:avLst/>
          </a:prstGeom>
          <a:noFill/>
        </p:spPr>
        <p:txBody>
          <a:bodyPr wrap="square" rtlCol="0">
            <a:spAutoFit/>
          </a:bodyPr>
          <a:lstStyle/>
          <a:p>
            <a:r>
              <a:rPr lang="en-US" dirty="0" smtClean="0"/>
              <a:t>6 cm</a:t>
            </a:r>
          </a:p>
        </p:txBody>
      </p:sp>
      <p:cxnSp>
        <p:nvCxnSpPr>
          <p:cNvPr id="45" name="Straight Arrow Connector 20"/>
          <p:cNvCxnSpPr/>
          <p:nvPr/>
        </p:nvCxnSpPr>
        <p:spPr bwMode="auto">
          <a:xfrm>
            <a:off x="4987035" y="2137416"/>
            <a:ext cx="442221" cy="720080"/>
          </a:xfrm>
          <a:prstGeom prst="straightConnector1">
            <a:avLst/>
          </a:prstGeom>
          <a:solidFill>
            <a:srgbClr val="3366FF"/>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36" name="Picture 3" descr="C:\Users\szczygie\Desktop\paczka\foto_probestacja_small.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00430" y="4786322"/>
            <a:ext cx="1097760" cy="1643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71472" y="4786322"/>
            <a:ext cx="2313141" cy="17273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5"/>
          <p:cNvSpPr txBox="1"/>
          <p:nvPr/>
        </p:nvSpPr>
        <p:spPr>
          <a:xfrm>
            <a:off x="0" y="4143380"/>
            <a:ext cx="3569244" cy="584775"/>
          </a:xfrm>
          <a:prstGeom prst="rect">
            <a:avLst/>
          </a:prstGeom>
          <a:noFill/>
        </p:spPr>
        <p:txBody>
          <a:bodyPr wrap="square" rtlCol="0">
            <a:spAutoFit/>
          </a:bodyPr>
          <a:lstStyle/>
          <a:p>
            <a:r>
              <a:rPr lang="en-US" sz="1600" b="1" dirty="0" smtClean="0"/>
              <a:t>Components: </a:t>
            </a:r>
            <a:r>
              <a:rPr lang="en-US" sz="1600" dirty="0" smtClean="0"/>
              <a:t/>
            </a:r>
            <a:br>
              <a:rPr lang="en-US" sz="1600" dirty="0" smtClean="0"/>
            </a:br>
            <a:endParaRPr lang="de-DE" sz="1600" dirty="0"/>
          </a:p>
        </p:txBody>
      </p:sp>
      <p:sp>
        <p:nvSpPr>
          <p:cNvPr id="40" name="Rechteck 1"/>
          <p:cNvSpPr/>
          <p:nvPr/>
        </p:nvSpPr>
        <p:spPr>
          <a:xfrm>
            <a:off x="3695305" y="4357694"/>
            <a:ext cx="694421" cy="369332"/>
          </a:xfrm>
          <a:prstGeom prst="rect">
            <a:avLst/>
          </a:prstGeom>
        </p:spPr>
        <p:txBody>
          <a:bodyPr wrap="none">
            <a:spAutoFit/>
          </a:bodyPr>
          <a:lstStyle/>
          <a:p>
            <a:r>
              <a:rPr lang="en-US" dirty="0" smtClean="0"/>
              <a:t>ASICs</a:t>
            </a:r>
            <a:endParaRPr lang="de-DE" dirty="0"/>
          </a:p>
        </p:txBody>
      </p:sp>
      <p:sp>
        <p:nvSpPr>
          <p:cNvPr id="41" name="Rechteck 2"/>
          <p:cNvSpPr/>
          <p:nvPr/>
        </p:nvSpPr>
        <p:spPr>
          <a:xfrm>
            <a:off x="1275222" y="4357694"/>
            <a:ext cx="889218" cy="369332"/>
          </a:xfrm>
          <a:prstGeom prst="rect">
            <a:avLst/>
          </a:prstGeom>
        </p:spPr>
        <p:txBody>
          <a:bodyPr wrap="none">
            <a:spAutoFit/>
          </a:bodyPr>
          <a:lstStyle/>
          <a:p>
            <a:r>
              <a:rPr lang="en-US" dirty="0" smtClean="0"/>
              <a:t>sensors</a:t>
            </a:r>
            <a:endParaRPr lang="de-DE" dirty="0"/>
          </a:p>
        </p:txBody>
      </p:sp>
      <p:sp>
        <p:nvSpPr>
          <p:cNvPr id="42" name="Rechteck 3"/>
          <p:cNvSpPr/>
          <p:nvPr/>
        </p:nvSpPr>
        <p:spPr>
          <a:xfrm>
            <a:off x="6660416" y="3929066"/>
            <a:ext cx="527709" cy="369332"/>
          </a:xfrm>
          <a:prstGeom prst="rect">
            <a:avLst/>
          </a:prstGeom>
        </p:spPr>
        <p:txBody>
          <a:bodyPr wrap="none">
            <a:spAutoFit/>
          </a:bodyPr>
          <a:lstStyle/>
          <a:p>
            <a:r>
              <a:rPr lang="en-US" dirty="0" smtClean="0"/>
              <a:t>FEB</a:t>
            </a:r>
            <a:endParaRPr lang="de-DE" dirty="0"/>
          </a:p>
        </p:txBody>
      </p:sp>
      <p:pic>
        <p:nvPicPr>
          <p:cNvPr id="43"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551915" y="5924225"/>
            <a:ext cx="2865189" cy="501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
        <p:nvSpPr>
          <p:cNvPr id="46" name="Textfeld 4"/>
          <p:cNvSpPr txBox="1"/>
          <p:nvPr/>
        </p:nvSpPr>
        <p:spPr>
          <a:xfrm>
            <a:off x="6051981" y="5645746"/>
            <a:ext cx="1640064" cy="369332"/>
          </a:xfrm>
          <a:prstGeom prst="rect">
            <a:avLst/>
          </a:prstGeom>
          <a:noFill/>
        </p:spPr>
        <p:txBody>
          <a:bodyPr wrap="none" rtlCol="0">
            <a:spAutoFit/>
          </a:bodyPr>
          <a:lstStyle/>
          <a:p>
            <a:r>
              <a:rPr lang="en-US" dirty="0" smtClean="0"/>
              <a:t>read-out cables</a:t>
            </a:r>
            <a:endParaRPr lang="de-DE" dirty="0"/>
          </a:p>
        </p:txBody>
      </p:sp>
      <p:pic>
        <p:nvPicPr>
          <p:cNvPr id="47" name="Picture 4" descr="\\WinFileSvG\DL$Root\cschmidt\Eigene Dateien\CBM\24th CBM Collaboration Meeting Krakow\STE_FEB8_3D.jpg"/>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3861" t="36031" b="8837"/>
          <a:stretch/>
        </p:blipFill>
        <p:spPr bwMode="auto">
          <a:xfrm>
            <a:off x="5072066" y="4242269"/>
            <a:ext cx="3823145" cy="1329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0476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2506</Words>
  <Application>Microsoft Office PowerPoint</Application>
  <PresentationFormat>On-screen Show (4:3)</PresentationFormat>
  <Paragraphs>319</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Larissa</vt:lpstr>
      <vt:lpstr>Slide 1</vt:lpstr>
      <vt:lpstr>Slide 2</vt:lpstr>
      <vt:lpstr>Tracking nuclear collisions at SIS-100 and at SIS-300</vt:lpstr>
      <vt:lpstr>Tracking nuclear collisions at SIS-100 and at SIS-300</vt:lpstr>
      <vt:lpstr>STS concept</vt:lpstr>
      <vt:lpstr>STS layout</vt:lpstr>
      <vt:lpstr>STS performance</vt:lpstr>
      <vt:lpstr>Misalignment studies</vt:lpstr>
      <vt:lpstr>STS module</vt:lpstr>
      <vt:lpstr>Micro-strip silicon sensors</vt:lpstr>
      <vt:lpstr>Prototypes of STS micro-strip silicon sensors</vt:lpstr>
      <vt:lpstr>STS low-mass micro-cables</vt:lpstr>
      <vt:lpstr>Read-out chip STS-XYTER 2.0</vt:lpstr>
      <vt:lpstr>Source tests of the latest silicon sensor prototypes</vt:lpstr>
      <vt:lpstr>Module prototype tests</vt:lpstr>
      <vt:lpstr>Cooling </vt:lpstr>
      <vt:lpstr>STS Technical Design Report</vt:lpstr>
      <vt:lpstr>Conclusion</vt:lpstr>
      <vt:lpstr>Institutes participating in the CBM-STS project</vt:lpstr>
    </vt:vector>
  </TitlesOfParts>
  <Company>GSI Helmholzzentrum für Schwerionenforschung mbH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Balog, Tomas</dc:creator>
  <cp:lastModifiedBy>GENIUS</cp:lastModifiedBy>
  <cp:revision>147</cp:revision>
  <dcterms:created xsi:type="dcterms:W3CDTF">2014-02-18T13:28:19Z</dcterms:created>
  <dcterms:modified xsi:type="dcterms:W3CDTF">2014-10-15T09:45:24Z</dcterms:modified>
</cp:coreProperties>
</file>