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9" r:id="rId5"/>
    <p:sldId id="264" r:id="rId6"/>
    <p:sldId id="281" r:id="rId7"/>
    <p:sldId id="283" r:id="rId8"/>
    <p:sldId id="284" r:id="rId9"/>
    <p:sldId id="279" r:id="rId10"/>
    <p:sldId id="276" r:id="rId11"/>
    <p:sldId id="285" r:id="rId12"/>
    <p:sldId id="287" r:id="rId13"/>
    <p:sldId id="288" r:id="rId14"/>
    <p:sldId id="290" r:id="rId15"/>
    <p:sldId id="291" r:id="rId16"/>
    <p:sldId id="292" r:id="rId17"/>
    <p:sldId id="293" r:id="rId18"/>
    <p:sldId id="295" r:id="rId19"/>
    <p:sldId id="277" r:id="rId20"/>
    <p:sldId id="296" r:id="rId21"/>
    <p:sldId id="297" r:id="rId22"/>
    <p:sldId id="298" r:id="rId23"/>
    <p:sldId id="294" r:id="rId24"/>
    <p:sldId id="280" r:id="rId25"/>
    <p:sldId id="286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000"/>
    <a:srgbClr val="981E32"/>
    <a:srgbClr val="FFFFFF"/>
    <a:srgbClr val="C75B12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 showGuides="1">
      <p:cViewPr>
        <p:scale>
          <a:sx n="90" d="100"/>
          <a:sy n="90" d="100"/>
        </p:scale>
        <p:origin x="-1536" y="-15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gmann\Desktop\SLAC\LCLS%20strategy\Directors%20meeting%20DOE%2012%2011%202013\final\LCLS_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slac.stanford.edu\my%20storage\users\c\colocho\Private\LCLS\Travel\WAO2014\beam_stats_summary_by_prog_2y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slac.stanford.edu\my%20storage\users\c\colocho\Private\LCLS\Travel\WAO2014\beam_stats_summary_by_prog_2y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92923916260747"/>
          <c:y val="3.6918629765421332E-2"/>
          <c:w val="0.59330064063295196"/>
          <c:h val="0.76561928510545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Proposals Received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Sheet1!$A$24:$A$32</c:f>
              <c:strCache>
                <c:ptCount val="9"/>
                <c:pt idx="0">
                  <c:v>Run 1 2088 hrs</c:v>
                </c:pt>
                <c:pt idx="1">
                  <c:v>Run 2 2256 hrs</c:v>
                </c:pt>
                <c:pt idx="2">
                  <c:v>Run 3 2184 hrs</c:v>
                </c:pt>
                <c:pt idx="3">
                  <c:v>Run 4 2256 hrs</c:v>
                </c:pt>
                <c:pt idx="4">
                  <c:v>Run 5 2772 hrs</c:v>
                </c:pt>
                <c:pt idx="5">
                  <c:v>Run 6 2388 hrs</c:v>
                </c:pt>
                <c:pt idx="6">
                  <c:v>Run 7 3120 hrs</c:v>
                </c:pt>
                <c:pt idx="7">
                  <c:v>Run 8 2700 hrs</c:v>
                </c:pt>
                <c:pt idx="8">
                  <c:v>Run 9 2280 hrs</c:v>
                </c:pt>
              </c:strCache>
            </c:strRef>
          </c:cat>
          <c:val>
            <c:numRef>
              <c:f>Sheet1!$B$24:$B$32</c:f>
              <c:numCache>
                <c:formatCode>General</c:formatCode>
                <c:ptCount val="9"/>
                <c:pt idx="0">
                  <c:v>28</c:v>
                </c:pt>
                <c:pt idx="1">
                  <c:v>62</c:v>
                </c:pt>
                <c:pt idx="2">
                  <c:v>107</c:v>
                </c:pt>
                <c:pt idx="3">
                  <c:v>116</c:v>
                </c:pt>
                <c:pt idx="4">
                  <c:v>114</c:v>
                </c:pt>
                <c:pt idx="5">
                  <c:v>134</c:v>
                </c:pt>
                <c:pt idx="6">
                  <c:v>152</c:v>
                </c:pt>
                <c:pt idx="7">
                  <c:v>175</c:v>
                </c:pt>
                <c:pt idx="8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202112"/>
        <c:axId val="142639104"/>
      </c:barChart>
      <c:lineChart>
        <c:grouping val="standard"/>
        <c:varyColors val="0"/>
        <c:ser>
          <c:idx val="1"/>
          <c:order val="1"/>
          <c:tx>
            <c:strRef>
              <c:f>Sheet1!$C$23</c:f>
              <c:strCache>
                <c:ptCount val="1"/>
                <c:pt idx="0">
                  <c:v>% Propsals Scheduled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Sheet1!$A$24:$A$32</c:f>
              <c:strCache>
                <c:ptCount val="9"/>
                <c:pt idx="0">
                  <c:v>Run 1 2088 hrs</c:v>
                </c:pt>
                <c:pt idx="1">
                  <c:v>Run 2 2256 hrs</c:v>
                </c:pt>
                <c:pt idx="2">
                  <c:v>Run 3 2184 hrs</c:v>
                </c:pt>
                <c:pt idx="3">
                  <c:v>Run 4 2256 hrs</c:v>
                </c:pt>
                <c:pt idx="4">
                  <c:v>Run 5 2772 hrs</c:v>
                </c:pt>
                <c:pt idx="5">
                  <c:v>Run 6 2388 hrs</c:v>
                </c:pt>
                <c:pt idx="6">
                  <c:v>Run 7 3120 hrs</c:v>
                </c:pt>
                <c:pt idx="7">
                  <c:v>Run 8 2700 hrs</c:v>
                </c:pt>
                <c:pt idx="8">
                  <c:v>Run 9 2280 hrs</c:v>
                </c:pt>
              </c:strCache>
            </c:strRef>
          </c:cat>
          <c:val>
            <c:numRef>
              <c:f>Sheet1!$C$24:$C$32</c:f>
              <c:numCache>
                <c:formatCode>0%</c:formatCode>
                <c:ptCount val="9"/>
                <c:pt idx="0">
                  <c:v>0.39285714285714285</c:v>
                </c:pt>
                <c:pt idx="1">
                  <c:v>0.37096774193548387</c:v>
                </c:pt>
                <c:pt idx="2">
                  <c:v>0.23364485981308411</c:v>
                </c:pt>
                <c:pt idx="3">
                  <c:v>0.22413793103448276</c:v>
                </c:pt>
                <c:pt idx="4">
                  <c:v>0.25438596491228072</c:v>
                </c:pt>
                <c:pt idx="5">
                  <c:v>0.2462686567164179</c:v>
                </c:pt>
                <c:pt idx="6">
                  <c:v>0.26973684210526316</c:v>
                </c:pt>
                <c:pt idx="7">
                  <c:v>0.2</c:v>
                </c:pt>
                <c:pt idx="8">
                  <c:v>0.18556701030927836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318336"/>
        <c:axId val="142639680"/>
      </c:lineChart>
      <c:catAx>
        <c:axId val="14620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2639104"/>
        <c:crosses val="autoZero"/>
        <c:auto val="1"/>
        <c:lblAlgn val="ctr"/>
        <c:lblOffset val="100"/>
        <c:noMultiLvlLbl val="0"/>
      </c:catAx>
      <c:valAx>
        <c:axId val="1426391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>
                    <a:solidFill>
                      <a:srgbClr val="008000"/>
                    </a:solidFill>
                  </a:defRPr>
                </a:pPr>
                <a:r>
                  <a:rPr lang="en-US" sz="2000" dirty="0" smtClean="0">
                    <a:solidFill>
                      <a:srgbClr val="008000"/>
                    </a:solidFill>
                  </a:rPr>
                  <a:t># of Proposals</a:t>
                </a:r>
                <a:endParaRPr lang="en-US" sz="2000" dirty="0">
                  <a:solidFill>
                    <a:srgbClr val="008000"/>
                  </a:solidFill>
                </a:endParaRPr>
              </a:p>
              <a:p>
                <a:pPr>
                  <a:defRPr sz="2000">
                    <a:solidFill>
                      <a:srgbClr val="008000"/>
                    </a:solidFill>
                  </a:defRPr>
                </a:pPr>
                <a:r>
                  <a:rPr lang="en-US" sz="2000" dirty="0">
                    <a:solidFill>
                      <a:srgbClr val="008000"/>
                    </a:solidFill>
                  </a:rPr>
                  <a:t>Received</a:t>
                </a:r>
              </a:p>
            </c:rich>
          </c:tx>
          <c:layout>
            <c:manualLayout>
              <c:xMode val="edge"/>
              <c:yMode val="edge"/>
              <c:x val="2.361198731372046E-2"/>
              <c:y val="0.33765487541373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en-US"/>
          </a:p>
        </c:txPr>
        <c:crossAx val="146202112"/>
        <c:crosses val="autoZero"/>
        <c:crossBetween val="between"/>
      </c:valAx>
      <c:valAx>
        <c:axId val="14263968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2000">
                    <a:solidFill>
                      <a:srgbClr val="C00000"/>
                    </a:solidFill>
                  </a:defRPr>
                </a:pPr>
                <a:r>
                  <a:rPr lang="en-US" sz="2000" dirty="0">
                    <a:solidFill>
                      <a:srgbClr val="C00000"/>
                    </a:solidFill>
                  </a:rPr>
                  <a:t>%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Proposals</a:t>
                </a:r>
              </a:p>
              <a:p>
                <a:pPr>
                  <a:defRPr sz="2000">
                    <a:solidFill>
                      <a:srgbClr val="C00000"/>
                    </a:solidFill>
                  </a:defRPr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Scheduled</a:t>
                </a:r>
                <a:endParaRPr lang="en-US" sz="2000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6375487242376584"/>
              <c:y val="4.699509781801995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en-US"/>
          </a:p>
        </c:txPr>
        <c:crossAx val="146318336"/>
        <c:crosses val="max"/>
        <c:crossBetween val="between"/>
      </c:valAx>
      <c:catAx>
        <c:axId val="1463183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639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'beam_stats_summary_by_prog_ 2yr'!$B$24</c:f>
              <c:strCache>
                <c:ptCount val="1"/>
                <c:pt idx="0">
                  <c:v>Scheduled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'beam_stats_summary_by_prog_ 2yr'!$A$25:$A$28</c:f>
              <c:strCache>
                <c:ptCount val="4"/>
                <c:pt idx="0">
                  <c:v>Users</c:v>
                </c:pt>
                <c:pt idx="1">
                  <c:v>Machine Dev.</c:v>
                </c:pt>
                <c:pt idx="2">
                  <c:v>Photon MD</c:v>
                </c:pt>
                <c:pt idx="3">
                  <c:v>Off</c:v>
                </c:pt>
              </c:strCache>
            </c:strRef>
          </c:cat>
          <c:val>
            <c:numRef>
              <c:f>'beam_stats_summary_by_prog_ 2yr'!$B$25:$B$28</c:f>
              <c:numCache>
                <c:formatCode>0%</c:formatCode>
                <c:ptCount val="4"/>
                <c:pt idx="0">
                  <c:v>0.54606481481481473</c:v>
                </c:pt>
                <c:pt idx="1">
                  <c:v>0.23275684931506849</c:v>
                </c:pt>
                <c:pt idx="2">
                  <c:v>3.5930365296803657E-2</c:v>
                </c:pt>
                <c:pt idx="3">
                  <c:v>0.18524797057331321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535360"/>
        <c:axId val="142642560"/>
      </c:barChart>
      <c:catAx>
        <c:axId val="1475353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642560"/>
        <c:crosses val="autoZero"/>
        <c:auto val="1"/>
        <c:lblAlgn val="ctr"/>
        <c:lblOffset val="100"/>
        <c:noMultiLvlLbl val="0"/>
      </c:catAx>
      <c:valAx>
        <c:axId val="142642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75353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'beam_stats_summary_by_prog_ 2yr'!$F$24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'beam_stats_summary_by_prog_ 2yr'!$E$25:$E$27</c:f>
              <c:strCache>
                <c:ptCount val="3"/>
                <c:pt idx="0">
                  <c:v>Users</c:v>
                </c:pt>
                <c:pt idx="1">
                  <c:v>Machine Dev.</c:v>
                </c:pt>
                <c:pt idx="2">
                  <c:v>Photon MD</c:v>
                </c:pt>
              </c:strCache>
            </c:strRef>
          </c:cat>
          <c:val>
            <c:numRef>
              <c:f>'beam_stats_summary_by_prog_ 2yr'!$F$25:$F$27</c:f>
              <c:numCache>
                <c:formatCode>0.0%</c:formatCode>
                <c:ptCount val="3"/>
                <c:pt idx="0">
                  <c:v>0.9496502755404832</c:v>
                </c:pt>
                <c:pt idx="1">
                  <c:v>0.88435224012359304</c:v>
                </c:pt>
                <c:pt idx="2">
                  <c:v>0.90532168387609213</c:v>
                </c:pt>
              </c:numCache>
            </c:numRef>
          </c:val>
        </c:ser>
        <c:ser>
          <c:idx val="1"/>
          <c:order val="1"/>
          <c:tx>
            <c:strRef>
              <c:f>'beam_stats_summary_by_prog_ 2yr'!$G$24</c:f>
              <c:strCache>
                <c:ptCount val="1"/>
                <c:pt idx="0">
                  <c:v>Reliability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cat>
            <c:strRef>
              <c:f>'beam_stats_summary_by_prog_ 2yr'!$E$25:$E$27</c:f>
              <c:strCache>
                <c:ptCount val="3"/>
                <c:pt idx="0">
                  <c:v>Users</c:v>
                </c:pt>
                <c:pt idx="1">
                  <c:v>Machine Dev.</c:v>
                </c:pt>
                <c:pt idx="2">
                  <c:v>Photon MD</c:v>
                </c:pt>
              </c:strCache>
            </c:strRef>
          </c:cat>
          <c:val>
            <c:numRef>
              <c:f>'beam_stats_summary_by_prog_ 2yr'!$G$25:$G$27</c:f>
              <c:numCache>
                <c:formatCode>0.0%</c:formatCode>
                <c:ptCount val="3"/>
                <c:pt idx="0">
                  <c:v>0.96386180584993641</c:v>
                </c:pt>
                <c:pt idx="1">
                  <c:v>0.91954192108683397</c:v>
                </c:pt>
                <c:pt idx="2">
                  <c:v>0.93804606830818105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535872"/>
        <c:axId val="142644288"/>
      </c:barChart>
      <c:catAx>
        <c:axId val="1475358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42644288"/>
        <c:crosses val="autoZero"/>
        <c:auto val="1"/>
        <c:lblAlgn val="ctr"/>
        <c:lblOffset val="100"/>
        <c:noMultiLvlLbl val="0"/>
      </c:catAx>
      <c:valAx>
        <c:axId val="14264428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475358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4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9112-C73F-41A3-8805-9B9B08DFDD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 charset="0"/>
              </a:rPr>
              <a:t>LCLS-II DOE Status Review / May 22-23, 2013</a:t>
            </a:r>
          </a:p>
        </p:txBody>
      </p:sp>
    </p:spTree>
    <p:extLst>
      <p:ext uri="{BB962C8B-B14F-4D97-AF65-F5344CB8AC3E}">
        <p14:creationId xmlns:p14="http://schemas.microsoft.com/office/powerpoint/2010/main" val="132867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Linac Coherent Light Source (LCLS) Free Electron Laser (FEL) Performance </a:t>
            </a:r>
            <a:r>
              <a:rPr lang="en-US" sz="4400" dirty="0" smtClean="0"/>
              <a:t>Program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William S. Colocho, WAO, October 2014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 smtClean="0"/>
              <a:t>With </a:t>
            </a:r>
            <a:r>
              <a:rPr lang="en-US" sz="4000" dirty="0"/>
              <a:t>focus on </a:t>
            </a:r>
            <a:r>
              <a:rPr lang="en-US" sz="4000" dirty="0" smtClean="0"/>
              <a:t>Reproducibility.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Reproducibility topics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5290" y="1189222"/>
            <a:ext cx="4421187" cy="5191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Injector Laser profile on VCC</a:t>
            </a:r>
          </a:p>
          <a:p>
            <a:r>
              <a:rPr lang="en-US" altLang="en-US" sz="2000" dirty="0" smtClean="0"/>
              <a:t>Laser heater 3D overlap</a:t>
            </a:r>
          </a:p>
          <a:p>
            <a:r>
              <a:rPr lang="en-US" altLang="en-US" sz="2000" dirty="0" smtClean="0"/>
              <a:t>Gun Amplitude</a:t>
            </a:r>
          </a:p>
          <a:p>
            <a:r>
              <a:rPr lang="en-US" altLang="en-US" sz="2000" dirty="0" smtClean="0"/>
              <a:t>L1X orbit offset</a:t>
            </a:r>
          </a:p>
          <a:p>
            <a:r>
              <a:rPr lang="en-US" altLang="en-US" sz="2000" dirty="0" smtClean="0"/>
              <a:t>L2/L3 RF gain stability </a:t>
            </a:r>
          </a:p>
          <a:p>
            <a:r>
              <a:rPr lang="en-US" altLang="en-US" sz="2000" dirty="0" smtClean="0"/>
              <a:t>BC2 dispersion </a:t>
            </a:r>
          </a:p>
          <a:p>
            <a:r>
              <a:rPr lang="en-US" altLang="en-US" sz="2000" dirty="0" smtClean="0"/>
              <a:t>LTU emittance growth</a:t>
            </a:r>
          </a:p>
          <a:p>
            <a:r>
              <a:rPr lang="en-US" altLang="en-US" sz="2000" dirty="0" smtClean="0"/>
              <a:t>Lateral drift motion of LTU QUAD(s).</a:t>
            </a:r>
          </a:p>
          <a:p>
            <a:r>
              <a:rPr lang="en-US" altLang="en-US" sz="2000" dirty="0" smtClean="0"/>
              <a:t>Undulator launch orbit</a:t>
            </a:r>
          </a:p>
          <a:p>
            <a:r>
              <a:rPr lang="en-US" altLang="en-US" sz="2000" dirty="0" smtClean="0"/>
              <a:t>Undulator K degradation.</a:t>
            </a:r>
          </a:p>
          <a:p>
            <a:r>
              <a:rPr lang="en-US" altLang="en-US" sz="2000" dirty="0" smtClean="0"/>
              <a:t>SASE gain disturbances across undulator chicanes.</a:t>
            </a:r>
          </a:p>
          <a:p>
            <a:r>
              <a:rPr lang="en-US" altLang="en-US" sz="2000" dirty="0" smtClean="0"/>
              <a:t>UND chicane phase.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446477" y="1219200"/>
            <a:ext cx="4498975" cy="5146675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 smtClean="0"/>
              <a:t>Injector QUADs BBA.</a:t>
            </a:r>
          </a:p>
          <a:p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Operations – Physicist communication.</a:t>
            </a:r>
          </a:p>
          <a:p>
            <a:r>
              <a:rPr lang="en-US" altLang="en-US" sz="2000" dirty="0" smtClean="0"/>
              <a:t>Large parameter optimization space.</a:t>
            </a:r>
          </a:p>
          <a:p>
            <a:r>
              <a:rPr lang="en-US" altLang="en-US" sz="2000" dirty="0" smtClean="0"/>
              <a:t>Large number of configurations</a:t>
            </a:r>
          </a:p>
          <a:p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Opportunistic measurements.</a:t>
            </a:r>
          </a:p>
          <a:p>
            <a:r>
              <a:rPr lang="en-US" altLang="en-US" sz="2000" dirty="0" smtClean="0"/>
              <a:t>4:15 meeting requests seems late.</a:t>
            </a:r>
          </a:p>
          <a:p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</a:rPr>
              <a:t>Multiple optimization algorithms.</a:t>
            </a:r>
          </a:p>
          <a:p>
            <a:r>
              <a:rPr lang="en-US" altLang="en-US" sz="2000" dirty="0" smtClean="0"/>
              <a:t>Lattice and orbit control.</a:t>
            </a:r>
          </a:p>
          <a:p>
            <a:r>
              <a:rPr lang="en-US" altLang="en-US" sz="2000" dirty="0" smtClean="0"/>
              <a:t>Orbit control and feedback </a:t>
            </a:r>
          </a:p>
          <a:p>
            <a:r>
              <a:rPr lang="en-US" altLang="en-US" sz="2000" dirty="0" smtClean="0"/>
              <a:t>Magnetic filed reproducibility. (LTU PS)</a:t>
            </a:r>
          </a:p>
          <a:p>
            <a:r>
              <a:rPr lang="en-US" altLang="en-US" sz="2000" dirty="0" smtClean="0"/>
              <a:t>Coupling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8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7" y="0"/>
            <a:ext cx="2092433" cy="41096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98" y="2442474"/>
            <a:ext cx="2365526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4958378" cy="937709"/>
          </a:xfrm>
        </p:spPr>
        <p:txBody>
          <a:bodyPr/>
          <a:lstStyle/>
          <a:p>
            <a:r>
              <a:rPr lang="en-US" dirty="0" smtClean="0"/>
              <a:t>Reproducibility examples – Injector Laser Profile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8389"/>
            <a:ext cx="3524991" cy="2637516"/>
          </a:xfrm>
        </p:spPr>
      </p:pic>
      <p:pic>
        <p:nvPicPr>
          <p:cNvPr id="5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04650"/>
            <a:ext cx="3429000" cy="26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785" y="1295400"/>
            <a:ext cx="6818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Operators on shift identified FEL pulse intensity to be extremely sensitive to injector laser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Save profile and try to visually reproduce.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ays to quantify, track, correlate and monitor profile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Zernike polynomials may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symmetric/anti-symmetric coefficient (2 values).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R&amp;D to use adaptive optics.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88771" y="5531325"/>
            <a:ext cx="137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coefficients change with time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25" y="4198389"/>
            <a:ext cx="1217775" cy="10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8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36762"/>
            <a:ext cx="2241550" cy="1854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Characterization.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0" y="1243584"/>
            <a:ext cx="6019800" cy="5614416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operating point includes parameters selected by Users: 280 eV to 11.2 </a:t>
            </a:r>
            <a:r>
              <a:rPr lang="en-US" dirty="0" err="1" smtClean="0"/>
              <a:t>KeV</a:t>
            </a:r>
            <a:r>
              <a:rPr lang="en-US" dirty="0" smtClean="0"/>
              <a:t>, 20 </a:t>
            </a:r>
            <a:r>
              <a:rPr lang="en-US" dirty="0" err="1" smtClean="0"/>
              <a:t>pC</a:t>
            </a:r>
            <a:r>
              <a:rPr lang="en-US" dirty="0" smtClean="0"/>
              <a:t> to 180pC, 10 fs to ~120 fs).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leads to a large number of different configurations with different intrinsic performance.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Machine characterization takes time.  Must work hard at automating and speeding up measurements – Fast wire scanners.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Expert only measurements adapted for operator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 non invasive ways to monitor parameters.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83" y="5652977"/>
            <a:ext cx="2773109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832384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981200" y="6477000"/>
            <a:ext cx="36195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2057400" y="4953000"/>
            <a:ext cx="3724883" cy="640556"/>
          </a:xfrm>
          <a:prstGeom prst="bentConnector3">
            <a:avLst>
              <a:gd name="adj1" fmla="val 865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2667000" y="2438400"/>
            <a:ext cx="3581400" cy="2133600"/>
          </a:xfrm>
          <a:prstGeom prst="bentConnector3">
            <a:avLst>
              <a:gd name="adj1" fmla="val 829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6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Characterization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Opportunistic during hutch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Users and hutch scientists may be suspicious of “Non-Invasive”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Hutch a</a:t>
            </a:r>
            <a:r>
              <a:rPr lang="en-US" dirty="0" smtClean="0"/>
              <a:t>ccess </a:t>
            </a:r>
            <a:r>
              <a:rPr lang="en-US" dirty="0" smtClean="0"/>
              <a:t>time may not be known or predictable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Operators may prefer to tune or keep beam stable rather than to embark in measurement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easurement procedure(s) not well documented.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value added to current shift.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0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Optimization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28600" y="1243584"/>
            <a:ext cx="6019800" cy="50746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number of </a:t>
            </a:r>
            <a:r>
              <a:rPr lang="en-US" dirty="0" smtClean="0"/>
              <a:t>knobs leads </a:t>
            </a:r>
            <a:r>
              <a:rPr lang="en-US" dirty="0" smtClean="0"/>
              <a:t>to individual </a:t>
            </a:r>
            <a:r>
              <a:rPr lang="en-US" dirty="0" smtClean="0"/>
              <a:t>optimization approaches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Physics based “By the book” tune up algorithm has proven to work BUT not all the time. 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Minimizing beam emittance is a necessary but not sufficient </a:t>
            </a:r>
            <a:r>
              <a:rPr lang="en-US" dirty="0" smtClean="0"/>
              <a:t>condition for </a:t>
            </a:r>
            <a:r>
              <a:rPr lang="en-US" dirty="0" smtClean="0"/>
              <a:t>good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ultiple iterations needed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05" y="3048001"/>
            <a:ext cx="2999004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2284" y="4191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I vs emit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– Physicist communication.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Operations find improved performance from changing parameters that Physicist would expect to set once. (XCAV transverse offset, Hard X-Ray Self Seeding chicane delay)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to get lost in parameter space.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Parameter drift may be caused by hardware issue (Gun Solenoid tweaks due to Gun Amplitude probe issues).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logbook systems, multiple programs lead to information overflow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activities in the control room require operator attention. (Multi-program operation: FACET, ESTB, SSRL)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2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343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tuning aids, ideas and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986670" cy="53096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Tunagedon</a:t>
            </a:r>
            <a:r>
              <a:rPr lang="en-US" dirty="0" smtClean="0"/>
              <a:t>” Operator written GUI to automate common tuning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Jitter </a:t>
            </a:r>
            <a:r>
              <a:rPr lang="en-US" dirty="0" smtClean="0"/>
              <a:t>interferes with </a:t>
            </a:r>
            <a:r>
              <a:rPr lang="en-US" dirty="0" smtClean="0"/>
              <a:t>tuning efficiency.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Drift interferes with </a:t>
            </a:r>
            <a:r>
              <a:rPr lang="en-US" dirty="0" smtClean="0"/>
              <a:t>tuning efficiency.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Robust </a:t>
            </a:r>
            <a:r>
              <a:rPr lang="en-US" dirty="0"/>
              <a:t>Conjugate Direction Search (RCDS</a:t>
            </a:r>
            <a:r>
              <a:rPr lang="en-US" dirty="0" smtClean="0"/>
              <a:t>)* has been explored.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41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/>
          <a:p>
            <a:fld id="{4E8F3640-B924-43CE-B1AD-A39E4A8CB7E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958649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evaluation took 10.5 seconds on average (mostly waiting for </a:t>
            </a:r>
            <a:r>
              <a:rPr lang="en-US" dirty="0" err="1" smtClean="0"/>
              <a:t>undulator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2" y="898073"/>
            <a:ext cx="8303328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24980" y="6318251"/>
            <a:ext cx="4360102" cy="539750"/>
          </a:xfrm>
        </p:spPr>
        <p:txBody>
          <a:bodyPr/>
          <a:lstStyle/>
          <a:p>
            <a:r>
              <a:rPr lang="en-US" altLang="en-US" dirty="0" smtClean="0"/>
              <a:t>X. Huang, 05/01/2014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8665" y="559519"/>
            <a:ext cx="3929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* X. Huang, et al, NIMA </a:t>
            </a:r>
            <a:r>
              <a:rPr lang="en-US" sz="1600" dirty="0">
                <a:solidFill>
                  <a:srgbClr val="0070C0"/>
                </a:solidFill>
              </a:rPr>
              <a:t>726 (2013) 77-83</a:t>
            </a:r>
          </a:p>
        </p:txBody>
      </p:sp>
    </p:spTree>
    <p:extLst>
      <p:ext uri="{BB962C8B-B14F-4D97-AF65-F5344CB8AC3E}">
        <p14:creationId xmlns:p14="http://schemas.microsoft.com/office/powerpoint/2010/main" val="3778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3858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Accurate time accounting </a:t>
            </a:r>
            <a:r>
              <a:rPr lang="en-US" dirty="0" smtClean="0"/>
              <a:t>identifies areas of improvement.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FEL </a:t>
            </a:r>
            <a:r>
              <a:rPr lang="en-US" dirty="0" smtClean="0"/>
              <a:t>performance program guides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Reproducibility is tracked at multiple </a:t>
            </a:r>
            <a:r>
              <a:rPr lang="en-US" dirty="0" smtClean="0"/>
              <a:t>levels</a:t>
            </a:r>
            <a:r>
              <a:rPr lang="en-US" dirty="0"/>
              <a:t> </a:t>
            </a:r>
            <a:r>
              <a:rPr lang="en-US" dirty="0" smtClean="0"/>
              <a:t>and is a key performance indicator for an FEL X-Ray source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strong parameter characterization program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Good </a:t>
            </a:r>
            <a:r>
              <a:rPr lang="en-US" smtClean="0"/>
              <a:t>coumnication </a:t>
            </a:r>
            <a:r>
              <a:rPr lang="en-US" dirty="0" smtClean="0"/>
              <a:t>between Operators and Physicists is a requirement for Reproducibility issues.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Improving machine Reproducibility will decrease setup time and increase machine’s Capacity and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3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US" dirty="0" smtClean="0"/>
              <a:t>LCLS FEL at a glance.</a:t>
            </a:r>
          </a:p>
          <a:p>
            <a:pPr lvl="1"/>
            <a:r>
              <a:rPr lang="en-US" dirty="0" smtClean="0"/>
              <a:t>Time Accounting </a:t>
            </a:r>
          </a:p>
          <a:p>
            <a:pPr lvl="1"/>
            <a:r>
              <a:rPr lang="en-US" dirty="0" smtClean="0"/>
              <a:t>FEL Performance program</a:t>
            </a:r>
          </a:p>
          <a:p>
            <a:pPr lvl="1"/>
            <a:r>
              <a:rPr lang="en-US" dirty="0" smtClean="0"/>
              <a:t>Reproducibility issues</a:t>
            </a:r>
          </a:p>
          <a:p>
            <a:pPr lvl="1"/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slides: Optimization knobs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038600" cy="506552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Injector laser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Injector phase scans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Injector orbit steering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Laser Heater timing, transverse profile, </a:t>
            </a:r>
            <a:r>
              <a:rPr lang="en-US" dirty="0" smtClean="0">
                <a:solidFill>
                  <a:srgbClr val="E17000"/>
                </a:solidFill>
              </a:rPr>
              <a:t>intensity (mJ)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Orbit at X-Cavity linearizer.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17000"/>
                </a:solidFill>
              </a:rPr>
              <a:t>Undulator Taper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SXRSS and HXRSS phase delay.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Undulator orbit launch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Linac </a:t>
            </a:r>
            <a:r>
              <a:rPr lang="en-US" dirty="0" err="1" smtClean="0"/>
              <a:t>betatron</a:t>
            </a:r>
            <a:r>
              <a:rPr lang="en-US" dirty="0" smtClean="0"/>
              <a:t> matching quads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LTU </a:t>
            </a:r>
            <a:r>
              <a:rPr lang="en-US" dirty="0" err="1" smtClean="0"/>
              <a:t>betatron</a:t>
            </a:r>
            <a:r>
              <a:rPr lang="en-US" dirty="0" smtClean="0"/>
              <a:t> matching quads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Linac energy gain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Linac steering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LTU steering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447800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Gun solenoid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BC1/BC2/BL2 dispersion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Collimator positions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compression BC1/BC2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L3 Vernier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L3 chirp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Undulator pointing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28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26437" y="0"/>
            <a:ext cx="8917563" cy="753033"/>
          </a:xfrm>
        </p:spPr>
        <p:txBody>
          <a:bodyPr/>
          <a:lstStyle/>
          <a:p>
            <a:r>
              <a:rPr lang="en-US" sz="3200" dirty="0" smtClean="0"/>
              <a:t>Room Temperature Structure of GPCRs</a:t>
            </a:r>
            <a:endParaRPr lang="en-US" sz="3200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"/>
          <a:stretch/>
        </p:blipFill>
        <p:spPr>
          <a:xfrm>
            <a:off x="4134136" y="1453488"/>
            <a:ext cx="4953000" cy="3200400"/>
          </a:xfrm>
          <a:prstGeom prst="rect">
            <a:avLst/>
          </a:prstGeom>
        </p:spPr>
      </p:pic>
      <p:pic>
        <p:nvPicPr>
          <p:cNvPr id="3" name="Content Placeholder 6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b="15781"/>
          <a:stretch/>
        </p:blipFill>
        <p:spPr>
          <a:xfrm>
            <a:off x="133063" y="4483744"/>
            <a:ext cx="5153587" cy="205606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6863" y="1338137"/>
            <a:ext cx="4146647" cy="304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 smtClean="0"/>
              <a:t>- Human </a:t>
            </a:r>
            <a:r>
              <a:rPr lang="en-US" sz="1400" dirty="0"/>
              <a:t>serotonin </a:t>
            </a:r>
            <a:r>
              <a:rPr lang="en-US" sz="1400" dirty="0" smtClean="0"/>
              <a:t>receptor refined to 2.8 Å</a:t>
            </a:r>
          </a:p>
          <a:p>
            <a:pPr lvl="1">
              <a:lnSpc>
                <a:spcPct val="100000"/>
              </a:lnSpc>
              <a:buClr>
                <a:schemeClr val="bg2"/>
              </a:buClr>
            </a:pPr>
            <a:endParaRPr lang="en-US" sz="1400" dirty="0" smtClean="0"/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 smtClean="0"/>
              <a:t>- Average crystal size</a:t>
            </a:r>
          </a:p>
          <a:p>
            <a:pPr lvl="2">
              <a:lnSpc>
                <a:spcPct val="100000"/>
              </a:lnSpc>
              <a:buClr>
                <a:schemeClr val="bg2"/>
              </a:buClr>
            </a:pPr>
            <a:r>
              <a:rPr lang="en-US" sz="1400" dirty="0" smtClean="0"/>
              <a:t>LCLS               5x5x5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3</a:t>
            </a:r>
          </a:p>
          <a:p>
            <a:pPr lvl="2">
              <a:lnSpc>
                <a:spcPct val="100000"/>
              </a:lnSpc>
              <a:buClr>
                <a:schemeClr val="bg2"/>
              </a:buClr>
            </a:pPr>
            <a:r>
              <a:rPr lang="en-US" sz="1400" dirty="0" smtClean="0"/>
              <a:t>Synchrotron     80x20x10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3</a:t>
            </a:r>
          </a:p>
          <a:p>
            <a:pPr lvl="2">
              <a:lnSpc>
                <a:spcPct val="100000"/>
              </a:lnSpc>
              <a:buClr>
                <a:schemeClr val="bg2"/>
              </a:buClr>
            </a:pPr>
            <a:r>
              <a:rPr lang="en-US" sz="1400" dirty="0"/>
              <a:t>Only 0.3 mg of protein </a:t>
            </a:r>
            <a:r>
              <a:rPr lang="en-US" sz="1400" dirty="0" smtClean="0"/>
              <a:t>used at LCLS</a:t>
            </a:r>
            <a:endParaRPr lang="en-US" sz="1400" dirty="0"/>
          </a:p>
          <a:p>
            <a:pPr lvl="2">
              <a:lnSpc>
                <a:spcPct val="100000"/>
              </a:lnSpc>
              <a:buClr>
                <a:schemeClr val="bg2"/>
              </a:buClr>
            </a:pPr>
            <a:endParaRPr lang="en-US" sz="1400" baseline="30000" dirty="0" smtClean="0"/>
          </a:p>
          <a:p>
            <a:pPr lvl="2">
              <a:lnSpc>
                <a:spcPct val="100000"/>
              </a:lnSpc>
              <a:buClr>
                <a:schemeClr val="bg2"/>
              </a:buClr>
            </a:pPr>
            <a:endParaRPr lang="en-US" sz="1400" dirty="0" smtClean="0"/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 smtClean="0"/>
              <a:t>- RT structure </a:t>
            </a:r>
            <a:r>
              <a:rPr lang="en-US" sz="1400" dirty="0"/>
              <a:t>displays a unique distribution of </a:t>
            </a:r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 smtClean="0"/>
              <a:t>   thermal </a:t>
            </a:r>
            <a:r>
              <a:rPr lang="en-US" sz="1400" dirty="0"/>
              <a:t>motions and conformations of </a:t>
            </a:r>
            <a:r>
              <a:rPr lang="en-US" sz="1400" dirty="0" smtClean="0"/>
              <a:t>residues</a:t>
            </a:r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endParaRPr lang="en-US" sz="1400" dirty="0"/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>
                <a:sym typeface="Symbol"/>
              </a:rPr>
              <a:t></a:t>
            </a:r>
            <a:r>
              <a:rPr lang="en-US" sz="1400" dirty="0" smtClean="0"/>
              <a:t>   More accurate receptor structure and </a:t>
            </a:r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dynamics in a cellular environment</a:t>
            </a:r>
          </a:p>
          <a:p>
            <a:pPr lvl="2">
              <a:lnSpc>
                <a:spcPct val="100000"/>
              </a:lnSpc>
              <a:buClr>
                <a:schemeClr val="bg2"/>
              </a:buClr>
            </a:pPr>
            <a:endParaRPr lang="en-US" sz="1400" dirty="0" smtClean="0"/>
          </a:p>
          <a:p>
            <a:pPr marL="233362" lvl="1" indent="0">
              <a:lnSpc>
                <a:spcPct val="100000"/>
              </a:lnSpc>
              <a:buClr>
                <a:schemeClr val="bg2"/>
              </a:buClr>
              <a:buNone/>
            </a:pPr>
            <a:r>
              <a:rPr lang="en-US" sz="1400" dirty="0" smtClean="0"/>
              <a:t>-</a:t>
            </a:r>
            <a:endParaRPr lang="en-US" sz="1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11511" y="6245489"/>
            <a:ext cx="2450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err="1"/>
              <a:t>Lipidic</a:t>
            </a:r>
            <a:r>
              <a:rPr lang="en-US" sz="1600" dirty="0"/>
              <a:t> Cubic Phase </a:t>
            </a:r>
            <a:r>
              <a:rPr lang="en-US" sz="1600" dirty="0" smtClean="0"/>
              <a:t>Jet </a:t>
            </a:r>
          </a:p>
          <a:p>
            <a:pPr eaLnBrk="0" hangingPunct="0"/>
            <a:r>
              <a:rPr lang="en-US" sz="1600" dirty="0" err="1" smtClean="0">
                <a:latin typeface="Helvetica" pitchFamily="-65" charset="0"/>
                <a:ea typeface="ＭＳ Ｐゴシック" pitchFamily="-65" charset="-128"/>
              </a:rPr>
              <a:t>Weierstall</a:t>
            </a:r>
            <a:r>
              <a:rPr lang="en-US" sz="1600" dirty="0" smtClean="0">
                <a:latin typeface="Helvetica" pitchFamily="-65" charset="0"/>
                <a:ea typeface="ＭＳ Ｐゴシック" pitchFamily="-65" charset="-128"/>
              </a:rPr>
              <a:t> et </a:t>
            </a:r>
            <a:r>
              <a:rPr lang="en-US" sz="1600" dirty="0">
                <a:latin typeface="Helvetica" pitchFamily="-65" charset="0"/>
                <a:ea typeface="ＭＳ Ｐゴシック" pitchFamily="-65" charset="-128"/>
              </a:rPr>
              <a:t>al. </a:t>
            </a:r>
            <a:r>
              <a:rPr lang="en-US" sz="1600" dirty="0" smtClean="0">
                <a:latin typeface="Helvetica" pitchFamily="-65" charset="0"/>
                <a:ea typeface="ＭＳ Ｐゴシック" pitchFamily="-65" charset="-128"/>
              </a:rPr>
              <a:t>(2014)</a:t>
            </a:r>
            <a:endParaRPr lang="en-US" sz="1600" dirty="0">
              <a:latin typeface="Helvetica" pitchFamily="-65" charset="0"/>
              <a:ea typeface="ＭＳ Ｐゴシック" pitchFamily="-65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10200" y="6059269"/>
            <a:ext cx="37154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Helvetica" pitchFamily="-65" charset="0"/>
                <a:ea typeface="ＭＳ Ｐゴシック" pitchFamily="-65" charset="-128"/>
              </a:rPr>
              <a:t>Liu et </a:t>
            </a:r>
            <a:r>
              <a:rPr lang="en-US" dirty="0">
                <a:latin typeface="Helvetica" pitchFamily="-65" charset="0"/>
                <a:ea typeface="ＭＳ Ｐゴシック" pitchFamily="-65" charset="-128"/>
              </a:rPr>
              <a:t>al. </a:t>
            </a:r>
            <a:r>
              <a:rPr lang="en-US" i="1" dirty="0" smtClean="0">
                <a:latin typeface="Helvetica" pitchFamily="-65" charset="0"/>
                <a:ea typeface="ＭＳ Ｐゴシック" pitchFamily="-65" charset="-128"/>
              </a:rPr>
              <a:t>Science</a:t>
            </a:r>
            <a:r>
              <a:rPr lang="en-US" dirty="0">
                <a:latin typeface="Helvetica" pitchFamily="-65" charset="0"/>
                <a:ea typeface="ＭＳ Ｐゴシック" pitchFamily="-65" charset="-128"/>
              </a:rPr>
              <a:t> </a:t>
            </a:r>
            <a:r>
              <a:rPr lang="en-US" dirty="0" smtClean="0">
                <a:latin typeface="Helvetica" pitchFamily="-65" charset="0"/>
                <a:ea typeface="ＭＳ Ｐゴシック" pitchFamily="-65" charset="-128"/>
              </a:rPr>
              <a:t>(2013) </a:t>
            </a:r>
          </a:p>
          <a:p>
            <a:pPr eaLnBrk="0" hangingPunct="0"/>
            <a:r>
              <a:rPr lang="en-US" dirty="0" smtClean="0">
                <a:latin typeface="Helvetica" pitchFamily="-65" charset="0"/>
                <a:ea typeface="ＭＳ Ｐゴシック" pitchFamily="-65" charset="-128"/>
              </a:rPr>
              <a:t>Team led by </a:t>
            </a:r>
            <a:r>
              <a:rPr lang="en-US" dirty="0" err="1" smtClean="0">
                <a:latin typeface="Helvetica" pitchFamily="-65" charset="0"/>
                <a:ea typeface="ＭＳ Ｐゴシック" pitchFamily="-65" charset="-128"/>
              </a:rPr>
              <a:t>Cherezov</a:t>
            </a:r>
            <a:endParaRPr lang="en-US" dirty="0">
              <a:latin typeface="Helvetica" pitchFamily="-65" charset="0"/>
              <a:ea typeface="ＭＳ Ｐゴシック" pitchFamily="-65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8256" y="1233353"/>
            <a:ext cx="421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LCLS (</a:t>
            </a:r>
            <a:r>
              <a:rPr lang="en-US" sz="2000" b="1" dirty="0" smtClean="0">
                <a:solidFill>
                  <a:srgbClr val="CC0000"/>
                </a:solidFill>
              </a:rPr>
              <a:t>red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Synchrotron (</a:t>
            </a:r>
            <a:r>
              <a:rPr lang="en-US" sz="2000" b="1" dirty="0" smtClean="0">
                <a:solidFill>
                  <a:srgbClr val="3333FF"/>
                </a:solidFill>
              </a:rPr>
              <a:t>blue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9" name="Picture 4" descr="http://commguide.asu.edu/downloads/asulogo/jpg/lwm1_m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31" y="5163546"/>
            <a:ext cx="1077770" cy="7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719" y="4936964"/>
            <a:ext cx="1421252" cy="9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ysics-elog.slac.stanford.edu/lclselog/data/2014/02/07.01/2014-01-07T11:56:50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74516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Performance Program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010716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3086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Quality: Seeding Lines, Optics Studies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822" y="123086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Capability: Soft X-Ray Self Seeding.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62023"/>
            <a:ext cx="3179150" cy="2395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394076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Photon: LODCM for beam sharing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1410" y="3823701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Stability: Jitter diagnostics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24823"/>
            <a:ext cx="3214687" cy="241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526295"/>
            <a:ext cx="2295525" cy="18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91163"/>
            <a:ext cx="2018616" cy="151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Coherent Light Source – Free Electron Laser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7869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LCLS is the world’s most powerful </a:t>
            </a:r>
            <a:r>
              <a:rPr lang="en-US" sz="2000" dirty="0" smtClean="0"/>
              <a:t> X-ray </a:t>
            </a:r>
            <a:r>
              <a:rPr lang="en-US" sz="2000" dirty="0"/>
              <a:t>laser. Its highly focused beam, </a:t>
            </a:r>
            <a:r>
              <a:rPr lang="en-US" sz="2000" dirty="0" smtClean="0"/>
              <a:t>which </a:t>
            </a:r>
            <a:r>
              <a:rPr lang="en-US" sz="2000" dirty="0"/>
              <a:t>arrives in </a:t>
            </a:r>
            <a:r>
              <a:rPr lang="en-US" sz="2000" dirty="0" smtClean="0"/>
              <a:t>bursts a few to ~120 femtoseconds </a:t>
            </a:r>
            <a:r>
              <a:rPr lang="en-US" sz="2000" dirty="0"/>
              <a:t>long, </a:t>
            </a:r>
            <a:r>
              <a:rPr lang="en-US" sz="2000" dirty="0" smtClean="0"/>
              <a:t>allows </a:t>
            </a:r>
            <a:r>
              <a:rPr lang="en-US" sz="2000" dirty="0"/>
              <a:t>researchers to probe complex, </a:t>
            </a:r>
            <a:r>
              <a:rPr lang="en-US" sz="2000" dirty="0" smtClean="0"/>
              <a:t>ultra-small </a:t>
            </a:r>
            <a:r>
              <a:rPr lang="en-US" sz="2000" dirty="0"/>
              <a:t>structures and </a:t>
            </a:r>
            <a:r>
              <a:rPr lang="en-US" sz="2000" dirty="0" smtClean="0"/>
              <a:t>freeze atomic </a:t>
            </a:r>
            <a:r>
              <a:rPr lang="en-US" sz="2000" dirty="0"/>
              <a:t>motions, thus shedding </a:t>
            </a:r>
            <a:r>
              <a:rPr lang="en-US" sz="2000" dirty="0" smtClean="0"/>
              <a:t>light </a:t>
            </a:r>
            <a:r>
              <a:rPr lang="en-US" sz="2000" dirty="0"/>
              <a:t>on fundamental processes </a:t>
            </a:r>
            <a:r>
              <a:rPr lang="en-US" sz="2000" dirty="0" smtClean="0"/>
              <a:t>of chemistry</a:t>
            </a:r>
            <a:r>
              <a:rPr lang="en-US" sz="2000" dirty="0"/>
              <a:t>, materials and energy </a:t>
            </a:r>
            <a:r>
              <a:rPr lang="en-US" sz="2000" dirty="0" smtClean="0"/>
              <a:t>science, technology </a:t>
            </a:r>
            <a:r>
              <a:rPr lang="en-US" sz="2000" dirty="0"/>
              <a:t>and life itself.</a:t>
            </a:r>
          </a:p>
        </p:txBody>
      </p:sp>
      <p:pic>
        <p:nvPicPr>
          <p:cNvPr id="6" name="Picture 5" descr="https://www6.slac.stanford.edu/files/LCLS_factsheet_7_2012_final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9960" r="7791" b="29165"/>
          <a:stretch/>
        </p:blipFill>
        <p:spPr>
          <a:xfrm>
            <a:off x="609600" y="4038600"/>
            <a:ext cx="7745819" cy="25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77324"/>
          </a:xfrm>
        </p:spPr>
        <p:txBody>
          <a:bodyPr/>
          <a:lstStyle/>
          <a:p>
            <a:r>
              <a:rPr lang="en-US" sz="3600" dirty="0" smtClean="0"/>
              <a:t>The LCLS Operation Strategy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Capacity</a:t>
            </a:r>
            <a:endParaRPr lang="en-US" sz="2400" dirty="0"/>
          </a:p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the experimental capacity of LCLS by performing simultaneous experiments via beam splitting and sharing </a:t>
            </a:r>
            <a:r>
              <a:rPr lang="en-US" sz="2400" dirty="0" smtClean="0"/>
              <a:t>methods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Capability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new </a:t>
            </a:r>
            <a:r>
              <a:rPr lang="en-US" sz="2400" dirty="0" smtClean="0"/>
              <a:t>capabilities such as pulse control and</a:t>
            </a:r>
          </a:p>
          <a:p>
            <a:pPr lvl="1"/>
            <a:r>
              <a:rPr lang="en-US" sz="2400" dirty="0" smtClean="0"/>
              <a:t>characterization, detection and control systems, sample environment and delivery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Efficiency</a:t>
            </a:r>
            <a:endParaRPr lang="en-US" sz="2400" b="1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Transition </a:t>
            </a:r>
            <a:r>
              <a:rPr lang="en-US" sz="2400" dirty="0">
                <a:solidFill>
                  <a:srgbClr val="000000"/>
                </a:solidFill>
              </a:rPr>
              <a:t>LCLS operations from </a:t>
            </a:r>
            <a:r>
              <a:rPr lang="en-US" sz="2400" dirty="0" smtClean="0">
                <a:solidFill>
                  <a:srgbClr val="000000"/>
                </a:solidFill>
              </a:rPr>
              <a:t>the “start-up” phase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a more efficient sustainable </a:t>
            </a:r>
            <a:r>
              <a:rPr lang="en-US" sz="2400" dirty="0">
                <a:solidFill>
                  <a:srgbClr val="000000"/>
                </a:solidFill>
              </a:rPr>
              <a:t>mode that is </a:t>
            </a:r>
            <a:r>
              <a:rPr lang="en-US" sz="2400" dirty="0" smtClean="0">
                <a:solidFill>
                  <a:srgbClr val="000000"/>
                </a:solidFill>
              </a:rPr>
              <a:t>scalable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LCLS-II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351921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Uwe Bergmann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72257" y="321006"/>
            <a:ext cx="8103570" cy="4498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A50021"/>
                </a:solidFill>
                <a:latin typeface="Arial" pitchFamily="34" charset="0"/>
                <a:ea typeface="+mj-ea"/>
                <a:cs typeface="Arial" pitchFamily="34" charset="0"/>
              </a:rPr>
              <a:t>Capacity is the Major Limitation for LCLS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043082"/>
              </p:ext>
            </p:extLst>
          </p:nvPr>
        </p:nvGraphicFramePr>
        <p:xfrm>
          <a:off x="0" y="1952623"/>
          <a:ext cx="8816454" cy="441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6393" y="1364770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2009					August 2014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25087" y="1549436"/>
            <a:ext cx="3753134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221" y="61780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Uwe Bergmann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158" y="228600"/>
            <a:ext cx="8103570" cy="513634"/>
          </a:xfrm>
        </p:spPr>
        <p:txBody>
          <a:bodyPr/>
          <a:lstStyle/>
          <a:p>
            <a:r>
              <a:rPr lang="en-US" sz="3200" dirty="0" smtClean="0"/>
              <a:t>Increase LCLS Capacity by Beam Sharing</a:t>
            </a:r>
            <a:endParaRPr lang="en-US" sz="3200" dirty="0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5318125" y="728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81000" y="3429000"/>
            <a:ext cx="9525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/>
              <a:t>Successful d</a:t>
            </a:r>
            <a:r>
              <a:rPr lang="en-US" sz="2000" dirty="0" smtClean="0"/>
              <a:t>emonstration </a:t>
            </a:r>
            <a:r>
              <a:rPr lang="en-US" sz="2000" dirty="0"/>
              <a:t>of two simultaneous experiments </a:t>
            </a:r>
            <a:r>
              <a:rPr lang="en-US" sz="2000" dirty="0" smtClean="0"/>
              <a:t>XPP/CXI during in-house </a:t>
            </a:r>
            <a:r>
              <a:rPr lang="en-US" sz="2000" dirty="0" smtClean="0"/>
              <a:t>research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3 </a:t>
            </a:r>
            <a:r>
              <a:rPr lang="en-US" sz="2000" dirty="0"/>
              <a:t>user experiment </a:t>
            </a:r>
            <a:r>
              <a:rPr lang="en-US" sz="2000" dirty="0" smtClean="0"/>
              <a:t>performed in Run 8, first one at XPP/MEC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 smtClean="0"/>
              <a:t>7 user experiments performed in Run 9 resulting in 20% more user time</a:t>
            </a:r>
            <a:endParaRPr lang="en-US" sz="2000" dirty="0"/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econd set of </a:t>
            </a:r>
            <a:r>
              <a:rPr lang="en-US" sz="2000" dirty="0">
                <a:solidFill>
                  <a:srgbClr val="C00000"/>
                </a:solidFill>
              </a:rPr>
              <a:t>d</a:t>
            </a:r>
            <a:r>
              <a:rPr lang="en-US" sz="2000" dirty="0" smtClean="0">
                <a:solidFill>
                  <a:srgbClr val="C00000"/>
                </a:solidFill>
              </a:rPr>
              <a:t>iamond crystals for the XCS mono underway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Work underway at CXI to use the beam for two back-to-back experiments</a:t>
            </a:r>
          </a:p>
          <a:p>
            <a:pPr marL="742950" lvl="1" indent="-285750">
              <a:lnSpc>
                <a:spcPct val="150000"/>
              </a:lnSpc>
              <a:buClr>
                <a:schemeClr val="bg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In the process to attract funding for a new Hutch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2248" y="777567"/>
            <a:ext cx="8682261" cy="2326027"/>
            <a:chOff x="228600" y="804863"/>
            <a:chExt cx="8682261" cy="2326027"/>
          </a:xfrm>
        </p:grpSpPr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5470525" y="80486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2050" name="Picture 2" descr="C:\Documents and Settings\aymeric\My Documents\Downloads\fig_layou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407285"/>
              <a:ext cx="8682261" cy="165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28600" y="2811439"/>
              <a:ext cx="7209430" cy="31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76944" y="2895600"/>
            <a:ext cx="359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100 µm thick diamond crystal</a:t>
            </a:r>
            <a:endParaRPr lang="en-US" sz="2000" dirty="0"/>
          </a:p>
        </p:txBody>
      </p:sp>
      <p:pic>
        <p:nvPicPr>
          <p:cNvPr id="2051" name="Picture 3" descr="C:\Documents and Settings\aymeric\My Documents\Downloads\fig_glow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9" t="57289" r="3635" b="3233"/>
          <a:stretch/>
        </p:blipFill>
        <p:spPr bwMode="auto">
          <a:xfrm>
            <a:off x="423080" y="2744848"/>
            <a:ext cx="1186757" cy="836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57962" y="2209229"/>
            <a:ext cx="0" cy="5531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1187" y="1434581"/>
            <a:ext cx="1697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Mirror for MEC</a:t>
            </a:r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 accounting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82591"/>
              </p:ext>
            </p:extLst>
          </p:nvPr>
        </p:nvGraphicFramePr>
        <p:xfrm>
          <a:off x="4390359" y="1905000"/>
          <a:ext cx="425110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260688"/>
              </p:ext>
            </p:extLst>
          </p:nvPr>
        </p:nvGraphicFramePr>
        <p:xfrm>
          <a:off x="56706" y="3744758"/>
          <a:ext cx="4478079" cy="261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720" y="1217428"/>
            <a:ext cx="874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LCLS User runs are planned for 10/12 months each calendar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week of a run includes on average 5 days for User experiments and 2 days for Non-User time. </a:t>
            </a:r>
            <a:endParaRPr lang="en-US" dirty="0"/>
          </a:p>
        </p:txBody>
      </p:sp>
      <p:pic>
        <p:nvPicPr>
          <p:cNvPr id="10" name="Picture 9" descr="https://portal.slac.stanford.edu/sites/lclscore_public/Program_Coordination_Published_Documents/LCLS-short-term-schedule.pdf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60737" r="12791" b="3023"/>
          <a:stretch/>
        </p:blipFill>
        <p:spPr>
          <a:xfrm>
            <a:off x="35441" y="2057400"/>
            <a:ext cx="4243191" cy="1375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4191000"/>
            <a:ext cx="4770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spent tuning is counted an un-available to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Reliability is lower by 4.4%! We shift maintenance tasking risk to  Machine Development periods.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3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Non-User Time Scheduling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79" y="1248680"/>
            <a:ext cx="5410200" cy="305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544" y="1313121"/>
            <a:ext cx="4146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Setup: </a:t>
            </a:r>
            <a:r>
              <a:rPr lang="en-US" dirty="0" smtClean="0"/>
              <a:t>Setup</a:t>
            </a:r>
            <a:r>
              <a:rPr lang="en-US" b="1" dirty="0" smtClean="0"/>
              <a:t> </a:t>
            </a:r>
            <a:r>
              <a:rPr lang="en-US" dirty="0" smtClean="0"/>
              <a:t>FEL for User specified parameters (Wavelength, pulse intensity, bunch length,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Maintenance:</a:t>
            </a:r>
            <a:r>
              <a:rPr lang="en-US" dirty="0" smtClean="0"/>
              <a:t> tune-up of energized equipment, injector laser tuning and software releases.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Performance Programs: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343400"/>
            <a:ext cx="7974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Capability: </a:t>
            </a:r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en-US" dirty="0" smtClean="0"/>
              <a:t> FEL capabilities that align with changing user interests and future needs.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Stability: </a:t>
            </a:r>
            <a:r>
              <a:rPr lang="en-US" dirty="0" smtClean="0"/>
              <a:t>Improve jitter.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Reproducibility: </a:t>
            </a:r>
            <a:r>
              <a:rPr lang="en-US" dirty="0" smtClean="0"/>
              <a:t>Reduce setup and tuning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Quality: </a:t>
            </a:r>
            <a:r>
              <a:rPr lang="en-US" dirty="0"/>
              <a:t>A</a:t>
            </a:r>
            <a:r>
              <a:rPr lang="en-US" dirty="0" smtClean="0"/>
              <a:t>chieve higher FEL beam parameter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Photon: </a:t>
            </a:r>
            <a:r>
              <a:rPr lang="en-US" dirty="0"/>
              <a:t>D</a:t>
            </a:r>
            <a:r>
              <a:rPr lang="en-US" dirty="0" smtClean="0"/>
              <a:t>evelop or commission common x-ray beam lines.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6318251"/>
            <a:ext cx="8252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https://portal.slac.stanford.edu/sites/lclscore_public/Pages/FEL-Performance-Programs.aspx</a:t>
            </a:r>
          </a:p>
        </p:txBody>
      </p:sp>
    </p:spTree>
    <p:extLst>
      <p:ext uri="{BB962C8B-B14F-4D97-AF65-F5344CB8AC3E}">
        <p14:creationId xmlns:p14="http://schemas.microsoft.com/office/powerpoint/2010/main" val="385655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203575" cy="27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823" y="1600200"/>
            <a:ext cx="4958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intensity reproducibility target is to achieve 75% of previously attained performance by restoring control devise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intensity is dependent on many other configuration factors including photon wavelength (e- energy) and photon bunch length (e- peak current).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6" y="3962400"/>
            <a:ext cx="366250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19" y="4244580"/>
            <a:ext cx="3481387" cy="26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66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C465C-0AFA-4B02-8D00-CB14DF55DD98}">
  <ds:schemaRefs>
    <ds:schemaRef ds:uri="http://purl.org/dc/terms/"/>
    <ds:schemaRef ds:uri="http://schemas.microsoft.com/sharepoint/v3"/>
    <ds:schemaRef ds:uri="http://purl.org/dc/dcmitype/"/>
    <ds:schemaRef ds:uri="http://purl.org/dc/elements/1.1/"/>
    <ds:schemaRef ds:uri="http://schemas.microsoft.com/office/2006/documentManagement/types"/>
    <ds:schemaRef ds:uri="be4c3ea6-cad5-4867-91d9-7216788d6e80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1276</Words>
  <Application>Microsoft Office PowerPoint</Application>
  <PresentationFormat>On-screen Show (4:3)</PresentationFormat>
  <Paragraphs>212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</vt:lpstr>
      <vt:lpstr>The Linac Coherent Light Source (LCLS) Free Electron Laser (FEL) Performance Program </vt:lpstr>
      <vt:lpstr>Outline</vt:lpstr>
      <vt:lpstr>Linac Coherent Light Source – Free Electron Laser</vt:lpstr>
      <vt:lpstr>The LCLS Operation Strategy</vt:lpstr>
      <vt:lpstr>PowerPoint Presentation</vt:lpstr>
      <vt:lpstr>Increase LCLS Capacity by Beam Sharing</vt:lpstr>
      <vt:lpstr>Time accounting</vt:lpstr>
      <vt:lpstr>Non-User Time Scheduling</vt:lpstr>
      <vt:lpstr>Reproducibility</vt:lpstr>
      <vt:lpstr> Reproducibility topics</vt:lpstr>
      <vt:lpstr>Reproducibility examples – Injector Laser Profile</vt:lpstr>
      <vt:lpstr>Machine Characterization.</vt:lpstr>
      <vt:lpstr>Machine Characterization </vt:lpstr>
      <vt:lpstr>Multiple Optimization Algorithms</vt:lpstr>
      <vt:lpstr>Operations – Physicist communication.</vt:lpstr>
      <vt:lpstr>Other tuning aids, ideas and issues</vt:lpstr>
      <vt:lpstr>RCDS</vt:lpstr>
      <vt:lpstr>Summary</vt:lpstr>
      <vt:lpstr>Questions</vt:lpstr>
      <vt:lpstr>Back up slides: Optimization knobs</vt:lpstr>
      <vt:lpstr>Room Temperature Structure of GPCRs</vt:lpstr>
      <vt:lpstr>FEL Performance Program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creator/>
  <cp:lastModifiedBy/>
  <cp:revision>1</cp:revision>
  <dcterms:created xsi:type="dcterms:W3CDTF">2012-06-11T23:50:00Z</dcterms:created>
  <dcterms:modified xsi:type="dcterms:W3CDTF">2014-10-26T21:08:38Z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