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6" r:id="rId2"/>
    <p:sldId id="267" r:id="rId3"/>
    <p:sldId id="270" r:id="rId4"/>
    <p:sldId id="268" r:id="rId5"/>
    <p:sldId id="26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390D162-CC63-4D5F-AF65-FE27921142D1}">
          <p14:sldIdLst>
            <p14:sldId id="266"/>
            <p14:sldId id="267"/>
            <p14:sldId id="270"/>
            <p14:sldId id="268"/>
            <p14:sldId id="269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5E9F"/>
    <a:srgbClr val="88A0B8"/>
    <a:srgbClr val="979F07"/>
    <a:srgbClr val="112E50"/>
    <a:srgbClr val="DEDFE6"/>
    <a:srgbClr val="5F0E0B"/>
    <a:srgbClr val="9C9D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3" autoAdjust="0"/>
  </p:normalViewPr>
  <p:slideViewPr>
    <p:cSldViewPr>
      <p:cViewPr varScale="1">
        <p:scale>
          <a:sx n="70" d="100"/>
          <a:sy n="70" d="100"/>
        </p:scale>
        <p:origin x="-115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6.wmf"/><Relationship Id="rId4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BD02A-659A-4BD1-8867-123BE9625D58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6BDD0-B58C-4867-AEFE-A74914E55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94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710A5-AAF5-4646-B3F4-B8B6E5726253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4D05F-0845-432B-BBD0-32E47074A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65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060161"/>
            <a:ext cx="4495800" cy="2523703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1143000"/>
            <a:ext cx="4495800" cy="1728446"/>
          </a:xfrm>
        </p:spPr>
        <p:txBody>
          <a:bodyPr/>
          <a:lstStyle>
            <a:lvl1pPr algn="l">
              <a:defRPr>
                <a:solidFill>
                  <a:srgbClr val="112E5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181600" y="1149172"/>
            <a:ext cx="3581400" cy="47182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255266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1966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4"/>
          <p:cNvSpPr>
            <a:spLocks noGrp="1"/>
          </p:cNvSpPr>
          <p:nvPr>
            <p:ph type="dt" sz="half" idx="2"/>
          </p:nvPr>
        </p:nvSpPr>
        <p:spPr>
          <a:xfrm>
            <a:off x="6372200" y="6597352"/>
            <a:ext cx="2756580" cy="258901"/>
          </a:xfrm>
          <a:prstGeom prst="rect">
            <a:avLst/>
          </a:prstGeom>
        </p:spPr>
        <p:txBody>
          <a:bodyPr/>
          <a:lstStyle>
            <a:lvl1pPr algn="r">
              <a:defRPr sz="10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WAO’2014, 26-31/10/2014</a:t>
            </a:r>
          </a:p>
        </p:txBody>
      </p:sp>
    </p:spTree>
    <p:extLst>
      <p:ext uri="{BB962C8B-B14F-4D97-AF65-F5344CB8AC3E}">
        <p14:creationId xmlns:p14="http://schemas.microsoft.com/office/powerpoint/2010/main" val="2470254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10400" y="6381328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Technical Meeting IAEA-SOLEIL, 15-19.09.2014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95832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4076818" cy="2215662"/>
          </a:xfrm>
          <a:solidFill>
            <a:srgbClr val="DEDFE6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rgbClr val="112E5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609600" y="3505200"/>
            <a:ext cx="4076818" cy="2215662"/>
          </a:xfrm>
          <a:solidFill>
            <a:srgbClr val="979F07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686182" y="1295400"/>
            <a:ext cx="4076818" cy="2215662"/>
          </a:xfrm>
          <a:solidFill>
            <a:srgbClr val="88A0B8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4686182" y="3505200"/>
            <a:ext cx="4076818" cy="2215662"/>
          </a:xfrm>
          <a:solidFill>
            <a:srgbClr val="125E9F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30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2037471" cy="1107322"/>
          </a:xfrm>
          <a:solidFill>
            <a:srgbClr val="DEDFE6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rgbClr val="112E5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2667000" y="1676400"/>
            <a:ext cx="2037471" cy="1107322"/>
          </a:xfrm>
          <a:solidFill>
            <a:srgbClr val="979F07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724400" y="1676400"/>
            <a:ext cx="2037471" cy="1107322"/>
          </a:xfrm>
          <a:solidFill>
            <a:srgbClr val="88A0B8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6781800" y="1676400"/>
            <a:ext cx="2049194" cy="1113693"/>
          </a:xfrm>
          <a:solidFill>
            <a:srgbClr val="125E9F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/>
          </p:nvPr>
        </p:nvSpPr>
        <p:spPr>
          <a:xfrm>
            <a:off x="6781800" y="2819400"/>
            <a:ext cx="2037471" cy="1107322"/>
          </a:xfrm>
          <a:solidFill>
            <a:srgbClr val="DEDFE6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rgbClr val="112E5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7"/>
          </p:nvPr>
        </p:nvSpPr>
        <p:spPr>
          <a:xfrm>
            <a:off x="609600" y="2819400"/>
            <a:ext cx="2037471" cy="1107322"/>
          </a:xfrm>
          <a:solidFill>
            <a:srgbClr val="979F07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/>
          </p:nvPr>
        </p:nvSpPr>
        <p:spPr>
          <a:xfrm>
            <a:off x="2667000" y="2819400"/>
            <a:ext cx="2037471" cy="1107322"/>
          </a:xfrm>
          <a:solidFill>
            <a:srgbClr val="88A0B8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9"/>
          </p:nvPr>
        </p:nvSpPr>
        <p:spPr>
          <a:xfrm>
            <a:off x="4724400" y="2819400"/>
            <a:ext cx="2049194" cy="1113693"/>
          </a:xfrm>
          <a:solidFill>
            <a:srgbClr val="125E9F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20"/>
          </p:nvPr>
        </p:nvSpPr>
        <p:spPr>
          <a:xfrm>
            <a:off x="4724400" y="3962400"/>
            <a:ext cx="2037471" cy="1107322"/>
          </a:xfrm>
          <a:solidFill>
            <a:srgbClr val="DEDFE6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rgbClr val="112E5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1"/>
          </p:nvPr>
        </p:nvSpPr>
        <p:spPr>
          <a:xfrm>
            <a:off x="609600" y="3962400"/>
            <a:ext cx="2037471" cy="1107322"/>
          </a:xfrm>
          <a:solidFill>
            <a:srgbClr val="88A0B8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2"/>
          </p:nvPr>
        </p:nvSpPr>
        <p:spPr>
          <a:xfrm>
            <a:off x="2667000" y="3962400"/>
            <a:ext cx="2049194" cy="1113693"/>
          </a:xfrm>
          <a:solidFill>
            <a:srgbClr val="125E9F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3"/>
          </p:nvPr>
        </p:nvSpPr>
        <p:spPr>
          <a:xfrm>
            <a:off x="6781800" y="3962400"/>
            <a:ext cx="2037471" cy="1107322"/>
          </a:xfrm>
          <a:solidFill>
            <a:srgbClr val="979F07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1459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0404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906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906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7945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19200"/>
            <a:ext cx="4040188" cy="955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19200"/>
            <a:ext cx="4041775" cy="955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7852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075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309265"/>
            <a:ext cx="6477000" cy="1169551"/>
          </a:xfrm>
        </p:spPr>
        <p:txBody>
          <a:bodyPr anchor="b"/>
          <a:lstStyle>
            <a:lvl1pPr algn="l">
              <a:defRPr sz="3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1" cy="46482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05843"/>
            <a:ext cx="3008313" cy="46615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7937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861510"/>
            <a:ext cx="6019800" cy="415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7488" y="990600"/>
            <a:ext cx="6056312" cy="3736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257800"/>
            <a:ext cx="6019800" cy="5191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1122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199"/>
            <a:ext cx="1524000" cy="8387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00800"/>
            <a:ext cx="3200400" cy="457200"/>
          </a:xfrm>
          <a:prstGeom prst="rect">
            <a:avLst/>
          </a:prstGeom>
          <a:solidFill>
            <a:srgbClr val="DED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2971800" y="6400800"/>
            <a:ext cx="3200400" cy="457200"/>
          </a:xfrm>
          <a:prstGeom prst="rect">
            <a:avLst/>
          </a:prstGeom>
          <a:solidFill>
            <a:srgbClr val="979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angle 13"/>
          <p:cNvSpPr/>
          <p:nvPr/>
        </p:nvSpPr>
        <p:spPr>
          <a:xfrm>
            <a:off x="6172200" y="6400800"/>
            <a:ext cx="2971800" cy="457200"/>
          </a:xfrm>
          <a:prstGeom prst="rect">
            <a:avLst/>
          </a:prstGeom>
          <a:solidFill>
            <a:srgbClr val="88A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553200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0" algn="l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82296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Footer Placeholder 4"/>
          <p:cNvSpPr txBox="1">
            <a:spLocks/>
          </p:cNvSpPr>
          <p:nvPr/>
        </p:nvSpPr>
        <p:spPr>
          <a:xfrm>
            <a:off x="0" y="6550223"/>
            <a:ext cx="29718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1400" b="0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 smtClean="0">
                <a:solidFill>
                  <a:srgbClr val="112E50"/>
                </a:solidFill>
              </a:rPr>
              <a:t>M.Pont</a:t>
            </a:r>
            <a:endParaRPr lang="es-ES" dirty="0">
              <a:solidFill>
                <a:srgbClr val="112E50"/>
              </a:solidFill>
            </a:endParaRPr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2971799" y="6545757"/>
            <a:ext cx="31804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1400" b="0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</a:rPr>
              <a:t>WAO’2014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5" name="Footer Placeholder 4"/>
          <p:cNvSpPr txBox="1">
            <a:spLocks/>
          </p:cNvSpPr>
          <p:nvPr/>
        </p:nvSpPr>
        <p:spPr>
          <a:xfrm>
            <a:off x="6152271" y="6544267"/>
            <a:ext cx="29718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1400" b="0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</a:rPr>
              <a:t>26-31/10/2014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43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9" r:id="rId10"/>
    <p:sldLayoutId id="2147483662" r:id="rId11"/>
    <p:sldLayoutId id="21474836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en-US" sz="3500" b="1" kern="1200" smtClean="0">
          <a:solidFill>
            <a:srgbClr val="112E50"/>
          </a:solidFill>
          <a:latin typeface="Arial" pitchFamily="34" charset="0"/>
          <a:ea typeface="+mn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59F38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112E50"/>
        </a:buClr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59F38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12E50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88A0B8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0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2.jpeg"/><Relationship Id="rId10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23528" y="4005064"/>
            <a:ext cx="8496300" cy="1655762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M.Pont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ALBA-CELLS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WAO’2014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26-31/10/2014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63515" y="1675847"/>
            <a:ext cx="9207515" cy="15976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 Common Operation Metrics for </a:t>
            </a:r>
          </a:p>
          <a:p>
            <a:r>
              <a:rPr lang="en-US" dirty="0" smtClean="0"/>
              <a:t>3</a:t>
            </a:r>
            <a:r>
              <a:rPr lang="en-US" sz="2000" baseline="100000" dirty="0" smtClean="0"/>
              <a:t>rd</a:t>
            </a:r>
            <a:r>
              <a:rPr lang="en-US" dirty="0" smtClean="0"/>
              <a:t> Generation Light 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87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9632" y="248400"/>
            <a:ext cx="7879670" cy="69269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+mn-lt"/>
              </a:rPr>
              <a:t>User Time</a:t>
            </a:r>
            <a:endParaRPr lang="de-DE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9520" y="1052736"/>
            <a:ext cx="8744968" cy="5472608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US" b="0" dirty="0" smtClean="0"/>
              <a:t> </a:t>
            </a:r>
            <a:r>
              <a:rPr lang="en-GB" b="0" dirty="0"/>
              <a:t>Scheduled User Experiment </a:t>
            </a:r>
            <a:r>
              <a:rPr lang="en-GB" b="0" dirty="0" smtClean="0"/>
              <a:t>Time	(users </a:t>
            </a:r>
            <a:r>
              <a:rPr lang="en-GB" b="0" dirty="0"/>
              <a:t>scheduled &gt; 1 month ago)</a:t>
            </a:r>
          </a:p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US" b="0" dirty="0"/>
              <a:t> Scheduled User Reserve Time 	</a:t>
            </a:r>
            <a:r>
              <a:rPr lang="en-US" b="0" dirty="0" smtClean="0"/>
              <a:t>  	(</a:t>
            </a:r>
            <a:r>
              <a:rPr lang="en-US" b="0" dirty="0"/>
              <a:t>user re-scheduled ≥ 1 month ago</a:t>
            </a:r>
            <a:r>
              <a:rPr lang="en-US" b="0" dirty="0" smtClean="0"/>
              <a:t>)</a:t>
            </a:r>
          </a:p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US" b="0" dirty="0" smtClean="0"/>
              <a:t> Spontaneous </a:t>
            </a:r>
            <a:r>
              <a:rPr lang="en-US" b="0" dirty="0"/>
              <a:t>User Compensation </a:t>
            </a:r>
            <a:r>
              <a:rPr lang="en-US" b="0" dirty="0" smtClean="0"/>
              <a:t>Time 	(</a:t>
            </a:r>
            <a:r>
              <a:rPr lang="en-US" b="0" dirty="0"/>
              <a:t>user re-scheduled &lt; 1 month ago</a:t>
            </a:r>
            <a:r>
              <a:rPr lang="en-US" b="0" dirty="0" smtClean="0"/>
              <a:t>)</a:t>
            </a:r>
          </a:p>
          <a:p>
            <a:pPr marL="0" indent="0">
              <a:buNone/>
            </a:pPr>
            <a:endParaRPr lang="en-US" sz="1000" b="0" dirty="0"/>
          </a:p>
          <a:p>
            <a:pPr marL="0" indent="0">
              <a:buNone/>
            </a:pPr>
            <a:r>
              <a:rPr lang="en-US" sz="2400" b="0" dirty="0" smtClean="0"/>
              <a:t>The sum of all the above is the </a:t>
            </a:r>
            <a:r>
              <a:rPr lang="en-US" sz="2400" dirty="0" smtClean="0"/>
              <a:t>User Time</a:t>
            </a:r>
            <a:endParaRPr lang="en-US" sz="1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b="0" dirty="0" smtClean="0"/>
              <a:t>Example: Vacuum leak, 5 days lost</a:t>
            </a:r>
            <a:endParaRPr lang="en-US" sz="1800" dirty="0" smtClean="0"/>
          </a:p>
          <a:p>
            <a:pPr marL="363537" lvl="1" indent="0">
              <a:buClr>
                <a:srgbClr val="FFC000"/>
              </a:buClr>
            </a:pPr>
            <a:r>
              <a:rPr lang="en-US" sz="1800" dirty="0"/>
              <a:t> </a:t>
            </a:r>
            <a:r>
              <a:rPr lang="en-US" sz="1800" dirty="0" smtClean="0"/>
              <a:t>Management decision:</a:t>
            </a:r>
          </a:p>
          <a:p>
            <a:pPr marL="971550" lvl="2" indent="0">
              <a:lnSpc>
                <a:spcPct val="130000"/>
              </a:lnSpc>
            </a:pPr>
            <a:r>
              <a:rPr lang="en-US" sz="1600" b="0" dirty="0" smtClean="0"/>
              <a:t>5 days shutdown for repair,</a:t>
            </a:r>
          </a:p>
          <a:p>
            <a:pPr marL="971550" lvl="2" indent="0">
              <a:lnSpc>
                <a:spcPct val="130000"/>
              </a:lnSpc>
            </a:pPr>
            <a:r>
              <a:rPr lang="en-US" sz="1600" b="0" dirty="0" smtClean="0"/>
              <a:t>next service week shortened by 5 days, </a:t>
            </a:r>
          </a:p>
          <a:p>
            <a:pPr marL="971550" lvl="2" indent="0">
              <a:lnSpc>
                <a:spcPct val="130000"/>
              </a:lnSpc>
            </a:pPr>
            <a:r>
              <a:rPr lang="en-US" sz="1600" b="0" dirty="0" smtClean="0"/>
              <a:t>these 5 days given to users</a:t>
            </a:r>
            <a:endParaRPr lang="en-US" sz="2000" b="0" dirty="0" smtClean="0"/>
          </a:p>
          <a:p>
            <a:pPr marL="363537" lvl="1" indent="0">
              <a:spcBef>
                <a:spcPts val="600"/>
              </a:spcBef>
              <a:buClr>
                <a:srgbClr val="FFC000"/>
              </a:buClr>
            </a:pPr>
            <a:r>
              <a:rPr lang="en-US" sz="1800" b="0" dirty="0" smtClean="0"/>
              <a:t> Accounting:</a:t>
            </a:r>
          </a:p>
          <a:p>
            <a:pPr marL="971550" lvl="2" indent="0">
              <a:lnSpc>
                <a:spcPct val="130000"/>
              </a:lnSpc>
            </a:pPr>
            <a:r>
              <a:rPr lang="en-US" sz="1600" b="0" dirty="0" smtClean="0"/>
              <a:t>“No beam” event of 5 days</a:t>
            </a:r>
          </a:p>
          <a:p>
            <a:pPr marL="971550" lvl="2" indent="0">
              <a:lnSpc>
                <a:spcPct val="130000"/>
              </a:lnSpc>
            </a:pPr>
            <a:r>
              <a:rPr lang="en-US" sz="1600" b="0" dirty="0" smtClean="0"/>
              <a:t>5 days “Spontaneous User Compensation Time”</a:t>
            </a:r>
          </a:p>
          <a:p>
            <a:pPr marL="971550" lvl="2" indent="0">
              <a:lnSpc>
                <a:spcPct val="130000"/>
              </a:lnSpc>
            </a:pPr>
            <a:r>
              <a:rPr lang="en-US" sz="1600" b="0" dirty="0" smtClean="0"/>
              <a:t>This adds 5 days to the “User Time”</a:t>
            </a:r>
            <a:endParaRPr lang="en-US" sz="2000" b="0" dirty="0"/>
          </a:p>
          <a:p>
            <a:pPr marL="0" indent="0"/>
            <a:endParaRPr lang="en-US" sz="2400" b="0" dirty="0" smtClean="0"/>
          </a:p>
          <a:p>
            <a:pPr marL="0" indent="0"/>
            <a:endParaRPr lang="en-US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231028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9632" y="248400"/>
            <a:ext cx="7884368" cy="1124744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tx1"/>
                </a:solidFill>
                <a:latin typeface="+mn-lt"/>
              </a:rPr>
              <a:t>Failure Mode Statistics: </a:t>
            </a:r>
            <a:r>
              <a:rPr lang="en-GB" sz="32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GB" sz="3200" dirty="0" smtClean="0">
                <a:solidFill>
                  <a:schemeClr val="tx1"/>
                </a:solidFill>
                <a:latin typeface="+mn-lt"/>
              </a:rPr>
            </a:br>
            <a:r>
              <a:rPr lang="en-GB" sz="3200" dirty="0" smtClean="0">
                <a:solidFill>
                  <a:schemeClr val="tx1"/>
                </a:solidFill>
                <a:latin typeface="+mn-lt"/>
              </a:rPr>
              <a:t>what </a:t>
            </a:r>
            <a:r>
              <a:rPr lang="en-GB" sz="3200" dirty="0">
                <a:solidFill>
                  <a:schemeClr val="tx1"/>
                </a:solidFill>
                <a:latin typeface="+mn-lt"/>
              </a:rPr>
              <a:t>to publish?</a:t>
            </a:r>
            <a:endParaRPr lang="de-DE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94891" y="908720"/>
            <a:ext cx="3015335" cy="4525963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GB" sz="14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30636" y="1700808"/>
            <a:ext cx="8510365" cy="4464496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b="0" dirty="0" smtClean="0"/>
              <a:t>Publish </a:t>
            </a:r>
            <a:r>
              <a:rPr lang="en-US" sz="2400" b="0" dirty="0"/>
              <a:t>for each failure mode</a:t>
            </a:r>
            <a:r>
              <a:rPr lang="en-US" sz="2400" b="0" dirty="0" smtClean="0"/>
              <a:t>:</a:t>
            </a:r>
          </a:p>
          <a:p>
            <a:pPr marL="363537" lvl="1" indent="0">
              <a:buClr>
                <a:srgbClr val="FFC000"/>
              </a:buClr>
            </a:pPr>
            <a:r>
              <a:rPr lang="en-US" b="0" dirty="0" smtClean="0"/>
              <a:t>  </a:t>
            </a:r>
            <a:r>
              <a:rPr lang="en-US" sz="2000" b="0" dirty="0"/>
              <a:t>Failure </a:t>
            </a:r>
            <a:r>
              <a:rPr lang="en-US" sz="2000" b="0" dirty="0" smtClean="0"/>
              <a:t>count</a:t>
            </a:r>
          </a:p>
          <a:p>
            <a:pPr marL="363537" lvl="1" indent="0">
              <a:buClr>
                <a:srgbClr val="FFC000"/>
              </a:buClr>
            </a:pPr>
            <a:r>
              <a:rPr lang="en-US" sz="2000" b="0" dirty="0" smtClean="0"/>
              <a:t> Total </a:t>
            </a:r>
            <a:r>
              <a:rPr lang="en-US" sz="2000" b="0" dirty="0" smtClean="0"/>
              <a:t>duration</a:t>
            </a:r>
          </a:p>
          <a:p>
            <a:pPr marL="363537" lvl="1" indent="0">
              <a:buNone/>
            </a:pPr>
            <a:endParaRPr lang="en-US" b="0" dirty="0" smtClean="0"/>
          </a:p>
          <a:p>
            <a:pPr marL="0" indent="0">
              <a:buNone/>
            </a:pPr>
            <a:r>
              <a:rPr lang="en-US" sz="2400" b="0" dirty="0" smtClean="0"/>
              <a:t>Publish </a:t>
            </a:r>
            <a:r>
              <a:rPr lang="en-US" sz="2400" b="0" dirty="0"/>
              <a:t>user schedule statistics</a:t>
            </a:r>
            <a:r>
              <a:rPr lang="en-US" sz="2400" b="0" dirty="0" smtClean="0"/>
              <a:t>:</a:t>
            </a:r>
          </a:p>
          <a:p>
            <a:pPr marL="363537" lvl="1" indent="0">
              <a:buClr>
                <a:srgbClr val="FFC000"/>
              </a:buClr>
            </a:pPr>
            <a:r>
              <a:rPr lang="en-US" sz="2000" b="0" dirty="0" smtClean="0"/>
              <a:t> 𝑇</a:t>
            </a:r>
            <a:r>
              <a:rPr lang="en-US" sz="2000" b="0" baseline="-25000" dirty="0" smtClean="0"/>
              <a:t>𝑆𝑐</a:t>
            </a:r>
            <a:r>
              <a:rPr lang="en-US" sz="2000" b="0" baseline="-25000" dirty="0"/>
              <a:t>ℎ𝑒𝑑𝑢𝑙𝑒𝑑</a:t>
            </a:r>
          </a:p>
          <a:p>
            <a:pPr marL="363537" lvl="1" indent="0">
              <a:buClr>
                <a:srgbClr val="FFC000"/>
              </a:buClr>
            </a:pPr>
            <a:r>
              <a:rPr lang="en-US" sz="2000" b="0" dirty="0" smtClean="0"/>
              <a:t> 𝑇</a:t>
            </a:r>
            <a:r>
              <a:rPr lang="en-US" sz="2000" b="0" baseline="-25000" dirty="0" smtClean="0"/>
              <a:t>𝑅𝑒𝑠𝑒𝑟𝑣𝑒</a:t>
            </a:r>
            <a:endParaRPr lang="en-US" sz="2000" b="0" baseline="-25000" dirty="0"/>
          </a:p>
          <a:p>
            <a:pPr marL="363537" lvl="1" indent="0">
              <a:buClr>
                <a:srgbClr val="FFC000"/>
              </a:buClr>
            </a:pPr>
            <a:r>
              <a:rPr lang="en-US" sz="2000" b="0" dirty="0" smtClean="0"/>
              <a:t> 𝑇</a:t>
            </a:r>
            <a:r>
              <a:rPr lang="en-US" sz="2000" b="0" baseline="-25000" dirty="0" smtClean="0"/>
              <a:t>𝐶𝑜𝑚𝑝𝑒𝑛𝑠𝑎𝑡𝑖𝑜𝑛</a:t>
            </a:r>
            <a:endParaRPr lang="en-US" sz="2000" b="0" baseline="-25000" dirty="0"/>
          </a:p>
          <a:p>
            <a:pPr marL="363537" lvl="1" indent="0">
              <a:buClr>
                <a:srgbClr val="FFC000"/>
              </a:buClr>
            </a:pPr>
            <a:r>
              <a:rPr lang="en-US" sz="2800" b="0" dirty="0" smtClean="0"/>
              <a:t> 𝑇</a:t>
            </a:r>
            <a:r>
              <a:rPr lang="en-US" sz="2800" b="0" baseline="-25000" dirty="0" smtClean="0"/>
              <a:t>𝑈𝑠𝑒𝑟</a:t>
            </a:r>
            <a:r>
              <a:rPr lang="en-US" sz="2800" b="0" dirty="0"/>
              <a:t>= </a:t>
            </a:r>
            <a:r>
              <a:rPr lang="en-US" sz="2800" b="0" dirty="0" smtClean="0"/>
              <a:t>𝑇</a:t>
            </a:r>
            <a:r>
              <a:rPr lang="en-US" sz="2800" b="0" baseline="-25000" dirty="0" smtClean="0"/>
              <a:t>𝑆𝑐</a:t>
            </a:r>
            <a:r>
              <a:rPr lang="en-US" sz="2800" b="0" baseline="-25000" dirty="0"/>
              <a:t>ℎ</a:t>
            </a:r>
            <a:r>
              <a:rPr lang="en-US" sz="2800" b="0" baseline="-25000" dirty="0" smtClean="0"/>
              <a:t>𝑒𝑑𝑢𝑙𝑒𝑑 </a:t>
            </a:r>
            <a:r>
              <a:rPr lang="en-US" sz="2800" b="0" dirty="0" smtClean="0"/>
              <a:t>+ 𝑇</a:t>
            </a:r>
            <a:r>
              <a:rPr lang="en-US" sz="2800" b="0" baseline="-25000" dirty="0" smtClean="0"/>
              <a:t>𝑅𝑒𝑠𝑒𝑟𝑣𝑒 </a:t>
            </a:r>
            <a:r>
              <a:rPr lang="en-US" sz="2800" b="0" dirty="0" smtClean="0"/>
              <a:t>+ 𝑇</a:t>
            </a:r>
            <a:r>
              <a:rPr lang="en-US" sz="2800" b="0" baseline="-25000" dirty="0" smtClean="0"/>
              <a:t>𝐶𝑜𝑚𝑝𝑒𝑛𝑠𝑎𝑡𝑖𝑜</a:t>
            </a:r>
            <a:r>
              <a:rPr lang="en-US" sz="2800" b="0" i="1" baseline="-25000" dirty="0" smtClean="0"/>
              <a:t>n</a:t>
            </a:r>
          </a:p>
          <a:p>
            <a:pPr marL="0" indent="0"/>
            <a:endParaRPr lang="en-US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83421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9631" y="248400"/>
            <a:ext cx="7887285" cy="938378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solidFill>
                  <a:schemeClr val="tx1"/>
                </a:solidFill>
                <a:latin typeface="+mn-lt"/>
              </a:rPr>
              <a:t>Failure Mode Statistics: </a:t>
            </a:r>
            <a:r>
              <a:rPr lang="en-GB" sz="32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GB" sz="3200" dirty="0" smtClean="0">
                <a:solidFill>
                  <a:schemeClr val="tx1"/>
                </a:solidFill>
                <a:latin typeface="+mn-lt"/>
              </a:rPr>
            </a:br>
            <a:r>
              <a:rPr lang="en-GB" sz="3200" dirty="0" smtClean="0">
                <a:solidFill>
                  <a:schemeClr val="tx1"/>
                </a:solidFill>
                <a:latin typeface="+mn-lt"/>
              </a:rPr>
              <a:t>how </a:t>
            </a:r>
            <a:r>
              <a:rPr lang="en-GB" sz="3200" dirty="0" smtClean="0">
                <a:solidFill>
                  <a:schemeClr val="tx1"/>
                </a:solidFill>
                <a:latin typeface="+mn-lt"/>
              </a:rPr>
              <a:t>to use it?</a:t>
            </a:r>
            <a:endParaRPr lang="de-DE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94891" y="908720"/>
            <a:ext cx="3015335" cy="4525963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GB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>
              <a:xfrm>
                <a:off x="194891" y="1556792"/>
                <a:ext cx="8510365" cy="4680520"/>
              </a:xfrm>
              <a:prstGeom prst="rect">
                <a:avLst/>
              </a:prstGeom>
            </p:spPr>
            <p:txBody>
              <a:bodyPr/>
              <a:lstStyle>
                <a:lvl1pPr marL="265113" indent="-265113" algn="l" rtl="0" eaLnBrk="1" fontAlgn="base" hangingPunct="1">
                  <a:spcBef>
                    <a:spcPct val="0"/>
                  </a:spcBef>
                  <a:spcAft>
                    <a:spcPct val="50000"/>
                  </a:spcAft>
                  <a:buClr>
                    <a:srgbClr val="F28E00"/>
                  </a:buClr>
                  <a:buFont typeface="Arial Black" pitchFamily="34" charset="0"/>
                  <a:buChar char="&gt;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8650" indent="-184150" algn="l" rtl="0" eaLnBrk="1" fontAlgn="base" hangingPunct="1">
                  <a:spcBef>
                    <a:spcPct val="0"/>
                  </a:spcBef>
                  <a:spcAft>
                    <a:spcPct val="5000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2pPr>
                <a:lvl3pPr marL="1236663" indent="-2286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rgbClr val="FF9900"/>
                  </a:buClr>
                  <a:buFont typeface="Arial Black" pitchFamily="34" charset="0"/>
                  <a:defRPr sz="1200">
                    <a:solidFill>
                      <a:schemeClr val="tx1"/>
                    </a:solidFill>
                    <a:latin typeface="+mn-lt"/>
                  </a:defRPr>
                </a:lvl3pPr>
                <a:lvl4pPr marL="1644650" indent="-2286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SzPct val="80000"/>
                  <a:buFont typeface="Wingdings" panose="05000000000000000000" pitchFamily="2" charset="2"/>
                  <a:buChar char="q"/>
                </a:pPr>
                <a:r>
                  <a:rPr lang="en-GB" sz="2400" b="0" kern="0" dirty="0" smtClean="0">
                    <a:solidFill>
                      <a:srgbClr val="000000"/>
                    </a:solidFill>
                    <a:ea typeface="ヒラギノ角ゴ Pro W3" pitchFamily="-108" charset="-128"/>
                  </a:rPr>
                  <a:t>Simple </a:t>
                </a:r>
                <a:r>
                  <a:rPr lang="en-GB" sz="2400" b="0" kern="0" dirty="0">
                    <a:solidFill>
                      <a:srgbClr val="000000"/>
                    </a:solidFill>
                    <a:ea typeface="ヒラギノ角ゴ Pro W3" pitchFamily="-108" charset="-128"/>
                  </a:rPr>
                  <a:t>beam availability:</a:t>
                </a:r>
              </a:p>
              <a:p>
                <a:pPr marL="358775" lvl="2" indent="0" algn="r">
                  <a:lnSpc>
                    <a:spcPct val="110000"/>
                  </a:lnSpc>
                  <a:spcBef>
                    <a:spcPts val="0"/>
                  </a:spcBef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𝑠𝑖𝑚𝑝𝑙𝑒</m:t>
                          </m:r>
                          <m:r>
                            <a:rPr lang="en-US" sz="2000" b="0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GB" sz="2000" b="0" i="1" ker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b="0" i="1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𝑈𝑠𝑒𝑟</m:t>
                              </m:r>
                            </m:sub>
                          </m:sSub>
                          <m:r>
                            <a:rPr lang="en-US" sz="2000" b="0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000" b="0" i="1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000" b="0" i="1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sz="2000" b="0" i="1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no</m:t>
                              </m:r>
                              <m:r>
                                <a:rPr lang="en-US" sz="2000" b="0" i="1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­˗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beam</m:t>
                              </m:r>
                              <m:r>
                                <a:rPr lang="en-US" sz="2000" b="0" i="1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sz="2000" b="0" i="1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b="0" i="1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𝑈𝑠𝑒𝑟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363537" lvl="1" indent="0">
                  <a:buNone/>
                </a:pPr>
                <a:endParaRPr lang="en-US" b="0" dirty="0"/>
              </a:p>
              <a:p>
                <a:pPr>
                  <a:spcBef>
                    <a:spcPts val="1000"/>
                  </a:spcBef>
                  <a:buSzPct val="80000"/>
                  <a:buFont typeface="Wingdings" panose="05000000000000000000" pitchFamily="2" charset="2"/>
                  <a:buChar char="q"/>
                </a:pPr>
                <a:r>
                  <a:rPr lang="en-GB" sz="2400" b="0" kern="0" dirty="0" smtClean="0">
                    <a:solidFill>
                      <a:srgbClr val="000000"/>
                    </a:solidFill>
                    <a:ea typeface="ヒラギノ角ゴ Pro W3" pitchFamily="-108" charset="-128"/>
                  </a:rPr>
                  <a:t>Compensated </a:t>
                </a:r>
                <a:r>
                  <a:rPr lang="en-GB" sz="2400" b="0" kern="0" dirty="0">
                    <a:solidFill>
                      <a:srgbClr val="000000"/>
                    </a:solidFill>
                    <a:ea typeface="ヒラギノ角ゴ Pro W3" pitchFamily="-108" charset="-128"/>
                  </a:rPr>
                  <a:t>beam availability:</a:t>
                </a:r>
              </a:p>
              <a:p>
                <a:pPr marL="179388" lvl="1" indent="0">
                  <a:lnSpc>
                    <a:spcPct val="11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8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𝑐𝑜𝑚𝑝𝑒𝑛𝑠𝑎𝑡𝑒𝑑</m:t>
                          </m:r>
                          <m:r>
                            <a:rPr lang="en-US" sz="2000" b="0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GB" sz="2000" b="0" i="1" ker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b="0" i="1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𝑈𝑠𝑒𝑟</m:t>
                              </m:r>
                            </m:sub>
                          </m:sSub>
                          <m:r>
                            <a:rPr lang="en-US" sz="2000" b="0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000" b="0" i="1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000" b="0" i="1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000" b="0" i="1" ker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ker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no</m:t>
                                  </m:r>
                                  <m:r>
                                    <a:rPr lang="en-US" sz="2000" b="0" i="1" ker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­˗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ker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beam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sz="2000" b="0" i="1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b="0" i="1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𝑈𝑠𝑒𝑟</m:t>
                              </m:r>
                            </m:sub>
                          </m:sSub>
                          <m:r>
                            <a:rPr lang="en-US" sz="2000" b="0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000" b="0" i="1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ker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ker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b="0" i="1" ker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𝐶𝑜𝑚𝑝𝑒𝑛𝑠𝑎𝑡𝑖𝑜𝑛</m:t>
                                  </m:r>
                                </m:sub>
                              </m:sSub>
                              <m:r>
                                <a:rPr lang="en-US" sz="2000" b="0" i="1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1" ker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ker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b="0" i="1" ker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𝑅𝑒𝑠𝑒𝑟𝑣𝑒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179388" lvl="1" indent="0">
                  <a:lnSpc>
                    <a:spcPct val="11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80000"/>
                  <a:buNone/>
                </a:pPr>
                <a:endParaRPr lang="en-US" b="0" dirty="0" smtClean="0"/>
              </a:p>
              <a:p>
                <a:pPr>
                  <a:spcBef>
                    <a:spcPts val="1000"/>
                  </a:spcBef>
                  <a:buSzPct val="80000"/>
                  <a:buFont typeface="Wingdings" panose="05000000000000000000" pitchFamily="2" charset="2"/>
                  <a:buChar char="q"/>
                </a:pPr>
                <a:r>
                  <a:rPr lang="en-GB" sz="2400" b="0" kern="0" dirty="0" smtClean="0">
                    <a:solidFill>
                      <a:srgbClr val="000000"/>
                    </a:solidFill>
                    <a:ea typeface="ヒラギノ角ゴ Pro W3" pitchFamily="-108" charset="-128"/>
                  </a:rPr>
                  <a:t>Mean </a:t>
                </a:r>
                <a:r>
                  <a:rPr lang="en-GB" sz="2400" b="0" kern="0" dirty="0">
                    <a:solidFill>
                      <a:srgbClr val="000000"/>
                    </a:solidFill>
                    <a:ea typeface="ヒラギノ角ゴ Pro W3" pitchFamily="-108" charset="-128"/>
                  </a:rPr>
                  <a:t>Time Between Distortions:</a:t>
                </a:r>
              </a:p>
              <a:p>
                <a:pPr marL="0" lvl="0" indent="0">
                  <a:lnSpc>
                    <a:spcPct val="11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333399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kern="0">
                          <a:solidFill>
                            <a:srgbClr val="000000"/>
                          </a:solidFill>
                          <a:latin typeface="Cambria Math"/>
                        </a:rPr>
                        <m:t>𝑀𝑇𝐵𝐷</m:t>
                      </m:r>
                      <m:r>
                        <a:rPr lang="en-GB" sz="1800" b="0" i="1" ker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800" b="0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800" b="0" i="1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b="0" i="1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𝑈𝑠𝑒𝑟</m:t>
                              </m:r>
                            </m:sub>
                          </m:sSub>
                        </m:num>
                        <m:den>
                          <m:r>
                            <a:rPr lang="en-US" sz="1800" b="0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𝐶𝑜𝑢𝑛𝑡</m:t>
                          </m:r>
                          <m:d>
                            <m:dPr>
                              <m:ctrlPr>
                                <a:rPr lang="en-GB" sz="1800" b="0" i="1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800" b="0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no</m:t>
                              </m:r>
                              <m:r>
                                <a:rPr lang="en-US" sz="1800" b="0" i="1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­˗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beam</m:t>
                              </m:r>
                            </m:e>
                          </m:d>
                          <m:r>
                            <a:rPr lang="en-US" sz="1800" b="0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1800" b="0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𝐶𝑜𝑢𝑛𝑡</m:t>
                          </m:r>
                          <m:d>
                            <m:dPr>
                              <m:ctrlPr>
                                <a:rPr lang="en-GB" sz="1800" b="0" i="1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800" b="0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low</m:t>
                              </m:r>
                              <m:r>
                                <a:rPr lang="en-US" sz="1800" b="0" i="1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­˗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beam</m:t>
                              </m:r>
                              <m:r>
                                <a:rPr lang="en-US" sz="1800" b="0" i="1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­˗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current</m:t>
                              </m:r>
                            </m:e>
                          </m:d>
                          <m:r>
                            <a:rPr lang="en-US" sz="1800" b="0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1800" b="0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𝐶𝑜𝑢𝑛𝑡</m:t>
                          </m:r>
                          <m:d>
                            <m:dPr>
                              <m:ctrlPr>
                                <a:rPr lang="en-GB" sz="1800" b="0" i="1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800" b="0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orbit</m:t>
                              </m:r>
                              <m:r>
                                <a:rPr lang="en-US" sz="1800" b="0" i="1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­˗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fb</m:t>
                              </m:r>
                              <m:r>
                                <a:rPr lang="en-US" sz="1800" b="0" i="1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­˗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fail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800" b="0" kern="0" dirty="0">
                  <a:solidFill>
                    <a:srgbClr val="000000"/>
                  </a:solidFill>
                  <a:latin typeface="Arial Narrow"/>
                  <a:ea typeface="ヒラギノ角ゴ Pro W3" pitchFamily="-108" charset="-128"/>
                </a:endParaRPr>
              </a:p>
              <a:p>
                <a:pPr marL="0" indent="0"/>
                <a:endParaRPr lang="en-US" sz="2400" b="0" dirty="0" smtClean="0"/>
              </a:p>
            </p:txBody>
          </p:sp>
        </mc:Choice>
        <mc:Fallback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91" y="1556792"/>
                <a:ext cx="8510365" cy="4680520"/>
              </a:xfrm>
              <a:prstGeom prst="rect">
                <a:avLst/>
              </a:prstGeom>
              <a:blipFill rotWithShape="1">
                <a:blip r:embed="rId3"/>
                <a:stretch>
                  <a:fillRect l="-573" t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603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31640" y="248400"/>
            <a:ext cx="7812360" cy="69269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+mn-lt"/>
              </a:rPr>
              <a:t>Example</a:t>
            </a:r>
            <a:endParaRPr lang="de-DE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02093" y="908720"/>
            <a:ext cx="8834403" cy="5544616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s-ES" sz="1800" kern="0" dirty="0" smtClean="0">
                <a:solidFill>
                  <a:srgbClr val="000000"/>
                </a:solidFill>
                <a:ea typeface="ヒラギノ角ゴ Pro W3" pitchFamily="-108" charset="-128"/>
                <a:cs typeface="Arial" panose="020B0604020202020204" pitchFamily="34" charset="0"/>
              </a:rPr>
              <a:t>In </a:t>
            </a:r>
            <a:r>
              <a:rPr lang="es-ES" sz="1800" kern="0" dirty="0" err="1" smtClean="0">
                <a:solidFill>
                  <a:srgbClr val="000000"/>
                </a:solidFill>
                <a:ea typeface="ヒラギノ角ゴ Pro W3" pitchFamily="-108" charset="-128"/>
                <a:cs typeface="Arial" panose="020B0604020202020204" pitchFamily="34" charset="0"/>
              </a:rPr>
              <a:t>the</a:t>
            </a:r>
            <a:r>
              <a:rPr lang="es-ES" sz="1800" kern="0" dirty="0" smtClean="0">
                <a:solidFill>
                  <a:srgbClr val="000000"/>
                </a:solidFill>
                <a:ea typeface="ヒラギノ角ゴ Pro W3" pitchFamily="-108" charset="-128"/>
                <a:cs typeface="Arial" panose="020B0604020202020204" pitchFamily="34" charset="0"/>
              </a:rPr>
              <a:t> </a:t>
            </a:r>
            <a:r>
              <a:rPr lang="es-ES" sz="1800" kern="0" dirty="0" err="1" smtClean="0">
                <a:solidFill>
                  <a:srgbClr val="000000"/>
                </a:solidFill>
                <a:ea typeface="ヒラギノ角ゴ Pro W3" pitchFamily="-108" charset="-128"/>
                <a:cs typeface="Arial" panose="020B0604020202020204" pitchFamily="34" charset="0"/>
              </a:rPr>
              <a:t>operations</a:t>
            </a:r>
            <a:r>
              <a:rPr lang="es-ES" sz="1800" kern="0" dirty="0" smtClean="0">
                <a:solidFill>
                  <a:srgbClr val="000000"/>
                </a:solidFill>
                <a:ea typeface="ヒラギノ角ゴ Pro W3" pitchFamily="-108" charset="-128"/>
                <a:cs typeface="Arial" panose="020B0604020202020204" pitchFamily="34" charset="0"/>
              </a:rPr>
              <a:t> calendar </a:t>
            </a:r>
            <a:r>
              <a:rPr lang="es-ES" sz="1800" kern="0" dirty="0" err="1" smtClean="0">
                <a:solidFill>
                  <a:srgbClr val="000000"/>
                </a:solidFill>
                <a:ea typeface="ヒラギノ角ゴ Pro W3" pitchFamily="-108" charset="-128"/>
                <a:cs typeface="Arial" panose="020B0604020202020204" pitchFamily="34" charset="0"/>
              </a:rPr>
              <a:t>for</a:t>
            </a:r>
            <a:r>
              <a:rPr lang="es-ES" sz="1800" kern="0" dirty="0" smtClean="0">
                <a:solidFill>
                  <a:srgbClr val="000000"/>
                </a:solidFill>
                <a:ea typeface="ヒラギノ角ゴ Pro W3" pitchFamily="-108" charset="-128"/>
                <a:cs typeface="Arial" panose="020B0604020202020204" pitchFamily="34" charset="0"/>
              </a:rPr>
              <a:t> 2014: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ES" sz="1800" b="0" i="1" kern="0" dirty="0" smtClean="0">
                <a:solidFill>
                  <a:srgbClr val="3022EA"/>
                </a:solidFill>
                <a:ea typeface="ヒラギノ角ゴ Pro W3" pitchFamily="-108" charset="-128"/>
                <a:cs typeface="Arial" panose="020B0604020202020204" pitchFamily="34" charset="0"/>
              </a:rPr>
              <a:t>	</a:t>
            </a:r>
            <a:r>
              <a:rPr lang="es-ES" sz="1800" b="0" i="1" kern="0" dirty="0" err="1" smtClean="0">
                <a:solidFill>
                  <a:srgbClr val="3022EA"/>
                </a:solidFill>
                <a:ea typeface="ヒラギノ角ゴ Pro W3" pitchFamily="-108" charset="-128"/>
                <a:cs typeface="Arial" panose="020B0604020202020204" pitchFamily="34" charset="0"/>
              </a:rPr>
              <a:t>T</a:t>
            </a:r>
            <a:r>
              <a:rPr lang="es-ES" sz="1800" b="0" i="1" kern="0" baseline="-25000" dirty="0" err="1" smtClean="0">
                <a:solidFill>
                  <a:srgbClr val="3022EA"/>
                </a:solidFill>
                <a:ea typeface="ヒラギノ角ゴ Pro W3" pitchFamily="-108" charset="-128"/>
                <a:cs typeface="Arial" panose="020B0604020202020204" pitchFamily="34" charset="0"/>
              </a:rPr>
              <a:t>scheduled</a:t>
            </a:r>
            <a:r>
              <a:rPr lang="es-ES" sz="1800" b="0" kern="0" dirty="0" smtClean="0">
                <a:solidFill>
                  <a:srgbClr val="3022EA"/>
                </a:solidFill>
                <a:ea typeface="ヒラギノ角ゴ Pro W3" pitchFamily="-108" charset="-128"/>
                <a:cs typeface="Arial" panose="020B0604020202020204" pitchFamily="34" charset="0"/>
              </a:rPr>
              <a:t>: 4800 h		</a:t>
            </a:r>
            <a:r>
              <a:rPr lang="es-ES" sz="1800" i="1" kern="0" dirty="0" err="1" smtClean="0">
                <a:solidFill>
                  <a:srgbClr val="3022EA"/>
                </a:solidFill>
                <a:ea typeface="ヒラギノ角ゴ Pro W3" pitchFamily="-108" charset="-128"/>
                <a:cs typeface="Arial" panose="020B0604020202020204" pitchFamily="34" charset="0"/>
              </a:rPr>
              <a:t>T</a:t>
            </a:r>
            <a:r>
              <a:rPr lang="es-ES" sz="1800" i="1" kern="0" baseline="-25000" dirty="0" err="1" smtClean="0">
                <a:solidFill>
                  <a:srgbClr val="3022EA"/>
                </a:solidFill>
                <a:ea typeface="ヒラギノ角ゴ Pro W3" pitchFamily="-108" charset="-128"/>
                <a:cs typeface="Arial" panose="020B0604020202020204" pitchFamily="34" charset="0"/>
              </a:rPr>
              <a:t>reserve</a:t>
            </a:r>
            <a:r>
              <a:rPr lang="es-ES" sz="1800" kern="0" dirty="0" smtClean="0">
                <a:solidFill>
                  <a:srgbClr val="3022EA"/>
                </a:solidFill>
                <a:ea typeface="ヒラギノ角ゴ Pro W3" pitchFamily="-108" charset="-128"/>
                <a:cs typeface="Arial" panose="020B0604020202020204" pitchFamily="34" charset="0"/>
              </a:rPr>
              <a:t>: 72 h		</a:t>
            </a:r>
            <a:r>
              <a:rPr lang="es-ES" sz="1800" i="1" kern="0" dirty="0" err="1" smtClean="0">
                <a:solidFill>
                  <a:srgbClr val="3022EA"/>
                </a:solidFill>
                <a:ea typeface="ヒラギノ角ゴ Pro W3" pitchFamily="-108" charset="-128"/>
                <a:cs typeface="Arial" panose="020B0604020202020204" pitchFamily="34" charset="0"/>
              </a:rPr>
              <a:t>T</a:t>
            </a:r>
            <a:r>
              <a:rPr lang="es-ES" sz="1800" i="1" kern="0" baseline="-25000" dirty="0" err="1" smtClean="0">
                <a:solidFill>
                  <a:srgbClr val="3022EA"/>
                </a:solidFill>
                <a:ea typeface="ヒラギノ角ゴ Pro W3" pitchFamily="-108" charset="-128"/>
                <a:cs typeface="Arial" panose="020B0604020202020204" pitchFamily="34" charset="0"/>
              </a:rPr>
              <a:t>compensation</a:t>
            </a:r>
            <a:r>
              <a:rPr lang="es-ES" sz="1800" kern="0" dirty="0" smtClean="0">
                <a:solidFill>
                  <a:srgbClr val="3022EA"/>
                </a:solidFill>
                <a:ea typeface="ヒラギノ角ゴ Pro W3" pitchFamily="-108" charset="-128"/>
                <a:cs typeface="Arial" panose="020B0604020202020204" pitchFamily="34" charset="0"/>
              </a:rPr>
              <a:t>: 0 h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ES" sz="1800" kern="0" dirty="0" smtClean="0">
                <a:solidFill>
                  <a:srgbClr val="000000"/>
                </a:solidFill>
                <a:ea typeface="ヒラギノ角ゴ Pro W3" pitchFamily="-108" charset="-128"/>
                <a:cs typeface="Arial" panose="020B0604020202020204" pitchFamily="34" charset="0"/>
              </a:rPr>
              <a:t>At </a:t>
            </a:r>
            <a:r>
              <a:rPr lang="es-ES" sz="1800" kern="0" dirty="0" err="1" smtClean="0">
                <a:solidFill>
                  <a:srgbClr val="000000"/>
                </a:solidFill>
                <a:ea typeface="ヒラギノ角ゴ Pro W3" pitchFamily="-108" charset="-128"/>
                <a:cs typeface="Arial" panose="020B0604020202020204" pitchFamily="34" charset="0"/>
              </a:rPr>
              <a:t>the</a:t>
            </a:r>
            <a:r>
              <a:rPr lang="es-ES" sz="1800" kern="0" dirty="0" smtClean="0">
                <a:solidFill>
                  <a:srgbClr val="000000"/>
                </a:solidFill>
                <a:ea typeface="ヒラギノ角ゴ Pro W3" pitchFamily="-108" charset="-128"/>
                <a:cs typeface="Arial" panose="020B0604020202020204" pitchFamily="34" charset="0"/>
              </a:rPr>
              <a:t> </a:t>
            </a:r>
            <a:r>
              <a:rPr lang="es-ES" sz="1800" kern="0" dirty="0" err="1" smtClean="0">
                <a:solidFill>
                  <a:srgbClr val="000000"/>
                </a:solidFill>
                <a:ea typeface="ヒラギノ角ゴ Pro W3" pitchFamily="-108" charset="-128"/>
                <a:cs typeface="Arial" panose="020B0604020202020204" pitchFamily="34" charset="0"/>
              </a:rPr>
              <a:t>end</a:t>
            </a:r>
            <a:r>
              <a:rPr lang="es-ES" sz="1800" kern="0" dirty="0" smtClean="0">
                <a:solidFill>
                  <a:srgbClr val="000000"/>
                </a:solidFill>
                <a:ea typeface="ヒラギノ角ゴ Pro W3" pitchFamily="-108" charset="-128"/>
                <a:cs typeface="Arial" panose="020B0604020202020204" pitchFamily="34" charset="0"/>
              </a:rPr>
              <a:t> of </a:t>
            </a:r>
            <a:r>
              <a:rPr lang="es-ES" sz="1800" kern="0" dirty="0" err="1" smtClean="0">
                <a:solidFill>
                  <a:srgbClr val="000000"/>
                </a:solidFill>
                <a:ea typeface="ヒラギノ角ゴ Pro W3" pitchFamily="-108" charset="-128"/>
                <a:cs typeface="Arial" panose="020B0604020202020204" pitchFamily="34" charset="0"/>
              </a:rPr>
              <a:t>the</a:t>
            </a:r>
            <a:r>
              <a:rPr lang="es-ES" sz="1800" kern="0" dirty="0" smtClean="0">
                <a:solidFill>
                  <a:srgbClr val="000000"/>
                </a:solidFill>
                <a:ea typeface="ヒラギノ角ゴ Pro W3" pitchFamily="-108" charset="-128"/>
                <a:cs typeface="Arial" panose="020B0604020202020204" pitchFamily="34" charset="0"/>
              </a:rPr>
              <a:t> </a:t>
            </a:r>
            <a:r>
              <a:rPr lang="es-ES" sz="1800" kern="0" dirty="0" err="1" smtClean="0">
                <a:solidFill>
                  <a:srgbClr val="000000"/>
                </a:solidFill>
                <a:ea typeface="ヒラギノ角ゴ Pro W3" pitchFamily="-108" charset="-128"/>
                <a:cs typeface="Arial" panose="020B0604020202020204" pitchFamily="34" charset="0"/>
              </a:rPr>
              <a:t>year</a:t>
            </a:r>
            <a:endParaRPr lang="es-ES" sz="1800" kern="0" dirty="0" smtClean="0">
              <a:solidFill>
                <a:srgbClr val="000000"/>
              </a:solidFill>
              <a:ea typeface="ヒラギノ角ゴ Pro W3" pitchFamily="-108" charset="-128"/>
              <a:cs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s-ES" sz="1800" b="0" i="1" kern="0" dirty="0" smtClean="0">
                <a:solidFill>
                  <a:srgbClr val="3022EA"/>
                </a:solidFill>
                <a:ea typeface="ヒラギノ角ゴ Pro W3" pitchFamily="-108" charset="-128"/>
                <a:cs typeface="Arial" panose="020B0604020202020204" pitchFamily="34" charset="0"/>
              </a:rPr>
              <a:t>	</a:t>
            </a:r>
            <a:r>
              <a:rPr lang="es-ES" sz="1800" b="0" i="1" kern="0" dirty="0" err="1" smtClean="0">
                <a:solidFill>
                  <a:srgbClr val="3022EA"/>
                </a:solidFill>
                <a:ea typeface="ヒラギノ角ゴ Pro W3" pitchFamily="-108" charset="-128"/>
                <a:cs typeface="Arial" panose="020B0604020202020204" pitchFamily="34" charset="0"/>
              </a:rPr>
              <a:t>T</a:t>
            </a:r>
            <a:r>
              <a:rPr lang="es-ES" sz="1800" b="0" i="1" kern="0" baseline="-25000" dirty="0" err="1" smtClean="0">
                <a:solidFill>
                  <a:srgbClr val="3022EA"/>
                </a:solidFill>
                <a:ea typeface="ヒラギノ角ゴ Pro W3" pitchFamily="-108" charset="-128"/>
                <a:cs typeface="Arial" panose="020B0604020202020204" pitchFamily="34" charset="0"/>
              </a:rPr>
              <a:t>outages</a:t>
            </a:r>
            <a:r>
              <a:rPr lang="es-ES" sz="1800" b="0" kern="0" dirty="0" smtClean="0">
                <a:solidFill>
                  <a:srgbClr val="3022EA"/>
                </a:solidFill>
                <a:ea typeface="ヒラギノ角ゴ Pro W3" pitchFamily="-108" charset="-128"/>
                <a:cs typeface="Arial" panose="020B0604020202020204" pitchFamily="34" charset="0"/>
              </a:rPr>
              <a:t>: 80 h + 3 full </a:t>
            </a:r>
            <a:r>
              <a:rPr lang="es-ES" sz="1800" b="0" kern="0" dirty="0" err="1" smtClean="0">
                <a:solidFill>
                  <a:srgbClr val="3022EA"/>
                </a:solidFill>
                <a:ea typeface="ヒラギノ角ゴ Pro W3" pitchFamily="-108" charset="-128"/>
                <a:cs typeface="Arial" panose="020B0604020202020204" pitchFamily="34" charset="0"/>
              </a:rPr>
              <a:t>days</a:t>
            </a:r>
            <a:r>
              <a:rPr lang="es-ES" sz="1800" b="0" kern="0" dirty="0" smtClean="0">
                <a:solidFill>
                  <a:srgbClr val="3022EA"/>
                </a:solidFill>
                <a:ea typeface="ヒラギノ角ゴ Pro W3" pitchFamily="-108" charset="-128"/>
                <a:cs typeface="Arial" panose="020B0604020202020204" pitchFamily="34" charset="0"/>
              </a:rPr>
              <a:t> </a:t>
            </a:r>
            <a:r>
              <a:rPr lang="es-ES" sz="1800" b="0" kern="0" dirty="0" err="1" smtClean="0">
                <a:solidFill>
                  <a:srgbClr val="3022EA"/>
                </a:solidFill>
                <a:ea typeface="ヒラギノ角ゴ Pro W3" pitchFamily="-108" charset="-128"/>
                <a:cs typeface="Arial" panose="020B0604020202020204" pitchFamily="34" charset="0"/>
              </a:rPr>
              <a:t>due</a:t>
            </a:r>
            <a:r>
              <a:rPr lang="es-ES" sz="1800" b="0" kern="0" dirty="0" smtClean="0">
                <a:solidFill>
                  <a:srgbClr val="3022EA"/>
                </a:solidFill>
                <a:ea typeface="ヒラギノ角ゴ Pro W3" pitchFamily="-108" charset="-128"/>
                <a:cs typeface="Arial" panose="020B0604020202020204" pitchFamily="34" charset="0"/>
              </a:rPr>
              <a:t> to a </a:t>
            </a:r>
            <a:r>
              <a:rPr lang="es-ES" sz="1800" b="0" kern="0" dirty="0" err="1" smtClean="0">
                <a:solidFill>
                  <a:srgbClr val="3022EA"/>
                </a:solidFill>
                <a:ea typeface="ヒラギノ角ゴ Pro W3" pitchFamily="-108" charset="-128"/>
                <a:cs typeface="Arial" panose="020B0604020202020204" pitchFamily="34" charset="0"/>
              </a:rPr>
              <a:t>main</a:t>
            </a:r>
            <a:r>
              <a:rPr lang="es-ES" sz="1800" b="0" kern="0" dirty="0" smtClean="0">
                <a:solidFill>
                  <a:srgbClr val="3022EA"/>
                </a:solidFill>
                <a:ea typeface="ヒラギノ角ゴ Pro W3" pitchFamily="-108" charset="-128"/>
                <a:cs typeface="Arial" panose="020B0604020202020204" pitchFamily="34" charset="0"/>
              </a:rPr>
              <a:t> PS </a:t>
            </a:r>
            <a:r>
              <a:rPr lang="es-ES" sz="1800" b="0" kern="0" dirty="0" err="1" smtClean="0">
                <a:solidFill>
                  <a:srgbClr val="3022EA"/>
                </a:solidFill>
                <a:ea typeface="ヒラギノ角ゴ Pro W3" pitchFamily="-108" charset="-128"/>
                <a:cs typeface="Arial" panose="020B0604020202020204" pitchFamily="34" charset="0"/>
              </a:rPr>
              <a:t>failure</a:t>
            </a:r>
            <a:r>
              <a:rPr lang="es-ES" sz="1800" kern="0" dirty="0">
                <a:solidFill>
                  <a:srgbClr val="3022EA"/>
                </a:solidFill>
                <a:ea typeface="ヒラギノ角ゴ Pro W3" pitchFamily="-108" charset="-128"/>
                <a:cs typeface="Arial" panose="020B0604020202020204" pitchFamily="34" charset="0"/>
              </a:rPr>
              <a:t>	</a:t>
            </a:r>
            <a:r>
              <a:rPr lang="es-ES" sz="1800" kern="0" dirty="0" smtClean="0">
                <a:solidFill>
                  <a:srgbClr val="3022EA"/>
                </a:solidFill>
                <a:ea typeface="ヒラギノ角ゴ Pro W3" pitchFamily="-108" charset="-128"/>
                <a:cs typeface="Arial" panose="020B0604020202020204" pitchFamily="34" charset="0"/>
              </a:rPr>
              <a:t>	</a:t>
            </a:r>
            <a:r>
              <a:rPr lang="es-ES" sz="1800" i="1" kern="0" dirty="0" err="1" smtClean="0">
                <a:solidFill>
                  <a:srgbClr val="3022EA"/>
                </a:solidFill>
                <a:ea typeface="ヒラギノ角ゴ Pro W3" pitchFamily="-108" charset="-128"/>
                <a:cs typeface="Arial" panose="020B0604020202020204" pitchFamily="34" charset="0"/>
              </a:rPr>
              <a:t>T</a:t>
            </a:r>
            <a:r>
              <a:rPr lang="es-ES" sz="1800" i="1" kern="0" baseline="-25000" dirty="0" err="1" smtClean="0">
                <a:solidFill>
                  <a:srgbClr val="3022EA"/>
                </a:solidFill>
                <a:ea typeface="ヒラギノ角ゴ Pro W3" pitchFamily="-108" charset="-128"/>
                <a:cs typeface="Arial" panose="020B0604020202020204" pitchFamily="34" charset="0"/>
              </a:rPr>
              <a:t>outages</a:t>
            </a:r>
            <a:r>
              <a:rPr lang="es-ES" sz="1800" kern="0" dirty="0" smtClean="0">
                <a:solidFill>
                  <a:srgbClr val="3022EA"/>
                </a:solidFill>
                <a:ea typeface="ヒラギノ角ゴ Pro W3" pitchFamily="-108" charset="-128"/>
                <a:cs typeface="Arial" panose="020B0604020202020204" pitchFamily="34" charset="0"/>
              </a:rPr>
              <a:t>: 152 </a:t>
            </a:r>
            <a:r>
              <a:rPr lang="es-ES" sz="1800" kern="0" dirty="0" smtClean="0">
                <a:solidFill>
                  <a:srgbClr val="3022EA"/>
                </a:solidFill>
                <a:ea typeface="ヒラギノ角ゴ Pro W3" pitchFamily="-108" charset="-128"/>
                <a:cs typeface="Arial" panose="020B0604020202020204" pitchFamily="34" charset="0"/>
              </a:rPr>
              <a:t>h</a:t>
            </a:r>
            <a:endParaRPr lang="es-ES" sz="1800" i="1" kern="0" dirty="0" smtClean="0">
              <a:solidFill>
                <a:srgbClr val="000000"/>
              </a:solidFill>
              <a:ea typeface="ヒラギノ角ゴ Pro W3" pitchFamily="-108" charset="-128"/>
              <a:cs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es-ES" sz="1800" i="1" kern="0" dirty="0" smtClean="0">
              <a:solidFill>
                <a:srgbClr val="000000"/>
              </a:solidFill>
              <a:ea typeface="ヒラギノ角ゴ Pro W3" pitchFamily="-108" charset="-128"/>
              <a:cs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s-ES" sz="1800" i="1" kern="0" dirty="0" err="1" smtClean="0">
                <a:solidFill>
                  <a:srgbClr val="000000"/>
                </a:solidFill>
                <a:ea typeface="ヒラギノ角ゴ Pro W3" pitchFamily="-108" charset="-128"/>
                <a:cs typeface="Arial" panose="020B0604020202020204" pitchFamily="34" charset="0"/>
              </a:rPr>
              <a:t>T</a:t>
            </a:r>
            <a:r>
              <a:rPr lang="es-ES" sz="1800" i="1" kern="0" baseline="-25000" dirty="0" err="1" smtClean="0">
                <a:solidFill>
                  <a:srgbClr val="000000"/>
                </a:solidFill>
                <a:ea typeface="ヒラギノ角ゴ Pro W3" pitchFamily="-108" charset="-128"/>
                <a:cs typeface="Arial" panose="020B0604020202020204" pitchFamily="34" charset="0"/>
              </a:rPr>
              <a:t>reserve</a:t>
            </a:r>
            <a:r>
              <a:rPr lang="es-ES" sz="1800" kern="0" dirty="0" smtClean="0">
                <a:solidFill>
                  <a:srgbClr val="000000"/>
                </a:solidFill>
                <a:ea typeface="ヒラギノ角ゴ Pro W3" pitchFamily="-108" charset="-128"/>
                <a:cs typeface="Arial" panose="020B0604020202020204" pitchFamily="34" charset="0"/>
              </a:rPr>
              <a:t> </a:t>
            </a:r>
            <a:r>
              <a:rPr lang="es-ES" sz="1800" kern="0" dirty="0" err="1" smtClean="0">
                <a:solidFill>
                  <a:srgbClr val="000000"/>
                </a:solidFill>
                <a:ea typeface="ヒラギノ角ゴ Pro W3" pitchFamily="-108" charset="-128"/>
                <a:cs typeface="Arial" panose="020B0604020202020204" pitchFamily="34" charset="0"/>
              </a:rPr>
              <a:t>is</a:t>
            </a:r>
            <a:r>
              <a:rPr lang="es-ES" sz="1800" kern="0" dirty="0" smtClean="0">
                <a:solidFill>
                  <a:srgbClr val="000000"/>
                </a:solidFill>
                <a:ea typeface="ヒラギノ角ゴ Pro W3" pitchFamily="-108" charset="-128"/>
                <a:cs typeface="Arial" panose="020B0604020202020204" pitchFamily="34" charset="0"/>
              </a:rPr>
              <a:t> </a:t>
            </a:r>
            <a:r>
              <a:rPr lang="es-ES" sz="1800" kern="0" dirty="0" err="1" smtClean="0">
                <a:solidFill>
                  <a:srgbClr val="000000"/>
                </a:solidFill>
                <a:ea typeface="ヒラギノ角ゴ Pro W3" pitchFamily="-108" charset="-128"/>
                <a:cs typeface="Arial" panose="020B0604020202020204" pitchFamily="34" charset="0"/>
              </a:rPr>
              <a:t>fully</a:t>
            </a:r>
            <a:r>
              <a:rPr lang="es-ES" sz="1800" kern="0" dirty="0" smtClean="0">
                <a:solidFill>
                  <a:srgbClr val="000000"/>
                </a:solidFill>
                <a:ea typeface="ヒラギノ角ゴ Pro W3" pitchFamily="-108" charset="-128"/>
                <a:cs typeface="Arial" panose="020B0604020202020204" pitchFamily="34" charset="0"/>
              </a:rPr>
              <a:t> </a:t>
            </a:r>
            <a:r>
              <a:rPr lang="es-ES" sz="1800" kern="0" dirty="0" err="1" smtClean="0">
                <a:solidFill>
                  <a:srgbClr val="000000"/>
                </a:solidFill>
                <a:ea typeface="ヒラギノ角ゴ Pro W3" pitchFamily="-108" charset="-128"/>
                <a:cs typeface="Arial" panose="020B0604020202020204" pitchFamily="34" charset="0"/>
              </a:rPr>
              <a:t>used</a:t>
            </a:r>
            <a:endParaRPr lang="es-ES" sz="1800" kern="0" dirty="0" smtClean="0">
              <a:solidFill>
                <a:srgbClr val="000000"/>
              </a:solidFill>
              <a:ea typeface="ヒラギノ角ゴ Pro W3" pitchFamily="-108" charset="-128"/>
              <a:cs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s-ES" sz="1800" kern="0" dirty="0" smtClean="0">
                <a:solidFill>
                  <a:srgbClr val="000000"/>
                </a:solidFill>
                <a:ea typeface="ヒラギノ角ゴ Pro W3" pitchFamily="-108" charset="-128"/>
                <a:cs typeface="Arial" panose="020B0604020202020204" pitchFamily="34" charset="0"/>
              </a:rPr>
              <a:t>In </a:t>
            </a:r>
            <a:r>
              <a:rPr lang="es-ES" sz="1800" kern="0" dirty="0" err="1" smtClean="0">
                <a:solidFill>
                  <a:srgbClr val="000000"/>
                </a:solidFill>
                <a:ea typeface="ヒラギノ角ゴ Pro W3" pitchFamily="-108" charset="-128"/>
                <a:cs typeface="Arial" panose="020B0604020202020204" pitchFamily="34" charset="0"/>
              </a:rPr>
              <a:t>addition</a:t>
            </a:r>
            <a:r>
              <a:rPr lang="es-ES" sz="1800" kern="0" dirty="0" smtClean="0">
                <a:solidFill>
                  <a:srgbClr val="000000"/>
                </a:solidFill>
                <a:ea typeface="ヒラギノ角ゴ Pro W3" pitchFamily="-108" charset="-128"/>
                <a:cs typeface="Arial" panose="020B0604020202020204" pitchFamily="34" charset="0"/>
              </a:rPr>
              <a:t> </a:t>
            </a:r>
            <a:r>
              <a:rPr lang="es-ES" sz="1800" kern="0" dirty="0">
                <a:solidFill>
                  <a:srgbClr val="000000"/>
                </a:solidFill>
                <a:ea typeface="ヒラギノ角ゴ Pro W3" pitchFamily="-108" charset="-128"/>
                <a:cs typeface="Arial" panose="020B0604020202020204" pitchFamily="34" charset="0"/>
              </a:rPr>
              <a:t>M</a:t>
            </a:r>
            <a:r>
              <a:rPr lang="es-ES" sz="1800" kern="0" dirty="0" smtClean="0">
                <a:solidFill>
                  <a:srgbClr val="000000"/>
                </a:solidFill>
                <a:ea typeface="ヒラギノ角ゴ Pro W3" pitchFamily="-108" charset="-128"/>
                <a:cs typeface="Arial" panose="020B0604020202020204" pitchFamily="34" charset="0"/>
              </a:rPr>
              <a:t>anagement decides to </a:t>
            </a:r>
            <a:r>
              <a:rPr lang="es-ES" sz="1800" kern="0" dirty="0" err="1" smtClean="0">
                <a:solidFill>
                  <a:srgbClr val="000000"/>
                </a:solidFill>
                <a:ea typeface="ヒラギノ角ゴ Pro W3" pitchFamily="-108" charset="-128"/>
                <a:cs typeface="Arial" panose="020B0604020202020204" pitchFamily="34" charset="0"/>
              </a:rPr>
              <a:t>extend</a:t>
            </a:r>
            <a:r>
              <a:rPr lang="es-ES" sz="1800" kern="0" dirty="0" smtClean="0">
                <a:solidFill>
                  <a:srgbClr val="000000"/>
                </a:solidFill>
                <a:ea typeface="ヒラギノ角ゴ Pro W3" pitchFamily="-108" charset="-128"/>
                <a:cs typeface="Arial" panose="020B0604020202020204" pitchFamily="34" charset="0"/>
              </a:rPr>
              <a:t> </a:t>
            </a:r>
            <a:r>
              <a:rPr lang="es-ES" sz="1800" kern="0" dirty="0" err="1" smtClean="0">
                <a:solidFill>
                  <a:srgbClr val="000000"/>
                </a:solidFill>
                <a:ea typeface="ヒラギノ角ゴ Pro W3" pitchFamily="-108" charset="-128"/>
                <a:cs typeface="Arial" panose="020B0604020202020204" pitchFamily="34" charset="0"/>
              </a:rPr>
              <a:t>the</a:t>
            </a:r>
            <a:r>
              <a:rPr lang="es-ES" sz="1800" kern="0" dirty="0" smtClean="0">
                <a:solidFill>
                  <a:srgbClr val="000000"/>
                </a:solidFill>
                <a:ea typeface="ヒラギノ角ゴ Pro W3" pitchFamily="-108" charset="-128"/>
                <a:cs typeface="Arial" panose="020B0604020202020204" pitchFamily="34" charset="0"/>
              </a:rPr>
              <a:t> </a:t>
            </a:r>
            <a:r>
              <a:rPr lang="es-ES" sz="1800" kern="0" dirty="0" err="1" smtClean="0">
                <a:solidFill>
                  <a:srgbClr val="000000"/>
                </a:solidFill>
                <a:ea typeface="ヒラギノ角ゴ Pro W3" pitchFamily="-108" charset="-128"/>
                <a:cs typeface="Arial" panose="020B0604020202020204" pitchFamily="34" charset="0"/>
              </a:rPr>
              <a:t>last</a:t>
            </a:r>
            <a:r>
              <a:rPr lang="es-ES" sz="1800" kern="0" dirty="0" smtClean="0">
                <a:solidFill>
                  <a:srgbClr val="000000"/>
                </a:solidFill>
                <a:ea typeface="ヒラギノ角ゴ Pro W3" pitchFamily="-108" charset="-128"/>
                <a:cs typeface="Arial" panose="020B0604020202020204" pitchFamily="34" charset="0"/>
              </a:rPr>
              <a:t> run </a:t>
            </a:r>
            <a:r>
              <a:rPr lang="es-ES" sz="1800" kern="0" dirty="0" err="1" smtClean="0">
                <a:solidFill>
                  <a:srgbClr val="000000"/>
                </a:solidFill>
                <a:ea typeface="ヒラギノ角ゴ Pro W3" pitchFamily="-108" charset="-128"/>
                <a:cs typeface="Arial" panose="020B0604020202020204" pitchFamily="34" charset="0"/>
              </a:rPr>
              <a:t>for</a:t>
            </a:r>
            <a:r>
              <a:rPr lang="es-ES" sz="1800" kern="0" dirty="0" smtClean="0">
                <a:solidFill>
                  <a:srgbClr val="000000"/>
                </a:solidFill>
                <a:ea typeface="ヒラギノ角ゴ Pro W3" pitchFamily="-108" charset="-128"/>
                <a:cs typeface="Arial" panose="020B0604020202020204" pitchFamily="34" charset="0"/>
              </a:rPr>
              <a:t> 1d, </a:t>
            </a:r>
            <a:r>
              <a:rPr lang="es-ES" sz="1800" kern="0" dirty="0" err="1" smtClean="0">
                <a:solidFill>
                  <a:srgbClr val="000000"/>
                </a:solidFill>
                <a:ea typeface="ヒラギノ角ゴ Pro W3" pitchFamily="-108" charset="-128"/>
                <a:cs typeface="Arial" panose="020B0604020202020204" pitchFamily="34" charset="0"/>
              </a:rPr>
              <a:t>that</a:t>
            </a:r>
            <a:r>
              <a:rPr lang="es-ES" sz="1800" kern="0" dirty="0" smtClean="0">
                <a:solidFill>
                  <a:srgbClr val="000000"/>
                </a:solidFill>
                <a:ea typeface="ヒラギノ角ゴ Pro W3" pitchFamily="-108" charset="-128"/>
                <a:cs typeface="Arial" panose="020B0604020202020204" pitchFamily="34" charset="0"/>
              </a:rPr>
              <a:t> </a:t>
            </a:r>
            <a:r>
              <a:rPr lang="es-ES" sz="1800" kern="0" dirty="0" err="1" smtClean="0">
                <a:solidFill>
                  <a:srgbClr val="000000"/>
                </a:solidFill>
                <a:ea typeface="ヒラギノ角ゴ Pro W3" pitchFamily="-108" charset="-128"/>
                <a:cs typeface="Arial" panose="020B0604020202020204" pitchFamily="34" charset="0"/>
              </a:rPr>
              <a:t>is</a:t>
            </a:r>
            <a:r>
              <a:rPr lang="es-ES" sz="1800" kern="0" dirty="0" smtClean="0">
                <a:solidFill>
                  <a:srgbClr val="000000"/>
                </a:solidFill>
                <a:ea typeface="ヒラギノ角ゴ Pro W3" pitchFamily="-108" charset="-128"/>
                <a:cs typeface="Arial" panose="020B0604020202020204" pitchFamily="34" charset="0"/>
              </a:rPr>
              <a:t> </a:t>
            </a:r>
            <a:r>
              <a:rPr lang="es-ES" sz="1800" i="1" kern="0" dirty="0" err="1" smtClean="0">
                <a:solidFill>
                  <a:srgbClr val="000000"/>
                </a:solidFill>
                <a:ea typeface="ヒラギノ角ゴ Pro W3" pitchFamily="-108" charset="-128"/>
                <a:cs typeface="Arial" panose="020B0604020202020204" pitchFamily="34" charset="0"/>
              </a:rPr>
              <a:t>T</a:t>
            </a:r>
            <a:r>
              <a:rPr lang="es-ES" sz="1800" i="1" kern="0" baseline="-25000" dirty="0" err="1" smtClean="0">
                <a:solidFill>
                  <a:srgbClr val="000000"/>
                </a:solidFill>
                <a:ea typeface="ヒラギノ角ゴ Pro W3" pitchFamily="-108" charset="-128"/>
                <a:cs typeface="Arial" panose="020B0604020202020204" pitchFamily="34" charset="0"/>
              </a:rPr>
              <a:t>compensation</a:t>
            </a:r>
            <a:r>
              <a:rPr lang="es-ES" sz="1800" kern="0" dirty="0" smtClean="0">
                <a:solidFill>
                  <a:srgbClr val="000000"/>
                </a:solidFill>
                <a:ea typeface="ヒラギノ角ゴ Pro W3" pitchFamily="-108" charset="-128"/>
                <a:cs typeface="Arial" panose="020B0604020202020204" pitchFamily="34" charset="0"/>
              </a:rPr>
              <a:t>: 24 </a:t>
            </a:r>
            <a:r>
              <a:rPr lang="es-ES" sz="1800" kern="0" dirty="0" smtClean="0">
                <a:solidFill>
                  <a:srgbClr val="000000"/>
                </a:solidFill>
                <a:ea typeface="ヒラギノ角ゴ Pro W3" pitchFamily="-108" charset="-128"/>
                <a:cs typeface="Arial" panose="020B0604020202020204" pitchFamily="34" charset="0"/>
              </a:rPr>
              <a:t>h</a:t>
            </a:r>
            <a:endParaRPr lang="es-ES" sz="1800" b="0" kern="0" dirty="0">
              <a:solidFill>
                <a:srgbClr val="000000"/>
              </a:solidFill>
              <a:ea typeface="ヒラギノ角ゴ Pro W3" pitchFamily="-108" charset="-128"/>
              <a:cs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es-ES" sz="1800" b="0" kern="0" dirty="0" smtClean="0">
              <a:solidFill>
                <a:srgbClr val="000000"/>
              </a:solidFill>
              <a:ea typeface="ヒラギノ角ゴ Pro W3" pitchFamily="-108" charset="-128"/>
              <a:cs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es-ES" sz="1800" b="0" kern="0" dirty="0" smtClean="0">
              <a:solidFill>
                <a:srgbClr val="000000"/>
              </a:solidFill>
              <a:latin typeface="Arial" panose="020B0604020202020204" pitchFamily="34" charset="0"/>
              <a:ea typeface="ヒラギノ角ゴ Pro W3" pitchFamily="-108" charset="-128"/>
              <a:cs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</a:pPr>
            <a:endParaRPr lang="en-US" sz="1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276318"/>
              </p:ext>
            </p:extLst>
          </p:nvPr>
        </p:nvGraphicFramePr>
        <p:xfrm>
          <a:off x="724341" y="4509120"/>
          <a:ext cx="7789905" cy="8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4" imgW="4279680" imgH="457200" progId="Equation.3">
                  <p:embed/>
                </p:oleObj>
              </mc:Choice>
              <mc:Fallback>
                <p:oleObj name="Equation" r:id="rId4" imgW="42796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341" y="4509120"/>
                        <a:ext cx="7789905" cy="8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167570"/>
              </p:ext>
            </p:extLst>
          </p:nvPr>
        </p:nvGraphicFramePr>
        <p:xfrm>
          <a:off x="339342" y="5592371"/>
          <a:ext cx="86915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6" imgW="4775040" imgH="457200" progId="Equation.3">
                  <p:embed/>
                </p:oleObj>
              </mc:Choice>
              <mc:Fallback>
                <p:oleObj name="Equation" r:id="rId6" imgW="47750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342" y="5592371"/>
                        <a:ext cx="8691562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300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02094" y="863715"/>
            <a:ext cx="8510365" cy="5156085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endParaRPr lang="es-ES" sz="1800" b="0" kern="0" dirty="0">
              <a:solidFill>
                <a:srgbClr val="000000"/>
              </a:solidFill>
              <a:latin typeface="Arial" panose="020B0604020202020204" pitchFamily="34" charset="0"/>
              <a:ea typeface="ヒラギノ角ゴ Pro W3" pitchFamily="-108" charset="-128"/>
              <a:cs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es-ES" sz="1800" b="0" kern="0" dirty="0" smtClean="0">
              <a:solidFill>
                <a:srgbClr val="000000"/>
              </a:solidFill>
              <a:latin typeface="Arial" panose="020B0604020202020204" pitchFamily="34" charset="0"/>
              <a:ea typeface="ヒラギノ角ゴ Pro W3" pitchFamily="-108" charset="-128"/>
              <a:cs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es-ES" sz="1800" b="0" kern="0" dirty="0" smtClean="0">
              <a:solidFill>
                <a:srgbClr val="000000"/>
              </a:solidFill>
              <a:latin typeface="Arial" panose="020B0604020202020204" pitchFamily="34" charset="0"/>
              <a:ea typeface="ヒラギノ角ゴ Pro W3" pitchFamily="-108" charset="-128"/>
              <a:cs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es-ES" sz="1800" b="0" kern="0" dirty="0" smtClean="0">
              <a:solidFill>
                <a:srgbClr val="000000"/>
              </a:solidFill>
              <a:latin typeface="Arial" panose="020B0604020202020204" pitchFamily="34" charset="0"/>
              <a:ea typeface="ヒラギノ角ゴ Pro W3" pitchFamily="-108" charset="-128"/>
              <a:cs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</a:pPr>
            <a:endParaRPr lang="en-US" sz="1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295320"/>
              </p:ext>
            </p:extLst>
          </p:nvPr>
        </p:nvGraphicFramePr>
        <p:xfrm>
          <a:off x="683568" y="1196752"/>
          <a:ext cx="7789905" cy="8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4" imgW="4279680" imgH="457200" progId="Equation.3">
                  <p:embed/>
                </p:oleObj>
              </mc:Choice>
              <mc:Fallback>
                <p:oleObj name="Equation" r:id="rId4" imgW="42796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196752"/>
                        <a:ext cx="7789905" cy="8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92825"/>
              </p:ext>
            </p:extLst>
          </p:nvPr>
        </p:nvGraphicFramePr>
        <p:xfrm>
          <a:off x="220329" y="3933056"/>
          <a:ext cx="86915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6" imgW="4775040" imgH="457200" progId="Equation.3">
                  <p:embed/>
                </p:oleObj>
              </mc:Choice>
              <mc:Fallback>
                <p:oleObj name="Equation" r:id="rId6" imgW="47750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329" y="3933056"/>
                        <a:ext cx="8691562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325823"/>
              </p:ext>
            </p:extLst>
          </p:nvPr>
        </p:nvGraphicFramePr>
        <p:xfrm>
          <a:off x="3059832" y="2348880"/>
          <a:ext cx="231140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8" imgW="1269720" imgH="203040" progId="Equation.3">
                  <p:embed/>
                </p:oleObj>
              </mc:Choice>
              <mc:Fallback>
                <p:oleObj name="Equation" r:id="rId8" imgW="1269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2348880"/>
                        <a:ext cx="2311400" cy="369887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67744" y="2948038"/>
            <a:ext cx="4075164" cy="504056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800"/>
              </a:spcBef>
              <a:buSzPct val="80000"/>
              <a:buNone/>
            </a:pPr>
            <a:r>
              <a:rPr lang="en-US" sz="2400" b="0" dirty="0" smtClean="0"/>
              <a:t>To compare to other facilities</a:t>
            </a:r>
            <a:endParaRPr lang="en-US" sz="2400" b="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450371"/>
              </p:ext>
            </p:extLst>
          </p:nvPr>
        </p:nvGraphicFramePr>
        <p:xfrm>
          <a:off x="2190750" y="5013325"/>
          <a:ext cx="422751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10" imgW="2323800" imgH="241200" progId="Equation.3">
                  <p:embed/>
                </p:oleObj>
              </mc:Choice>
              <mc:Fallback>
                <p:oleObj name="Equation" r:id="rId10" imgW="2323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0" y="5013325"/>
                        <a:ext cx="4227513" cy="43815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691680" y="5767772"/>
            <a:ext cx="6155012" cy="504056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800"/>
              </a:spcBef>
              <a:buSzPct val="80000"/>
              <a:buNone/>
            </a:pPr>
            <a:r>
              <a:rPr lang="en-US" sz="2400" b="0" dirty="0" smtClean="0"/>
              <a:t>Internal use: Did all users get their </a:t>
            </a:r>
            <a:r>
              <a:rPr lang="en-US" sz="2400" b="0" dirty="0" err="1" smtClean="0"/>
              <a:t>beamtime</a:t>
            </a:r>
            <a:r>
              <a:rPr lang="en-US" sz="2400" b="0" dirty="0" smtClean="0"/>
              <a:t>?</a:t>
            </a:r>
            <a:endParaRPr lang="en-US" sz="2400" b="0" dirty="0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1331640" y="248400"/>
            <a:ext cx="7812360" cy="69269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+mn-lt"/>
              </a:rPr>
              <a:t>Example</a:t>
            </a:r>
            <a:endParaRPr lang="de-DE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908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31640" y="248400"/>
            <a:ext cx="7812360" cy="69269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+mn-lt"/>
              </a:rPr>
              <a:t>Summary</a:t>
            </a:r>
            <a:endParaRPr lang="de-DE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3568" y="1394091"/>
            <a:ext cx="7969395" cy="4509501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GB" b="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We </a:t>
            </a:r>
            <a:r>
              <a:rPr lang="en-GB" b="0" kern="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propose a simple, distinct and standardized operation metrics</a:t>
            </a:r>
            <a:r>
              <a:rPr lang="en-GB" b="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:</a:t>
            </a:r>
          </a:p>
          <a:p>
            <a:pPr marL="363537" lvl="1" indent="0">
              <a:lnSpc>
                <a:spcPct val="130000"/>
              </a:lnSpc>
              <a:buClr>
                <a:srgbClr val="FFC000"/>
              </a:buClr>
              <a:buSzPct val="80000"/>
            </a:pPr>
            <a:r>
              <a:rPr lang="en-GB" b="0" kern="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 </a:t>
            </a:r>
            <a:r>
              <a:rPr lang="en-US" sz="2000" b="0" kern="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Primary failure modes: clearly defined, easy to </a:t>
            </a:r>
            <a:r>
              <a:rPr lang="en-US" sz="2000" b="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measure</a:t>
            </a:r>
            <a:endParaRPr lang="en-US" sz="2000" b="0" kern="0" dirty="0">
              <a:solidFill>
                <a:srgbClr val="000000"/>
              </a:solidFill>
              <a:latin typeface="Arial" panose="020B0604020202020204" pitchFamily="34" charset="0"/>
              <a:ea typeface="ヒラギノ角ゴ Pro W3" pitchFamily="-108" charset="-128"/>
              <a:cs typeface="Arial" panose="020B0604020202020204" pitchFamily="34" charset="0"/>
            </a:endParaRPr>
          </a:p>
          <a:p>
            <a:pPr marL="363537" lvl="1" indent="0">
              <a:lnSpc>
                <a:spcPct val="130000"/>
              </a:lnSpc>
              <a:buClr>
                <a:srgbClr val="FFC000"/>
              </a:buClr>
              <a:buSzPct val="80000"/>
            </a:pPr>
            <a:r>
              <a:rPr lang="en-GB" sz="2000" b="0" kern="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 Secondary failure modes: </a:t>
            </a:r>
            <a:r>
              <a:rPr lang="en-GB" sz="2000" b="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work-in-progress</a:t>
            </a:r>
            <a:endParaRPr lang="en-GB" sz="2000" b="0" kern="0" dirty="0">
              <a:solidFill>
                <a:srgbClr val="000000"/>
              </a:solidFill>
              <a:latin typeface="Arial" panose="020B0604020202020204" pitchFamily="34" charset="0"/>
              <a:ea typeface="ヒラギノ角ゴ Pro W3" pitchFamily="-108" charset="-128"/>
              <a:cs typeface="Arial" panose="020B0604020202020204" pitchFamily="34" charset="0"/>
            </a:endParaRPr>
          </a:p>
          <a:p>
            <a:pPr marL="363537" lvl="1" indent="0">
              <a:lnSpc>
                <a:spcPct val="130000"/>
              </a:lnSpc>
              <a:buClr>
                <a:srgbClr val="FFC000"/>
              </a:buClr>
              <a:buSzPct val="80000"/>
            </a:pPr>
            <a:r>
              <a:rPr lang="en-GB" sz="2000" b="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 </a:t>
            </a:r>
            <a:r>
              <a:rPr lang="en-US" sz="2000" b="0" kern="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Defined accounting for user schedule </a:t>
            </a:r>
            <a:r>
              <a:rPr lang="en-US" sz="2000" b="0" kern="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statistics</a:t>
            </a:r>
            <a:endParaRPr lang="en-US" b="0" kern="0" dirty="0">
              <a:solidFill>
                <a:srgbClr val="000000"/>
              </a:solidFill>
              <a:latin typeface="Arial" panose="020B0604020202020204" pitchFamily="34" charset="0"/>
              <a:ea typeface="ヒラギノ角ゴ Pro W3" pitchFamily="-108" charset="-128"/>
              <a:cs typeface="Arial" panose="020B0604020202020204" pitchFamily="34" charset="0"/>
            </a:endParaRPr>
          </a:p>
          <a:p>
            <a:pPr marL="363537" lvl="1" indent="0">
              <a:lnSpc>
                <a:spcPct val="130000"/>
              </a:lnSpc>
              <a:buNone/>
            </a:pPr>
            <a:endParaRPr lang="en-GB" b="0" kern="0" dirty="0">
              <a:solidFill>
                <a:srgbClr val="000000"/>
              </a:solidFill>
              <a:latin typeface="Arial" panose="020B0604020202020204" pitchFamily="34" charset="0"/>
              <a:ea typeface="ヒラギノ角ゴ Pro W3" pitchFamily="-108" charset="-128"/>
              <a:cs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en-US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such a standard allows a meaningful comparison </a:t>
            </a:r>
            <a:endParaRPr lang="en-US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the reliability of 3rd generation light sources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78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02094" y="1448716"/>
            <a:ext cx="8510365" cy="4248472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endParaRPr lang="en-US" sz="1000" b="0" dirty="0"/>
          </a:p>
          <a:p>
            <a:pPr marL="0" indent="0">
              <a:buNone/>
            </a:pPr>
            <a:r>
              <a:rPr lang="en-US" sz="2400" b="0" dirty="0" smtClean="0"/>
              <a:t>Many thanks for input to this talk go to:</a:t>
            </a:r>
          </a:p>
          <a:p>
            <a:pPr marL="0" indent="0">
              <a:buNone/>
            </a:pPr>
            <a:endParaRPr lang="en-US" sz="2400" b="0" dirty="0" smtClean="0"/>
          </a:p>
          <a:p>
            <a:pPr marL="0" indent="0">
              <a:buNone/>
            </a:pPr>
            <a:r>
              <a:rPr lang="en-US" b="0" dirty="0" smtClean="0"/>
              <a:t>Michael </a:t>
            </a:r>
            <a:r>
              <a:rPr lang="en-US" b="0" dirty="0" err="1" smtClean="0"/>
              <a:t>Bieler</a:t>
            </a:r>
            <a:r>
              <a:rPr lang="en-US" b="0" dirty="0" smtClean="0"/>
              <a:t>, Petra III at DESY</a:t>
            </a:r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b="0" dirty="0" smtClean="0"/>
              <a:t>Jean-François </a:t>
            </a:r>
            <a:r>
              <a:rPr lang="en-US" b="0" dirty="0" err="1" smtClean="0"/>
              <a:t>Lamarre</a:t>
            </a:r>
            <a:r>
              <a:rPr lang="en-US" b="0" dirty="0" smtClean="0"/>
              <a:t>, SOLEIL   </a:t>
            </a:r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r>
              <a:rPr lang="en-US" dirty="0"/>
              <a:t>Andreas </a:t>
            </a:r>
            <a:r>
              <a:rPr lang="en-US" dirty="0" err="1"/>
              <a:t>Lüdeke</a:t>
            </a:r>
            <a:r>
              <a:rPr lang="en-US" dirty="0"/>
              <a:t>, SLS at PSI</a:t>
            </a:r>
          </a:p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2400" b="0" dirty="0" smtClean="0"/>
          </a:p>
          <a:p>
            <a:pPr marL="0" indent="0"/>
            <a:endParaRPr lang="en-US" sz="2400" b="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9632" y="248400"/>
            <a:ext cx="7910806" cy="722997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/>
                </a:solidFill>
                <a:latin typeface="+mn-lt"/>
              </a:rPr>
              <a:t>Acknowledgements</a:t>
            </a:r>
            <a:endParaRPr lang="en-GB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50" y="3572952"/>
            <a:ext cx="1200000" cy="576000"/>
          </a:xfrm>
          <a:prstGeom prst="rect">
            <a:avLst/>
          </a:prstGeom>
        </p:spPr>
      </p:pic>
      <p:pic>
        <p:nvPicPr>
          <p:cNvPr id="1026" name="Picture 2" descr="H:\Konferenzen\IPAC\IPAC2014\Poster\PSI-Logo_narrow.n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404" y="4451692"/>
            <a:ext cx="1485900" cy="51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627" y="2564904"/>
            <a:ext cx="797123" cy="79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14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28110" y="1744622"/>
            <a:ext cx="8510365" cy="4605997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b="0" dirty="0" smtClean="0"/>
              <a:t>Michael </a:t>
            </a:r>
            <a:r>
              <a:rPr lang="en-US" sz="2400" b="0" dirty="0"/>
              <a:t>Bieler for PETRA 3 at DESY,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b="0" dirty="0" err="1" smtClean="0"/>
              <a:t>Ruy</a:t>
            </a:r>
            <a:r>
              <a:rPr lang="en-US" sz="2400" b="0" dirty="0" smtClean="0"/>
              <a:t> </a:t>
            </a:r>
            <a:r>
              <a:rPr lang="en-US" sz="2400" b="0" dirty="0" err="1"/>
              <a:t>Hanazaki</a:t>
            </a:r>
            <a:r>
              <a:rPr lang="en-US" sz="2400" b="0" dirty="0"/>
              <a:t> do </a:t>
            </a:r>
            <a:r>
              <a:rPr lang="en-US" sz="2400" b="0" dirty="0" err="1"/>
              <a:t>Amaral</a:t>
            </a:r>
            <a:r>
              <a:rPr lang="en-US" sz="2400" b="0" dirty="0"/>
              <a:t> Farias for Sirius at LNLS</a:t>
            </a:r>
            <a:r>
              <a:rPr lang="en-US" sz="2400" b="0" dirty="0" smtClean="0"/>
              <a:t>,</a:t>
            </a:r>
            <a:endParaRPr lang="en-US" sz="2400" b="0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b="0" dirty="0" smtClean="0"/>
              <a:t>Laurent </a:t>
            </a:r>
            <a:r>
              <a:rPr lang="en-US" sz="2400" b="0" dirty="0"/>
              <a:t>Hardy for the ESRF,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b="0" dirty="0" smtClean="0"/>
              <a:t>Stefano </a:t>
            </a:r>
            <a:r>
              <a:rPr lang="en-US" sz="2400" b="0" dirty="0" err="1"/>
              <a:t>Krecic</a:t>
            </a:r>
            <a:r>
              <a:rPr lang="en-US" sz="2400" b="0" dirty="0"/>
              <a:t> for </a:t>
            </a:r>
            <a:r>
              <a:rPr lang="en-US" sz="2400" b="0" dirty="0" err="1"/>
              <a:t>Elettra</a:t>
            </a:r>
            <a:r>
              <a:rPr lang="en-US" sz="2400" b="0" dirty="0" smtClean="0"/>
              <a:t>,</a:t>
            </a:r>
            <a:endParaRPr lang="en-US" sz="2400" b="0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b="0" dirty="0" smtClean="0"/>
              <a:t>Jean-François </a:t>
            </a:r>
            <a:r>
              <a:rPr lang="en-US" sz="2400" b="0" dirty="0" err="1"/>
              <a:t>Lamarre</a:t>
            </a:r>
            <a:r>
              <a:rPr lang="en-US" sz="2400" b="0" dirty="0"/>
              <a:t> for SOLEIL,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b="0" dirty="0" smtClean="0"/>
              <a:t>Andreas </a:t>
            </a:r>
            <a:r>
              <a:rPr lang="en-US" sz="2400" b="0" dirty="0" err="1"/>
              <a:t>Lüdeke</a:t>
            </a:r>
            <a:r>
              <a:rPr lang="en-US" sz="2400" b="0" dirty="0"/>
              <a:t> for the SLS at PSI,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b="0" dirty="0" smtClean="0"/>
              <a:t>Roland </a:t>
            </a:r>
            <a:r>
              <a:rPr lang="en-US" sz="2400" b="0" dirty="0"/>
              <a:t>Müller for BESSY2 at HZB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b="0" dirty="0" err="1" smtClean="0"/>
              <a:t>Montse</a:t>
            </a:r>
            <a:r>
              <a:rPr lang="en-US" sz="2400" b="0" dirty="0" smtClean="0"/>
              <a:t> </a:t>
            </a:r>
            <a:r>
              <a:rPr lang="en-US" sz="2400" b="0" dirty="0"/>
              <a:t>Pont for ALBA at </a:t>
            </a:r>
            <a:r>
              <a:rPr lang="en-US" sz="2400" b="0" dirty="0" smtClean="0"/>
              <a:t>CELLS </a:t>
            </a:r>
            <a:endParaRPr lang="en-US" sz="2400" b="0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b="0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b="0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b="0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1400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2400" b="0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2400" b="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9632" y="248400"/>
            <a:ext cx="7884368" cy="728262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/>
                </a:solidFill>
                <a:latin typeface="+mn-lt"/>
              </a:rPr>
              <a:t>Contacts</a:t>
            </a:r>
            <a:endParaRPr lang="en-GB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02094" y="666102"/>
            <a:ext cx="8510365" cy="5211773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endParaRPr lang="en-US" sz="1000" b="0" dirty="0"/>
          </a:p>
          <a:p>
            <a:pPr marL="0" indent="0">
              <a:buNone/>
            </a:pPr>
            <a:r>
              <a:rPr lang="en-US" sz="2400" b="0" dirty="0" smtClean="0"/>
              <a:t>Mailing </a:t>
            </a:r>
            <a:r>
              <a:rPr lang="en-US" sz="2400" b="0" dirty="0" smtClean="0"/>
              <a:t>List of this initiative:</a:t>
            </a:r>
            <a:r>
              <a:rPr lang="en-US" b="0" dirty="0" smtClean="0"/>
              <a:t>  </a:t>
            </a:r>
            <a:endParaRPr lang="en-US" b="0" dirty="0"/>
          </a:p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2400" b="0" dirty="0" smtClean="0"/>
          </a:p>
          <a:p>
            <a:pPr marL="0" indent="0"/>
            <a:endParaRPr lang="en-US" sz="2400" b="0" dirty="0" smtClean="0"/>
          </a:p>
        </p:txBody>
      </p:sp>
      <p:pic>
        <p:nvPicPr>
          <p:cNvPr id="6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46" y="5552296"/>
            <a:ext cx="921949" cy="504000"/>
          </a:xfrm>
          <a:prstGeom prst="rect">
            <a:avLst/>
          </a:prstGeom>
        </p:spPr>
      </p:pic>
      <p:pic>
        <p:nvPicPr>
          <p:cNvPr id="7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57" y="3839116"/>
            <a:ext cx="1200000" cy="576000"/>
          </a:xfrm>
          <a:prstGeom prst="rect">
            <a:avLst/>
          </a:prstGeom>
        </p:spPr>
      </p:pic>
      <p:pic>
        <p:nvPicPr>
          <p:cNvPr id="1026" name="Picture 2" descr="H:\Konferenzen\IPAC\IPAC2014\Poster\PSI-Logo_narrow.n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171" y="4471516"/>
            <a:ext cx="1485900" cy="51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401" y="2654126"/>
            <a:ext cx="90010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992" y="1923042"/>
            <a:ext cx="935742" cy="107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295" y="1501412"/>
            <a:ext cx="797123" cy="79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50"/>
          <a:stretch/>
        </p:blipFill>
        <p:spPr bwMode="auto">
          <a:xfrm>
            <a:off x="7492069" y="3158666"/>
            <a:ext cx="1432504" cy="80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652" y="4921668"/>
            <a:ext cx="1297725" cy="54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1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907704" y="859723"/>
            <a:ext cx="5716354" cy="900100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endParaRPr lang="en-US" sz="1000" b="0" dirty="0"/>
          </a:p>
          <a:p>
            <a:pPr marL="0" indent="0">
              <a:buNone/>
            </a:pPr>
            <a:r>
              <a:rPr lang="en-US" sz="2200" b="0" dirty="0" smtClean="0"/>
              <a:t>Visit us at </a:t>
            </a:r>
            <a:r>
              <a:rPr lang="en-US" sz="2200" dirty="0" smtClean="0"/>
              <a:t>http</a:t>
            </a:r>
            <a:r>
              <a:rPr lang="en-US" sz="2200" dirty="0"/>
              <a:t>://sites.google.com/site/comi3gls   </a:t>
            </a:r>
            <a:endParaRPr lang="en-US" sz="2200" dirty="0" smtClean="0"/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2400" b="0" dirty="0" smtClean="0"/>
          </a:p>
          <a:p>
            <a:pPr marL="0" indent="0"/>
            <a:endParaRPr lang="en-US" sz="2400" b="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" t="13968" r="2555" b="3260"/>
          <a:stretch/>
        </p:blipFill>
        <p:spPr bwMode="auto">
          <a:xfrm>
            <a:off x="914485" y="1772816"/>
            <a:ext cx="7290310" cy="43532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1259632" y="248400"/>
            <a:ext cx="7884368" cy="728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/>
              <a:t>Contacts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53034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3015" y="249187"/>
            <a:ext cx="7920985" cy="792088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/>
                </a:solidFill>
                <a:latin typeface="+mn-lt"/>
              </a:rPr>
              <a:t>Comparison of Light Sources</a:t>
            </a:r>
            <a:endParaRPr lang="en-GB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3" t="1" b="10176"/>
          <a:stretch/>
        </p:blipFill>
        <p:spPr bwMode="auto">
          <a:xfrm>
            <a:off x="1299126" y="1761688"/>
            <a:ext cx="7092720" cy="420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28978" y="1389278"/>
            <a:ext cx="1960729" cy="4610528"/>
            <a:chOff x="83618" y="1249289"/>
            <a:chExt cx="1966030" cy="4774329"/>
          </a:xfrm>
        </p:grpSpPr>
        <p:sp>
          <p:nvSpPr>
            <p:cNvPr id="18" name="TextBox 17"/>
            <p:cNvSpPr txBox="1"/>
            <p:nvPr/>
          </p:nvSpPr>
          <p:spPr>
            <a:xfrm>
              <a:off x="332713" y="5759122"/>
              <a:ext cx="357470" cy="2644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700" dirty="0" smtClean="0">
                  <a:latin typeface="Arial Narrow"/>
                  <a:cs typeface="Arial Narrow"/>
                </a:rPr>
                <a:t>80%</a:t>
              </a:r>
              <a:endParaRPr lang="en-GB" sz="1700" dirty="0" err="1">
                <a:latin typeface="Arial Narrow"/>
                <a:cs typeface="Arial Narrow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5264" y="4541758"/>
              <a:ext cx="357470" cy="28777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700" dirty="0">
                  <a:latin typeface="Arial Narrow"/>
                  <a:cs typeface="Arial Narrow"/>
                </a:rPr>
                <a:t>9</a:t>
              </a:r>
              <a:r>
                <a:rPr lang="en-US" sz="1700" dirty="0" smtClean="0">
                  <a:latin typeface="Arial Narrow"/>
                  <a:cs typeface="Arial Narrow"/>
                </a:rPr>
                <a:t>0%</a:t>
              </a:r>
              <a:endParaRPr lang="en-GB" sz="1700" dirty="0" err="1">
                <a:latin typeface="Arial Narrow"/>
                <a:cs typeface="Arial Narrow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0621" y="3341361"/>
              <a:ext cx="456856" cy="28777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700" dirty="0" smtClean="0">
                  <a:latin typeface="Arial Narrow"/>
                  <a:cs typeface="Arial Narrow"/>
                </a:rPr>
                <a:t>100%</a:t>
              </a:r>
              <a:endParaRPr lang="en-GB" sz="1700" dirty="0" err="1">
                <a:latin typeface="Arial Narrow"/>
                <a:cs typeface="Arial Narrow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9560" y="2202333"/>
              <a:ext cx="443776" cy="28777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700" dirty="0" smtClean="0">
                  <a:latin typeface="Arial Narrow"/>
                  <a:cs typeface="Arial Narrow"/>
                </a:rPr>
                <a:t>110%</a:t>
              </a:r>
              <a:endParaRPr lang="en-GB" sz="1700" dirty="0" err="1">
                <a:latin typeface="Arial Narrow"/>
                <a:cs typeface="Arial Narrow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3618" y="1249289"/>
              <a:ext cx="1966030" cy="38564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200" dirty="0" smtClean="0">
                  <a:cs typeface="Arial" panose="020B0604020202020204" pitchFamily="34" charset="0"/>
                </a:rPr>
                <a:t>Beam Availability</a:t>
              </a:r>
              <a:endParaRPr lang="en-GB" sz="2200" dirty="0" err="1"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118308" y="5997329"/>
            <a:ext cx="6711470" cy="304700"/>
            <a:chOff x="574270" y="6021035"/>
            <a:chExt cx="6729613" cy="315524"/>
          </a:xfrm>
        </p:grpSpPr>
        <p:sp>
          <p:nvSpPr>
            <p:cNvPr id="11" name="TextBox 10"/>
            <p:cNvSpPr txBox="1"/>
            <p:nvPr/>
          </p:nvSpPr>
          <p:spPr>
            <a:xfrm>
              <a:off x="574270" y="6049059"/>
              <a:ext cx="397545" cy="2644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700" dirty="0" smtClean="0">
                  <a:latin typeface="Arial Narrow"/>
                  <a:cs typeface="Arial Narrow"/>
                </a:rPr>
                <a:t>2005</a:t>
              </a:r>
              <a:endParaRPr lang="en-GB" sz="1700" dirty="0" err="1">
                <a:latin typeface="Arial Narrow"/>
                <a:cs typeface="Arial Narrow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44278" y="6046470"/>
              <a:ext cx="397545" cy="2644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700" dirty="0" smtClean="0">
                  <a:latin typeface="Arial Narrow"/>
                  <a:cs typeface="Arial Narrow"/>
                </a:rPr>
                <a:t>2006</a:t>
              </a:r>
              <a:endParaRPr lang="en-GB" sz="1700" dirty="0" err="1">
                <a:latin typeface="Arial Narrow"/>
                <a:cs typeface="Arial Narrow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26792" y="6046549"/>
              <a:ext cx="397545" cy="2644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700" dirty="0" smtClean="0">
                  <a:latin typeface="Arial Narrow"/>
                  <a:cs typeface="Arial Narrow"/>
                </a:rPr>
                <a:t>2007</a:t>
              </a:r>
              <a:endParaRPr lang="en-GB" sz="1700" dirty="0" err="1">
                <a:latin typeface="Arial Narrow"/>
                <a:cs typeface="Arial Narrow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01023" y="6049059"/>
              <a:ext cx="397545" cy="2644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700" dirty="0" smtClean="0">
                  <a:latin typeface="Arial Narrow"/>
                  <a:cs typeface="Arial Narrow"/>
                </a:rPr>
                <a:t>2008</a:t>
              </a:r>
              <a:endParaRPr lang="en-GB" sz="1700" dirty="0" err="1">
                <a:latin typeface="Arial Narrow"/>
                <a:cs typeface="Arial Narrow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46507" y="6046549"/>
              <a:ext cx="397545" cy="2644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700" dirty="0" smtClean="0">
                  <a:latin typeface="Arial Narrow"/>
                  <a:cs typeface="Arial Narrow"/>
                </a:rPr>
                <a:t>2009</a:t>
              </a:r>
              <a:endParaRPr lang="en-GB" sz="1700" dirty="0" err="1">
                <a:latin typeface="Arial Narrow"/>
                <a:cs typeface="Arial Narrow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48640" y="6049059"/>
              <a:ext cx="397545" cy="2644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700" dirty="0" smtClean="0">
                  <a:latin typeface="Arial Narrow"/>
                  <a:cs typeface="Arial Narrow"/>
                </a:rPr>
                <a:t>2010</a:t>
              </a:r>
              <a:endParaRPr lang="en-GB" sz="1700" dirty="0" err="1">
                <a:latin typeface="Arial Narrow"/>
                <a:cs typeface="Arial Narrow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54059" y="6021035"/>
              <a:ext cx="649824" cy="3155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dirty="0" smtClean="0">
                  <a:cs typeface="Arial Narrow"/>
                </a:rPr>
                <a:t>Year</a:t>
              </a:r>
              <a:endParaRPr lang="en-GB" dirty="0" err="1">
                <a:cs typeface="Arial Narrow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781610" y="1050724"/>
            <a:ext cx="62472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A</a:t>
            </a:r>
            <a:r>
              <a:rPr lang="en-US" sz="1600" i="1" dirty="0"/>
              <a:t>. </a:t>
            </a:r>
            <a:r>
              <a:rPr lang="en-US" sz="1600" i="1" dirty="0" err="1"/>
              <a:t>Luedeke</a:t>
            </a:r>
            <a:r>
              <a:rPr lang="en-US" sz="1600" i="1" dirty="0"/>
              <a:t>, </a:t>
            </a:r>
            <a:r>
              <a:rPr lang="en-US" sz="1600" i="1" dirty="0" smtClean="0"/>
              <a:t>‘Do you believe </a:t>
            </a:r>
            <a:r>
              <a:rPr lang="en-US" sz="1600" i="1" dirty="0"/>
              <a:t> </a:t>
            </a:r>
            <a:r>
              <a:rPr lang="en-US" sz="1600" i="1" dirty="0" smtClean="0"/>
              <a:t>in Operation </a:t>
            </a:r>
            <a:r>
              <a:rPr lang="en-US" sz="1600" i="1" dirty="0"/>
              <a:t>S</a:t>
            </a:r>
            <a:r>
              <a:rPr lang="en-US" sz="1600" i="1" dirty="0" smtClean="0"/>
              <a:t>tatistics</a:t>
            </a:r>
            <a:r>
              <a:rPr lang="en-US" sz="1600" i="1" dirty="0" smtClean="0"/>
              <a:t>?,  </a:t>
            </a:r>
            <a:r>
              <a:rPr lang="en-US" sz="1600" i="1" dirty="0" smtClean="0"/>
              <a:t>ARW11, Cape Town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5883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91292" y="932989"/>
            <a:ext cx="4972418" cy="548680"/>
          </a:xfrm>
        </p:spPr>
        <p:txBody>
          <a:bodyPr>
            <a:normAutofit/>
          </a:bodyPr>
          <a:lstStyle/>
          <a:p>
            <a:r>
              <a:rPr lang="en-US" sz="2000" b="0" dirty="0">
                <a:solidFill>
                  <a:schemeClr val="tx1"/>
                </a:solidFill>
                <a:latin typeface="+mn-lt"/>
              </a:rPr>
              <a:t>Survey on Failure Analysis </a:t>
            </a:r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at </a:t>
            </a:r>
            <a:r>
              <a:rPr lang="en-US" sz="2000" b="0" dirty="0">
                <a:solidFill>
                  <a:schemeClr val="tx1"/>
                </a:solidFill>
                <a:latin typeface="+mn-lt"/>
              </a:rPr>
              <a:t>Light Sources</a:t>
            </a:r>
            <a:endParaRPr lang="en-GB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85981" y="2060848"/>
            <a:ext cx="8510365" cy="4392488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ts val="480"/>
              </a:spcAft>
              <a:buNone/>
            </a:pPr>
            <a:r>
              <a:rPr lang="en-US" sz="1800" dirty="0"/>
              <a:t>How do you exactly define “beam downtime”?</a:t>
            </a:r>
          </a:p>
          <a:p>
            <a:pPr marL="0" indent="0">
              <a:spcAft>
                <a:spcPts val="480"/>
              </a:spcAft>
              <a:buNone/>
            </a:pPr>
            <a:r>
              <a:rPr lang="en-US" sz="1800" dirty="0"/>
              <a:t>How do you exactly define “beam availability</a:t>
            </a:r>
            <a:r>
              <a:rPr lang="en-US" sz="1800" dirty="0" smtClean="0"/>
              <a:t>”?</a:t>
            </a:r>
          </a:p>
          <a:p>
            <a:pPr>
              <a:spcAft>
                <a:spcPts val="480"/>
              </a:spcAft>
              <a:buFont typeface="Wingdings" panose="05000000000000000000" pitchFamily="2" charset="2"/>
              <a:buChar char="q"/>
            </a:pPr>
            <a:endParaRPr lang="en-US" sz="1800" b="0" dirty="0"/>
          </a:p>
          <a:p>
            <a:pPr marL="0" indent="0">
              <a:spcAft>
                <a:spcPts val="480"/>
              </a:spcAft>
              <a:buNone/>
            </a:pPr>
            <a:r>
              <a:rPr lang="en-US" sz="1800" b="0" dirty="0" smtClean="0"/>
              <a:t>Result of the survey:</a:t>
            </a:r>
          </a:p>
          <a:p>
            <a:pPr>
              <a:spcAft>
                <a:spcPts val="480"/>
              </a:spcAft>
              <a:buFont typeface="Wingdings" panose="05000000000000000000" pitchFamily="2" charset="2"/>
              <a:buChar char="q"/>
            </a:pPr>
            <a:r>
              <a:rPr lang="en-US" sz="1800" b="0" dirty="0"/>
              <a:t> </a:t>
            </a:r>
            <a:r>
              <a:rPr lang="en-US" sz="1800" b="0" dirty="0" smtClean="0"/>
              <a:t>   No </a:t>
            </a:r>
            <a:r>
              <a:rPr lang="en-US" sz="1800" b="0" dirty="0"/>
              <a:t>two facilities were calculating “beam availability” in the same way</a:t>
            </a:r>
            <a:r>
              <a:rPr lang="en-US" sz="1800" b="0" dirty="0" smtClean="0"/>
              <a:t>!</a:t>
            </a:r>
          </a:p>
          <a:p>
            <a:pPr>
              <a:spcAft>
                <a:spcPts val="480"/>
              </a:spcAft>
              <a:buFont typeface="Wingdings" panose="05000000000000000000" pitchFamily="2" charset="2"/>
              <a:buChar char="q"/>
            </a:pPr>
            <a:endParaRPr lang="en-US" sz="1800" b="0" dirty="0"/>
          </a:p>
          <a:p>
            <a:pPr>
              <a:spcAft>
                <a:spcPts val="480"/>
              </a:spcAft>
              <a:buFont typeface="Wingdings" panose="05000000000000000000" pitchFamily="2" charset="2"/>
              <a:buChar char="q"/>
            </a:pPr>
            <a:r>
              <a:rPr lang="en-US" sz="1800" b="0" dirty="0"/>
              <a:t>Some examples:</a:t>
            </a:r>
          </a:p>
          <a:p>
            <a:pPr lvl="1">
              <a:spcAft>
                <a:spcPts val="480"/>
              </a:spcAft>
              <a:buClr>
                <a:srgbClr val="FFC000"/>
              </a:buClr>
            </a:pPr>
            <a:r>
              <a:rPr lang="en-US" sz="1400" b="0" dirty="0"/>
              <a:t>Downtime: often defined in common sense </a:t>
            </a:r>
            <a:r>
              <a:rPr lang="en-US" sz="1400" b="0" dirty="0" smtClean="0"/>
              <a:t>rules</a:t>
            </a:r>
            <a:endParaRPr lang="en-US" sz="1400" b="0" dirty="0"/>
          </a:p>
          <a:p>
            <a:pPr lvl="1">
              <a:spcAft>
                <a:spcPts val="480"/>
              </a:spcAft>
              <a:buClr>
                <a:srgbClr val="FFC000"/>
              </a:buClr>
            </a:pPr>
            <a:r>
              <a:rPr lang="en-US" sz="1400" b="0" dirty="0"/>
              <a:t>Short up-time: some did count every up-time, some dismiss up-times up to 1 </a:t>
            </a:r>
            <a:r>
              <a:rPr lang="en-US" sz="1400" b="0" dirty="0" smtClean="0"/>
              <a:t>hour</a:t>
            </a:r>
            <a:endParaRPr lang="en-US" sz="1400" b="0" dirty="0"/>
          </a:p>
          <a:p>
            <a:pPr lvl="1">
              <a:spcAft>
                <a:spcPts val="480"/>
              </a:spcAft>
              <a:buClr>
                <a:srgbClr val="FFC000"/>
              </a:buClr>
            </a:pPr>
            <a:r>
              <a:rPr lang="en-US" sz="1400" b="0" dirty="0"/>
              <a:t>Compensation time: some subtract it from downtime, some </a:t>
            </a:r>
            <a:r>
              <a:rPr lang="en-US" sz="1400" b="0" dirty="0" smtClean="0"/>
              <a:t>not</a:t>
            </a:r>
          </a:p>
          <a:p>
            <a:pPr lvl="1">
              <a:spcAft>
                <a:spcPts val="480"/>
              </a:spcAft>
              <a:buFont typeface="Wingdings" panose="05000000000000000000" pitchFamily="2" charset="2"/>
              <a:buChar char="q"/>
            </a:pPr>
            <a:endParaRPr lang="en-US" sz="1400" b="0" dirty="0"/>
          </a:p>
          <a:p>
            <a:pPr>
              <a:spcAft>
                <a:spcPts val="480"/>
              </a:spcAft>
              <a:buFont typeface="Wingdings" panose="05000000000000000000" pitchFamily="2" charset="2"/>
              <a:buChar char="q"/>
            </a:pPr>
            <a:r>
              <a:rPr lang="en-US" sz="1800" b="0" dirty="0"/>
              <a:t>“Beam availability”: shows reliability of one facility over time; BUT</a:t>
            </a:r>
          </a:p>
          <a:p>
            <a:pPr marL="0" indent="0">
              <a:spcAft>
                <a:spcPts val="480"/>
              </a:spcAft>
              <a:buNone/>
            </a:pPr>
            <a:r>
              <a:rPr lang="en-US" sz="1800" b="0" dirty="0" smtClean="0"/>
              <a:t>        comparison </a:t>
            </a:r>
            <a:r>
              <a:rPr lang="en-US" sz="1800" b="0" dirty="0"/>
              <a:t>of numbers from different facilities is meaningless</a:t>
            </a:r>
            <a:r>
              <a:rPr lang="en-US" sz="1800" b="0" dirty="0" smtClean="0"/>
              <a:t>!!!</a:t>
            </a:r>
            <a:endParaRPr lang="en-US" sz="1800" b="0" dirty="0"/>
          </a:p>
        </p:txBody>
      </p:sp>
      <p:sp>
        <p:nvSpPr>
          <p:cNvPr id="2" name="Rectangle 1"/>
          <p:cNvSpPr/>
          <p:nvPr/>
        </p:nvSpPr>
        <p:spPr>
          <a:xfrm>
            <a:off x="3401616" y="1412776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i="1" dirty="0" smtClean="0"/>
              <a:t>A</a:t>
            </a:r>
            <a:r>
              <a:rPr lang="en-US" i="1" dirty="0"/>
              <a:t>. </a:t>
            </a:r>
            <a:r>
              <a:rPr lang="en-US" i="1" dirty="0" err="1"/>
              <a:t>Luedeke</a:t>
            </a:r>
            <a:r>
              <a:rPr lang="en-US" i="1" dirty="0"/>
              <a:t>, Phys. Rev. ST </a:t>
            </a:r>
            <a:r>
              <a:rPr lang="en-US" i="1" dirty="0" err="1"/>
              <a:t>Accel</a:t>
            </a:r>
            <a:r>
              <a:rPr lang="en-US" i="1" dirty="0"/>
              <a:t>. Beams </a:t>
            </a:r>
            <a:r>
              <a:rPr lang="en-US" b="1" i="1" dirty="0"/>
              <a:t>12</a:t>
            </a:r>
            <a:r>
              <a:rPr lang="en-US" i="1" dirty="0"/>
              <a:t>, 024701 (2009)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259632" y="72008"/>
            <a:ext cx="7864938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latin typeface="+mn-lt"/>
              </a:rPr>
              <a:t>Previous experience</a:t>
            </a:r>
            <a:endParaRPr lang="en-GB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321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02871" y="837134"/>
            <a:ext cx="7592028" cy="5156085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en-GB" sz="2400" dirty="0" smtClean="0"/>
              <a:t>Talk of Andreas </a:t>
            </a:r>
            <a:r>
              <a:rPr lang="en-GB" sz="2400" dirty="0" err="1" smtClean="0"/>
              <a:t>Lüdeke</a:t>
            </a:r>
            <a:r>
              <a:rPr lang="en-GB" sz="2400" dirty="0" smtClean="0"/>
              <a:t>: </a:t>
            </a:r>
            <a:r>
              <a:rPr lang="en-US" sz="2400" b="0" i="1" dirty="0" smtClean="0"/>
              <a:t>Find </a:t>
            </a:r>
            <a:r>
              <a:rPr lang="en-US" sz="2400" b="0" i="1" dirty="0"/>
              <a:t>your "Happy User </a:t>
            </a:r>
            <a:r>
              <a:rPr lang="en-US" sz="2400" b="0" i="1" dirty="0" smtClean="0"/>
              <a:t>Index“</a:t>
            </a:r>
          </a:p>
          <a:p>
            <a:pPr marL="0" indent="0">
              <a:buNone/>
            </a:pPr>
            <a:r>
              <a:rPr lang="en-US" sz="1800" b="0" dirty="0" smtClean="0"/>
              <a:t>Every type of machine has it’s own figure of merit.</a:t>
            </a:r>
          </a:p>
          <a:p>
            <a:pPr>
              <a:spcAft>
                <a:spcPts val="480"/>
              </a:spcAft>
              <a:buSzPct val="80000"/>
              <a:buFont typeface="Wingdings" panose="05000000000000000000" pitchFamily="2" charset="2"/>
              <a:buChar char="q"/>
            </a:pPr>
            <a:r>
              <a:rPr lang="en-US" sz="1800" b="0" dirty="0" smtClean="0"/>
              <a:t>Common metrics to compare facilities (Beam availability, MTBF, MTTR)</a:t>
            </a:r>
          </a:p>
          <a:p>
            <a:pPr>
              <a:spcAft>
                <a:spcPts val="480"/>
              </a:spcAft>
              <a:buSzPct val="80000"/>
              <a:buFont typeface="Wingdings" panose="05000000000000000000" pitchFamily="2" charset="2"/>
              <a:buChar char="q"/>
            </a:pPr>
            <a:r>
              <a:rPr lang="en-US" sz="1800" b="0" dirty="0" smtClean="0"/>
              <a:t>Specific metrics to optimize your facility (quantify user demands)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400" dirty="0" smtClean="0"/>
              <a:t>Open Discussion:</a:t>
            </a:r>
          </a:p>
          <a:p>
            <a:pPr>
              <a:spcAft>
                <a:spcPts val="480"/>
              </a:spcAft>
              <a:buSzPct val="80000"/>
              <a:buFont typeface="Wingdings" panose="05000000000000000000" pitchFamily="2" charset="2"/>
              <a:buChar char="q"/>
            </a:pPr>
            <a:r>
              <a:rPr lang="en-US" sz="1800" dirty="0" smtClean="0"/>
              <a:t>Do we have a common way to calculate beam availability?</a:t>
            </a:r>
          </a:p>
          <a:p>
            <a:pPr>
              <a:spcAft>
                <a:spcPts val="480"/>
              </a:spcAft>
              <a:buSzPct val="80000"/>
              <a:buFont typeface="Wingdings" panose="05000000000000000000" pitchFamily="2" charset="2"/>
              <a:buChar char="q"/>
            </a:pPr>
            <a:r>
              <a:rPr lang="en-US" sz="1800" b="0" dirty="0" smtClean="0"/>
              <a:t>There were 12 representatives from different light sources present.</a:t>
            </a:r>
          </a:p>
          <a:p>
            <a:pPr>
              <a:spcAft>
                <a:spcPts val="480"/>
              </a:spcAft>
              <a:buSzPct val="80000"/>
              <a:buFont typeface="Wingdings" panose="05000000000000000000" pitchFamily="2" charset="2"/>
              <a:buChar char="q"/>
            </a:pPr>
            <a:r>
              <a:rPr lang="en-US" sz="1800" b="0" dirty="0" smtClean="0"/>
              <a:t>Conclusion: </a:t>
            </a:r>
            <a:r>
              <a:rPr lang="en-US" sz="1800" dirty="0" smtClean="0"/>
              <a:t>No, we don’t!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52274"/>
            <a:ext cx="6390474" cy="115259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259632" y="248400"/>
            <a:ext cx="7864938" cy="692696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/>
                </a:solidFill>
                <a:latin typeface="+mn-lt"/>
              </a:rPr>
              <a:t>Starting point: “Beam availability”</a:t>
            </a:r>
            <a:endParaRPr lang="en-GB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370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02800" y="838800"/>
            <a:ext cx="7250226" cy="5156085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endParaRPr lang="en-GB" sz="2400" dirty="0" smtClean="0"/>
          </a:p>
          <a:p>
            <a:pPr marL="0" indent="0"/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Examples:</a:t>
            </a:r>
          </a:p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GB" b="0" dirty="0" smtClean="0"/>
              <a:t>When </a:t>
            </a:r>
            <a:r>
              <a:rPr lang="en-GB" b="0" dirty="0"/>
              <a:t>does a downtime start?</a:t>
            </a:r>
          </a:p>
          <a:p>
            <a:pPr marL="363537" lvl="1" indent="0">
              <a:buClr>
                <a:srgbClr val="FFC000"/>
              </a:buClr>
            </a:pPr>
            <a:r>
              <a:rPr lang="en-GB" b="0" dirty="0"/>
              <a:t> &lt; 99% of nominal beam current </a:t>
            </a:r>
            <a:r>
              <a:rPr lang="en-GB" b="0" dirty="0" smtClean="0"/>
              <a:t>(e.g. </a:t>
            </a:r>
            <a:r>
              <a:rPr lang="en-GB" b="0" dirty="0"/>
              <a:t>SPEAR3)</a:t>
            </a:r>
          </a:p>
          <a:p>
            <a:pPr marL="363537" lvl="1" indent="0">
              <a:buClr>
                <a:srgbClr val="FFC000"/>
              </a:buClr>
            </a:pPr>
            <a:r>
              <a:rPr lang="en-GB" b="0" dirty="0"/>
              <a:t> &lt; 50% of nominal beam current </a:t>
            </a:r>
            <a:r>
              <a:rPr lang="en-GB" b="0" dirty="0" smtClean="0"/>
              <a:t>(e.g. </a:t>
            </a:r>
            <a:r>
              <a:rPr lang="en-GB" b="0" dirty="0"/>
              <a:t>ELETTRA, Diamond)</a:t>
            </a:r>
          </a:p>
          <a:p>
            <a:pPr marL="363537" lvl="1" indent="0">
              <a:buClr>
                <a:srgbClr val="FFC000"/>
              </a:buClr>
            </a:pPr>
            <a:r>
              <a:rPr lang="en-GB" b="0" dirty="0"/>
              <a:t> no beam </a:t>
            </a:r>
            <a:r>
              <a:rPr lang="en-GB" b="0" dirty="0" smtClean="0"/>
              <a:t>(e.g. </a:t>
            </a:r>
            <a:r>
              <a:rPr lang="en-GB" b="0" dirty="0"/>
              <a:t>ALBA)</a:t>
            </a:r>
          </a:p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GB" b="0" dirty="0" smtClean="0"/>
              <a:t>When </a:t>
            </a:r>
            <a:r>
              <a:rPr lang="en-GB" b="0" dirty="0"/>
              <a:t>does a downtime </a:t>
            </a:r>
            <a:r>
              <a:rPr lang="en-GB" b="0" dirty="0" smtClean="0"/>
              <a:t>end?</a:t>
            </a:r>
            <a:endParaRPr lang="en-GB" b="0" dirty="0"/>
          </a:p>
          <a:p>
            <a:pPr marL="363537" lvl="1" indent="0">
              <a:buClr>
                <a:srgbClr val="FFC000"/>
              </a:buClr>
            </a:pPr>
            <a:r>
              <a:rPr lang="en-GB" b="0" dirty="0"/>
              <a:t> Nominal beam current is restored </a:t>
            </a:r>
            <a:r>
              <a:rPr lang="en-GB" b="0" dirty="0" smtClean="0"/>
              <a:t>(e.g. </a:t>
            </a:r>
            <a:r>
              <a:rPr lang="en-GB" b="0" dirty="0"/>
              <a:t>Australian Synchrotron)</a:t>
            </a:r>
          </a:p>
          <a:p>
            <a:pPr marL="363537" lvl="1" indent="0">
              <a:buClr>
                <a:srgbClr val="FFC000"/>
              </a:buClr>
            </a:pPr>
            <a:r>
              <a:rPr lang="en-GB" b="0" dirty="0"/>
              <a:t> Beam is given to the users </a:t>
            </a:r>
            <a:r>
              <a:rPr lang="en-GB" b="0" dirty="0" smtClean="0"/>
              <a:t>(e.g. </a:t>
            </a:r>
            <a:r>
              <a:rPr lang="en-GB" b="0" dirty="0"/>
              <a:t>ALBA, SLS)</a:t>
            </a:r>
          </a:p>
          <a:p>
            <a:pPr marL="363537" lvl="1" indent="0">
              <a:buClr>
                <a:srgbClr val="FFC000"/>
              </a:buClr>
            </a:pPr>
            <a:r>
              <a:rPr lang="en-GB" b="0" dirty="0"/>
              <a:t> P</a:t>
            </a:r>
            <a:r>
              <a:rPr lang="en-GB" b="0" dirty="0" smtClean="0"/>
              <a:t>enalty </a:t>
            </a:r>
            <a:r>
              <a:rPr lang="en-GB" b="0" dirty="0"/>
              <a:t>time </a:t>
            </a:r>
            <a:r>
              <a:rPr lang="en-GB" b="0" dirty="0" smtClean="0"/>
              <a:t>added after </a:t>
            </a:r>
            <a:r>
              <a:rPr lang="en-GB" b="0" dirty="0"/>
              <a:t>beam is back </a:t>
            </a:r>
            <a:r>
              <a:rPr lang="en-GB" b="0" dirty="0" smtClean="0"/>
              <a:t>(e.g. </a:t>
            </a:r>
            <a:r>
              <a:rPr lang="en-GB" b="0" dirty="0"/>
              <a:t>ELETTRA: +15min, PETRA III: +1h)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24282"/>
            <a:ext cx="6390474" cy="1152590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259632" y="320408"/>
            <a:ext cx="7864938" cy="692696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/>
                </a:solidFill>
                <a:latin typeface="+mn-lt"/>
              </a:rPr>
              <a:t>Starting point: “Beam availability”</a:t>
            </a:r>
            <a:endParaRPr lang="en-GB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446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1259632" y="248400"/>
            <a:ext cx="7864938" cy="6926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500" b="1" kern="1200" smtClean="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GB" sz="3200" smtClean="0">
                <a:solidFill>
                  <a:schemeClr val="tx1"/>
                </a:solidFill>
                <a:latin typeface="+mn-lt"/>
              </a:rPr>
              <a:t>Starting point: “Beam availability”</a:t>
            </a:r>
            <a:endParaRPr lang="en-GB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02800" y="838800"/>
            <a:ext cx="8510365" cy="5156085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US" sz="1800" b="0" dirty="0" smtClean="0"/>
          </a:p>
          <a:p>
            <a:pPr marL="0" indent="0">
              <a:buNone/>
            </a:pPr>
            <a:r>
              <a:rPr lang="en-US" sz="1800" b="0" dirty="0" smtClean="0"/>
              <a:t>Conclusion</a:t>
            </a:r>
            <a:r>
              <a:rPr lang="en-US" sz="1800" b="0" dirty="0"/>
              <a:t>:</a:t>
            </a:r>
          </a:p>
          <a:p>
            <a:pPr marL="0" indent="0">
              <a:spcAft>
                <a:spcPts val="480"/>
              </a:spcAft>
              <a:buNone/>
            </a:pPr>
            <a:r>
              <a:rPr lang="en-US" dirty="0"/>
              <a:t>We need a world wide common standard on accelerator reliability!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spcBef>
                <a:spcPts val="1800"/>
              </a:spcBef>
              <a:buNone/>
            </a:pPr>
            <a:r>
              <a:rPr lang="en-GB" sz="1800" b="0" dirty="0"/>
              <a:t>We’ve started the initiative </a:t>
            </a:r>
            <a:r>
              <a:rPr lang="en-GB" sz="1800" b="0" dirty="0" smtClean="0"/>
              <a:t>for:</a:t>
            </a:r>
            <a:endParaRPr lang="en-GB" sz="1800" dirty="0"/>
          </a:p>
          <a:p>
            <a:pPr marL="0" indent="0">
              <a:spcBef>
                <a:spcPts val="1800"/>
              </a:spcBef>
              <a:buNone/>
            </a:pPr>
            <a:r>
              <a:rPr lang="en-GB" sz="2400" i="1" dirty="0" smtClean="0"/>
              <a:t>A </a:t>
            </a:r>
            <a:r>
              <a:rPr lang="en-GB" sz="2400" i="1" dirty="0"/>
              <a:t>Common Operation Metrics for 3</a:t>
            </a:r>
            <a:r>
              <a:rPr lang="en-GB" sz="2400" i="1" baseline="30000" dirty="0"/>
              <a:t>rd</a:t>
            </a:r>
            <a:r>
              <a:rPr lang="en-GB" sz="2400" i="1" dirty="0"/>
              <a:t> Generation Light Sources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52274"/>
            <a:ext cx="6390474" cy="11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5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31640" y="248400"/>
            <a:ext cx="7812360" cy="724942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tx1"/>
                </a:solidFill>
                <a:latin typeface="+mn-lt"/>
              </a:rPr>
              <a:t>How to define this Standard?</a:t>
            </a:r>
            <a:endParaRPr lang="de-DE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94891" y="908720"/>
            <a:ext cx="3015335" cy="4525963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GB" sz="14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94891" y="1628800"/>
            <a:ext cx="8510365" cy="4095455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C00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400" b="0" dirty="0" smtClean="0"/>
              <a:t>Redefine </a:t>
            </a:r>
            <a:r>
              <a:rPr lang="en-US" sz="2400" b="0" dirty="0"/>
              <a:t>“downtime” and “beam availability</a:t>
            </a:r>
            <a:r>
              <a:rPr lang="en-US" sz="2400" b="0" dirty="0" smtClean="0"/>
              <a:t>”?</a:t>
            </a:r>
          </a:p>
          <a:p>
            <a:pPr>
              <a:buClr>
                <a:srgbClr val="FFC000"/>
              </a:buClr>
              <a:buSzPct val="80000"/>
              <a:buFont typeface="Wingdings" panose="05000000000000000000" pitchFamily="2" charset="2"/>
              <a:buChar char="q"/>
            </a:pPr>
            <a:endParaRPr lang="en-US" sz="2400" b="0" dirty="0" smtClean="0"/>
          </a:p>
          <a:p>
            <a:pPr>
              <a:buClr>
                <a:srgbClr val="FFC00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400" b="0" dirty="0" smtClean="0"/>
              <a:t>No</a:t>
            </a:r>
            <a:r>
              <a:rPr lang="en-US" sz="2400" b="0" dirty="0"/>
              <a:t>, that would not work</a:t>
            </a:r>
            <a:r>
              <a:rPr lang="en-US" sz="2400" b="0" dirty="0" smtClean="0"/>
              <a:t>:</a:t>
            </a:r>
            <a:endParaRPr lang="en-US" sz="2400" b="0" dirty="0"/>
          </a:p>
          <a:p>
            <a:pPr marL="649287" lvl="1" indent="-285750">
              <a:buClr>
                <a:srgbClr val="FFC000"/>
              </a:buClr>
              <a:buSzPct val="80000"/>
            </a:pPr>
            <a:r>
              <a:rPr lang="en-GB" b="0" dirty="0" smtClean="0"/>
              <a:t> </a:t>
            </a:r>
            <a:r>
              <a:rPr lang="en-US" b="0" dirty="0"/>
              <a:t>Risk of </a:t>
            </a:r>
            <a:r>
              <a:rPr lang="en-US" b="0" dirty="0" smtClean="0"/>
              <a:t>ambiguity (old and new definitions)</a:t>
            </a:r>
            <a:endParaRPr lang="en-US" b="0" dirty="0"/>
          </a:p>
          <a:p>
            <a:pPr marL="649287" lvl="1" indent="-285750">
              <a:buClr>
                <a:srgbClr val="FFC000"/>
              </a:buClr>
              <a:buSzPct val="80000"/>
            </a:pPr>
            <a:r>
              <a:rPr lang="en-US" b="0" dirty="0" smtClean="0"/>
              <a:t> Risk </a:t>
            </a:r>
            <a:r>
              <a:rPr lang="en-US" b="0" dirty="0"/>
              <a:t>of </a:t>
            </a:r>
            <a:r>
              <a:rPr lang="en-US" b="0" dirty="0" smtClean="0"/>
              <a:t>resistance (Availability numbers can be part of contracts)</a:t>
            </a:r>
            <a:endParaRPr lang="en-US" b="0" dirty="0"/>
          </a:p>
          <a:p>
            <a:pPr marL="649287" lvl="1" indent="-285750">
              <a:buClr>
                <a:srgbClr val="FFC000"/>
              </a:buClr>
              <a:buSzPct val="80000"/>
            </a:pPr>
            <a:r>
              <a:rPr lang="en-US" b="0" dirty="0" smtClean="0"/>
              <a:t> Too </a:t>
            </a:r>
            <a:r>
              <a:rPr lang="en-US" b="0" dirty="0"/>
              <a:t>simple to be </a:t>
            </a:r>
            <a:r>
              <a:rPr lang="en-US" b="0" dirty="0" smtClean="0"/>
              <a:t>meaningful (Downtime has many modes)</a:t>
            </a:r>
          </a:p>
          <a:p>
            <a:pPr marL="706437" lvl="1" indent="-342900">
              <a:buClr>
                <a:srgbClr val="FFC000"/>
              </a:buClr>
              <a:buSzPct val="80000"/>
              <a:buFont typeface="Wingdings" panose="05000000000000000000" pitchFamily="2" charset="2"/>
              <a:buChar char="q"/>
            </a:pPr>
            <a:endParaRPr lang="en-GB" sz="2400" b="0" dirty="0" smtClean="0"/>
          </a:p>
          <a:p>
            <a:pPr>
              <a:buClr>
                <a:srgbClr val="FFC00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400" b="0" dirty="0" smtClean="0"/>
              <a:t>Instead </a:t>
            </a:r>
            <a:r>
              <a:rPr lang="en-US" sz="2400" b="0" dirty="0"/>
              <a:t>start with a list of common failure </a:t>
            </a:r>
            <a:r>
              <a:rPr lang="en-US" sz="2400" b="0" dirty="0" smtClean="0"/>
              <a:t>modes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8061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9632" y="248400"/>
            <a:ext cx="7884368" cy="7287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/>
                </a:solidFill>
                <a:latin typeface="+mn-lt"/>
              </a:rPr>
              <a:t>Primary Failure Modes</a:t>
            </a:r>
            <a:endParaRPr lang="de-DE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1" name="Content Placeholder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2" y="900113"/>
            <a:ext cx="6909002" cy="530380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668344" y="6184354"/>
            <a:ext cx="461858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2000" dirty="0" smtClean="0">
                <a:latin typeface="Arial Narrow"/>
                <a:cs typeface="Arial Narrow"/>
              </a:rPr>
              <a:t>Time</a:t>
            </a:r>
            <a:endParaRPr lang="en-GB" sz="2000" dirty="0">
              <a:latin typeface="Arial Narrow"/>
              <a:cs typeface="Arial Narrow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3787" y="880145"/>
            <a:ext cx="655629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2000" dirty="0" smtClean="0">
                <a:latin typeface="Arial Narrow"/>
                <a:cs typeface="Arial Narrow"/>
              </a:rPr>
              <a:t>Beam-</a:t>
            </a:r>
          </a:p>
          <a:p>
            <a:pPr>
              <a:lnSpc>
                <a:spcPct val="110000"/>
              </a:lnSpc>
            </a:pPr>
            <a:r>
              <a:rPr lang="en-GB" sz="2000" dirty="0" smtClean="0">
                <a:latin typeface="Arial Narrow"/>
                <a:cs typeface="Arial Narrow"/>
              </a:rPr>
              <a:t>current</a:t>
            </a:r>
            <a:endParaRPr lang="en-GB" sz="2000" dirty="0">
              <a:latin typeface="Arial Narrow"/>
              <a:cs typeface="Arial Narrow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79576" y="1052736"/>
            <a:ext cx="1006686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2000" dirty="0" smtClean="0">
                <a:latin typeface="Arial Narrow"/>
                <a:cs typeface="Arial Narrow"/>
              </a:rPr>
              <a:t>“No-beam”</a:t>
            </a:r>
            <a:endParaRPr lang="en-GB" sz="2000" dirty="0">
              <a:latin typeface="Arial Narrow"/>
              <a:cs typeface="Arial Narrow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220072" y="997975"/>
            <a:ext cx="2034531" cy="403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GB" sz="2000" dirty="0" smtClean="0">
                <a:latin typeface="Arial Narrow"/>
                <a:cs typeface="Arial Narrow"/>
              </a:rPr>
              <a:t>“Low-beam-current”</a:t>
            </a:r>
            <a:endParaRPr lang="en-GB" sz="2000" dirty="0">
              <a:latin typeface="Arial Narrow"/>
              <a:cs typeface="Arial Narrow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851096" y="1101304"/>
            <a:ext cx="8292903" cy="322728"/>
            <a:chOff x="851097" y="1101304"/>
            <a:chExt cx="7853154" cy="322728"/>
          </a:xfrm>
        </p:grpSpPr>
        <p:cxnSp>
          <p:nvCxnSpPr>
            <p:cNvPr id="47" name="Straight Connector 46"/>
            <p:cNvCxnSpPr/>
            <p:nvPr/>
          </p:nvCxnSpPr>
          <p:spPr bwMode="auto">
            <a:xfrm flipH="1">
              <a:off x="851097" y="1415301"/>
              <a:ext cx="7225521" cy="873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TextBox 47"/>
            <p:cNvSpPr txBox="1"/>
            <p:nvPr/>
          </p:nvSpPr>
          <p:spPr>
            <a:xfrm>
              <a:off x="8152818" y="1101304"/>
              <a:ext cx="551433" cy="313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GB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GB" sz="1700" dirty="0" smtClean="0">
                  <a:latin typeface="+mj-lt"/>
                  <a:cs typeface="Times New Roman" panose="02020603050405020304" pitchFamily="18" charset="0"/>
                </a:rPr>
                <a:t>(nom)</a:t>
              </a:r>
              <a:endParaRPr lang="en-GB" sz="1700" dirty="0"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52194" y="4987915"/>
            <a:ext cx="8151956" cy="338554"/>
            <a:chOff x="852194" y="4987915"/>
            <a:chExt cx="8034034" cy="338554"/>
          </a:xfrm>
        </p:grpSpPr>
        <p:cxnSp>
          <p:nvCxnSpPr>
            <p:cNvPr id="50" name="Straight Connector 49"/>
            <p:cNvCxnSpPr/>
            <p:nvPr/>
          </p:nvCxnSpPr>
          <p:spPr bwMode="auto">
            <a:xfrm flipH="1">
              <a:off x="852194" y="5157192"/>
              <a:ext cx="698477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" name="TextBox 50"/>
            <p:cNvSpPr txBox="1"/>
            <p:nvPr/>
          </p:nvSpPr>
          <p:spPr>
            <a:xfrm>
              <a:off x="7855497" y="4987915"/>
              <a:ext cx="1030731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GB" sz="2000" dirty="0" smtClean="0">
                  <a:latin typeface="+mj-lt"/>
                  <a:cs typeface="Times New Roman" panose="02020603050405020304" pitchFamily="18" charset="0"/>
                </a:rPr>
                <a:t>20% </a:t>
              </a:r>
              <a:r>
                <a:rPr lang="en-GB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GB" sz="1700" dirty="0" smtClean="0">
                  <a:latin typeface="+mj-lt"/>
                  <a:cs typeface="Times New Roman" panose="02020603050405020304" pitchFamily="18" charset="0"/>
                </a:rPr>
                <a:t>(nom)</a:t>
              </a:r>
              <a:endParaRPr lang="en-GB" sz="1700" dirty="0"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52194" y="1439882"/>
            <a:ext cx="8198019" cy="313997"/>
            <a:chOff x="852194" y="1439882"/>
            <a:chExt cx="8198019" cy="313997"/>
          </a:xfrm>
        </p:grpSpPr>
        <p:sp>
          <p:nvSpPr>
            <p:cNvPr id="53" name="TextBox 52"/>
            <p:cNvSpPr txBox="1"/>
            <p:nvPr/>
          </p:nvSpPr>
          <p:spPr>
            <a:xfrm>
              <a:off x="8558091" y="1439882"/>
              <a:ext cx="492122" cy="313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GB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GB" sz="1700" dirty="0" smtClean="0">
                  <a:latin typeface="+mj-lt"/>
                  <a:cs typeface="Times New Roman" panose="02020603050405020304" pitchFamily="18" charset="0"/>
                </a:rPr>
                <a:t>(min)</a:t>
              </a:r>
              <a:endParaRPr lang="en-GB" sz="1700" dirty="0">
                <a:latin typeface="+mj-lt"/>
                <a:cs typeface="Times New Roman" panose="02020603050405020304" pitchFamily="18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 flipH="1">
              <a:off x="852194" y="1605007"/>
              <a:ext cx="7570727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5" name="Group 54"/>
          <p:cNvGrpSpPr/>
          <p:nvPr/>
        </p:nvGrpSpPr>
        <p:grpSpPr>
          <a:xfrm>
            <a:off x="842669" y="1753879"/>
            <a:ext cx="8220001" cy="338554"/>
            <a:chOff x="842669" y="1753879"/>
            <a:chExt cx="8220001" cy="338554"/>
          </a:xfrm>
        </p:grpSpPr>
        <p:cxnSp>
          <p:nvCxnSpPr>
            <p:cNvPr id="56" name="Straight Connector 55"/>
            <p:cNvCxnSpPr/>
            <p:nvPr/>
          </p:nvCxnSpPr>
          <p:spPr bwMode="auto">
            <a:xfrm flipH="1">
              <a:off x="842669" y="1785982"/>
              <a:ext cx="698477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TextBox 56"/>
            <p:cNvSpPr txBox="1"/>
            <p:nvPr/>
          </p:nvSpPr>
          <p:spPr>
            <a:xfrm>
              <a:off x="7916522" y="1753879"/>
              <a:ext cx="1146148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GB" sz="2000" dirty="0" smtClean="0">
                  <a:latin typeface="+mj-lt"/>
                  <a:cs typeface="Times New Roman" panose="02020603050405020304" pitchFamily="18" charset="0"/>
                </a:rPr>
                <a:t>99.5% </a:t>
              </a:r>
              <a:r>
                <a:rPr lang="en-GB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GB" sz="1700" dirty="0" smtClean="0">
                  <a:latin typeface="+mj-lt"/>
                  <a:cs typeface="Times New Roman" panose="02020603050405020304" pitchFamily="18" charset="0"/>
                </a:rPr>
                <a:t>(min)</a:t>
              </a:r>
              <a:endParaRPr lang="en-GB" sz="1700" dirty="0"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129061" y="1430357"/>
            <a:ext cx="1709142" cy="5064858"/>
            <a:chOff x="2129061" y="1430357"/>
            <a:chExt cx="1709142" cy="5064858"/>
          </a:xfrm>
        </p:grpSpPr>
        <p:cxnSp>
          <p:nvCxnSpPr>
            <p:cNvPr id="59" name="Straight Connector 58"/>
            <p:cNvCxnSpPr/>
            <p:nvPr/>
          </p:nvCxnSpPr>
          <p:spPr bwMode="auto">
            <a:xfrm>
              <a:off x="2129061" y="5157192"/>
              <a:ext cx="0" cy="1224000"/>
            </a:xfrm>
            <a:prstGeom prst="line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ysDash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3838203" y="1430357"/>
              <a:ext cx="0" cy="4941310"/>
            </a:xfrm>
            <a:prstGeom prst="line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ysDash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61" name="Straight Arrow Connector 60"/>
            <p:cNvCxnSpPr/>
            <p:nvPr/>
          </p:nvCxnSpPr>
          <p:spPr bwMode="auto">
            <a:xfrm>
              <a:off x="2129061" y="6341538"/>
              <a:ext cx="1709142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med"/>
              <a:tailEnd type="triangle" w="lg" len="med"/>
            </a:ln>
            <a:effectLst/>
          </p:spPr>
        </p:cxnSp>
        <p:sp>
          <p:nvSpPr>
            <p:cNvPr id="62" name="TextBox 61"/>
            <p:cNvSpPr txBox="1"/>
            <p:nvPr/>
          </p:nvSpPr>
          <p:spPr>
            <a:xfrm>
              <a:off x="2588940" y="6207444"/>
              <a:ext cx="734175" cy="28777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GB" sz="1700" dirty="0" smtClean="0">
                  <a:latin typeface="Arial Narrow"/>
                  <a:cs typeface="Arial Narrow"/>
                </a:rPr>
                <a:t>No-beam</a:t>
              </a:r>
              <a:endParaRPr lang="en-GB" sz="1700" dirty="0">
                <a:latin typeface="Arial Narrow"/>
                <a:cs typeface="Arial Narrow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242714" y="1420832"/>
            <a:ext cx="1984057" cy="5066118"/>
            <a:chOff x="5242714" y="1420832"/>
            <a:chExt cx="1984057" cy="5066118"/>
          </a:xfrm>
        </p:grpSpPr>
        <p:cxnSp>
          <p:nvCxnSpPr>
            <p:cNvPr id="64" name="Straight Connector 63"/>
            <p:cNvCxnSpPr/>
            <p:nvPr/>
          </p:nvCxnSpPr>
          <p:spPr bwMode="auto">
            <a:xfrm>
              <a:off x="5244455" y="1791866"/>
              <a:ext cx="0" cy="4579801"/>
            </a:xfrm>
            <a:prstGeom prst="line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ysDash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7226771" y="1420832"/>
              <a:ext cx="0" cy="4941310"/>
            </a:xfrm>
            <a:prstGeom prst="line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ysDash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66" name="Straight Arrow Connector 65"/>
            <p:cNvCxnSpPr/>
            <p:nvPr/>
          </p:nvCxnSpPr>
          <p:spPr bwMode="auto">
            <a:xfrm flipV="1">
              <a:off x="5242714" y="6339425"/>
              <a:ext cx="1984057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med"/>
              <a:tailEnd type="triangle" w="lg" len="med"/>
            </a:ln>
            <a:effectLst/>
          </p:spPr>
        </p:cxnSp>
        <p:sp>
          <p:nvSpPr>
            <p:cNvPr id="67" name="TextBox 66"/>
            <p:cNvSpPr txBox="1"/>
            <p:nvPr/>
          </p:nvSpPr>
          <p:spPr>
            <a:xfrm>
              <a:off x="5512866" y="6222454"/>
              <a:ext cx="1449115" cy="26449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GB" sz="1700" dirty="0" smtClean="0">
                  <a:latin typeface="Arial Narrow"/>
                  <a:cs typeface="Arial Narrow"/>
                </a:rPr>
                <a:t>Low-beam-current</a:t>
              </a:r>
              <a:endParaRPr lang="en-GB" sz="1700" dirty="0">
                <a:latin typeface="Arial Narrow"/>
                <a:cs typeface="Arial Narr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400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31639" y="248400"/>
            <a:ext cx="7782623" cy="69269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+mn-lt"/>
              </a:rPr>
              <a:t>Secondary Failure Modes</a:t>
            </a:r>
            <a:endParaRPr lang="de-DE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94891" y="908720"/>
            <a:ext cx="3015335" cy="4525963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GB" sz="14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95683" y="1124744"/>
            <a:ext cx="7583791" cy="5256584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0000">
              <a:spcAft>
                <a:spcPts val="800"/>
              </a:spcAft>
              <a:buSzPct val="80000"/>
              <a:buFont typeface="Wingdings" panose="05000000000000000000" pitchFamily="2" charset="2"/>
              <a:buChar char="q"/>
            </a:pPr>
            <a:r>
              <a:rPr lang="en-US" sz="2400" dirty="0" smtClean="0"/>
              <a:t>Define a set of secondary </a:t>
            </a:r>
            <a:r>
              <a:rPr lang="en-US" sz="2400" dirty="0"/>
              <a:t>failure modes </a:t>
            </a:r>
            <a:endParaRPr lang="en-US" sz="2400" dirty="0" smtClean="0"/>
          </a:p>
          <a:p>
            <a:pPr marL="180000">
              <a:spcAft>
                <a:spcPts val="600"/>
              </a:spcAft>
              <a:buSzPct val="60000"/>
              <a:buFont typeface="Calibri" panose="020F0502020204030204" pitchFamily="34" charset="0"/>
              <a:buChar char="−"/>
            </a:pPr>
            <a:r>
              <a:rPr lang="en-US" sz="1600" b="0" dirty="0" smtClean="0"/>
              <a:t> Low lifetime</a:t>
            </a:r>
          </a:p>
          <a:p>
            <a:pPr marL="180000">
              <a:spcAft>
                <a:spcPts val="600"/>
              </a:spcAft>
              <a:buSzPct val="60000"/>
              <a:buFont typeface="Calibri" panose="020F0502020204030204" pitchFamily="34" charset="0"/>
              <a:buChar char="−"/>
            </a:pPr>
            <a:r>
              <a:rPr lang="en-US" sz="1600" b="0" dirty="0" smtClean="0"/>
              <a:t> Beam blow-up</a:t>
            </a:r>
          </a:p>
          <a:p>
            <a:pPr marL="180000">
              <a:spcAft>
                <a:spcPts val="600"/>
              </a:spcAft>
              <a:buSzPct val="60000"/>
              <a:buFont typeface="Calibri" panose="020F0502020204030204" pitchFamily="34" charset="0"/>
              <a:buChar char="−"/>
            </a:pPr>
            <a:r>
              <a:rPr lang="en-US" sz="1600" b="0" dirty="0" smtClean="0"/>
              <a:t> Distorted Orbit</a:t>
            </a:r>
            <a:endParaRPr lang="en-US" sz="1600" b="0" dirty="0"/>
          </a:p>
          <a:p>
            <a:pPr marL="180000">
              <a:spcAft>
                <a:spcPts val="600"/>
              </a:spcAft>
              <a:buSzPct val="60000"/>
              <a:buFont typeface="Calibri" panose="020F0502020204030204" pitchFamily="34" charset="0"/>
              <a:buChar char="−"/>
            </a:pPr>
            <a:r>
              <a:rPr lang="en-US" sz="1600" b="0" dirty="0" smtClean="0"/>
              <a:t> Distorted Bunch Timing</a:t>
            </a:r>
          </a:p>
          <a:p>
            <a:pPr marL="180000">
              <a:spcAft>
                <a:spcPts val="600"/>
              </a:spcAft>
              <a:buSzPct val="60000"/>
              <a:buFont typeface="Calibri" panose="020F0502020204030204" pitchFamily="34" charset="0"/>
              <a:buChar char="−"/>
            </a:pPr>
            <a:r>
              <a:rPr lang="en-US" sz="1600" b="0" dirty="0"/>
              <a:t> </a:t>
            </a:r>
            <a:r>
              <a:rPr lang="en-US" sz="1600" b="0" dirty="0" smtClean="0"/>
              <a:t>Bunch Impurity</a:t>
            </a:r>
          </a:p>
          <a:p>
            <a:pPr marL="180000">
              <a:spcAft>
                <a:spcPts val="600"/>
              </a:spcAft>
              <a:buSzPct val="60000"/>
              <a:buFont typeface="Calibri" panose="020F0502020204030204" pitchFamily="34" charset="0"/>
              <a:buChar char="−"/>
            </a:pPr>
            <a:r>
              <a:rPr lang="en-US" sz="1600" b="0" dirty="0"/>
              <a:t> </a:t>
            </a:r>
            <a:r>
              <a:rPr lang="en-US" sz="1600" b="0" dirty="0" smtClean="0"/>
              <a:t>Beam Feedback Outages</a:t>
            </a:r>
          </a:p>
          <a:p>
            <a:pPr marL="180000">
              <a:spcAft>
                <a:spcPts val="600"/>
              </a:spcAft>
              <a:buSzPct val="60000"/>
              <a:buFont typeface="Calibri" panose="020F0502020204030204" pitchFamily="34" charset="0"/>
              <a:buChar char="−"/>
            </a:pPr>
            <a:r>
              <a:rPr lang="en-US" sz="1600" b="0" dirty="0"/>
              <a:t> </a:t>
            </a:r>
            <a:r>
              <a:rPr lang="en-US" sz="1600" b="0" dirty="0" smtClean="0"/>
              <a:t>Short Uptime</a:t>
            </a:r>
          </a:p>
          <a:p>
            <a:pPr marL="180000">
              <a:spcAft>
                <a:spcPts val="600"/>
              </a:spcAft>
              <a:buSzPct val="60000"/>
              <a:buFont typeface="Calibri" panose="020F0502020204030204" pitchFamily="34" charset="0"/>
              <a:buChar char="−"/>
            </a:pPr>
            <a:r>
              <a:rPr lang="en-US" sz="1600" b="0" dirty="0"/>
              <a:t> </a:t>
            </a:r>
            <a:r>
              <a:rPr lang="en-US" sz="1600" b="0" dirty="0" smtClean="0"/>
              <a:t>Beam unrelated Outages (Network,…)</a:t>
            </a:r>
          </a:p>
          <a:p>
            <a:pPr marL="180000">
              <a:spcAft>
                <a:spcPts val="600"/>
              </a:spcAft>
              <a:buSzPct val="60000"/>
              <a:buFont typeface="Calibri" panose="020F0502020204030204" pitchFamily="34" charset="0"/>
              <a:buChar char="−"/>
            </a:pPr>
            <a:r>
              <a:rPr lang="en-US" sz="1600" b="0" dirty="0"/>
              <a:t> </a:t>
            </a:r>
            <a:r>
              <a:rPr lang="en-US" sz="1600" b="0" dirty="0" smtClean="0"/>
              <a:t>…</a:t>
            </a:r>
          </a:p>
          <a:p>
            <a:pPr marL="180000">
              <a:spcBef>
                <a:spcPts val="800"/>
              </a:spcBef>
              <a:spcAft>
                <a:spcPts val="800"/>
              </a:spcAft>
              <a:buSzPct val="80000"/>
              <a:buFont typeface="Wingdings" panose="05000000000000000000" pitchFamily="2" charset="2"/>
              <a:buChar char="q"/>
            </a:pPr>
            <a:r>
              <a:rPr lang="en-US" sz="2400" dirty="0"/>
              <a:t>Number and total duration of failure modes answers:</a:t>
            </a:r>
          </a:p>
          <a:p>
            <a:pPr marL="180000">
              <a:spcAft>
                <a:spcPts val="600"/>
              </a:spcAft>
              <a:buSzPct val="60000"/>
              <a:buFont typeface="Calibri" panose="020F0502020204030204" pitchFamily="34" charset="0"/>
              <a:buChar char="−"/>
            </a:pPr>
            <a:r>
              <a:rPr lang="en-US" sz="1600" dirty="0"/>
              <a:t> Is our orbit feedback system as reliable as those of other facilities?</a:t>
            </a:r>
          </a:p>
          <a:p>
            <a:pPr marL="180000">
              <a:spcAft>
                <a:spcPts val="600"/>
              </a:spcAft>
              <a:buSzPct val="60000"/>
              <a:buFont typeface="Calibri" panose="020F0502020204030204" pitchFamily="34" charset="0"/>
              <a:buChar char="−"/>
            </a:pPr>
            <a:r>
              <a:rPr lang="en-US" sz="1600" dirty="0"/>
              <a:t> How reliable is our top-up mode compared to other light sources?</a:t>
            </a:r>
          </a:p>
          <a:p>
            <a:pPr marL="180000">
              <a:spcAft>
                <a:spcPts val="600"/>
              </a:spcAft>
              <a:buSzPct val="60000"/>
              <a:buFont typeface="Calibri" panose="020F0502020204030204" pitchFamily="34" charset="0"/>
              <a:buChar char="−"/>
            </a:pPr>
            <a:r>
              <a:rPr lang="en-US" sz="1600" dirty="0"/>
              <a:t> Is our beam size fluctuation normal</a:t>
            </a:r>
            <a:r>
              <a:rPr lang="en-US" sz="1600" dirty="0" smtClean="0"/>
              <a:t>?</a:t>
            </a:r>
            <a:endParaRPr lang="en-US" sz="1600" dirty="0"/>
          </a:p>
          <a:p>
            <a:pPr>
              <a:spcAft>
                <a:spcPts val="600"/>
              </a:spcAft>
              <a:buSzPct val="60000"/>
              <a:buFont typeface="Calibri" panose="020F0502020204030204" pitchFamily="34" charset="0"/>
              <a:buChar char="−"/>
            </a:pPr>
            <a:r>
              <a:rPr lang="es-ES" sz="1600" dirty="0" smtClean="0"/>
              <a:t>…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7166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LBA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ALBA Powerpoint</Template>
  <TotalTime>18</TotalTime>
  <Words>926</Words>
  <Application>Microsoft Office PowerPoint</Application>
  <PresentationFormat>On-screen Show (4:3)</PresentationFormat>
  <Paragraphs>221</Paragraphs>
  <Slides>18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ALBA Powerpoint</vt:lpstr>
      <vt:lpstr>Equation</vt:lpstr>
      <vt:lpstr>PowerPoint Presentation</vt:lpstr>
      <vt:lpstr>Comparison of Light Sources</vt:lpstr>
      <vt:lpstr>Survey on Failure Analysis at Light Sources</vt:lpstr>
      <vt:lpstr>Starting point: “Beam availability”</vt:lpstr>
      <vt:lpstr>Starting point: “Beam availability”</vt:lpstr>
      <vt:lpstr>PowerPoint Presentation</vt:lpstr>
      <vt:lpstr>How to define this Standard?</vt:lpstr>
      <vt:lpstr>Primary Failure Modes</vt:lpstr>
      <vt:lpstr>Secondary Failure Modes</vt:lpstr>
      <vt:lpstr>User Time</vt:lpstr>
      <vt:lpstr>Failure Mode Statistics:  what to publish?</vt:lpstr>
      <vt:lpstr>Failure Mode Statistics:  how to use it?</vt:lpstr>
      <vt:lpstr>Example</vt:lpstr>
      <vt:lpstr>Example</vt:lpstr>
      <vt:lpstr>Summary</vt:lpstr>
      <vt:lpstr>Acknowledgements</vt:lpstr>
      <vt:lpstr>Contacts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M.Pont</dc:creator>
  <cp:lastModifiedBy>Montserrat Pont Montaner</cp:lastModifiedBy>
  <cp:revision>4</cp:revision>
  <dcterms:created xsi:type="dcterms:W3CDTF">2014-10-24T23:03:57Z</dcterms:created>
  <dcterms:modified xsi:type="dcterms:W3CDTF">2014-10-24T23:29:20Z</dcterms:modified>
</cp:coreProperties>
</file>