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7" r:id="rId2"/>
    <p:sldId id="272" r:id="rId3"/>
    <p:sldId id="327" r:id="rId4"/>
    <p:sldId id="333" r:id="rId5"/>
    <p:sldId id="334" r:id="rId6"/>
    <p:sldId id="342" r:id="rId7"/>
    <p:sldId id="335" r:id="rId8"/>
    <p:sldId id="336" r:id="rId9"/>
    <p:sldId id="339" r:id="rId10"/>
    <p:sldId id="277" r:id="rId11"/>
    <p:sldId id="337" r:id="rId12"/>
    <p:sldId id="346" r:id="rId13"/>
    <p:sldId id="338" r:id="rId14"/>
    <p:sldId id="347" r:id="rId15"/>
    <p:sldId id="343" r:id="rId16"/>
    <p:sldId id="322" r:id="rId17"/>
    <p:sldId id="344" r:id="rId18"/>
    <p:sldId id="345" r:id="rId19"/>
    <p:sldId id="310" r:id="rId20"/>
    <p:sldId id="340" r:id="rId21"/>
    <p:sldId id="341" r:id="rId22"/>
    <p:sldId id="325" r:id="rId2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00A249"/>
    <a:srgbClr val="99CCFF"/>
    <a:srgbClr val="3333FF"/>
    <a:srgbClr val="E6A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6" autoAdjust="0"/>
    <p:restoredTop sz="97070" autoAdjust="0"/>
  </p:normalViewPr>
  <p:slideViewPr>
    <p:cSldViewPr>
      <p:cViewPr varScale="1">
        <p:scale>
          <a:sx n="67" d="100"/>
          <a:sy n="67" d="100"/>
        </p:scale>
        <p:origin x="-14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8"/>
      </p:cViewPr>
      <p:guideLst>
        <p:guide orient="horz" pos="2932"/>
        <p:guide pos="221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DF2BB31-4462-4021-87ED-0BFE4945EE19}" type="datetimeFigureOut">
              <a:rPr lang="en-US"/>
              <a:pPr>
                <a:defRPr/>
              </a:pPr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2/12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D64BB1C-B588-4A58-AE60-09959CFE1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47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F44EC27-F934-4342-B7A6-AE5C0B4758BD}" type="datetimeFigureOut">
              <a:rPr lang="en-US"/>
              <a:pPr>
                <a:defRPr/>
              </a:pPr>
              <a:t>10/29/2014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9" tIns="46864" rIns="93729" bIns="468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729" tIns="46864" rIns="93729" bIns="468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2/12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DCD6D25-8A51-41F6-B606-9EFAE2958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CE41-8108-48A9-84E0-22EA2EE2B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24C3-09EF-4D72-AB39-1E2769244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4D02-3B90-4BD5-8554-D107DD416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1000" y="64579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83E7027-7381-4608-86DD-F2CED1199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4" r:id="rId2"/>
    <p:sldLayoutId id="2147483865" r:id="rId3"/>
    <p:sldLayoutId id="2147483866" r:id="rId4"/>
    <p:sldLayoutId id="21474838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“New and Improved”: The </a:t>
            </a:r>
            <a:r>
              <a:rPr lang="en-US" dirty="0" err="1"/>
              <a:t>JLab</a:t>
            </a:r>
            <a:r>
              <a:rPr lang="en-US" dirty="0"/>
              <a:t> (state-of-the-art) HCO System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459038" y="3659188"/>
            <a:ext cx="4762500" cy="1152525"/>
          </a:xfrm>
        </p:spPr>
        <p:txBody>
          <a:bodyPr/>
          <a:lstStyle/>
          <a:p>
            <a:pPr eaLnBrk="1" hangingPunct="1"/>
            <a:r>
              <a:rPr lang="en-US" dirty="0" smtClean="0"/>
              <a:t>Dr. Ken Baggett</a:t>
            </a:r>
          </a:p>
          <a:p>
            <a:pPr eaLnBrk="1" hangingPunct="1"/>
            <a:r>
              <a:rPr lang="en-US" sz="1800" dirty="0" smtClean="0"/>
              <a:t>Engineering Support Liaison to Operations</a:t>
            </a:r>
          </a:p>
          <a:p>
            <a:pPr eaLnBrk="1" hangingPunct="1"/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47450" y="2392066"/>
            <a:ext cx="4762220" cy="1188309"/>
            <a:chOff x="347450" y="2392066"/>
            <a:chExt cx="4762220" cy="1188309"/>
          </a:xfrm>
        </p:grpSpPr>
        <p:sp>
          <p:nvSpPr>
            <p:cNvPr id="2" name="TextBox 1"/>
            <p:cNvSpPr txBox="1"/>
            <p:nvPr/>
          </p:nvSpPr>
          <p:spPr>
            <a:xfrm>
              <a:off x="347450" y="3118710"/>
              <a:ext cx="4762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 least until the next guy talks…</a:t>
              </a:r>
              <a:endParaRPr lang="en-US" b="1" dirty="0"/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2498130" y="2392066"/>
              <a:ext cx="345645" cy="84490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HCO  Checklists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3020" y="817460"/>
            <a:ext cx="9144000" cy="2304300"/>
          </a:xfrm>
        </p:spPr>
        <p:txBody>
          <a:bodyPr/>
          <a:lstStyle/>
          <a:p>
            <a:pPr marL="171450">
              <a:defRPr/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Checklists are used (and required) </a:t>
            </a: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for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each group </a:t>
            </a: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performing work that could cause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damage to </a:t>
            </a: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personnel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or the </a:t>
            </a: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machine during beam operations.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HCO Checklists are: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Maintained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by work groups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Stored in the HCO database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Documented using a configuration management process in software.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171450">
              <a:defRPr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434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21596-133C-4EEF-A473-85D62DCD7B80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485" y="2861059"/>
            <a:ext cx="5014582" cy="35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341" y="1280083"/>
            <a:ext cx="9144000" cy="7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 b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 b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 b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 b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 b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71450">
              <a:defRPr/>
            </a:pPr>
            <a:r>
              <a:rPr lang="en-US" sz="2000" kern="0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Checklists improve outcomes with no increase in skill</a:t>
            </a:r>
          </a:p>
          <a:p>
            <a:pPr marL="171450">
              <a:defRPr/>
            </a:pPr>
            <a:r>
              <a:rPr lang="en-US" sz="1600" kern="0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(A. </a:t>
            </a:r>
            <a:r>
              <a:rPr lang="en-US" sz="1600" kern="0" dirty="0" err="1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Gawande</a:t>
            </a:r>
            <a:r>
              <a:rPr lang="en-US" sz="1600" kern="0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Checklist Manifesto)</a:t>
            </a:r>
            <a:endParaRPr lang="en-US" sz="1600" kern="0" dirty="0" smtClean="0"/>
          </a:p>
          <a:p>
            <a:pPr lvl="1" eaLnBrk="1" hangingPunct="1"/>
            <a:endParaRPr lang="en-US" sz="2000" kern="0" dirty="0" smtClean="0"/>
          </a:p>
          <a:p>
            <a:pPr lvl="1" eaLnBrk="1" hangingPunct="1"/>
            <a:endParaRPr lang="en-US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“Bulk” Sign-off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932674"/>
            <a:ext cx="8873360" cy="5315725"/>
          </a:xfrm>
        </p:spPr>
        <p:txBody>
          <a:bodyPr/>
          <a:lstStyle/>
          <a:p>
            <a:r>
              <a:rPr lang="en-US" dirty="0" smtClean="0"/>
              <a:t>Signoff of components:</a:t>
            </a:r>
          </a:p>
          <a:p>
            <a:pPr lvl="1"/>
            <a:r>
              <a:rPr lang="en-US" dirty="0" smtClean="0"/>
              <a:t>Currently: 8,104 elements, 18,679 signoffs</a:t>
            </a:r>
          </a:p>
          <a:p>
            <a:pPr lvl="1"/>
            <a:r>
              <a:rPr lang="en-US" dirty="0" smtClean="0"/>
              <a:t>One at a time” approach won’t work.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3200" u="sng" dirty="0" smtClean="0">
                <a:solidFill>
                  <a:schemeClr val="tx1"/>
                </a:solidFill>
              </a:rPr>
              <a:t>Solution?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Regional signoff option</a:t>
            </a:r>
          </a:p>
          <a:p>
            <a:pPr lvl="1"/>
            <a:r>
              <a:rPr lang="en-US" dirty="0" smtClean="0"/>
              <a:t>Group leader or technician can verify that all components in the region have been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Checked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/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Ready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Allows groups to signoff higher level equipment that supports specific components (i.e., a single bulk power supply that supports ARC 1 dipoles).</a:t>
            </a:r>
          </a:p>
          <a:p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5" y="2256915"/>
            <a:ext cx="4685410" cy="217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35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5865"/>
            <a:ext cx="8796550" cy="55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186480" y="1278320"/>
            <a:ext cx="3571665" cy="2150680"/>
            <a:chOff x="5186480" y="1278320"/>
            <a:chExt cx="3571665" cy="2150680"/>
          </a:xfrm>
        </p:grpSpPr>
        <p:sp>
          <p:nvSpPr>
            <p:cNvPr id="5" name="Oval 4"/>
            <p:cNvSpPr/>
            <p:nvPr/>
          </p:nvSpPr>
          <p:spPr bwMode="auto">
            <a:xfrm>
              <a:off x="5186480" y="1931205"/>
              <a:ext cx="1113745" cy="14977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7" name="Straight Arrow Connector 6"/>
            <p:cNvCxnSpPr>
              <a:endCxn id="5" idx="7"/>
            </p:cNvCxnSpPr>
            <p:nvPr/>
          </p:nvCxnSpPr>
          <p:spPr bwMode="auto">
            <a:xfrm flipH="1">
              <a:off x="6137121" y="1470345"/>
              <a:ext cx="854394" cy="68020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029920" y="1278320"/>
              <a:ext cx="1728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North East Spreader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14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Signoff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295"/>
            <a:ext cx="3919115" cy="5334000"/>
          </a:xfrm>
        </p:spPr>
        <p:txBody>
          <a:bodyPr/>
          <a:lstStyle/>
          <a:p>
            <a:r>
              <a:rPr lang="en-US" dirty="0" smtClean="0"/>
              <a:t>The software interface:</a:t>
            </a:r>
          </a:p>
          <a:p>
            <a:pPr lvl="1"/>
            <a:r>
              <a:rPr lang="en-US" dirty="0" smtClean="0"/>
              <a:t>Is web-browser accessible.</a:t>
            </a:r>
          </a:p>
          <a:p>
            <a:pPr lvl="1"/>
            <a:r>
              <a:rPr lang="en-US" dirty="0" smtClean="0"/>
              <a:t>Shows all associated groups in work order.</a:t>
            </a:r>
          </a:p>
          <a:p>
            <a:pPr lvl="1"/>
            <a:r>
              <a:rPr lang="en-US" dirty="0" smtClean="0"/>
              <a:t>Provides for simple bulk signoff of components.</a:t>
            </a:r>
          </a:p>
          <a:p>
            <a:pPr lvl="1"/>
            <a:r>
              <a:rPr lang="en-US" dirty="0" smtClean="0"/>
              <a:t>Facilitates making, tracking, and reviewing comments.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372" y="1086295"/>
            <a:ext cx="5350628" cy="507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1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Signoff -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AutoShape 2" descr="https://zmail.jlab.org/service/home/~/ihhbghag.png?auth=co&amp;loc=en_US&amp;id=113175&amp;part=2.4"/>
          <p:cNvSpPr>
            <a:spLocks noChangeAspect="1" noChangeArrowheads="1"/>
          </p:cNvSpPr>
          <p:nvPr/>
        </p:nvSpPr>
        <p:spPr bwMode="auto">
          <a:xfrm>
            <a:off x="155575" y="-2689225"/>
            <a:ext cx="68389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5" y="779056"/>
            <a:ext cx="6874495" cy="56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/>
              <a:t>Overall </a:t>
            </a:r>
            <a:r>
              <a:rPr lang="en-US" sz="2400" dirty="0" smtClean="0"/>
              <a:t>Status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95" y="894270"/>
            <a:ext cx="5914370" cy="548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 smtClean="0"/>
              <a:t>Group-by-Group Progress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5" y="841545"/>
            <a:ext cx="6884418" cy="55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 smtClean="0"/>
              <a:t>Group-by-Group Status Breakdown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85" y="817460"/>
            <a:ext cx="69818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 smtClean="0"/>
              <a:t>Drill Down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45" y="855865"/>
            <a:ext cx="5809769" cy="540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HCO Process Execution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93738" y="893763"/>
            <a:ext cx="7772400" cy="5646737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HCO Program</a:t>
            </a:r>
          </a:p>
          <a:p>
            <a:pPr lvl="1" eaLnBrk="1" hangingPunct="1">
              <a:defRPr/>
            </a:pPr>
            <a:r>
              <a:rPr lang="en-US" sz="2200" dirty="0" smtClean="0"/>
              <a:t>HCO team leaders serve as Program Deputy (PD) </a:t>
            </a:r>
          </a:p>
          <a:p>
            <a:pPr lvl="2" eaLnBrk="1" hangingPunct="1">
              <a:defRPr/>
            </a:pPr>
            <a:r>
              <a:rPr lang="en-US" sz="2200" dirty="0" smtClean="0"/>
              <a:t>Beam destination set based on program goals</a:t>
            </a:r>
          </a:p>
          <a:p>
            <a:pPr lvl="1" eaLnBrk="1" hangingPunct="1">
              <a:defRPr/>
            </a:pPr>
            <a:r>
              <a:rPr lang="en-US" sz="2200" dirty="0" smtClean="0"/>
              <a:t>HCO software filters and displays components that require HCO.</a:t>
            </a:r>
          </a:p>
          <a:p>
            <a:pPr lvl="1" eaLnBrk="1" hangingPunct="1">
              <a:defRPr/>
            </a:pPr>
            <a:r>
              <a:rPr lang="en-US" sz="2200" dirty="0" smtClean="0"/>
              <a:t>Group leaders and geographic integrators continually verify that the lists of components are accurate.</a:t>
            </a:r>
          </a:p>
          <a:p>
            <a:pPr eaLnBrk="1" hangingPunct="1">
              <a:defRPr/>
            </a:pPr>
            <a:r>
              <a:rPr lang="en-US" sz="2200" dirty="0" smtClean="0"/>
              <a:t>Coordination and Sign-off</a:t>
            </a:r>
          </a:p>
          <a:p>
            <a:pPr lvl="1" eaLnBrk="1" hangingPunct="1">
              <a:defRPr/>
            </a:pPr>
            <a:r>
              <a:rPr lang="en-US" sz="2200" dirty="0" smtClean="0"/>
              <a:t>Integrated activities coordinated daily 0800 meetings: </a:t>
            </a:r>
          </a:p>
          <a:p>
            <a:pPr lvl="2" eaLnBrk="1" hangingPunct="1">
              <a:defRPr/>
            </a:pPr>
            <a:r>
              <a:rPr lang="en-US" sz="2200" dirty="0" smtClean="0"/>
              <a:t>Communicate system status, tunnel access.</a:t>
            </a:r>
          </a:p>
          <a:p>
            <a:pPr lvl="2" eaLnBrk="1" hangingPunct="1">
              <a:defRPr/>
            </a:pPr>
            <a:r>
              <a:rPr lang="en-US" sz="2200" dirty="0"/>
              <a:t>Detail work priorities</a:t>
            </a:r>
          </a:p>
          <a:p>
            <a:pPr lvl="2" eaLnBrk="1" hangingPunct="1">
              <a:defRPr/>
            </a:pPr>
            <a:r>
              <a:rPr lang="en-US" sz="2200" dirty="0" smtClean="0"/>
              <a:t>Resolve any group and/or schedule conflicts.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33F6F3-DE90-40A5-B41F-C7C639D9A82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914400"/>
            <a:ext cx="8186950" cy="551021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dirty="0" smtClean="0"/>
              <a:t>Why change?</a:t>
            </a:r>
          </a:p>
          <a:p>
            <a:pPr lvl="1" eaLnBrk="1" hangingPunct="1">
              <a:defRPr/>
            </a:pPr>
            <a:r>
              <a:rPr lang="en-US" sz="2800" dirty="0" smtClean="0"/>
              <a:t>Overview of JLAB’s new Hot Checkout (HCO) </a:t>
            </a:r>
            <a:r>
              <a:rPr lang="en-US" sz="2800" dirty="0" err="1" smtClean="0"/>
              <a:t>processS</a:t>
            </a:r>
            <a:endParaRPr lang="en-US" sz="2800" dirty="0"/>
          </a:p>
          <a:p>
            <a:pPr lvl="1" eaLnBrk="1" hangingPunct="1">
              <a:defRPr/>
            </a:pPr>
            <a:r>
              <a:rPr lang="en-US" sz="2800" dirty="0" smtClean="0"/>
              <a:t>Process Execution</a:t>
            </a:r>
          </a:p>
          <a:p>
            <a:pPr lvl="2" eaLnBrk="1" hangingPunct="1">
              <a:defRPr/>
            </a:pPr>
            <a:r>
              <a:rPr lang="en-US" sz="2800" dirty="0"/>
              <a:t>Users</a:t>
            </a:r>
          </a:p>
          <a:p>
            <a:pPr lvl="2" eaLnBrk="1" hangingPunct="1">
              <a:defRPr/>
            </a:pPr>
            <a:r>
              <a:rPr lang="en-US" sz="2800" dirty="0" smtClean="0"/>
              <a:t>Signoff processes</a:t>
            </a:r>
          </a:p>
          <a:p>
            <a:pPr lvl="2" eaLnBrk="1" hangingPunct="1">
              <a:defRPr/>
            </a:pPr>
            <a:r>
              <a:rPr lang="en-US" sz="2800" dirty="0" smtClean="0"/>
              <a:t>Operations Utilization</a:t>
            </a:r>
            <a:endParaRPr lang="en-US" sz="2800" dirty="0"/>
          </a:p>
          <a:p>
            <a:pPr lvl="1" eaLnBrk="1" hangingPunct="1">
              <a:defRPr/>
            </a:pPr>
            <a:r>
              <a:rPr lang="en-US" sz="2800" dirty="0" smtClean="0"/>
              <a:t>Summary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3B59E-F068-48F7-BD0E-4A915D240A4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Startup</a:t>
            </a:r>
            <a:endParaRPr lang="en-US" dirty="0"/>
          </a:p>
        </p:txBody>
      </p:sp>
      <p:sp>
        <p:nvSpPr>
          <p:cNvPr id="3" name="AutoShape 2" descr="https://zmail.jlab.org/service/home/%7E/?auth=co&amp;id=112990&amp;part=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" y="1009485"/>
            <a:ext cx="9003772" cy="514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&amp;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HCO system ties together people, process, resources, and environment.</a:t>
            </a:r>
          </a:p>
          <a:p>
            <a:pPr lvl="1"/>
            <a:r>
              <a:rPr lang="en-US" dirty="0" smtClean="0"/>
              <a:t>Process developed with system owners involvement.</a:t>
            </a:r>
          </a:p>
          <a:p>
            <a:pPr lvl="1"/>
            <a:r>
              <a:rPr lang="en-US" dirty="0" smtClean="0"/>
              <a:t>HCO components require groups to have a written checklist</a:t>
            </a:r>
          </a:p>
          <a:p>
            <a:pPr lvl="1"/>
            <a:r>
              <a:rPr lang="en-US" dirty="0" smtClean="0"/>
              <a:t>Technicians “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Check</a:t>
            </a:r>
            <a:r>
              <a:rPr lang="en-US" dirty="0" smtClean="0"/>
              <a:t>” components.</a:t>
            </a:r>
          </a:p>
          <a:p>
            <a:pPr lvl="1"/>
            <a:r>
              <a:rPr lang="en-US" dirty="0" smtClean="0"/>
              <a:t>Group leaders responsible for saying components are “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Ready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HCO software provides web-based status of accelerator</a:t>
            </a:r>
            <a:r>
              <a:rPr lang="en-US" dirty="0"/>
              <a:t> </a:t>
            </a:r>
            <a:r>
              <a:rPr lang="en-US" dirty="0" smtClean="0"/>
              <a:t>readiness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6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155" y="1585560"/>
            <a:ext cx="3808780" cy="212811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Thank You!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0"/>
            <a:ext cx="8717935" cy="914400"/>
          </a:xfrm>
        </p:spPr>
        <p:txBody>
          <a:bodyPr/>
          <a:lstStyle/>
          <a:p>
            <a:r>
              <a:rPr lang="en-US" dirty="0" smtClean="0"/>
              <a:t>Why Change?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5855" y="914400"/>
            <a:ext cx="8148545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10/14/12 two Septa magnets (YR) in the Northeast Spreader region caught on fire and sustained heavy damage.</a:t>
            </a:r>
          </a:p>
          <a:p>
            <a:pPr marL="0" indent="0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Content Placeholder 3" descr="C:\Documents and Settings\davidg\Desktop\IMG_0645 (800x449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50" y="2494297"/>
            <a:ext cx="5480722" cy="384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M:\me-group\Green\RESP9A Repair Investigation Team\MYR7S03 Autopsy\MYR7S03-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637" y="1892800"/>
            <a:ext cx="2878109" cy="22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0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YR Fire - What went wrong? (cont.)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773" y="1651250"/>
            <a:ext cx="3371802" cy="350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744945"/>
            <a:ext cx="5453510" cy="56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/>
              <a:t>What happened?</a:t>
            </a:r>
            <a:endParaRPr lang="en-US" b="1" kern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</a:rPr>
              <a:t>LCW valves for the dipoles were closed.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</a:rPr>
              <a:t>A jumper in the box supply prevented the thermal switches from tripping the box supply on an over temperature fault</a:t>
            </a:r>
            <a:r>
              <a:rPr lang="en-US" sz="2000" b="1" kern="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b="1" kern="0" dirty="0" smtClean="0"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latin typeface="+mn-lt"/>
                <a:cs typeface="+mn-cs"/>
              </a:rPr>
              <a:t>Root </a:t>
            </a:r>
            <a:r>
              <a:rPr lang="en-US" b="1" kern="0" dirty="0">
                <a:latin typeface="+mn-lt"/>
                <a:cs typeface="+mn-cs"/>
              </a:rPr>
              <a:t>causes </a:t>
            </a:r>
            <a:r>
              <a:rPr lang="en-US" b="1" kern="0" dirty="0" smtClean="0">
                <a:latin typeface="+mn-lt"/>
                <a:cs typeface="+mn-cs"/>
              </a:rPr>
              <a:t>identified to </a:t>
            </a:r>
            <a:r>
              <a:rPr lang="en-US" b="1" kern="0" dirty="0">
                <a:latin typeface="+mn-lt"/>
                <a:cs typeface="+mn-cs"/>
              </a:rPr>
              <a:t>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Lack of adequate Work Control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No systematic method of checking system readiness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Contributing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Causes: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Poor communication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between System Owners and Operability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Poor attendance at coordination meetings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dirty="0" smtClean="0">
                <a:latin typeface="+mn-lt"/>
              </a:rPr>
              <a:t>Inadequate tools for communicating/determining  status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0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1" y="0"/>
            <a:ext cx="8794744" cy="838200"/>
          </a:xfrm>
        </p:spPr>
        <p:txBody>
          <a:bodyPr/>
          <a:lstStyle/>
          <a:p>
            <a:r>
              <a:rPr lang="en-US" sz="2800" dirty="0" smtClean="0"/>
              <a:t>How the new HCO system addresses findings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865"/>
            <a:ext cx="9144000" cy="5334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No systematic method of checking system readiness</a:t>
            </a:r>
            <a:endParaRPr lang="en-US" sz="105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Inadequate documentation of system status/condition before turn-on.</a:t>
            </a:r>
            <a:endParaRPr lang="en-US" sz="105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Tools for System Owners/RECO inefficient or inadequate for information management.</a:t>
            </a:r>
          </a:p>
          <a:p>
            <a:pPr>
              <a:buNone/>
            </a:pPr>
            <a:endParaRPr lang="en-U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No LCW valve lineup data/indicators (tags) at magnets.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LCW flow/cooling effectiveness not verified on the magnets.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Power supply not fully inspected prior to installation.</a:t>
            </a:r>
          </a:p>
          <a:p>
            <a:pPr>
              <a:buNone/>
            </a:pPr>
            <a:endParaRPr lang="en-U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Very light attendance at RECO meetings by System Owners.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Inadequate documentation of system status/condition before turn-on.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Undocumented jumper installed in power supply.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Failure to pass along known problems with power supply identified on Sept 2011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20475292">
            <a:off x="1755249" y="1239183"/>
            <a:ext cx="366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HCO Status Software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 rot="20475292">
            <a:off x="1743443" y="2731703"/>
            <a:ext cx="411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HCO Group Checklists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 rot="20545283">
            <a:off x="3158514" y="5067349"/>
            <a:ext cx="143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ABIL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 rot="20475292">
            <a:off x="2745147" y="3977591"/>
            <a:ext cx="254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HCO Process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983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HCO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914400"/>
            <a:ext cx="8756340" cy="5334000"/>
          </a:xfrm>
        </p:spPr>
        <p:txBody>
          <a:bodyPr/>
          <a:lstStyle/>
          <a:p>
            <a:r>
              <a:rPr lang="en-US" sz="2000" dirty="0" smtClean="0"/>
              <a:t>Identify the users</a:t>
            </a:r>
          </a:p>
          <a:p>
            <a:r>
              <a:rPr lang="en-US" sz="2000" dirty="0" smtClean="0"/>
              <a:t>Involve everyone</a:t>
            </a:r>
          </a:p>
          <a:p>
            <a:pPr lvl="1"/>
            <a:r>
              <a:rPr lang="en-US" sz="2000" dirty="0" smtClean="0"/>
              <a:t>Engage both technicians and management.</a:t>
            </a:r>
          </a:p>
          <a:p>
            <a:pPr lvl="1"/>
            <a:r>
              <a:rPr lang="en-US" sz="2000" u="sng" dirty="0" smtClean="0"/>
              <a:t>Involve them in the system design</a:t>
            </a:r>
          </a:p>
          <a:p>
            <a:r>
              <a:rPr lang="en-US" sz="2000" dirty="0" smtClean="0"/>
              <a:t>Get specific </a:t>
            </a:r>
          </a:p>
          <a:p>
            <a:pPr lvl="1"/>
            <a:r>
              <a:rPr lang="en-US" sz="2000" dirty="0" smtClean="0"/>
              <a:t>HCO software captures checkout of </a:t>
            </a:r>
            <a:r>
              <a:rPr lang="en-US" sz="2000" u="sng" dirty="0" smtClean="0"/>
              <a:t>each</a:t>
            </a:r>
            <a:r>
              <a:rPr lang="en-US" sz="2000" dirty="0" smtClean="0"/>
              <a:t> component.</a:t>
            </a:r>
          </a:p>
          <a:p>
            <a:pPr lvl="1"/>
            <a:r>
              <a:rPr lang="en-US" sz="2000" dirty="0" smtClean="0"/>
              <a:t>Ensure work plans are developed for component HCO</a:t>
            </a:r>
          </a:p>
          <a:p>
            <a:r>
              <a:rPr lang="en-US" sz="2000" dirty="0" smtClean="0"/>
              <a:t>Be efficient</a:t>
            </a:r>
          </a:p>
          <a:p>
            <a:pPr lvl="1"/>
            <a:r>
              <a:rPr lang="en-US" sz="2000" dirty="0" smtClean="0"/>
              <a:t>HCO software is web-based</a:t>
            </a:r>
          </a:p>
          <a:p>
            <a:pPr lvl="1"/>
            <a:r>
              <a:rPr lang="en-US" sz="2000" dirty="0" smtClean="0"/>
              <a:t>It efficiently handles documentation.</a:t>
            </a:r>
          </a:p>
          <a:p>
            <a:pPr lvl="1"/>
            <a:r>
              <a:rPr lang="en-US" sz="2000" dirty="0" smtClean="0"/>
              <a:t>Displays multiple, dynamic reports.</a:t>
            </a:r>
          </a:p>
          <a:p>
            <a:r>
              <a:rPr lang="en-US" sz="2000" dirty="0" smtClean="0"/>
              <a:t>Change the culture</a:t>
            </a:r>
            <a:endParaRPr lang="en-US" sz="2000" dirty="0"/>
          </a:p>
          <a:p>
            <a:pPr lvl="1"/>
            <a:r>
              <a:rPr lang="en-US" sz="2000" dirty="0" smtClean="0"/>
              <a:t>Ensure management actively and visibly supports the process</a:t>
            </a:r>
          </a:p>
          <a:p>
            <a:pPr lvl="1"/>
            <a:r>
              <a:rPr lang="en-US" sz="2000" dirty="0" smtClean="0"/>
              <a:t>Accelerator Readiness Reviews (ARR) helped by ensuring we completed the steps we committed to during the reviews.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19458" name="AutoShape 2" descr="blank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425" y="971080"/>
            <a:ext cx="88715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Technicians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 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Work to checkout components based on HCO requirements.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Group Leaders &amp; Experts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System Experts, Group Leaders, Engineering Liaison work together to determine system readiness.</a:t>
            </a:r>
          </a:p>
          <a:p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Management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 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Program Deputy (PD), Engineering Liaison, and Operability managers </a:t>
            </a:r>
            <a:r>
              <a:rPr lang="en-US" sz="2000" u="sng" dirty="0">
                <a:latin typeface="Arial" pitchFamily="34" charset="0"/>
                <a:ea typeface="Tahoma" pitchFamily="34" charset="0"/>
                <a:cs typeface="Arial" pitchFamily="34" charset="0"/>
              </a:rPr>
              <a:t>monitor/drive HCO progress based on beam destinations.</a:t>
            </a:r>
          </a:p>
          <a:p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Operations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 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Verifies component status based on beam destinations prior to establishing beam for the PD’s accelerator program.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5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296" r="26285"/>
          <a:stretch>
            <a:fillRect/>
          </a:stretch>
        </p:blipFill>
        <p:spPr bwMode="auto">
          <a:xfrm rot="16200000">
            <a:off x="3984141" y="4561388"/>
            <a:ext cx="1190555" cy="238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0"/>
            <a:ext cx="7772400" cy="729695"/>
          </a:xfrm>
        </p:spPr>
        <p:txBody>
          <a:bodyPr/>
          <a:lstStyle/>
          <a:p>
            <a:r>
              <a:rPr lang="en-US" sz="2800" dirty="0" smtClean="0"/>
              <a:t>Determining Component Readiness Status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009484"/>
            <a:ext cx="8794744" cy="34948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New process utilizes a three stage sign-off process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Components are initially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Not Ready</a:t>
            </a:r>
            <a:r>
              <a:rPr lang="en-US" sz="2000" dirty="0"/>
              <a:t>”.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Technicians upgrade them to “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DAA600"/>
                </a:solidFill>
              </a:rPr>
              <a:t>Checked</a:t>
            </a:r>
            <a:r>
              <a:rPr lang="en-US" sz="2000" dirty="0" smtClean="0"/>
              <a:t>” once work is completed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Group leaders upgrade them to “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Ready</a:t>
            </a:r>
            <a:r>
              <a:rPr lang="en-US" sz="2000" dirty="0" smtClean="0"/>
              <a:t>” once work is reviewed.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Staff can add comments without having to change status.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Anyone can downgrade a component </a:t>
            </a:r>
            <a:r>
              <a:rPr lang="en-US" sz="2000" dirty="0"/>
              <a:t>to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Not Ready</a:t>
            </a:r>
            <a:r>
              <a:rPr lang="en-US" sz="2000" dirty="0" smtClean="0"/>
              <a:t>”.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Once all groups have signed off on a component, the component name will be turned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GREEN</a:t>
            </a:r>
            <a:r>
              <a:rPr lang="en-US" sz="2000" dirty="0" smtClean="0"/>
              <a:t> on the interface.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57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279790"/>
            <a:ext cx="7772400" cy="663840"/>
          </a:xfrm>
        </p:spPr>
        <p:txBody>
          <a:bodyPr/>
          <a:lstStyle/>
          <a:p>
            <a:r>
              <a:rPr lang="en-US" dirty="0" smtClean="0"/>
              <a:t>Readiness Status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5" y="1508749"/>
            <a:ext cx="4604050" cy="4954245"/>
          </a:xfrm>
          <a:ln>
            <a:noFill/>
          </a:ln>
        </p:spPr>
        <p:txBody>
          <a:bodyPr/>
          <a:lstStyle/>
          <a:p>
            <a:r>
              <a:rPr lang="en-US" sz="2000" dirty="0" smtClean="0"/>
              <a:t>Readiness: status of all accelerator components needed for operations.</a:t>
            </a:r>
          </a:p>
          <a:p>
            <a:pPr lvl="1"/>
            <a:r>
              <a:rPr lang="en-US" sz="2000" dirty="0" smtClean="0"/>
              <a:t>Built from a “superset” of the accelerator’s element database (CED)</a:t>
            </a:r>
          </a:p>
          <a:p>
            <a:r>
              <a:rPr lang="en-US" sz="2000" dirty="0" smtClean="0"/>
              <a:t>Accelerator status:</a:t>
            </a:r>
          </a:p>
          <a:p>
            <a:pPr lvl="1"/>
            <a:r>
              <a:rPr lang="en-US" sz="2000" dirty="0" smtClean="0"/>
              <a:t>Can be filtered and displayed based on beam destination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665" y="1124700"/>
            <a:ext cx="4229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6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_original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Operations_Powerpoint_template</Template>
  <TotalTime>57583</TotalTime>
  <Words>883</Words>
  <Application>Microsoft Office PowerPoint</Application>
  <PresentationFormat>On-screen Show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JLab_PowerPoint1_original_template</vt:lpstr>
      <vt:lpstr>“New and Improved”: The JLab (state-of-the-art) HCO System</vt:lpstr>
      <vt:lpstr>Outline</vt:lpstr>
      <vt:lpstr>Why Change?</vt:lpstr>
      <vt:lpstr>YR Fire - What went wrong? (cont.)</vt:lpstr>
      <vt:lpstr>How the new HCO system addresses findings</vt:lpstr>
      <vt:lpstr>New HCO Approach</vt:lpstr>
      <vt:lpstr>Users</vt:lpstr>
      <vt:lpstr>Determining Component Readiness Status</vt:lpstr>
      <vt:lpstr>Readiness Status  </vt:lpstr>
      <vt:lpstr>HCO  Checklists</vt:lpstr>
      <vt:lpstr>“Bulk” Sign-off</vt:lpstr>
      <vt:lpstr>PowerPoint Presentation</vt:lpstr>
      <vt:lpstr>Group Signoff</vt:lpstr>
      <vt:lpstr>Signoff - Filtering</vt:lpstr>
      <vt:lpstr>Overall Status</vt:lpstr>
      <vt:lpstr>Group-by-Group Progress</vt:lpstr>
      <vt:lpstr>Group-by-Group Status Breakdown</vt:lpstr>
      <vt:lpstr>Drill Down</vt:lpstr>
      <vt:lpstr>HCO Process Execution</vt:lpstr>
      <vt:lpstr>Accelerator Startup</vt:lpstr>
      <vt:lpstr>Summary &amp; Conclusions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Kenneth Baggett</cp:lastModifiedBy>
  <cp:revision>1287</cp:revision>
  <cp:lastPrinted>2013-05-31T15:51:02Z</cp:lastPrinted>
  <dcterms:created xsi:type="dcterms:W3CDTF">2006-10-20T18:09:58Z</dcterms:created>
  <dcterms:modified xsi:type="dcterms:W3CDTF">2014-10-29T17:58:57Z</dcterms:modified>
</cp:coreProperties>
</file>