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sldIdLst>
    <p:sldId id="256" r:id="rId2"/>
  </p:sldIdLst>
  <p:sldSz cx="32907288" cy="42125900"/>
  <p:notesSz cx="29456063" cy="41389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demich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EDD"/>
    <a:srgbClr val="DFD4D3"/>
    <a:srgbClr val="FFFFFF"/>
    <a:srgbClr val="3333FF"/>
    <a:srgbClr val="F79646"/>
    <a:srgbClr val="4A7EBB"/>
    <a:srgbClr val="6476F8"/>
    <a:srgbClr val="43A6F7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9" autoAdjust="0"/>
    <p:restoredTop sz="99883" autoAdjust="0"/>
  </p:normalViewPr>
  <p:slideViewPr>
    <p:cSldViewPr>
      <p:cViewPr>
        <p:scale>
          <a:sx n="30" d="100"/>
          <a:sy n="30" d="100"/>
        </p:scale>
        <p:origin x="-630" y="-78"/>
      </p:cViewPr>
      <p:guideLst>
        <p:guide orient="horz" pos="13268"/>
        <p:guide pos="10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2"/>
            <a:ext cx="12765087" cy="20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407" tIns="202209" rIns="404407" bIns="202209" numCol="1" anchor="t" anchorCtr="0" compatLnSpc="1">
            <a:prstTxWarp prst="textNoShape">
              <a:avLst/>
            </a:prstTxWarp>
          </a:bodyPr>
          <a:lstStyle>
            <a:lvl1pPr defTabSz="4044065">
              <a:defRPr sz="51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84626" y="22"/>
            <a:ext cx="12765087" cy="20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407" tIns="202209" rIns="404407" bIns="202209" numCol="1" anchor="t" anchorCtr="0" compatLnSpc="1">
            <a:prstTxWarp prst="textNoShape">
              <a:avLst/>
            </a:prstTxWarp>
          </a:bodyPr>
          <a:lstStyle>
            <a:lvl1pPr algn="r" defTabSz="4044065">
              <a:defRPr sz="51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9338" y="3106738"/>
            <a:ext cx="12117387" cy="15513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46404" y="19660654"/>
            <a:ext cx="23564850" cy="1862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407" tIns="202209" rIns="404407" bIns="202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39313424"/>
            <a:ext cx="12765087" cy="206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407" tIns="202209" rIns="404407" bIns="202209" numCol="1" anchor="b" anchorCtr="0" compatLnSpc="1">
            <a:prstTxWarp prst="textNoShape">
              <a:avLst/>
            </a:prstTxWarp>
          </a:bodyPr>
          <a:lstStyle>
            <a:lvl1pPr defTabSz="4044065">
              <a:defRPr sz="5100"/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84626" y="39313424"/>
            <a:ext cx="12765087" cy="206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407" tIns="202209" rIns="404407" bIns="202209" numCol="1" anchor="b" anchorCtr="0" compatLnSpc="1">
            <a:prstTxWarp prst="textNoShape">
              <a:avLst/>
            </a:prstTxWarp>
          </a:bodyPr>
          <a:lstStyle>
            <a:lvl1pPr algn="r" defTabSz="4044065">
              <a:defRPr sz="5100"/>
            </a:lvl1pPr>
          </a:lstStyle>
          <a:p>
            <a:fld id="{AEC2DDC1-D9CA-4AF7-AD0A-AA2C5582DED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603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E1D15-BCC0-48DE-8E6E-82F9BC2EB1BA}" type="slidenum">
              <a:rPr lang="fr-FR"/>
              <a:pPr/>
              <a:t>1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9338" y="3106738"/>
            <a:ext cx="12117387" cy="155130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24" y="13085838"/>
            <a:ext cx="27969642" cy="90301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5921" y="23871969"/>
            <a:ext cx="23035447" cy="1076425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B152D-5134-49A6-90F4-18AC5FC27D8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4717-59AD-4013-83BF-9F8ADD245CA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58388" y="1687287"/>
            <a:ext cx="7403018" cy="359438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884" y="1687287"/>
            <a:ext cx="22046883" cy="359438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0C1F-C35A-4422-9BEB-136B0E91B9D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8E7C5-7846-4E38-ACC2-B9B203BF5AE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944" y="27070000"/>
            <a:ext cx="27971367" cy="8366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944" y="17853983"/>
            <a:ext cx="27971367" cy="921601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C8D6-7F3B-449B-8480-AC898536086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884" y="9830003"/>
            <a:ext cx="14724951" cy="27801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6456" y="9830003"/>
            <a:ext cx="14724950" cy="278011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18FB7-1D9E-481F-AD42-45087128CD4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882" y="9430053"/>
            <a:ext cx="14538625" cy="39291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882" y="13359242"/>
            <a:ext cx="14538625" cy="242719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15881" y="9430053"/>
            <a:ext cx="14545525" cy="39291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15881" y="13359242"/>
            <a:ext cx="14545525" cy="242719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DF81B-219C-4509-9F50-0EA087883B2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6FD0F-86ED-40CB-9527-B794AA502E4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AD0A-6E7C-43C7-AA9F-F9BF0DCDD30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884" y="1677911"/>
            <a:ext cx="10825901" cy="71365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139" y="1677912"/>
            <a:ext cx="18396267" cy="359532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884" y="8814505"/>
            <a:ext cx="10825901" cy="28816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70F7-146D-4A2B-9EBD-453C538F6F3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85" y="29488443"/>
            <a:ext cx="19743683" cy="34808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0685" y="3763586"/>
            <a:ext cx="19743683" cy="252764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685" y="32969251"/>
            <a:ext cx="19743683" cy="49446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405F-22F5-4E2E-A501-92BB7800E18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884" y="1687287"/>
            <a:ext cx="29615524" cy="702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25" tIns="208812" rIns="417625" bIns="208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884" y="9830003"/>
            <a:ext cx="29615524" cy="2780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25" tIns="208812" rIns="417625" bIns="208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884" y="38362317"/>
            <a:ext cx="7677332" cy="292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25" tIns="208812" rIns="417625" bIns="208812" numCol="1" anchor="t" anchorCtr="0" compatLnSpc="1">
            <a:prstTxWarp prst="textNoShape">
              <a:avLst/>
            </a:prstTxWarp>
          </a:bodyPr>
          <a:lstStyle>
            <a:lvl1pPr defTabSz="4176713">
              <a:defRPr sz="6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3410" y="38362317"/>
            <a:ext cx="10420469" cy="292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25" tIns="208812" rIns="417625" bIns="208812" numCol="1" anchor="t" anchorCtr="0" compatLnSpc="1">
            <a:prstTxWarp prst="textNoShape">
              <a:avLst/>
            </a:prstTxWarp>
          </a:bodyPr>
          <a:lstStyle>
            <a:lvl1pPr algn="ctr" defTabSz="4176713">
              <a:defRPr sz="6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84076" y="38362317"/>
            <a:ext cx="7677332" cy="292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25" tIns="208812" rIns="417625" bIns="208812" numCol="1" anchor="t" anchorCtr="0" compatLnSpc="1">
            <a:prstTxWarp prst="textNoShape">
              <a:avLst/>
            </a:prstTxWarp>
          </a:bodyPr>
          <a:lstStyle>
            <a:lvl1pPr algn="r" defTabSz="4176713">
              <a:defRPr sz="6400"/>
            </a:lvl1pPr>
          </a:lstStyle>
          <a:p>
            <a:fld id="{78A6F14E-B0C7-40AB-B494-95E2A93B303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863" indent="-1566863" algn="l" defTabSz="4176713" rtl="0" fontAlgn="base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6713" rtl="0" fontAlgn="base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2988" algn="l" defTabSz="4176713" rtl="0" fontAlgn="base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8850" indent="-1044575" algn="l" defTabSz="4176713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4575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4575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4575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4575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4575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9084" r="54357" b="-12755"/>
          <a:stretch/>
        </p:blipFill>
        <p:spPr>
          <a:xfrm>
            <a:off x="288000" y="396000"/>
            <a:ext cx="32292000" cy="47174400"/>
          </a:xfrm>
          <a:prstGeom prst="rect">
            <a:avLst/>
          </a:prstGeom>
          <a:noFill/>
        </p:spPr>
      </p:pic>
      <p:sp>
        <p:nvSpPr>
          <p:cNvPr id="149" name="CasellaDiTesto 59"/>
          <p:cNvSpPr txBox="1"/>
          <p:nvPr/>
        </p:nvSpPr>
        <p:spPr>
          <a:xfrm>
            <a:off x="8402374" y="9860715"/>
            <a:ext cx="2335816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600" dirty="0"/>
              <a:t>The CERN Booster </a:t>
            </a:r>
            <a:r>
              <a:rPr lang="fr-FR" sz="3600" dirty="0" err="1"/>
              <a:t>is</a:t>
            </a:r>
            <a:r>
              <a:rPr lang="fr-FR" sz="3600" dirty="0"/>
              <a:t> a synchrotron </a:t>
            </a:r>
            <a:r>
              <a:rPr lang="fr-FR" sz="3600" dirty="0" err="1"/>
              <a:t>with</a:t>
            </a:r>
            <a:r>
              <a:rPr lang="fr-FR" sz="3600" dirty="0"/>
              <a:t> four </a:t>
            </a:r>
            <a:r>
              <a:rPr lang="fr-FR" sz="3600" dirty="0" err="1"/>
              <a:t>superposed</a:t>
            </a:r>
            <a:r>
              <a:rPr lang="fr-FR" sz="3600" dirty="0"/>
              <a:t> rings </a:t>
            </a:r>
            <a:r>
              <a:rPr lang="fr-FR" sz="3600" dirty="0" err="1"/>
              <a:t>that</a:t>
            </a:r>
            <a:r>
              <a:rPr lang="fr-FR" sz="3600" dirty="0"/>
              <a:t> </a:t>
            </a:r>
            <a:r>
              <a:rPr lang="fr-FR" sz="3600" dirty="0" err="1"/>
              <a:t>accelerates</a:t>
            </a:r>
            <a:r>
              <a:rPr lang="fr-FR" sz="3600" dirty="0"/>
              <a:t> protons </a:t>
            </a:r>
            <a:r>
              <a:rPr lang="fr-FR" sz="3600" dirty="0" err="1"/>
              <a:t>from</a:t>
            </a:r>
            <a:r>
              <a:rPr lang="fr-FR" sz="3600" dirty="0"/>
              <a:t> 50 MeV to 1.4 </a:t>
            </a:r>
            <a:r>
              <a:rPr lang="fr-FR" sz="3600" dirty="0" smtClean="0"/>
              <a:t>GeV</a:t>
            </a:r>
            <a:r>
              <a:rPr lang="en-US" sz="3600" dirty="0" smtClean="0"/>
              <a:t>. </a:t>
            </a:r>
            <a:r>
              <a:rPr lang="en-US" sz="3600" dirty="0"/>
              <a:t>It is a pulsed machine that delivers several types of beams to </a:t>
            </a:r>
            <a:r>
              <a:rPr lang="fr-FR" sz="3600" dirty="0" err="1" smtClean="0"/>
              <a:t>different</a:t>
            </a:r>
            <a:r>
              <a:rPr lang="fr-FR" sz="3600" dirty="0" smtClean="0"/>
              <a:t> </a:t>
            </a:r>
            <a:r>
              <a:rPr lang="fr-FR" sz="3600" dirty="0" err="1"/>
              <a:t>experiments</a:t>
            </a:r>
            <a:r>
              <a:rPr lang="fr-FR" sz="3600" dirty="0"/>
              <a:t> and the </a:t>
            </a:r>
            <a:r>
              <a:rPr lang="fr-FR" sz="3600" dirty="0" err="1"/>
              <a:t>downstream</a:t>
            </a:r>
            <a:r>
              <a:rPr lang="fr-FR" sz="3600" dirty="0"/>
              <a:t> machines </a:t>
            </a:r>
            <a:r>
              <a:rPr lang="fr-FR" sz="3600" dirty="0" err="1"/>
              <a:t>every</a:t>
            </a:r>
            <a:r>
              <a:rPr lang="fr-FR" sz="3600" dirty="0"/>
              <a:t> 1.2 </a:t>
            </a:r>
            <a:r>
              <a:rPr lang="fr-FR" sz="3600" dirty="0" smtClean="0"/>
              <a:t>seconds. </a:t>
            </a:r>
            <a:r>
              <a:rPr lang="en-US" sz="3600" dirty="0" smtClean="0"/>
              <a:t>As </a:t>
            </a:r>
            <a:r>
              <a:rPr lang="en-US" sz="3600" dirty="0"/>
              <a:t>part of the LHC injectors, </a:t>
            </a:r>
            <a:r>
              <a:rPr lang="en-US" sz="3600" dirty="0" smtClean="0"/>
              <a:t>it determines the transverse emittances of the beam and therefore the final LHC beam brightness. 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The quality monitoring requires the following steps: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smtClean="0"/>
              <a:t>Longitudinal measurements, </a:t>
            </a:r>
            <a:r>
              <a:rPr lang="en-US" sz="3600" dirty="0"/>
              <a:t>with the Tomoscope application, to </a:t>
            </a:r>
            <a:r>
              <a:rPr lang="en-US" sz="3600" dirty="0" smtClean="0"/>
              <a:t>obtain dispersion</a:t>
            </a:r>
            <a:r>
              <a:rPr lang="en-US" sz="3600" dirty="0"/>
              <a:t>, bunch length and emittance. </a:t>
            </a:r>
            <a:endParaRPr lang="en-US" sz="36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smtClean="0"/>
              <a:t>Transverse emittance measurements, with wire scanners.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smtClean="0"/>
              <a:t>Logging of results in database and logbook, with screenshots.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algn="just"/>
            <a:r>
              <a:rPr lang="en-US" sz="3600" dirty="0" smtClean="0"/>
              <a:t>Steps 2+3 are repeated </a:t>
            </a:r>
            <a:r>
              <a:rPr lang="en-US" sz="3600" dirty="0"/>
              <a:t>for the 4 rings and </a:t>
            </a:r>
            <a:r>
              <a:rPr lang="en-US" sz="3600" dirty="0" smtClean="0"/>
              <a:t>the 2 </a:t>
            </a:r>
            <a:r>
              <a:rPr lang="en-US" sz="3600" dirty="0"/>
              <a:t>planes. With a super cycle of 40+ cycles and only 1 dedicated to </a:t>
            </a:r>
            <a:r>
              <a:rPr lang="en-US" sz="3600" dirty="0" smtClean="0"/>
              <a:t>measurements, </a:t>
            </a:r>
            <a:r>
              <a:rPr lang="en-US" sz="3600" dirty="0"/>
              <a:t>the whole process takes more than 1 hour, during </a:t>
            </a:r>
            <a:r>
              <a:rPr lang="en-US" sz="3600" dirty="0" smtClean="0"/>
              <a:t>which </a:t>
            </a:r>
            <a:r>
              <a:rPr lang="en-US" sz="3600" dirty="0"/>
              <a:t>the operator is not available for the other operations.</a:t>
            </a:r>
            <a:endParaRPr lang="fr-FR" sz="3600" dirty="0"/>
          </a:p>
        </p:txBody>
      </p:sp>
      <p:pic>
        <p:nvPicPr>
          <p:cNvPr id="2150" name="Picture 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14744" y="442674"/>
            <a:ext cx="2679151" cy="242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5" name="AutoShape 127"/>
          <p:cNvSpPr>
            <a:spLocks noChangeArrowheads="1"/>
          </p:cNvSpPr>
          <p:nvPr/>
        </p:nvSpPr>
        <p:spPr bwMode="auto">
          <a:xfrm>
            <a:off x="802239" y="3204470"/>
            <a:ext cx="31302812" cy="4895787"/>
          </a:xfrm>
          <a:prstGeom prst="roundRect">
            <a:avLst>
              <a:gd name="adj" fmla="val 6536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802239" y="3205800"/>
            <a:ext cx="31302812" cy="138158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horz" wrap="square" lIns="417625" tIns="208812" rIns="417625" bIns="20881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smtClean="0">
                <a:latin typeface="+mn-lt"/>
                <a:ea typeface="+mj-ea"/>
                <a:cs typeface="Calibri" pitchFamily="34" charset="0"/>
              </a:rPr>
              <a:t>ABSTRACT</a:t>
            </a:r>
            <a:endParaRPr kumimoji="0" lang="en-US" sz="5400" b="1" i="0" u="none" strike="noStrike" kern="0" cap="none" spc="0" normalizeH="0" baseline="0" noProof="1">
              <a:ln>
                <a:noFill/>
              </a:ln>
              <a:effectLst/>
              <a:uLnTx/>
              <a:uFillTx/>
              <a:latin typeface="+mn-lt"/>
              <a:ea typeface="+mj-ea"/>
              <a:cs typeface="Calibri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1193523" y="4229456"/>
            <a:ext cx="30520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To deliver high brightness beams to the LHC, the injectors are running at their stability limit and have to be constantly tuned to avoid beam degradation. A quality monitoring has been put in place and requires repeated measurements of intensity, transverse and longitudinal emittances. </a:t>
            </a:r>
            <a:endParaRPr lang="fr-FR" sz="3600" dirty="0"/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For </a:t>
            </a:r>
            <a:r>
              <a:rPr lang="en-US" sz="3600" dirty="0"/>
              <a:t>the Booster, which has 4 rings, this represents a supplementary work load of 1 hour every shift. To minimize the impact for the other facilities and users, an application has been developed to ease this task: the measurements are done automatically, while the operator keeps the responsibility of logging the final quality results.</a:t>
            </a:r>
            <a:endParaRPr lang="fr-FR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52924" y="8790694"/>
            <a:ext cx="31298900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fr-FR" sz="5400" b="1" dirty="0" smtClean="0"/>
              <a:t>INTRODUCTION</a:t>
            </a:r>
            <a:endParaRPr lang="en-GB" sz="5400" b="1" dirty="0"/>
          </a:p>
        </p:txBody>
      </p:sp>
      <p:sp>
        <p:nvSpPr>
          <p:cNvPr id="150" name="AutoShape 127"/>
          <p:cNvSpPr>
            <a:spLocks noChangeArrowheads="1"/>
          </p:cNvSpPr>
          <p:nvPr/>
        </p:nvSpPr>
        <p:spPr bwMode="auto">
          <a:xfrm>
            <a:off x="829368" y="8461200"/>
            <a:ext cx="31302812" cy="8713210"/>
          </a:xfrm>
          <a:prstGeom prst="roundRect">
            <a:avLst>
              <a:gd name="adj" fmla="val 4841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81704" y="17868030"/>
            <a:ext cx="31298900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GB" sz="5400" b="1" cap="all" dirty="0" smtClean="0"/>
              <a:t>THE application</a:t>
            </a:r>
            <a:endParaRPr lang="fr-FR" sz="5400" b="1" cap="all" dirty="0"/>
          </a:p>
        </p:txBody>
      </p:sp>
      <p:sp>
        <p:nvSpPr>
          <p:cNvPr id="154" name="TextBox 153"/>
          <p:cNvSpPr txBox="1"/>
          <p:nvPr/>
        </p:nvSpPr>
        <p:spPr>
          <a:xfrm>
            <a:off x="968909" y="31794787"/>
            <a:ext cx="31298900" cy="8617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fr-FR" sz="5000" b="1" dirty="0" smtClean="0"/>
              <a:t>CONCLUSIONS</a:t>
            </a:r>
            <a:endParaRPr lang="en-GB" sz="5000" b="1" dirty="0"/>
          </a:p>
        </p:txBody>
      </p:sp>
      <p:sp>
        <p:nvSpPr>
          <p:cNvPr id="155" name="AutoShape 127"/>
          <p:cNvSpPr>
            <a:spLocks noChangeArrowheads="1"/>
          </p:cNvSpPr>
          <p:nvPr/>
        </p:nvSpPr>
        <p:spPr bwMode="auto">
          <a:xfrm>
            <a:off x="782594" y="17606470"/>
            <a:ext cx="31302812" cy="13559287"/>
          </a:xfrm>
          <a:prstGeom prst="roundRect">
            <a:avLst>
              <a:gd name="adj" fmla="val 1646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AutoShape 127"/>
          <p:cNvSpPr>
            <a:spLocks noChangeArrowheads="1"/>
          </p:cNvSpPr>
          <p:nvPr/>
        </p:nvSpPr>
        <p:spPr bwMode="auto">
          <a:xfrm>
            <a:off x="821544" y="37770159"/>
            <a:ext cx="31302812" cy="3599611"/>
          </a:xfrm>
          <a:prstGeom prst="roundRect">
            <a:avLst>
              <a:gd name="adj" fmla="val 6438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" name="Straight Connector 234"/>
          <p:cNvCxnSpPr/>
          <p:nvPr/>
        </p:nvCxnSpPr>
        <p:spPr bwMode="auto">
          <a:xfrm>
            <a:off x="29914744" y="440570"/>
            <a:ext cx="0" cy="242822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1950" y="440569"/>
            <a:ext cx="32234443" cy="412920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800" y="411368"/>
            <a:ext cx="32234443" cy="2444571"/>
          </a:xfrm>
          <a:noFill/>
          <a:ln w="76200">
            <a:solidFill>
              <a:srgbClr val="000066"/>
            </a:solidFill>
          </a:ln>
        </p:spPr>
        <p:txBody>
          <a:bodyPr/>
          <a:lstStyle/>
          <a:p>
            <a:r>
              <a:rPr lang="en-US" sz="8800" dirty="0"/>
              <a:t>Automatic emittance measurement </a:t>
            </a:r>
            <a:r>
              <a:rPr lang="en-US" sz="8800" dirty="0" smtClean="0"/>
              <a:t>in </a:t>
            </a:r>
            <a:r>
              <a:rPr lang="en-US" sz="8800" dirty="0"/>
              <a:t>the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CERN </a:t>
            </a:r>
            <a:r>
              <a:rPr lang="en-US" sz="8800" dirty="0"/>
              <a:t>1.4 GeV Booster</a:t>
            </a:r>
            <a:endParaRPr lang="fr-FR" sz="8800" dirty="0"/>
          </a:p>
        </p:txBody>
      </p:sp>
      <p:cxnSp>
        <p:nvCxnSpPr>
          <p:cNvPr id="162" name="Straight Connector 234"/>
          <p:cNvCxnSpPr/>
          <p:nvPr/>
        </p:nvCxnSpPr>
        <p:spPr bwMode="auto">
          <a:xfrm>
            <a:off x="4299446" y="412899"/>
            <a:ext cx="0" cy="242822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ZoneTexte 162"/>
          <p:cNvSpPr txBox="1"/>
          <p:nvPr/>
        </p:nvSpPr>
        <p:spPr>
          <a:xfrm>
            <a:off x="4299446" y="2223297"/>
            <a:ext cx="2476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J.F. </a:t>
            </a:r>
            <a:r>
              <a:rPr lang="en-US" sz="3200" dirty="0" smtClean="0"/>
              <a:t>Comblin, OP Group, CERN</a:t>
            </a:r>
            <a:endParaRPr lang="fr-FR" sz="3200" dirty="0"/>
          </a:p>
        </p:txBody>
      </p:sp>
      <p:sp>
        <p:nvSpPr>
          <p:cNvPr id="238" name="CasellaDiTesto 59"/>
          <p:cNvSpPr txBox="1"/>
          <p:nvPr/>
        </p:nvSpPr>
        <p:spPr>
          <a:xfrm>
            <a:off x="1315565" y="19154769"/>
            <a:ext cx="30217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In the quality monitoring process, </a:t>
            </a:r>
            <a:r>
              <a:rPr lang="fr-FR" sz="3600" dirty="0"/>
              <a:t>the part </a:t>
            </a:r>
            <a:r>
              <a:rPr lang="fr-FR" sz="3600" dirty="0" err="1"/>
              <a:t>that</a:t>
            </a:r>
            <a:r>
              <a:rPr lang="fr-FR" sz="3600" dirty="0"/>
              <a:t> </a:t>
            </a:r>
            <a:r>
              <a:rPr lang="fr-FR" sz="3600" dirty="0" err="1"/>
              <a:t>takes</a:t>
            </a:r>
            <a:r>
              <a:rPr lang="fr-FR" sz="3600" dirty="0"/>
              <a:t> </a:t>
            </a:r>
            <a:r>
              <a:rPr lang="fr-FR" sz="3600" dirty="0" err="1"/>
              <a:t>most</a:t>
            </a:r>
            <a:r>
              <a:rPr lang="fr-FR" sz="3600" dirty="0"/>
              <a:t> of the </a:t>
            </a:r>
            <a:r>
              <a:rPr lang="fr-FR" sz="3600" dirty="0" smtClean="0"/>
              <a:t>time </a:t>
            </a:r>
            <a:r>
              <a:rPr lang="en-US" sz="3600" dirty="0" smtClean="0"/>
              <a:t>is </a:t>
            </a:r>
            <a:r>
              <a:rPr lang="en-US" sz="3600" dirty="0" smtClean="0"/>
              <a:t>the use of the wire scanners. For a specific LHC beam, the main difficulty is </a:t>
            </a:r>
            <a:r>
              <a:rPr lang="en-US" sz="3600" dirty="0"/>
              <a:t>to find the best </a:t>
            </a:r>
            <a:r>
              <a:rPr lang="en-US" sz="3600" dirty="0" smtClean="0"/>
              <a:t>settings: wire speed</a:t>
            </a:r>
            <a:r>
              <a:rPr lang="en-US" sz="3600" dirty="0"/>
              <a:t>, </a:t>
            </a:r>
            <a:r>
              <a:rPr lang="fr-FR" sz="3600" dirty="0" err="1"/>
              <a:t>photomultiplier</a:t>
            </a:r>
            <a:r>
              <a:rPr lang="fr-FR" sz="3600" dirty="0"/>
              <a:t> </a:t>
            </a:r>
            <a:r>
              <a:rPr lang="fr-FR" sz="3600" dirty="0" smtClean="0"/>
              <a:t>gain </a:t>
            </a:r>
            <a:r>
              <a:rPr lang="en-US" sz="3600" dirty="0" smtClean="0"/>
              <a:t>and </a:t>
            </a:r>
            <a:r>
              <a:rPr lang="en-US" sz="3600" dirty="0" smtClean="0"/>
              <a:t>filter. The first step of automation was to </a:t>
            </a:r>
            <a:r>
              <a:rPr lang="en-US" sz="3600" dirty="0"/>
              <a:t>save predefined settings in a file that could be easily and quickly </a:t>
            </a:r>
            <a:r>
              <a:rPr lang="en-US" sz="3600" dirty="0" smtClean="0"/>
              <a:t>loaded. The next step was to write </a:t>
            </a:r>
            <a:r>
              <a:rPr lang="en-US" sz="3600" dirty="0"/>
              <a:t>an application that loads these configuration files and starts the </a:t>
            </a:r>
            <a:r>
              <a:rPr lang="en-US" sz="3600" dirty="0" smtClean="0"/>
              <a:t>wire scanners one at a time. 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The application consists </a:t>
            </a:r>
            <a:r>
              <a:rPr lang="en-US" sz="3600" dirty="0"/>
              <a:t>of 8 instances of the wire scanner application and a panel with settings, results and screenshots. </a:t>
            </a:r>
            <a:r>
              <a:rPr lang="en-US" sz="3600" dirty="0" smtClean="0"/>
              <a:t>It can </a:t>
            </a:r>
            <a:r>
              <a:rPr lang="en-US" sz="3600" dirty="0"/>
              <a:t>be launched in the background of other tasks or operations. Once </a:t>
            </a:r>
            <a:r>
              <a:rPr lang="en-US" sz="3600" dirty="0" smtClean="0"/>
              <a:t>finished </a:t>
            </a:r>
            <a:r>
              <a:rPr lang="en-US" sz="3600" dirty="0"/>
              <a:t>the operator can </a:t>
            </a:r>
            <a:r>
              <a:rPr lang="en-US" sz="3600" dirty="0" smtClean="0"/>
              <a:t>check the results </a:t>
            </a:r>
            <a:r>
              <a:rPr lang="en-US" sz="3600" dirty="0"/>
              <a:t>and </a:t>
            </a:r>
            <a:r>
              <a:rPr lang="en-US" sz="3600" dirty="0" smtClean="0"/>
              <a:t>restart a single measurement if necessary. </a:t>
            </a:r>
            <a:r>
              <a:rPr lang="en-US" sz="3600" dirty="0"/>
              <a:t>Finally </a:t>
            </a:r>
            <a:r>
              <a:rPr lang="en-US" sz="3600" dirty="0" smtClean="0"/>
              <a:t>all results and </a:t>
            </a:r>
            <a:r>
              <a:rPr lang="fr-FR" sz="3600" dirty="0" err="1" smtClean="0"/>
              <a:t>screenshots</a:t>
            </a:r>
            <a:r>
              <a:rPr lang="fr-FR" sz="3600" dirty="0" smtClean="0"/>
              <a:t> </a:t>
            </a:r>
            <a:r>
              <a:rPr lang="fr-FR" sz="3600" dirty="0" err="1"/>
              <a:t>can</a:t>
            </a:r>
            <a:r>
              <a:rPr lang="fr-FR" sz="3600" dirty="0"/>
              <a:t> </a:t>
            </a:r>
            <a:r>
              <a:rPr lang="fr-FR" sz="3600" dirty="0" err="1"/>
              <a:t>be</a:t>
            </a:r>
            <a:r>
              <a:rPr lang="fr-FR" sz="3600" dirty="0"/>
              <a:t> sent </a:t>
            </a:r>
            <a:r>
              <a:rPr lang="fr-FR" sz="3600" dirty="0" err="1"/>
              <a:t>directly</a:t>
            </a:r>
            <a:r>
              <a:rPr lang="fr-FR" sz="3600" dirty="0"/>
              <a:t> </a:t>
            </a:r>
            <a:r>
              <a:rPr lang="fr-FR" sz="3600" dirty="0" err="1"/>
              <a:t>from</a:t>
            </a:r>
            <a:r>
              <a:rPr lang="fr-FR" sz="3600" dirty="0"/>
              <a:t> the application to the </a:t>
            </a:r>
            <a:r>
              <a:rPr lang="fr-FR" sz="3600" dirty="0" err="1"/>
              <a:t>logging</a:t>
            </a:r>
            <a:r>
              <a:rPr lang="fr-FR" sz="3600" dirty="0"/>
              <a:t> </a:t>
            </a:r>
            <a:r>
              <a:rPr lang="fr-FR" sz="3600" dirty="0" err="1"/>
              <a:t>database</a:t>
            </a:r>
            <a:r>
              <a:rPr lang="fr-FR" sz="3600" dirty="0"/>
              <a:t> and the </a:t>
            </a:r>
            <a:r>
              <a:rPr lang="fr-FR" sz="3600" dirty="0" err="1" smtClean="0"/>
              <a:t>logbook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</p:txBody>
      </p:sp>
      <p:sp>
        <p:nvSpPr>
          <p:cNvPr id="1050" name="Rectangle 1049"/>
          <p:cNvSpPr/>
          <p:nvPr/>
        </p:nvSpPr>
        <p:spPr>
          <a:xfrm>
            <a:off x="1208580" y="32656561"/>
            <a:ext cx="304855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3600" dirty="0"/>
              <a:t>The goal of </a:t>
            </a:r>
            <a:r>
              <a:rPr lang="fr-FR" sz="3600" dirty="0" err="1"/>
              <a:t>this</a:t>
            </a:r>
            <a:r>
              <a:rPr lang="fr-FR" sz="3600" dirty="0"/>
              <a:t> </a:t>
            </a:r>
            <a:r>
              <a:rPr lang="fr-FR" sz="3600" dirty="0" err="1"/>
              <a:t>work</a:t>
            </a:r>
            <a:r>
              <a:rPr lang="fr-FR" sz="3600" dirty="0"/>
              <a:t> </a:t>
            </a:r>
            <a:r>
              <a:rPr lang="fr-FR" sz="3600" dirty="0" err="1"/>
              <a:t>was</a:t>
            </a:r>
            <a:r>
              <a:rPr lang="fr-FR" sz="3600" dirty="0"/>
              <a:t> to </a:t>
            </a:r>
            <a:r>
              <a:rPr lang="fr-FR" sz="3600" dirty="0" err="1"/>
              <a:t>automatize</a:t>
            </a:r>
            <a:r>
              <a:rPr lang="fr-FR" sz="3600" dirty="0"/>
              <a:t> the </a:t>
            </a:r>
            <a:r>
              <a:rPr lang="fr-FR" sz="3600" dirty="0" err="1"/>
              <a:t>repetitive</a:t>
            </a:r>
            <a:r>
              <a:rPr lang="fr-FR" sz="3600" dirty="0"/>
              <a:t> </a:t>
            </a:r>
            <a:r>
              <a:rPr lang="fr-FR" sz="3600" dirty="0" err="1"/>
              <a:t>operator</a:t>
            </a:r>
            <a:r>
              <a:rPr lang="fr-FR" sz="3600" dirty="0"/>
              <a:t> actions, to </a:t>
            </a:r>
            <a:r>
              <a:rPr lang="fr-FR" sz="3600" dirty="0" err="1"/>
              <a:t>reduce</a:t>
            </a:r>
            <a:r>
              <a:rPr lang="fr-FR" sz="3600" dirty="0"/>
              <a:t> the duration of the </a:t>
            </a:r>
            <a:r>
              <a:rPr lang="fr-FR" sz="3600" dirty="0" err="1"/>
              <a:t>beam</a:t>
            </a:r>
            <a:r>
              <a:rPr lang="fr-FR" sz="3600" dirty="0"/>
              <a:t> </a:t>
            </a:r>
            <a:r>
              <a:rPr lang="fr-FR" sz="3600" dirty="0" err="1"/>
              <a:t>quality</a:t>
            </a:r>
            <a:r>
              <a:rPr lang="fr-FR" sz="3600" dirty="0"/>
              <a:t> </a:t>
            </a:r>
            <a:r>
              <a:rPr lang="fr-FR" sz="3600" dirty="0" err="1"/>
              <a:t>measurements</a:t>
            </a:r>
            <a:r>
              <a:rPr lang="fr-FR" sz="3600" dirty="0"/>
              <a:t> and </a:t>
            </a:r>
            <a:r>
              <a:rPr lang="fr-FR" sz="3600" dirty="0" err="1"/>
              <a:t>minimize</a:t>
            </a:r>
            <a:r>
              <a:rPr lang="fr-FR" sz="3600" dirty="0"/>
              <a:t> </a:t>
            </a:r>
            <a:r>
              <a:rPr lang="fr-FR" sz="3600" dirty="0" err="1"/>
              <a:t>errors</a:t>
            </a:r>
            <a:r>
              <a:rPr lang="fr-FR" sz="3600" dirty="0"/>
              <a:t> due to </a:t>
            </a:r>
            <a:r>
              <a:rPr lang="fr-FR" sz="3600" dirty="0" err="1"/>
              <a:t>related</a:t>
            </a:r>
            <a:r>
              <a:rPr lang="fr-FR" sz="3600" dirty="0"/>
              <a:t> inattention</a:t>
            </a:r>
            <a:r>
              <a:rPr lang="fr-FR" sz="3600" dirty="0" smtClean="0"/>
              <a:t>.</a:t>
            </a:r>
            <a:r>
              <a:rPr lang="en-US" sz="3600" dirty="0" smtClean="0"/>
              <a:t> </a:t>
            </a:r>
            <a:r>
              <a:rPr lang="fr-FR" sz="3600" dirty="0"/>
              <a:t>The </a:t>
            </a:r>
            <a:r>
              <a:rPr lang="fr-FR" sz="3600" dirty="0" err="1"/>
              <a:t>proposed</a:t>
            </a:r>
            <a:r>
              <a:rPr lang="fr-FR" sz="3600" dirty="0"/>
              <a:t> application </a:t>
            </a:r>
            <a:r>
              <a:rPr lang="fr-FR" sz="3600" dirty="0" err="1"/>
              <a:t>does</a:t>
            </a:r>
            <a:r>
              <a:rPr lang="fr-FR" sz="3600" dirty="0"/>
              <a:t> not replace the original </a:t>
            </a:r>
            <a:r>
              <a:rPr lang="fr-FR" sz="3600" dirty="0" err="1"/>
              <a:t>wire</a:t>
            </a:r>
            <a:r>
              <a:rPr lang="fr-FR" sz="3600" dirty="0"/>
              <a:t> scanner application and </a:t>
            </a:r>
            <a:r>
              <a:rPr lang="fr-FR" sz="3600" dirty="0" err="1"/>
              <a:t>still</a:t>
            </a:r>
            <a:r>
              <a:rPr lang="fr-FR" sz="3600" dirty="0"/>
              <a:t> </a:t>
            </a:r>
            <a:r>
              <a:rPr lang="fr-FR" sz="3600" dirty="0" err="1"/>
              <a:t>requires</a:t>
            </a:r>
            <a:r>
              <a:rPr lang="fr-FR" sz="3600" dirty="0"/>
              <a:t> </a:t>
            </a:r>
            <a:r>
              <a:rPr lang="fr-FR" sz="3600" dirty="0" err="1"/>
              <a:t>operator</a:t>
            </a:r>
            <a:r>
              <a:rPr lang="fr-FR" sz="3600" dirty="0"/>
              <a:t> </a:t>
            </a:r>
            <a:r>
              <a:rPr lang="fr-FR" sz="3600" dirty="0" err="1"/>
              <a:t>knowledge</a:t>
            </a:r>
            <a:r>
              <a:rPr lang="fr-FR" sz="3600" dirty="0"/>
              <a:t> of the </a:t>
            </a:r>
            <a:r>
              <a:rPr lang="fr-FR" sz="3600" dirty="0" err="1" smtClean="0"/>
              <a:t>equipment</a:t>
            </a:r>
            <a:r>
              <a:rPr lang="fr-FR" sz="3600" dirty="0" smtClean="0"/>
              <a:t>.</a:t>
            </a:r>
            <a:r>
              <a:rPr lang="en-US" sz="3600" dirty="0" smtClean="0"/>
              <a:t> The </a:t>
            </a:r>
            <a:r>
              <a:rPr lang="en-US" sz="3600" dirty="0" smtClean="0"/>
              <a:t>responsibility </a:t>
            </a:r>
            <a:r>
              <a:rPr lang="en-US" sz="3600" dirty="0"/>
              <a:t>of the operator is to log coherent measurements of emittance and </a:t>
            </a:r>
            <a:r>
              <a:rPr lang="fr-FR" sz="3600" dirty="0" err="1"/>
              <a:t>brightness</a:t>
            </a:r>
            <a:r>
              <a:rPr lang="fr-FR" sz="3600" dirty="0"/>
              <a:t> </a:t>
            </a:r>
            <a:r>
              <a:rPr lang="fr-FR" sz="3600" dirty="0" err="1"/>
              <a:t>together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</a:t>
            </a:r>
            <a:r>
              <a:rPr lang="fr-FR" sz="3600" dirty="0" err="1"/>
              <a:t>some</a:t>
            </a:r>
            <a:r>
              <a:rPr lang="fr-FR" sz="3600" dirty="0"/>
              <a:t> longitudinal </a:t>
            </a:r>
            <a:r>
              <a:rPr lang="fr-FR" sz="3600" dirty="0" err="1"/>
              <a:t>parameters</a:t>
            </a:r>
            <a:r>
              <a:rPr lang="fr-FR" sz="3600" dirty="0"/>
              <a:t>, </a:t>
            </a:r>
            <a:r>
              <a:rPr lang="fr-FR" sz="3600" dirty="0" err="1"/>
              <a:t>which</a:t>
            </a:r>
            <a:r>
              <a:rPr lang="fr-FR" sz="3600" dirty="0"/>
              <a:t> </a:t>
            </a:r>
            <a:r>
              <a:rPr lang="fr-FR" sz="3600" dirty="0" err="1"/>
              <a:t>is</a:t>
            </a:r>
            <a:r>
              <a:rPr lang="fr-FR" sz="3600" dirty="0"/>
              <a:t> </a:t>
            </a:r>
            <a:r>
              <a:rPr lang="fr-FR" sz="3600" dirty="0" err="1"/>
              <a:t>now</a:t>
            </a:r>
            <a:r>
              <a:rPr lang="fr-FR" sz="3600" dirty="0"/>
              <a:t> </a:t>
            </a:r>
            <a:r>
              <a:rPr lang="fr-FR" sz="3600" dirty="0" err="1"/>
              <a:t>considerably</a:t>
            </a:r>
            <a:r>
              <a:rPr lang="fr-FR" sz="3600" dirty="0"/>
              <a:t> </a:t>
            </a:r>
            <a:r>
              <a:rPr lang="fr-FR" sz="3600" dirty="0" err="1"/>
              <a:t>faster</a:t>
            </a:r>
            <a:r>
              <a:rPr lang="fr-FR" sz="3600" dirty="0"/>
              <a:t> and </a:t>
            </a:r>
            <a:r>
              <a:rPr lang="fr-FR" sz="3600" dirty="0" err="1" smtClean="0"/>
              <a:t>easier</a:t>
            </a:r>
            <a:r>
              <a:rPr lang="fr-FR" sz="3600" dirty="0" smtClean="0"/>
              <a:t>.</a:t>
            </a:r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r>
              <a:rPr lang="fr-FR" sz="3600" dirty="0" err="1"/>
              <a:t>Even</a:t>
            </a:r>
            <a:r>
              <a:rPr lang="fr-FR" sz="3600" dirty="0"/>
              <a:t> if the LHC </a:t>
            </a:r>
            <a:r>
              <a:rPr lang="fr-FR" sz="3600" dirty="0" err="1"/>
              <a:t>run</a:t>
            </a:r>
            <a:r>
              <a:rPr lang="fr-FR" sz="3600" dirty="0"/>
              <a:t> has not </a:t>
            </a:r>
            <a:r>
              <a:rPr lang="fr-FR" sz="3600" dirty="0" err="1"/>
              <a:t>yet</a:t>
            </a:r>
            <a:r>
              <a:rPr lang="fr-FR" sz="3600" dirty="0"/>
              <a:t> </a:t>
            </a:r>
            <a:r>
              <a:rPr lang="fr-FR" sz="3600" dirty="0" err="1"/>
              <a:t>started</a:t>
            </a:r>
            <a:r>
              <a:rPr lang="en-US" sz="3600" dirty="0" smtClean="0"/>
              <a:t>, </a:t>
            </a:r>
            <a:r>
              <a:rPr lang="en-US" sz="3600" dirty="0" smtClean="0"/>
              <a:t>tests were done during the setting-up of the LHC beams. The results are very encouraging: the work load decreases down to 20 minutes in the worst conditions. </a:t>
            </a:r>
            <a:r>
              <a:rPr lang="fr-FR" sz="3600" dirty="0"/>
              <a:t>Most of </a:t>
            </a:r>
            <a:r>
              <a:rPr lang="fr-FR" sz="3600" dirty="0" err="1"/>
              <a:t>this</a:t>
            </a:r>
            <a:r>
              <a:rPr lang="fr-FR" sz="3600" dirty="0"/>
              <a:t> time </a:t>
            </a:r>
            <a:r>
              <a:rPr lang="fr-FR" sz="3600" dirty="0" err="1"/>
              <a:t>is</a:t>
            </a:r>
            <a:r>
              <a:rPr lang="fr-FR" sz="3600" dirty="0"/>
              <a:t> </a:t>
            </a:r>
            <a:r>
              <a:rPr lang="fr-FR" sz="3600" dirty="0" err="1"/>
              <a:t>now</a:t>
            </a:r>
            <a:r>
              <a:rPr lang="fr-FR" sz="3600" dirty="0"/>
              <a:t> </a:t>
            </a:r>
            <a:r>
              <a:rPr lang="fr-FR" sz="3600" dirty="0" err="1"/>
              <a:t>spent</a:t>
            </a:r>
            <a:r>
              <a:rPr lang="fr-FR" sz="3600" dirty="0"/>
              <a:t> for the longitudinal </a:t>
            </a:r>
            <a:r>
              <a:rPr lang="fr-FR" sz="3600" dirty="0" err="1" smtClean="0"/>
              <a:t>measurements</a:t>
            </a:r>
            <a:r>
              <a:rPr lang="en-US" sz="3600" dirty="0" smtClean="0"/>
              <a:t>. </a:t>
            </a:r>
            <a:r>
              <a:rPr lang="en-US" sz="3600" dirty="0" smtClean="0"/>
              <a:t>Booster operators can now apprehend the next LHC run with confidence!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1798571" y="16665244"/>
            <a:ext cx="5095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Booster cycles</a:t>
            </a:r>
            <a:endParaRPr lang="fr-FR" sz="20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56241"/>
          <a:stretch/>
        </p:blipFill>
        <p:spPr bwMode="auto">
          <a:xfrm>
            <a:off x="394827" y="483437"/>
            <a:ext cx="3868961" cy="23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1" y="13293920"/>
            <a:ext cx="5095297" cy="33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5" descr="\\cern.ch\dfs\Users\s\scettour\Desktop\accell chain Cer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8696" r="14116" b="27713"/>
          <a:stretch/>
        </p:blipFill>
        <p:spPr bwMode="auto">
          <a:xfrm>
            <a:off x="1362339" y="8821472"/>
            <a:ext cx="6038119" cy="391164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</p:pic>
      <p:sp>
        <p:nvSpPr>
          <p:cNvPr id="182" name="Rectangle 181"/>
          <p:cNvSpPr/>
          <p:nvPr/>
        </p:nvSpPr>
        <p:spPr>
          <a:xfrm>
            <a:off x="1371103" y="12721757"/>
            <a:ext cx="6029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CERN’s accelerator complex</a:t>
            </a:r>
            <a:endParaRPr lang="fr-FR" sz="2000" dirty="0"/>
          </a:p>
        </p:txBody>
      </p:sp>
      <p:sp>
        <p:nvSpPr>
          <p:cNvPr id="183" name="AutoShape 127"/>
          <p:cNvSpPr>
            <a:spLocks noChangeArrowheads="1"/>
          </p:cNvSpPr>
          <p:nvPr/>
        </p:nvSpPr>
        <p:spPr bwMode="auto">
          <a:xfrm>
            <a:off x="782594" y="31576410"/>
            <a:ext cx="31302812" cy="5790048"/>
          </a:xfrm>
          <a:prstGeom prst="roundRect">
            <a:avLst>
              <a:gd name="adj" fmla="val 6438"/>
            </a:avLst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836841" y="37910262"/>
            <a:ext cx="31298900" cy="86177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fr-FR" sz="5000" b="1" dirty="0" smtClean="0"/>
              <a:t>FUTURE PLAN</a:t>
            </a:r>
            <a:endParaRPr lang="en-GB" sz="5000" b="1" dirty="0"/>
          </a:p>
        </p:txBody>
      </p:sp>
      <p:sp>
        <p:nvSpPr>
          <p:cNvPr id="186" name="Rectangle 185"/>
          <p:cNvSpPr/>
          <p:nvPr/>
        </p:nvSpPr>
        <p:spPr>
          <a:xfrm>
            <a:off x="7353684" y="38774278"/>
            <a:ext cx="24179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/>
              <a:t>Once the </a:t>
            </a:r>
            <a:r>
              <a:rPr lang="fr-FR" sz="3600" dirty="0" err="1"/>
              <a:t>success</a:t>
            </a:r>
            <a:r>
              <a:rPr lang="fr-FR" sz="3600" dirty="0"/>
              <a:t> of </a:t>
            </a:r>
            <a:r>
              <a:rPr lang="fr-FR" sz="3600" dirty="0" err="1"/>
              <a:t>this</a:t>
            </a:r>
            <a:r>
              <a:rPr lang="fr-FR" sz="3600" dirty="0"/>
              <a:t> new application </a:t>
            </a:r>
            <a:r>
              <a:rPr lang="fr-FR" sz="3600" dirty="0" err="1"/>
              <a:t>will</a:t>
            </a:r>
            <a:r>
              <a:rPr lang="fr-FR" sz="3600" dirty="0"/>
              <a:t> </a:t>
            </a:r>
            <a:r>
              <a:rPr lang="fr-FR" sz="3600" dirty="0" err="1"/>
              <a:t>be</a:t>
            </a:r>
            <a:r>
              <a:rPr lang="fr-FR" sz="3600" dirty="0"/>
              <a:t> </a:t>
            </a:r>
            <a:r>
              <a:rPr lang="fr-FR" sz="3600" dirty="0" err="1" smtClean="0"/>
              <a:t>confirmed</a:t>
            </a:r>
            <a:r>
              <a:rPr lang="en-US" sz="3600" dirty="0" smtClean="0"/>
              <a:t> </a:t>
            </a:r>
            <a:r>
              <a:rPr lang="en-US" sz="3600" dirty="0"/>
              <a:t>during the start of the LHC run, the application will be extended with </a:t>
            </a:r>
            <a:r>
              <a:rPr lang="en-US" sz="3600" dirty="0" smtClean="0"/>
              <a:t>longitudinal </a:t>
            </a:r>
            <a:r>
              <a:rPr lang="en-US" sz="3600" dirty="0"/>
              <a:t>measurements: 4 instances of the Tomoscope </a:t>
            </a:r>
            <a:r>
              <a:rPr lang="en-US" sz="3600" dirty="0" smtClean="0"/>
              <a:t>will </a:t>
            </a:r>
            <a:r>
              <a:rPr lang="en-US" sz="3600" dirty="0"/>
              <a:t>be integrated. </a:t>
            </a:r>
            <a:r>
              <a:rPr lang="fr-FR" sz="3600" dirty="0"/>
              <a:t>A 100% </a:t>
            </a:r>
            <a:r>
              <a:rPr lang="fr-FR" sz="3600" dirty="0" err="1"/>
              <a:t>automatic</a:t>
            </a:r>
            <a:r>
              <a:rPr lang="fr-FR" sz="3600" dirty="0"/>
              <a:t> application </a:t>
            </a:r>
            <a:r>
              <a:rPr lang="fr-FR" sz="3600" dirty="0" err="1"/>
              <a:t>covering</a:t>
            </a:r>
            <a:r>
              <a:rPr lang="fr-FR" sz="3600" dirty="0"/>
              <a:t> longitudinal and transverse </a:t>
            </a:r>
            <a:r>
              <a:rPr lang="fr-FR" sz="3600" dirty="0" err="1"/>
              <a:t>measurements</a:t>
            </a:r>
            <a:r>
              <a:rPr lang="fr-FR" sz="3600" dirty="0"/>
              <a:t> of all rings and planes, of course </a:t>
            </a:r>
            <a:r>
              <a:rPr lang="fr-FR" sz="3600" dirty="0" err="1"/>
              <a:t>still</a:t>
            </a:r>
            <a:r>
              <a:rPr lang="fr-FR" sz="3600" dirty="0"/>
              <a:t> </a:t>
            </a:r>
            <a:r>
              <a:rPr lang="fr-FR" sz="3600" dirty="0" err="1"/>
              <a:t>without</a:t>
            </a:r>
            <a:r>
              <a:rPr lang="fr-FR" sz="3600" dirty="0"/>
              <a:t> </a:t>
            </a:r>
            <a:r>
              <a:rPr lang="fr-FR" sz="3600" dirty="0" err="1"/>
              <a:t>removing</a:t>
            </a:r>
            <a:r>
              <a:rPr lang="fr-FR" sz="3600" dirty="0"/>
              <a:t> the </a:t>
            </a:r>
            <a:r>
              <a:rPr lang="fr-FR" sz="3600" dirty="0" err="1"/>
              <a:t>need</a:t>
            </a:r>
            <a:r>
              <a:rPr lang="fr-FR" sz="3600" dirty="0"/>
              <a:t> for the </a:t>
            </a:r>
            <a:r>
              <a:rPr lang="fr-FR" sz="3600" dirty="0" err="1"/>
              <a:t>critical</a:t>
            </a:r>
            <a:r>
              <a:rPr lang="fr-FR" sz="3600" dirty="0"/>
              <a:t> </a:t>
            </a:r>
            <a:r>
              <a:rPr lang="fr-FR" sz="3600" dirty="0" err="1"/>
              <a:t>eye</a:t>
            </a:r>
            <a:r>
              <a:rPr lang="fr-FR" sz="3600" dirty="0"/>
              <a:t> and </a:t>
            </a:r>
            <a:r>
              <a:rPr lang="fr-FR" sz="3600" dirty="0" err="1"/>
              <a:t>experience</a:t>
            </a:r>
            <a:r>
              <a:rPr lang="fr-FR" sz="3600" dirty="0"/>
              <a:t> of the </a:t>
            </a:r>
            <a:r>
              <a:rPr lang="fr-FR" sz="3600" dirty="0" err="1" smtClean="0"/>
              <a:t>operators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sp>
        <p:nvSpPr>
          <p:cNvPr id="192" name="Rectangle 191"/>
          <p:cNvSpPr/>
          <p:nvPr/>
        </p:nvSpPr>
        <p:spPr>
          <a:xfrm>
            <a:off x="1831272" y="30441874"/>
            <a:ext cx="1010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8 x wire scanner application</a:t>
            </a:r>
            <a:endParaRPr lang="fr-FR" sz="2000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22034330" y="27203917"/>
            <a:ext cx="978408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14221334" y="30168111"/>
            <a:ext cx="7091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logbook</a:t>
            </a:r>
            <a:endParaRPr lang="fr-FR" sz="2000" dirty="0"/>
          </a:p>
        </p:txBody>
      </p:sp>
      <p:sp>
        <p:nvSpPr>
          <p:cNvPr id="198" name="Rectangle 197"/>
          <p:cNvSpPr/>
          <p:nvPr/>
        </p:nvSpPr>
        <p:spPr>
          <a:xfrm>
            <a:off x="24230723" y="30241820"/>
            <a:ext cx="6609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Meta application</a:t>
            </a:r>
            <a:endParaRPr lang="fr-FR" sz="2000" dirty="0"/>
          </a:p>
        </p:txBody>
      </p:sp>
      <p:sp>
        <p:nvSpPr>
          <p:cNvPr id="24" name="Plus 23"/>
          <p:cNvSpPr/>
          <p:nvPr/>
        </p:nvSpPr>
        <p:spPr bwMode="auto">
          <a:xfrm>
            <a:off x="12580830" y="26989033"/>
            <a:ext cx="914400" cy="914400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46" y="38138183"/>
            <a:ext cx="2574479" cy="2601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23" y="38138183"/>
            <a:ext cx="2874401" cy="2601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44" y="24361964"/>
            <a:ext cx="7106193" cy="567270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193523" y="40793690"/>
            <a:ext cx="5653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Tomoscope application</a:t>
            </a:r>
            <a:endParaRPr lang="fr-F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805" y="24281993"/>
            <a:ext cx="6650294" cy="5999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8" y="23871340"/>
            <a:ext cx="5852160" cy="47722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79" y="24361964"/>
            <a:ext cx="5852160" cy="47722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54" y="24602927"/>
            <a:ext cx="5852160" cy="47722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55" y="25662243"/>
            <a:ext cx="5852160" cy="47722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3" y="25662242"/>
            <a:ext cx="5852160" cy="477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</TotalTime>
  <Words>555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Modèle par défaut</vt:lpstr>
      <vt:lpstr>Automatic emittance measurement in the  CERN 1.4 GeV Booster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Fabio.Follin@cern.ch</dc:creator>
  <cp:lastModifiedBy>jcomblin</cp:lastModifiedBy>
  <cp:revision>945</cp:revision>
  <cp:lastPrinted>2014-10-10T10:44:45Z</cp:lastPrinted>
  <dcterms:created xsi:type="dcterms:W3CDTF">2007-09-19T01:24:22Z</dcterms:created>
  <dcterms:modified xsi:type="dcterms:W3CDTF">2014-10-17T11:58:30Z</dcterms:modified>
</cp:coreProperties>
</file>