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0" r:id="rId3"/>
    <p:sldId id="279" r:id="rId4"/>
    <p:sldId id="276" r:id="rId5"/>
    <p:sldId id="258" r:id="rId6"/>
    <p:sldId id="287" r:id="rId7"/>
    <p:sldId id="266" r:id="rId8"/>
    <p:sldId id="318" r:id="rId9"/>
    <p:sldId id="289" r:id="rId10"/>
    <p:sldId id="315" r:id="rId11"/>
    <p:sldId id="319" r:id="rId12"/>
    <p:sldId id="277" r:id="rId13"/>
    <p:sldId id="288" r:id="rId14"/>
    <p:sldId id="290" r:id="rId15"/>
    <p:sldId id="312" r:id="rId16"/>
    <p:sldId id="269" r:id="rId17"/>
    <p:sldId id="313" r:id="rId18"/>
    <p:sldId id="305" r:id="rId19"/>
    <p:sldId id="291" r:id="rId20"/>
    <p:sldId id="304" r:id="rId21"/>
    <p:sldId id="320" r:id="rId22"/>
    <p:sldId id="316" r:id="rId23"/>
    <p:sldId id="310" r:id="rId24"/>
    <p:sldId id="302" r:id="rId25"/>
    <p:sldId id="303" r:id="rId26"/>
    <p:sldId id="268" r:id="rId27"/>
    <p:sldId id="317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00"/>
    <a:srgbClr val="0055A0"/>
    <a:srgbClr val="FFC000"/>
    <a:srgbClr val="2D0E84"/>
    <a:srgbClr val="104282"/>
    <a:srgbClr val="000000"/>
    <a:srgbClr val="9E027D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0" autoAdjust="0"/>
  </p:normalViewPr>
  <p:slideViewPr>
    <p:cSldViewPr snapToGrid="0" snapToObjects="1">
      <p:cViewPr varScale="1">
        <p:scale>
          <a:sx n="75" d="100"/>
          <a:sy n="75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66E8-4E90-40DA-9480-0E10E61D3804}" type="datetimeFigureOut">
              <a:rPr lang="en-GB" smtClean="0"/>
              <a:t>24/10/2014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C465-2415-4779-860F-607595244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C69B-4E4B-46F7-85DB-54D494A8E428}" type="datetimeFigureOut">
              <a:rPr lang="en-GB" smtClean="0"/>
              <a:t>24/10/2014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EDC9-44EB-41A1-BDF8-EEEBE2F59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1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5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advantage</a:t>
            </a:r>
            <a:r>
              <a:rPr lang="en-US" baseline="0" dirty="0" smtClean="0"/>
              <a:t> is the possibility of parallel operations </a:t>
            </a:r>
            <a:r>
              <a:rPr lang="en-US" dirty="0" smtClean="0"/>
              <a:t>so we can be </a:t>
            </a:r>
            <a:r>
              <a:rPr lang="en-US" dirty="0" err="1" smtClean="0">
                <a:solidFill>
                  <a:srgbClr val="FF66CC"/>
                </a:solidFill>
              </a:rPr>
              <a:t>optimising</a:t>
            </a:r>
            <a:r>
              <a:rPr lang="en-US" dirty="0" smtClean="0">
                <a:solidFill>
                  <a:srgbClr val="FF66CC"/>
                </a:solidFill>
              </a:rPr>
              <a:t> steering </a:t>
            </a:r>
            <a:r>
              <a:rPr lang="en-US" dirty="0" smtClean="0"/>
              <a:t>on targets for the north</a:t>
            </a:r>
            <a:r>
              <a:rPr lang="en-US" baseline="0" dirty="0" smtClean="0"/>
              <a:t> area fixed target program whilst correcting injection oscillations for the cycle destined for the LHC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9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advantage</a:t>
            </a:r>
            <a:r>
              <a:rPr lang="en-US" baseline="0" dirty="0" smtClean="0"/>
              <a:t> is the possibility of parallel operations </a:t>
            </a:r>
            <a:r>
              <a:rPr lang="en-US" dirty="0" smtClean="0"/>
              <a:t>so we can be </a:t>
            </a:r>
            <a:r>
              <a:rPr lang="en-US" dirty="0" err="1" smtClean="0">
                <a:solidFill>
                  <a:srgbClr val="FF66CC"/>
                </a:solidFill>
              </a:rPr>
              <a:t>optimising</a:t>
            </a:r>
            <a:r>
              <a:rPr lang="en-US" dirty="0" smtClean="0">
                <a:solidFill>
                  <a:srgbClr val="FF66CC"/>
                </a:solidFill>
              </a:rPr>
              <a:t> steering </a:t>
            </a:r>
            <a:r>
              <a:rPr lang="en-US" dirty="0" smtClean="0"/>
              <a:t>on targets for the north</a:t>
            </a:r>
            <a:r>
              <a:rPr lang="en-US" baseline="0" dirty="0" smtClean="0"/>
              <a:t> area fixed target program whilst correcting injection oscillations for the cycle destined </a:t>
            </a:r>
            <a:r>
              <a:rPr lang="en-US" baseline="0" smtClean="0"/>
              <a:t>for the LHC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9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5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1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4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1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3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0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6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08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7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requirements</a:t>
            </a:r>
            <a:r>
              <a:rPr lang="en-US" baseline="0" dirty="0" smtClean="0"/>
              <a:t> from operators has moved with the evolution of </a:t>
            </a:r>
            <a:r>
              <a:rPr lang="en-US" baseline="0" smtClean="0"/>
              <a:t>the machine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2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2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 re-commissioning – </a:t>
            </a:r>
          </a:p>
          <a:p>
            <a:endParaRPr lang="en-US" dirty="0" smtClean="0"/>
          </a:p>
          <a:p>
            <a:r>
              <a:rPr lang="en-US" dirty="0" smtClean="0"/>
              <a:t>Since the LHC now more or less imposes shutdowns machines are stopped</a:t>
            </a:r>
            <a:r>
              <a:rPr lang="en-US" baseline="0" dirty="0" smtClean="0"/>
              <a:t> for greater periods with more work executed in the tunnel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Setting up of new beams</a:t>
            </a:r>
            <a:r>
              <a:rPr lang="en-US" baseline="0" dirty="0" smtClean="0"/>
              <a:t> – </a:t>
            </a:r>
          </a:p>
          <a:p>
            <a:r>
              <a:rPr lang="en-US" baseline="0" dirty="0" smtClean="0"/>
              <a:t>new multi turn extraction schemes from the PS</a:t>
            </a:r>
          </a:p>
          <a:p>
            <a:r>
              <a:rPr lang="en-US" baseline="0" dirty="0" smtClean="0"/>
              <a:t>Ion beams Argon – Lead in the past, Xenon in the future</a:t>
            </a:r>
          </a:p>
          <a:p>
            <a:r>
              <a:rPr lang="en-US" baseline="0" dirty="0" smtClean="0"/>
              <a:t>Coasting beams</a:t>
            </a:r>
          </a:p>
          <a:p>
            <a:r>
              <a:rPr lang="en-US" baseline="0" dirty="0" smtClean="0"/>
              <a:t>Doublet beams for scrubbing</a:t>
            </a:r>
          </a:p>
          <a:p>
            <a:r>
              <a:rPr lang="en-US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31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07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64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00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0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04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9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do we have more</a:t>
            </a:r>
            <a:r>
              <a:rPr lang="en-US" baseline="0" dirty="0" smtClean="0"/>
              <a:t> cycles and users but the configuration changes frequently too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7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1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Trivial, foolproof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2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perhaps demonstrates</a:t>
            </a:r>
            <a:r>
              <a:rPr lang="en-US" baseline="0" dirty="0" smtClean="0"/>
              <a:t> that a minimum of understanding is still essential.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aren’t set and forget 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DC9-44EB-41A1-BDF8-EEEBE2F597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9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41B1-B8FF-41CF-B68D-CF08D35C84F0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BD69-EA3B-4FC3-802C-842540E136C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49B0-56AC-4A23-B478-409A34A6B8D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latin typeface="Georgia" panose="02040502050405020303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Georgia" panose="02040502050405020303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latin typeface="Georgia" panose="02040502050405020303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Georgia" panose="02040502050405020303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Georgia" panose="02040502050405020303" pitchFamily="18" charset="0"/>
              </a:defRPr>
            </a:lvl1pPr>
            <a:lvl2pPr>
              <a:lnSpc>
                <a:spcPct val="150000"/>
              </a:lnSpc>
              <a:defRPr>
                <a:latin typeface="Georgia" panose="02040502050405020303" pitchFamily="18" charset="0"/>
              </a:defRPr>
            </a:lvl2pPr>
            <a:lvl3pPr>
              <a:lnSpc>
                <a:spcPct val="150000"/>
              </a:lnSpc>
              <a:defRPr>
                <a:latin typeface="Georgia" panose="02040502050405020303" pitchFamily="18" charset="0"/>
              </a:defRPr>
            </a:lvl3pPr>
            <a:lvl4pPr>
              <a:lnSpc>
                <a:spcPct val="150000"/>
              </a:lnSpc>
              <a:defRPr>
                <a:latin typeface="Georgia" panose="02040502050405020303" pitchFamily="18" charset="0"/>
              </a:defRPr>
            </a:lvl4pPr>
            <a:lvl5pPr>
              <a:lnSpc>
                <a:spcPct val="150000"/>
              </a:lnSpc>
              <a:defRPr>
                <a:latin typeface="Georgia" panose="02040502050405020303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07957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A3F2B416-25EE-43A6-AFEE-C11469F2C5BE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4400" y="6356350"/>
            <a:ext cx="462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AE90-D938-4781-814B-5E105135B28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FE20-2174-4ABE-B913-ACD42DD5DB72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647C-39C0-427C-8B7D-FA817B1A7422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kcd.com/13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34888"/>
            <a:ext cx="8226854" cy="19048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Automation at the CERN Super Proton Synchrotron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700" dirty="0" smtClean="0"/>
              <a:t>Automation </a:t>
            </a:r>
            <a:r>
              <a:rPr lang="en-US" sz="2700" dirty="0"/>
              <a:t>without losing skills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4000740"/>
            <a:ext cx="2743200" cy="419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WAO 2014</a:t>
            </a:r>
          </a:p>
          <a:p>
            <a:r>
              <a:rPr lang="en-US" dirty="0"/>
              <a:t>James RIDEWOOD - CERN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9601200" cy="940443"/>
          </a:xfrm>
        </p:spPr>
        <p:txBody>
          <a:bodyPr>
            <a:normAutofit/>
          </a:bodyPr>
          <a:lstStyle/>
          <a:p>
            <a:r>
              <a:rPr lang="en-US" sz="4000" dirty="0"/>
              <a:t>Beam trajectory steering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AE80C4-8E84-4ACB-B5D0-51F510BE0011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140076" y="1874761"/>
            <a:ext cx="273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Horizontal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2315" y="3851999"/>
            <a:ext cx="234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Vertical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04" y="5637821"/>
            <a:ext cx="8738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Corrections converge cycle by cycle to </a:t>
            </a:r>
            <a:r>
              <a:rPr lang="en-US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minimise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injection oscillations</a:t>
            </a:r>
            <a:endParaRPr lang="en-GB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3781" y="-155781"/>
            <a:ext cx="9742715" cy="62646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995488" y="1888672"/>
            <a:ext cx="5153025" cy="3080657"/>
          </a:xfrm>
          <a:prstGeom prst="roundRect">
            <a:avLst>
              <a:gd name="adj" fmla="val 10856"/>
            </a:avLst>
          </a:prstGeom>
          <a:solidFill>
            <a:schemeClr val="bg1"/>
          </a:solidFill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Injection oscillation corrections: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2000</a:t>
            </a:r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~20-30 </a:t>
            </a:r>
            <a:r>
              <a:rPr lang="en-US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mins</a:t>
            </a:r>
            <a:endParaRPr lang="en-US" sz="4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2014</a:t>
            </a:r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~3-4 </a:t>
            </a:r>
            <a:r>
              <a:rPr lang="en-US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mins</a:t>
            </a:r>
            <a:endParaRPr lang="en-US" sz="4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9601200" cy="940443"/>
          </a:xfrm>
        </p:spPr>
        <p:txBody>
          <a:bodyPr>
            <a:normAutofit/>
          </a:bodyPr>
          <a:lstStyle/>
          <a:p>
            <a:r>
              <a:rPr lang="en-US" sz="4000" dirty="0"/>
              <a:t>Beam trajectory steering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AE80C4-8E84-4ACB-B5D0-51F510BE0011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140076" y="1874761"/>
            <a:ext cx="273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Horizontal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2315" y="3851999"/>
            <a:ext cx="234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Vertical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04" y="5637821"/>
            <a:ext cx="8738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Corrections converge cycle by cycle to </a:t>
            </a:r>
            <a:r>
              <a:rPr lang="en-US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minimise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injection oscillations</a:t>
            </a:r>
            <a:endParaRPr lang="en-GB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3781" y="-155781"/>
            <a:ext cx="9742715" cy="62646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035051" y="1396640"/>
            <a:ext cx="7073899" cy="4064720"/>
          </a:xfrm>
          <a:prstGeom prst="roundRect">
            <a:avLst>
              <a:gd name="adj" fmla="val 10856"/>
            </a:avLst>
          </a:prstGeom>
          <a:solidFill>
            <a:schemeClr val="bg1"/>
          </a:solidFill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Parallel </a:t>
            </a:r>
            <a:r>
              <a:rPr lang="en-US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optimisation</a:t>
            </a:r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is also possible.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e.g. re-steer all 3 north area targets whilst correcting injection oscillations on the cycle destined for the LHC</a:t>
            </a:r>
          </a:p>
          <a:p>
            <a:pPr algn="ctr"/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Auto tune and chromaticity measurement and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668"/>
            <a:ext cx="8226854" cy="46998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Measurement of tune throughout cycle </a:t>
            </a:r>
          </a:p>
          <a:p>
            <a:pPr lvl="1"/>
            <a:r>
              <a:rPr lang="en-US" dirty="0" smtClean="0"/>
              <a:t>Previously only point by point - laborious</a:t>
            </a:r>
          </a:p>
          <a:p>
            <a:r>
              <a:rPr lang="en-US" dirty="0" smtClean="0"/>
              <a:t>Non destructive. Excitation not always necessary</a:t>
            </a:r>
          </a:p>
          <a:p>
            <a:r>
              <a:rPr lang="en-US" dirty="0" smtClean="0"/>
              <a:t>Benefits </a:t>
            </a:r>
          </a:p>
          <a:p>
            <a:pPr lvl="1"/>
            <a:r>
              <a:rPr lang="en-US" dirty="0" smtClean="0"/>
              <a:t>Fast …gets us quickly up and running</a:t>
            </a:r>
          </a:p>
          <a:p>
            <a:pPr lvl="1"/>
            <a:r>
              <a:rPr lang="en-US" dirty="0" smtClean="0"/>
              <a:t>…but again not foolproof! </a:t>
            </a:r>
            <a:r>
              <a:rPr lang="en-US" dirty="0" smtClean="0"/>
              <a:t> Need </a:t>
            </a:r>
            <a:r>
              <a:rPr lang="en-US" dirty="0" smtClean="0"/>
              <a:t>to understand what’s behind to be able to take advantage of its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smtClean="0"/>
              <a:t>saving </a:t>
            </a:r>
            <a:r>
              <a:rPr lang="en-US" dirty="0" smtClean="0"/>
              <a:t>potential</a:t>
            </a:r>
          </a:p>
          <a:p>
            <a:pPr lvl="1"/>
            <a:r>
              <a:rPr lang="en-US" dirty="0" smtClean="0"/>
              <a:t>…and invariably needs fine tuning the old fashioned way after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4E68D7-D23E-4473-9F88-B55FC2F9CE5D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448"/>
            <a:ext cx="7782128" cy="58521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AF4C4E-0DB3-4F4E-B849-D86EB1E9E288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9895" y="1813422"/>
            <a:ext cx="2134343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CC"/>
                </a:solidFill>
                <a:latin typeface="Georgia" panose="02040502050405020303" pitchFamily="18" charset="0"/>
              </a:rPr>
              <a:t>Cycle time</a:t>
            </a:r>
            <a:endParaRPr lang="en-GB" sz="2800" b="1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8607" y="1017962"/>
            <a:ext cx="13647" cy="1964246"/>
          </a:xfrm>
          <a:prstGeom prst="straightConnector1">
            <a:avLst/>
          </a:prstGeom>
          <a:ln w="63500">
            <a:solidFill>
              <a:srgbClr val="FF66CC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0963" y="3091246"/>
            <a:ext cx="2271709" cy="7661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Tune value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(Decimal part)</a:t>
            </a:r>
            <a:endParaRPr lang="en-GB" sz="11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86035" y="3289853"/>
            <a:ext cx="4429966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33560" y="1175922"/>
            <a:ext cx="31293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Georgia" panose="02040502050405020303" pitchFamily="18" charset="0"/>
              </a:rPr>
              <a:t>Horizontal tune</a:t>
            </a:r>
            <a:endParaRPr lang="en-GB" sz="28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1017" y="3621145"/>
            <a:ext cx="25779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Georgia" panose="02040502050405020303" pitchFamily="18" charset="0"/>
              </a:rPr>
              <a:t>Vertical tune</a:t>
            </a:r>
            <a:endParaRPr lang="en-GB" sz="28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947286" y="1265573"/>
            <a:ext cx="103377" cy="1747174"/>
          </a:xfrm>
          <a:custGeom>
            <a:avLst/>
            <a:gdLst>
              <a:gd name="connsiteX0" fmla="*/ 95003 w 130629"/>
              <a:gd name="connsiteY0" fmla="*/ 0 h 1852550"/>
              <a:gd name="connsiteX1" fmla="*/ 35626 w 130629"/>
              <a:gd name="connsiteY1" fmla="*/ 11875 h 1852550"/>
              <a:gd name="connsiteX2" fmla="*/ 23751 w 130629"/>
              <a:gd name="connsiteY2" fmla="*/ 47501 h 1852550"/>
              <a:gd name="connsiteX3" fmla="*/ 71252 w 130629"/>
              <a:gd name="connsiteY3" fmla="*/ 59376 h 1852550"/>
              <a:gd name="connsiteX4" fmla="*/ 95003 w 130629"/>
              <a:gd name="connsiteY4" fmla="*/ 201880 h 1852550"/>
              <a:gd name="connsiteX5" fmla="*/ 106878 w 130629"/>
              <a:gd name="connsiteY5" fmla="*/ 237506 h 1852550"/>
              <a:gd name="connsiteX6" fmla="*/ 83127 w 130629"/>
              <a:gd name="connsiteY6" fmla="*/ 285008 h 1852550"/>
              <a:gd name="connsiteX7" fmla="*/ 118753 w 130629"/>
              <a:gd name="connsiteY7" fmla="*/ 380010 h 1852550"/>
              <a:gd name="connsiteX8" fmla="*/ 106878 w 130629"/>
              <a:gd name="connsiteY8" fmla="*/ 415636 h 1852550"/>
              <a:gd name="connsiteX9" fmla="*/ 71252 w 130629"/>
              <a:gd name="connsiteY9" fmla="*/ 498763 h 1852550"/>
              <a:gd name="connsiteX10" fmla="*/ 59377 w 130629"/>
              <a:gd name="connsiteY10" fmla="*/ 558140 h 1852550"/>
              <a:gd name="connsiteX11" fmla="*/ 47501 w 130629"/>
              <a:gd name="connsiteY11" fmla="*/ 605641 h 1852550"/>
              <a:gd name="connsiteX12" fmla="*/ 59377 w 130629"/>
              <a:gd name="connsiteY12" fmla="*/ 771896 h 1852550"/>
              <a:gd name="connsiteX13" fmla="*/ 47501 w 130629"/>
              <a:gd name="connsiteY13" fmla="*/ 807522 h 1852550"/>
              <a:gd name="connsiteX14" fmla="*/ 23751 w 130629"/>
              <a:gd name="connsiteY14" fmla="*/ 1104405 h 1852550"/>
              <a:gd name="connsiteX15" fmla="*/ 0 w 130629"/>
              <a:gd name="connsiteY15" fmla="*/ 1223158 h 1852550"/>
              <a:gd name="connsiteX16" fmla="*/ 130629 w 130629"/>
              <a:gd name="connsiteY16" fmla="*/ 1365662 h 1852550"/>
              <a:gd name="connsiteX17" fmla="*/ 71252 w 130629"/>
              <a:gd name="connsiteY17" fmla="*/ 1472540 h 1852550"/>
              <a:gd name="connsiteX18" fmla="*/ 83127 w 130629"/>
              <a:gd name="connsiteY18" fmla="*/ 1531917 h 1852550"/>
              <a:gd name="connsiteX19" fmla="*/ 95003 w 130629"/>
              <a:gd name="connsiteY19" fmla="*/ 1615044 h 1852550"/>
              <a:gd name="connsiteX20" fmla="*/ 83127 w 130629"/>
              <a:gd name="connsiteY20" fmla="*/ 1745672 h 1852550"/>
              <a:gd name="connsiteX21" fmla="*/ 95003 w 130629"/>
              <a:gd name="connsiteY21" fmla="*/ 1852550 h 1852550"/>
              <a:gd name="connsiteX0" fmla="*/ 95003 w 215698"/>
              <a:gd name="connsiteY0" fmla="*/ 0 h 1852550"/>
              <a:gd name="connsiteX1" fmla="*/ 35626 w 215698"/>
              <a:gd name="connsiteY1" fmla="*/ 11875 h 1852550"/>
              <a:gd name="connsiteX2" fmla="*/ 23751 w 215698"/>
              <a:gd name="connsiteY2" fmla="*/ 47501 h 1852550"/>
              <a:gd name="connsiteX3" fmla="*/ 71252 w 215698"/>
              <a:gd name="connsiteY3" fmla="*/ 59376 h 1852550"/>
              <a:gd name="connsiteX4" fmla="*/ 95003 w 215698"/>
              <a:gd name="connsiteY4" fmla="*/ 201880 h 1852550"/>
              <a:gd name="connsiteX5" fmla="*/ 106878 w 215698"/>
              <a:gd name="connsiteY5" fmla="*/ 237506 h 1852550"/>
              <a:gd name="connsiteX6" fmla="*/ 83127 w 215698"/>
              <a:gd name="connsiteY6" fmla="*/ 285008 h 1852550"/>
              <a:gd name="connsiteX7" fmla="*/ 118753 w 215698"/>
              <a:gd name="connsiteY7" fmla="*/ 380010 h 1852550"/>
              <a:gd name="connsiteX8" fmla="*/ 106878 w 215698"/>
              <a:gd name="connsiteY8" fmla="*/ 415636 h 1852550"/>
              <a:gd name="connsiteX9" fmla="*/ 71252 w 215698"/>
              <a:gd name="connsiteY9" fmla="*/ 498763 h 1852550"/>
              <a:gd name="connsiteX10" fmla="*/ 59377 w 215698"/>
              <a:gd name="connsiteY10" fmla="*/ 558140 h 1852550"/>
              <a:gd name="connsiteX11" fmla="*/ 47501 w 215698"/>
              <a:gd name="connsiteY11" fmla="*/ 605641 h 1852550"/>
              <a:gd name="connsiteX12" fmla="*/ 59377 w 215698"/>
              <a:gd name="connsiteY12" fmla="*/ 771896 h 1852550"/>
              <a:gd name="connsiteX13" fmla="*/ 47501 w 215698"/>
              <a:gd name="connsiteY13" fmla="*/ 807522 h 1852550"/>
              <a:gd name="connsiteX14" fmla="*/ 23751 w 215698"/>
              <a:gd name="connsiteY14" fmla="*/ 1104405 h 1852550"/>
              <a:gd name="connsiteX15" fmla="*/ 0 w 215698"/>
              <a:gd name="connsiteY15" fmla="*/ 1223158 h 1852550"/>
              <a:gd name="connsiteX16" fmla="*/ 130629 w 215698"/>
              <a:gd name="connsiteY16" fmla="*/ 1365662 h 1852550"/>
              <a:gd name="connsiteX17" fmla="*/ 71252 w 215698"/>
              <a:gd name="connsiteY17" fmla="*/ 1472540 h 1852550"/>
              <a:gd name="connsiteX18" fmla="*/ 83127 w 215698"/>
              <a:gd name="connsiteY18" fmla="*/ 1531917 h 1852550"/>
              <a:gd name="connsiteX19" fmla="*/ 95003 w 215698"/>
              <a:gd name="connsiteY19" fmla="*/ 1615044 h 1852550"/>
              <a:gd name="connsiteX20" fmla="*/ 215698 w 215698"/>
              <a:gd name="connsiteY20" fmla="*/ 1691284 h 1852550"/>
              <a:gd name="connsiteX21" fmla="*/ 95003 w 215698"/>
              <a:gd name="connsiteY21" fmla="*/ 1852550 h 1852550"/>
              <a:gd name="connsiteX0" fmla="*/ 95003 w 216307"/>
              <a:gd name="connsiteY0" fmla="*/ 0 h 1743774"/>
              <a:gd name="connsiteX1" fmla="*/ 35626 w 216307"/>
              <a:gd name="connsiteY1" fmla="*/ 11875 h 1743774"/>
              <a:gd name="connsiteX2" fmla="*/ 23751 w 216307"/>
              <a:gd name="connsiteY2" fmla="*/ 47501 h 1743774"/>
              <a:gd name="connsiteX3" fmla="*/ 71252 w 216307"/>
              <a:gd name="connsiteY3" fmla="*/ 59376 h 1743774"/>
              <a:gd name="connsiteX4" fmla="*/ 95003 w 216307"/>
              <a:gd name="connsiteY4" fmla="*/ 201880 h 1743774"/>
              <a:gd name="connsiteX5" fmla="*/ 106878 w 216307"/>
              <a:gd name="connsiteY5" fmla="*/ 237506 h 1743774"/>
              <a:gd name="connsiteX6" fmla="*/ 83127 w 216307"/>
              <a:gd name="connsiteY6" fmla="*/ 285008 h 1743774"/>
              <a:gd name="connsiteX7" fmla="*/ 118753 w 216307"/>
              <a:gd name="connsiteY7" fmla="*/ 380010 h 1743774"/>
              <a:gd name="connsiteX8" fmla="*/ 106878 w 216307"/>
              <a:gd name="connsiteY8" fmla="*/ 415636 h 1743774"/>
              <a:gd name="connsiteX9" fmla="*/ 71252 w 216307"/>
              <a:gd name="connsiteY9" fmla="*/ 498763 h 1743774"/>
              <a:gd name="connsiteX10" fmla="*/ 59377 w 216307"/>
              <a:gd name="connsiteY10" fmla="*/ 558140 h 1743774"/>
              <a:gd name="connsiteX11" fmla="*/ 47501 w 216307"/>
              <a:gd name="connsiteY11" fmla="*/ 605641 h 1743774"/>
              <a:gd name="connsiteX12" fmla="*/ 59377 w 216307"/>
              <a:gd name="connsiteY12" fmla="*/ 771896 h 1743774"/>
              <a:gd name="connsiteX13" fmla="*/ 47501 w 216307"/>
              <a:gd name="connsiteY13" fmla="*/ 807522 h 1743774"/>
              <a:gd name="connsiteX14" fmla="*/ 23751 w 216307"/>
              <a:gd name="connsiteY14" fmla="*/ 1104405 h 1743774"/>
              <a:gd name="connsiteX15" fmla="*/ 0 w 216307"/>
              <a:gd name="connsiteY15" fmla="*/ 1223158 h 1743774"/>
              <a:gd name="connsiteX16" fmla="*/ 130629 w 216307"/>
              <a:gd name="connsiteY16" fmla="*/ 1365662 h 1743774"/>
              <a:gd name="connsiteX17" fmla="*/ 71252 w 216307"/>
              <a:gd name="connsiteY17" fmla="*/ 1472540 h 1743774"/>
              <a:gd name="connsiteX18" fmla="*/ 83127 w 216307"/>
              <a:gd name="connsiteY18" fmla="*/ 1531917 h 1743774"/>
              <a:gd name="connsiteX19" fmla="*/ 95003 w 216307"/>
              <a:gd name="connsiteY19" fmla="*/ 1615044 h 1743774"/>
              <a:gd name="connsiteX20" fmla="*/ 215698 w 216307"/>
              <a:gd name="connsiteY20" fmla="*/ 1691284 h 1743774"/>
              <a:gd name="connsiteX21" fmla="*/ 30417 w 216307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83127 w 130629"/>
              <a:gd name="connsiteY18" fmla="*/ 1531917 h 1743774"/>
              <a:gd name="connsiteX19" fmla="*/ 95003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83127 w 130629"/>
              <a:gd name="connsiteY18" fmla="*/ 1531917 h 1743774"/>
              <a:gd name="connsiteX19" fmla="*/ 27018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2138 w 130629"/>
              <a:gd name="connsiteY18" fmla="*/ 1528517 h 1743774"/>
              <a:gd name="connsiteX19" fmla="*/ 27018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27018 w 130629"/>
              <a:gd name="connsiteY18" fmla="*/ 1615044 h 1743774"/>
              <a:gd name="connsiteX19" fmla="*/ 35537 w 130629"/>
              <a:gd name="connsiteY19" fmla="*/ 1667489 h 1743774"/>
              <a:gd name="connsiteX20" fmla="*/ 30417 w 130629"/>
              <a:gd name="connsiteY20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5537 w 130629"/>
              <a:gd name="connsiteY18" fmla="*/ 1667489 h 1743774"/>
              <a:gd name="connsiteX19" fmla="*/ 30417 w 130629"/>
              <a:gd name="connsiteY19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0417 w 130629"/>
              <a:gd name="connsiteY18" fmla="*/ 1743774 h 1743774"/>
              <a:gd name="connsiteX0" fmla="*/ 101977 w 137603"/>
              <a:gd name="connsiteY0" fmla="*/ 0 h 1747174"/>
              <a:gd name="connsiteX1" fmla="*/ 42600 w 137603"/>
              <a:gd name="connsiteY1" fmla="*/ 11875 h 1747174"/>
              <a:gd name="connsiteX2" fmla="*/ 30725 w 137603"/>
              <a:gd name="connsiteY2" fmla="*/ 47501 h 1747174"/>
              <a:gd name="connsiteX3" fmla="*/ 78226 w 137603"/>
              <a:gd name="connsiteY3" fmla="*/ 59376 h 1747174"/>
              <a:gd name="connsiteX4" fmla="*/ 101977 w 137603"/>
              <a:gd name="connsiteY4" fmla="*/ 201880 h 1747174"/>
              <a:gd name="connsiteX5" fmla="*/ 113852 w 137603"/>
              <a:gd name="connsiteY5" fmla="*/ 237506 h 1747174"/>
              <a:gd name="connsiteX6" fmla="*/ 90101 w 137603"/>
              <a:gd name="connsiteY6" fmla="*/ 285008 h 1747174"/>
              <a:gd name="connsiteX7" fmla="*/ 125727 w 137603"/>
              <a:gd name="connsiteY7" fmla="*/ 380010 h 1747174"/>
              <a:gd name="connsiteX8" fmla="*/ 113852 w 137603"/>
              <a:gd name="connsiteY8" fmla="*/ 415636 h 1747174"/>
              <a:gd name="connsiteX9" fmla="*/ 78226 w 137603"/>
              <a:gd name="connsiteY9" fmla="*/ 498763 h 1747174"/>
              <a:gd name="connsiteX10" fmla="*/ 66351 w 137603"/>
              <a:gd name="connsiteY10" fmla="*/ 558140 h 1747174"/>
              <a:gd name="connsiteX11" fmla="*/ 54475 w 137603"/>
              <a:gd name="connsiteY11" fmla="*/ 605641 h 1747174"/>
              <a:gd name="connsiteX12" fmla="*/ 66351 w 137603"/>
              <a:gd name="connsiteY12" fmla="*/ 771896 h 1747174"/>
              <a:gd name="connsiteX13" fmla="*/ 54475 w 137603"/>
              <a:gd name="connsiteY13" fmla="*/ 807522 h 1747174"/>
              <a:gd name="connsiteX14" fmla="*/ 30725 w 137603"/>
              <a:gd name="connsiteY14" fmla="*/ 1104405 h 1747174"/>
              <a:gd name="connsiteX15" fmla="*/ 6974 w 137603"/>
              <a:gd name="connsiteY15" fmla="*/ 1223158 h 1747174"/>
              <a:gd name="connsiteX16" fmla="*/ 137603 w 137603"/>
              <a:gd name="connsiteY16" fmla="*/ 1365662 h 1747174"/>
              <a:gd name="connsiteX17" fmla="*/ 78226 w 137603"/>
              <a:gd name="connsiteY17" fmla="*/ 1472540 h 1747174"/>
              <a:gd name="connsiteX18" fmla="*/ 0 w 137603"/>
              <a:gd name="connsiteY18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30725 w 125727"/>
              <a:gd name="connsiteY14" fmla="*/ 1104405 h 1747174"/>
              <a:gd name="connsiteX15" fmla="*/ 6974 w 125727"/>
              <a:gd name="connsiteY15" fmla="*/ 1223158 h 1747174"/>
              <a:gd name="connsiteX16" fmla="*/ 78226 w 125727"/>
              <a:gd name="connsiteY16" fmla="*/ 1472540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30725 w 125727"/>
              <a:gd name="connsiteY14" fmla="*/ 1104405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1428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73061 w 125727"/>
              <a:gd name="connsiteY8" fmla="*/ 408838 h 1747174"/>
              <a:gd name="connsiteX9" fmla="*/ 71428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90101 w 113852"/>
              <a:gd name="connsiteY6" fmla="*/ 285008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90101 w 113852"/>
              <a:gd name="connsiteY6" fmla="*/ 285008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79904 w 113852"/>
              <a:gd name="connsiteY6" fmla="*/ 281609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02267"/>
              <a:gd name="connsiteY0" fmla="*/ 0 h 1747174"/>
              <a:gd name="connsiteX1" fmla="*/ 42600 w 102267"/>
              <a:gd name="connsiteY1" fmla="*/ 11875 h 1747174"/>
              <a:gd name="connsiteX2" fmla="*/ 30725 w 102267"/>
              <a:gd name="connsiteY2" fmla="*/ 47501 h 1747174"/>
              <a:gd name="connsiteX3" fmla="*/ 78226 w 102267"/>
              <a:gd name="connsiteY3" fmla="*/ 59376 h 1747174"/>
              <a:gd name="connsiteX4" fmla="*/ 101977 w 102267"/>
              <a:gd name="connsiteY4" fmla="*/ 201880 h 1747174"/>
              <a:gd name="connsiteX5" fmla="*/ 93457 w 102267"/>
              <a:gd name="connsiteY5" fmla="*/ 240906 h 1747174"/>
              <a:gd name="connsiteX6" fmla="*/ 79904 w 102267"/>
              <a:gd name="connsiteY6" fmla="*/ 281609 h 1747174"/>
              <a:gd name="connsiteX7" fmla="*/ 78138 w 102267"/>
              <a:gd name="connsiteY7" fmla="*/ 366413 h 1747174"/>
              <a:gd name="connsiteX8" fmla="*/ 73061 w 102267"/>
              <a:gd name="connsiteY8" fmla="*/ 408838 h 1747174"/>
              <a:gd name="connsiteX9" fmla="*/ 71428 w 102267"/>
              <a:gd name="connsiteY9" fmla="*/ 498763 h 1747174"/>
              <a:gd name="connsiteX10" fmla="*/ 66351 w 102267"/>
              <a:gd name="connsiteY10" fmla="*/ 558140 h 1747174"/>
              <a:gd name="connsiteX11" fmla="*/ 54475 w 102267"/>
              <a:gd name="connsiteY11" fmla="*/ 605641 h 1747174"/>
              <a:gd name="connsiteX12" fmla="*/ 32358 w 102267"/>
              <a:gd name="connsiteY12" fmla="*/ 707310 h 1747174"/>
              <a:gd name="connsiteX13" fmla="*/ 30680 w 102267"/>
              <a:gd name="connsiteY13" fmla="*/ 797324 h 1747174"/>
              <a:gd name="connsiteX14" fmla="*/ 13729 w 102267"/>
              <a:gd name="connsiteY14" fmla="*/ 1107804 h 1747174"/>
              <a:gd name="connsiteX15" fmla="*/ 6974 w 102267"/>
              <a:gd name="connsiteY15" fmla="*/ 1223158 h 1747174"/>
              <a:gd name="connsiteX16" fmla="*/ 3442 w 102267"/>
              <a:gd name="connsiteY16" fmla="*/ 1265186 h 1747174"/>
              <a:gd name="connsiteX17" fmla="*/ 0 w 102267"/>
              <a:gd name="connsiteY17" fmla="*/ 1747174 h 1747174"/>
              <a:gd name="connsiteX0" fmla="*/ 101977 w 103377"/>
              <a:gd name="connsiteY0" fmla="*/ 0 h 1747174"/>
              <a:gd name="connsiteX1" fmla="*/ 42600 w 103377"/>
              <a:gd name="connsiteY1" fmla="*/ 11875 h 1747174"/>
              <a:gd name="connsiteX2" fmla="*/ 30725 w 103377"/>
              <a:gd name="connsiteY2" fmla="*/ 47501 h 1747174"/>
              <a:gd name="connsiteX3" fmla="*/ 78226 w 103377"/>
              <a:gd name="connsiteY3" fmla="*/ 59376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42600 w 103377"/>
              <a:gd name="connsiteY1" fmla="*/ 11875 h 1747174"/>
              <a:gd name="connsiteX2" fmla="*/ 30725 w 103377"/>
              <a:gd name="connsiteY2" fmla="*/ 47501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62996 w 103377"/>
              <a:gd name="connsiteY1" fmla="*/ 32270 h 1747174"/>
              <a:gd name="connsiteX2" fmla="*/ 30725 w 103377"/>
              <a:gd name="connsiteY2" fmla="*/ 47501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62996 w 103377"/>
              <a:gd name="connsiteY1" fmla="*/ 32270 h 1747174"/>
              <a:gd name="connsiteX2" fmla="*/ 27325 w 103377"/>
              <a:gd name="connsiteY2" fmla="*/ 57698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377" h="1747174">
                <a:moveTo>
                  <a:pt x="101977" y="0"/>
                </a:moveTo>
                <a:cubicBezTo>
                  <a:pt x="82185" y="3958"/>
                  <a:pt x="75438" y="22654"/>
                  <a:pt x="62996" y="32270"/>
                </a:cubicBezTo>
                <a:cubicBezTo>
                  <a:pt x="50554" y="41886"/>
                  <a:pt x="27053" y="46948"/>
                  <a:pt x="27325" y="57698"/>
                </a:cubicBezTo>
                <a:cubicBezTo>
                  <a:pt x="27597" y="68448"/>
                  <a:pt x="48795" y="92810"/>
                  <a:pt x="64629" y="96768"/>
                </a:cubicBezTo>
                <a:cubicBezTo>
                  <a:pt x="76320" y="110196"/>
                  <a:pt x="96915" y="104317"/>
                  <a:pt x="100873" y="128068"/>
                </a:cubicBezTo>
                <a:cubicBezTo>
                  <a:pt x="104831" y="151819"/>
                  <a:pt x="103213" y="183074"/>
                  <a:pt x="101977" y="201880"/>
                </a:cubicBezTo>
                <a:cubicBezTo>
                  <a:pt x="100741" y="220686"/>
                  <a:pt x="89499" y="229031"/>
                  <a:pt x="93457" y="240906"/>
                </a:cubicBezTo>
                <a:cubicBezTo>
                  <a:pt x="85540" y="256740"/>
                  <a:pt x="82457" y="260691"/>
                  <a:pt x="79904" y="281609"/>
                </a:cubicBezTo>
                <a:cubicBezTo>
                  <a:pt x="77351" y="302527"/>
                  <a:pt x="74024" y="324548"/>
                  <a:pt x="78138" y="366413"/>
                </a:cubicBezTo>
                <a:cubicBezTo>
                  <a:pt x="74180" y="378288"/>
                  <a:pt x="74179" y="386780"/>
                  <a:pt x="73061" y="408838"/>
                </a:cubicBezTo>
                <a:cubicBezTo>
                  <a:pt x="71943" y="430896"/>
                  <a:pt x="72546" y="473879"/>
                  <a:pt x="71428" y="498763"/>
                </a:cubicBezTo>
                <a:cubicBezTo>
                  <a:pt x="70310" y="523647"/>
                  <a:pt x="69177" y="540327"/>
                  <a:pt x="66351" y="558140"/>
                </a:cubicBezTo>
                <a:cubicBezTo>
                  <a:pt x="63525" y="575953"/>
                  <a:pt x="58434" y="589807"/>
                  <a:pt x="54475" y="605641"/>
                </a:cubicBezTo>
                <a:cubicBezTo>
                  <a:pt x="58434" y="661059"/>
                  <a:pt x="36324" y="675363"/>
                  <a:pt x="32358" y="707310"/>
                </a:cubicBezTo>
                <a:cubicBezTo>
                  <a:pt x="28392" y="739257"/>
                  <a:pt x="33785" y="730575"/>
                  <a:pt x="30680" y="797324"/>
                </a:cubicBezTo>
                <a:cubicBezTo>
                  <a:pt x="27575" y="864073"/>
                  <a:pt x="17680" y="1036832"/>
                  <a:pt x="13729" y="1107804"/>
                </a:cubicBezTo>
                <a:cubicBezTo>
                  <a:pt x="9778" y="1178776"/>
                  <a:pt x="14891" y="1183574"/>
                  <a:pt x="6974" y="1223158"/>
                </a:cubicBezTo>
                <a:cubicBezTo>
                  <a:pt x="14891" y="1284514"/>
                  <a:pt x="4604" y="1177850"/>
                  <a:pt x="3442" y="1265186"/>
                </a:cubicBezTo>
                <a:cubicBezTo>
                  <a:pt x="2280" y="1352522"/>
                  <a:pt x="8507" y="1690667"/>
                  <a:pt x="0" y="174717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615166" y="3725299"/>
            <a:ext cx="114176" cy="1734474"/>
          </a:xfrm>
          <a:custGeom>
            <a:avLst/>
            <a:gdLst>
              <a:gd name="connsiteX0" fmla="*/ 95003 w 130629"/>
              <a:gd name="connsiteY0" fmla="*/ 0 h 1852550"/>
              <a:gd name="connsiteX1" fmla="*/ 35626 w 130629"/>
              <a:gd name="connsiteY1" fmla="*/ 11875 h 1852550"/>
              <a:gd name="connsiteX2" fmla="*/ 23751 w 130629"/>
              <a:gd name="connsiteY2" fmla="*/ 47501 h 1852550"/>
              <a:gd name="connsiteX3" fmla="*/ 71252 w 130629"/>
              <a:gd name="connsiteY3" fmla="*/ 59376 h 1852550"/>
              <a:gd name="connsiteX4" fmla="*/ 95003 w 130629"/>
              <a:gd name="connsiteY4" fmla="*/ 201880 h 1852550"/>
              <a:gd name="connsiteX5" fmla="*/ 106878 w 130629"/>
              <a:gd name="connsiteY5" fmla="*/ 237506 h 1852550"/>
              <a:gd name="connsiteX6" fmla="*/ 83127 w 130629"/>
              <a:gd name="connsiteY6" fmla="*/ 285008 h 1852550"/>
              <a:gd name="connsiteX7" fmla="*/ 118753 w 130629"/>
              <a:gd name="connsiteY7" fmla="*/ 380010 h 1852550"/>
              <a:gd name="connsiteX8" fmla="*/ 106878 w 130629"/>
              <a:gd name="connsiteY8" fmla="*/ 415636 h 1852550"/>
              <a:gd name="connsiteX9" fmla="*/ 71252 w 130629"/>
              <a:gd name="connsiteY9" fmla="*/ 498763 h 1852550"/>
              <a:gd name="connsiteX10" fmla="*/ 59377 w 130629"/>
              <a:gd name="connsiteY10" fmla="*/ 558140 h 1852550"/>
              <a:gd name="connsiteX11" fmla="*/ 47501 w 130629"/>
              <a:gd name="connsiteY11" fmla="*/ 605641 h 1852550"/>
              <a:gd name="connsiteX12" fmla="*/ 59377 w 130629"/>
              <a:gd name="connsiteY12" fmla="*/ 771896 h 1852550"/>
              <a:gd name="connsiteX13" fmla="*/ 47501 w 130629"/>
              <a:gd name="connsiteY13" fmla="*/ 807522 h 1852550"/>
              <a:gd name="connsiteX14" fmla="*/ 23751 w 130629"/>
              <a:gd name="connsiteY14" fmla="*/ 1104405 h 1852550"/>
              <a:gd name="connsiteX15" fmla="*/ 0 w 130629"/>
              <a:gd name="connsiteY15" fmla="*/ 1223158 h 1852550"/>
              <a:gd name="connsiteX16" fmla="*/ 130629 w 130629"/>
              <a:gd name="connsiteY16" fmla="*/ 1365662 h 1852550"/>
              <a:gd name="connsiteX17" fmla="*/ 71252 w 130629"/>
              <a:gd name="connsiteY17" fmla="*/ 1472540 h 1852550"/>
              <a:gd name="connsiteX18" fmla="*/ 83127 w 130629"/>
              <a:gd name="connsiteY18" fmla="*/ 1531917 h 1852550"/>
              <a:gd name="connsiteX19" fmla="*/ 95003 w 130629"/>
              <a:gd name="connsiteY19" fmla="*/ 1615044 h 1852550"/>
              <a:gd name="connsiteX20" fmla="*/ 83127 w 130629"/>
              <a:gd name="connsiteY20" fmla="*/ 1745672 h 1852550"/>
              <a:gd name="connsiteX21" fmla="*/ 95003 w 130629"/>
              <a:gd name="connsiteY21" fmla="*/ 1852550 h 1852550"/>
              <a:gd name="connsiteX0" fmla="*/ 95003 w 215698"/>
              <a:gd name="connsiteY0" fmla="*/ 0 h 1852550"/>
              <a:gd name="connsiteX1" fmla="*/ 35626 w 215698"/>
              <a:gd name="connsiteY1" fmla="*/ 11875 h 1852550"/>
              <a:gd name="connsiteX2" fmla="*/ 23751 w 215698"/>
              <a:gd name="connsiteY2" fmla="*/ 47501 h 1852550"/>
              <a:gd name="connsiteX3" fmla="*/ 71252 w 215698"/>
              <a:gd name="connsiteY3" fmla="*/ 59376 h 1852550"/>
              <a:gd name="connsiteX4" fmla="*/ 95003 w 215698"/>
              <a:gd name="connsiteY4" fmla="*/ 201880 h 1852550"/>
              <a:gd name="connsiteX5" fmla="*/ 106878 w 215698"/>
              <a:gd name="connsiteY5" fmla="*/ 237506 h 1852550"/>
              <a:gd name="connsiteX6" fmla="*/ 83127 w 215698"/>
              <a:gd name="connsiteY6" fmla="*/ 285008 h 1852550"/>
              <a:gd name="connsiteX7" fmla="*/ 118753 w 215698"/>
              <a:gd name="connsiteY7" fmla="*/ 380010 h 1852550"/>
              <a:gd name="connsiteX8" fmla="*/ 106878 w 215698"/>
              <a:gd name="connsiteY8" fmla="*/ 415636 h 1852550"/>
              <a:gd name="connsiteX9" fmla="*/ 71252 w 215698"/>
              <a:gd name="connsiteY9" fmla="*/ 498763 h 1852550"/>
              <a:gd name="connsiteX10" fmla="*/ 59377 w 215698"/>
              <a:gd name="connsiteY10" fmla="*/ 558140 h 1852550"/>
              <a:gd name="connsiteX11" fmla="*/ 47501 w 215698"/>
              <a:gd name="connsiteY11" fmla="*/ 605641 h 1852550"/>
              <a:gd name="connsiteX12" fmla="*/ 59377 w 215698"/>
              <a:gd name="connsiteY12" fmla="*/ 771896 h 1852550"/>
              <a:gd name="connsiteX13" fmla="*/ 47501 w 215698"/>
              <a:gd name="connsiteY13" fmla="*/ 807522 h 1852550"/>
              <a:gd name="connsiteX14" fmla="*/ 23751 w 215698"/>
              <a:gd name="connsiteY14" fmla="*/ 1104405 h 1852550"/>
              <a:gd name="connsiteX15" fmla="*/ 0 w 215698"/>
              <a:gd name="connsiteY15" fmla="*/ 1223158 h 1852550"/>
              <a:gd name="connsiteX16" fmla="*/ 130629 w 215698"/>
              <a:gd name="connsiteY16" fmla="*/ 1365662 h 1852550"/>
              <a:gd name="connsiteX17" fmla="*/ 71252 w 215698"/>
              <a:gd name="connsiteY17" fmla="*/ 1472540 h 1852550"/>
              <a:gd name="connsiteX18" fmla="*/ 83127 w 215698"/>
              <a:gd name="connsiteY18" fmla="*/ 1531917 h 1852550"/>
              <a:gd name="connsiteX19" fmla="*/ 95003 w 215698"/>
              <a:gd name="connsiteY19" fmla="*/ 1615044 h 1852550"/>
              <a:gd name="connsiteX20" fmla="*/ 215698 w 215698"/>
              <a:gd name="connsiteY20" fmla="*/ 1691284 h 1852550"/>
              <a:gd name="connsiteX21" fmla="*/ 95003 w 215698"/>
              <a:gd name="connsiteY21" fmla="*/ 1852550 h 1852550"/>
              <a:gd name="connsiteX0" fmla="*/ 95003 w 216307"/>
              <a:gd name="connsiteY0" fmla="*/ 0 h 1743774"/>
              <a:gd name="connsiteX1" fmla="*/ 35626 w 216307"/>
              <a:gd name="connsiteY1" fmla="*/ 11875 h 1743774"/>
              <a:gd name="connsiteX2" fmla="*/ 23751 w 216307"/>
              <a:gd name="connsiteY2" fmla="*/ 47501 h 1743774"/>
              <a:gd name="connsiteX3" fmla="*/ 71252 w 216307"/>
              <a:gd name="connsiteY3" fmla="*/ 59376 h 1743774"/>
              <a:gd name="connsiteX4" fmla="*/ 95003 w 216307"/>
              <a:gd name="connsiteY4" fmla="*/ 201880 h 1743774"/>
              <a:gd name="connsiteX5" fmla="*/ 106878 w 216307"/>
              <a:gd name="connsiteY5" fmla="*/ 237506 h 1743774"/>
              <a:gd name="connsiteX6" fmla="*/ 83127 w 216307"/>
              <a:gd name="connsiteY6" fmla="*/ 285008 h 1743774"/>
              <a:gd name="connsiteX7" fmla="*/ 118753 w 216307"/>
              <a:gd name="connsiteY7" fmla="*/ 380010 h 1743774"/>
              <a:gd name="connsiteX8" fmla="*/ 106878 w 216307"/>
              <a:gd name="connsiteY8" fmla="*/ 415636 h 1743774"/>
              <a:gd name="connsiteX9" fmla="*/ 71252 w 216307"/>
              <a:gd name="connsiteY9" fmla="*/ 498763 h 1743774"/>
              <a:gd name="connsiteX10" fmla="*/ 59377 w 216307"/>
              <a:gd name="connsiteY10" fmla="*/ 558140 h 1743774"/>
              <a:gd name="connsiteX11" fmla="*/ 47501 w 216307"/>
              <a:gd name="connsiteY11" fmla="*/ 605641 h 1743774"/>
              <a:gd name="connsiteX12" fmla="*/ 59377 w 216307"/>
              <a:gd name="connsiteY12" fmla="*/ 771896 h 1743774"/>
              <a:gd name="connsiteX13" fmla="*/ 47501 w 216307"/>
              <a:gd name="connsiteY13" fmla="*/ 807522 h 1743774"/>
              <a:gd name="connsiteX14" fmla="*/ 23751 w 216307"/>
              <a:gd name="connsiteY14" fmla="*/ 1104405 h 1743774"/>
              <a:gd name="connsiteX15" fmla="*/ 0 w 216307"/>
              <a:gd name="connsiteY15" fmla="*/ 1223158 h 1743774"/>
              <a:gd name="connsiteX16" fmla="*/ 130629 w 216307"/>
              <a:gd name="connsiteY16" fmla="*/ 1365662 h 1743774"/>
              <a:gd name="connsiteX17" fmla="*/ 71252 w 216307"/>
              <a:gd name="connsiteY17" fmla="*/ 1472540 h 1743774"/>
              <a:gd name="connsiteX18" fmla="*/ 83127 w 216307"/>
              <a:gd name="connsiteY18" fmla="*/ 1531917 h 1743774"/>
              <a:gd name="connsiteX19" fmla="*/ 95003 w 216307"/>
              <a:gd name="connsiteY19" fmla="*/ 1615044 h 1743774"/>
              <a:gd name="connsiteX20" fmla="*/ 215698 w 216307"/>
              <a:gd name="connsiteY20" fmla="*/ 1691284 h 1743774"/>
              <a:gd name="connsiteX21" fmla="*/ 30417 w 216307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83127 w 130629"/>
              <a:gd name="connsiteY18" fmla="*/ 1531917 h 1743774"/>
              <a:gd name="connsiteX19" fmla="*/ 95003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83127 w 130629"/>
              <a:gd name="connsiteY18" fmla="*/ 1531917 h 1743774"/>
              <a:gd name="connsiteX19" fmla="*/ 27018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2138 w 130629"/>
              <a:gd name="connsiteY18" fmla="*/ 1528517 h 1743774"/>
              <a:gd name="connsiteX19" fmla="*/ 27018 w 130629"/>
              <a:gd name="connsiteY19" fmla="*/ 1615044 h 1743774"/>
              <a:gd name="connsiteX20" fmla="*/ 35537 w 130629"/>
              <a:gd name="connsiteY20" fmla="*/ 1667489 h 1743774"/>
              <a:gd name="connsiteX21" fmla="*/ 30417 w 130629"/>
              <a:gd name="connsiteY21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27018 w 130629"/>
              <a:gd name="connsiteY18" fmla="*/ 1615044 h 1743774"/>
              <a:gd name="connsiteX19" fmla="*/ 35537 w 130629"/>
              <a:gd name="connsiteY19" fmla="*/ 1667489 h 1743774"/>
              <a:gd name="connsiteX20" fmla="*/ 30417 w 130629"/>
              <a:gd name="connsiteY20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5537 w 130629"/>
              <a:gd name="connsiteY18" fmla="*/ 1667489 h 1743774"/>
              <a:gd name="connsiteX19" fmla="*/ 30417 w 130629"/>
              <a:gd name="connsiteY19" fmla="*/ 1743774 h 1743774"/>
              <a:gd name="connsiteX0" fmla="*/ 95003 w 130629"/>
              <a:gd name="connsiteY0" fmla="*/ 0 h 1743774"/>
              <a:gd name="connsiteX1" fmla="*/ 35626 w 130629"/>
              <a:gd name="connsiteY1" fmla="*/ 11875 h 1743774"/>
              <a:gd name="connsiteX2" fmla="*/ 23751 w 130629"/>
              <a:gd name="connsiteY2" fmla="*/ 47501 h 1743774"/>
              <a:gd name="connsiteX3" fmla="*/ 71252 w 130629"/>
              <a:gd name="connsiteY3" fmla="*/ 59376 h 1743774"/>
              <a:gd name="connsiteX4" fmla="*/ 95003 w 130629"/>
              <a:gd name="connsiteY4" fmla="*/ 201880 h 1743774"/>
              <a:gd name="connsiteX5" fmla="*/ 106878 w 130629"/>
              <a:gd name="connsiteY5" fmla="*/ 237506 h 1743774"/>
              <a:gd name="connsiteX6" fmla="*/ 83127 w 130629"/>
              <a:gd name="connsiteY6" fmla="*/ 285008 h 1743774"/>
              <a:gd name="connsiteX7" fmla="*/ 118753 w 130629"/>
              <a:gd name="connsiteY7" fmla="*/ 380010 h 1743774"/>
              <a:gd name="connsiteX8" fmla="*/ 106878 w 130629"/>
              <a:gd name="connsiteY8" fmla="*/ 415636 h 1743774"/>
              <a:gd name="connsiteX9" fmla="*/ 71252 w 130629"/>
              <a:gd name="connsiteY9" fmla="*/ 498763 h 1743774"/>
              <a:gd name="connsiteX10" fmla="*/ 59377 w 130629"/>
              <a:gd name="connsiteY10" fmla="*/ 558140 h 1743774"/>
              <a:gd name="connsiteX11" fmla="*/ 47501 w 130629"/>
              <a:gd name="connsiteY11" fmla="*/ 605641 h 1743774"/>
              <a:gd name="connsiteX12" fmla="*/ 59377 w 130629"/>
              <a:gd name="connsiteY12" fmla="*/ 771896 h 1743774"/>
              <a:gd name="connsiteX13" fmla="*/ 47501 w 130629"/>
              <a:gd name="connsiteY13" fmla="*/ 807522 h 1743774"/>
              <a:gd name="connsiteX14" fmla="*/ 23751 w 130629"/>
              <a:gd name="connsiteY14" fmla="*/ 1104405 h 1743774"/>
              <a:gd name="connsiteX15" fmla="*/ 0 w 130629"/>
              <a:gd name="connsiteY15" fmla="*/ 1223158 h 1743774"/>
              <a:gd name="connsiteX16" fmla="*/ 130629 w 130629"/>
              <a:gd name="connsiteY16" fmla="*/ 1365662 h 1743774"/>
              <a:gd name="connsiteX17" fmla="*/ 71252 w 130629"/>
              <a:gd name="connsiteY17" fmla="*/ 1472540 h 1743774"/>
              <a:gd name="connsiteX18" fmla="*/ 30417 w 130629"/>
              <a:gd name="connsiteY18" fmla="*/ 1743774 h 1743774"/>
              <a:gd name="connsiteX0" fmla="*/ 101977 w 137603"/>
              <a:gd name="connsiteY0" fmla="*/ 0 h 1747174"/>
              <a:gd name="connsiteX1" fmla="*/ 42600 w 137603"/>
              <a:gd name="connsiteY1" fmla="*/ 11875 h 1747174"/>
              <a:gd name="connsiteX2" fmla="*/ 30725 w 137603"/>
              <a:gd name="connsiteY2" fmla="*/ 47501 h 1747174"/>
              <a:gd name="connsiteX3" fmla="*/ 78226 w 137603"/>
              <a:gd name="connsiteY3" fmla="*/ 59376 h 1747174"/>
              <a:gd name="connsiteX4" fmla="*/ 101977 w 137603"/>
              <a:gd name="connsiteY4" fmla="*/ 201880 h 1747174"/>
              <a:gd name="connsiteX5" fmla="*/ 113852 w 137603"/>
              <a:gd name="connsiteY5" fmla="*/ 237506 h 1747174"/>
              <a:gd name="connsiteX6" fmla="*/ 90101 w 137603"/>
              <a:gd name="connsiteY6" fmla="*/ 285008 h 1747174"/>
              <a:gd name="connsiteX7" fmla="*/ 125727 w 137603"/>
              <a:gd name="connsiteY7" fmla="*/ 380010 h 1747174"/>
              <a:gd name="connsiteX8" fmla="*/ 113852 w 137603"/>
              <a:gd name="connsiteY8" fmla="*/ 415636 h 1747174"/>
              <a:gd name="connsiteX9" fmla="*/ 78226 w 137603"/>
              <a:gd name="connsiteY9" fmla="*/ 498763 h 1747174"/>
              <a:gd name="connsiteX10" fmla="*/ 66351 w 137603"/>
              <a:gd name="connsiteY10" fmla="*/ 558140 h 1747174"/>
              <a:gd name="connsiteX11" fmla="*/ 54475 w 137603"/>
              <a:gd name="connsiteY11" fmla="*/ 605641 h 1747174"/>
              <a:gd name="connsiteX12" fmla="*/ 66351 w 137603"/>
              <a:gd name="connsiteY12" fmla="*/ 771896 h 1747174"/>
              <a:gd name="connsiteX13" fmla="*/ 54475 w 137603"/>
              <a:gd name="connsiteY13" fmla="*/ 807522 h 1747174"/>
              <a:gd name="connsiteX14" fmla="*/ 30725 w 137603"/>
              <a:gd name="connsiteY14" fmla="*/ 1104405 h 1747174"/>
              <a:gd name="connsiteX15" fmla="*/ 6974 w 137603"/>
              <a:gd name="connsiteY15" fmla="*/ 1223158 h 1747174"/>
              <a:gd name="connsiteX16" fmla="*/ 137603 w 137603"/>
              <a:gd name="connsiteY16" fmla="*/ 1365662 h 1747174"/>
              <a:gd name="connsiteX17" fmla="*/ 78226 w 137603"/>
              <a:gd name="connsiteY17" fmla="*/ 1472540 h 1747174"/>
              <a:gd name="connsiteX18" fmla="*/ 0 w 137603"/>
              <a:gd name="connsiteY18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30725 w 125727"/>
              <a:gd name="connsiteY14" fmla="*/ 1104405 h 1747174"/>
              <a:gd name="connsiteX15" fmla="*/ 6974 w 125727"/>
              <a:gd name="connsiteY15" fmla="*/ 1223158 h 1747174"/>
              <a:gd name="connsiteX16" fmla="*/ 78226 w 125727"/>
              <a:gd name="connsiteY16" fmla="*/ 1472540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30725 w 125727"/>
              <a:gd name="connsiteY14" fmla="*/ 1104405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54475 w 125727"/>
              <a:gd name="connsiteY13" fmla="*/ 807522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66351 w 125727"/>
              <a:gd name="connsiteY12" fmla="*/ 771896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8226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113852 w 125727"/>
              <a:gd name="connsiteY8" fmla="*/ 415636 h 1747174"/>
              <a:gd name="connsiteX9" fmla="*/ 71428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25727"/>
              <a:gd name="connsiteY0" fmla="*/ 0 h 1747174"/>
              <a:gd name="connsiteX1" fmla="*/ 42600 w 125727"/>
              <a:gd name="connsiteY1" fmla="*/ 11875 h 1747174"/>
              <a:gd name="connsiteX2" fmla="*/ 30725 w 125727"/>
              <a:gd name="connsiteY2" fmla="*/ 47501 h 1747174"/>
              <a:gd name="connsiteX3" fmla="*/ 78226 w 125727"/>
              <a:gd name="connsiteY3" fmla="*/ 59376 h 1747174"/>
              <a:gd name="connsiteX4" fmla="*/ 101977 w 125727"/>
              <a:gd name="connsiteY4" fmla="*/ 201880 h 1747174"/>
              <a:gd name="connsiteX5" fmla="*/ 113852 w 125727"/>
              <a:gd name="connsiteY5" fmla="*/ 237506 h 1747174"/>
              <a:gd name="connsiteX6" fmla="*/ 90101 w 125727"/>
              <a:gd name="connsiteY6" fmla="*/ 285008 h 1747174"/>
              <a:gd name="connsiteX7" fmla="*/ 125727 w 125727"/>
              <a:gd name="connsiteY7" fmla="*/ 380010 h 1747174"/>
              <a:gd name="connsiteX8" fmla="*/ 73061 w 125727"/>
              <a:gd name="connsiteY8" fmla="*/ 408838 h 1747174"/>
              <a:gd name="connsiteX9" fmla="*/ 71428 w 125727"/>
              <a:gd name="connsiteY9" fmla="*/ 498763 h 1747174"/>
              <a:gd name="connsiteX10" fmla="*/ 66351 w 125727"/>
              <a:gd name="connsiteY10" fmla="*/ 558140 h 1747174"/>
              <a:gd name="connsiteX11" fmla="*/ 54475 w 125727"/>
              <a:gd name="connsiteY11" fmla="*/ 605641 h 1747174"/>
              <a:gd name="connsiteX12" fmla="*/ 32358 w 125727"/>
              <a:gd name="connsiteY12" fmla="*/ 707310 h 1747174"/>
              <a:gd name="connsiteX13" fmla="*/ 30680 w 125727"/>
              <a:gd name="connsiteY13" fmla="*/ 797324 h 1747174"/>
              <a:gd name="connsiteX14" fmla="*/ 13729 w 125727"/>
              <a:gd name="connsiteY14" fmla="*/ 1107804 h 1747174"/>
              <a:gd name="connsiteX15" fmla="*/ 6974 w 125727"/>
              <a:gd name="connsiteY15" fmla="*/ 1223158 h 1747174"/>
              <a:gd name="connsiteX16" fmla="*/ 3442 w 125727"/>
              <a:gd name="connsiteY16" fmla="*/ 1265186 h 1747174"/>
              <a:gd name="connsiteX17" fmla="*/ 0 w 125727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90101 w 113852"/>
              <a:gd name="connsiteY6" fmla="*/ 285008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90101 w 113852"/>
              <a:gd name="connsiteY6" fmla="*/ 285008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13852"/>
              <a:gd name="connsiteY0" fmla="*/ 0 h 1747174"/>
              <a:gd name="connsiteX1" fmla="*/ 42600 w 113852"/>
              <a:gd name="connsiteY1" fmla="*/ 11875 h 1747174"/>
              <a:gd name="connsiteX2" fmla="*/ 30725 w 113852"/>
              <a:gd name="connsiteY2" fmla="*/ 47501 h 1747174"/>
              <a:gd name="connsiteX3" fmla="*/ 78226 w 113852"/>
              <a:gd name="connsiteY3" fmla="*/ 59376 h 1747174"/>
              <a:gd name="connsiteX4" fmla="*/ 101977 w 113852"/>
              <a:gd name="connsiteY4" fmla="*/ 201880 h 1747174"/>
              <a:gd name="connsiteX5" fmla="*/ 113852 w 113852"/>
              <a:gd name="connsiteY5" fmla="*/ 237506 h 1747174"/>
              <a:gd name="connsiteX6" fmla="*/ 79904 w 113852"/>
              <a:gd name="connsiteY6" fmla="*/ 281609 h 1747174"/>
              <a:gd name="connsiteX7" fmla="*/ 78138 w 113852"/>
              <a:gd name="connsiteY7" fmla="*/ 366413 h 1747174"/>
              <a:gd name="connsiteX8" fmla="*/ 73061 w 113852"/>
              <a:gd name="connsiteY8" fmla="*/ 408838 h 1747174"/>
              <a:gd name="connsiteX9" fmla="*/ 71428 w 113852"/>
              <a:gd name="connsiteY9" fmla="*/ 498763 h 1747174"/>
              <a:gd name="connsiteX10" fmla="*/ 66351 w 113852"/>
              <a:gd name="connsiteY10" fmla="*/ 558140 h 1747174"/>
              <a:gd name="connsiteX11" fmla="*/ 54475 w 113852"/>
              <a:gd name="connsiteY11" fmla="*/ 605641 h 1747174"/>
              <a:gd name="connsiteX12" fmla="*/ 32358 w 113852"/>
              <a:gd name="connsiteY12" fmla="*/ 707310 h 1747174"/>
              <a:gd name="connsiteX13" fmla="*/ 30680 w 113852"/>
              <a:gd name="connsiteY13" fmla="*/ 797324 h 1747174"/>
              <a:gd name="connsiteX14" fmla="*/ 13729 w 113852"/>
              <a:gd name="connsiteY14" fmla="*/ 1107804 h 1747174"/>
              <a:gd name="connsiteX15" fmla="*/ 6974 w 113852"/>
              <a:gd name="connsiteY15" fmla="*/ 1223158 h 1747174"/>
              <a:gd name="connsiteX16" fmla="*/ 3442 w 113852"/>
              <a:gd name="connsiteY16" fmla="*/ 1265186 h 1747174"/>
              <a:gd name="connsiteX17" fmla="*/ 0 w 113852"/>
              <a:gd name="connsiteY17" fmla="*/ 1747174 h 1747174"/>
              <a:gd name="connsiteX0" fmla="*/ 101977 w 102267"/>
              <a:gd name="connsiteY0" fmla="*/ 0 h 1747174"/>
              <a:gd name="connsiteX1" fmla="*/ 42600 w 102267"/>
              <a:gd name="connsiteY1" fmla="*/ 11875 h 1747174"/>
              <a:gd name="connsiteX2" fmla="*/ 30725 w 102267"/>
              <a:gd name="connsiteY2" fmla="*/ 47501 h 1747174"/>
              <a:gd name="connsiteX3" fmla="*/ 78226 w 102267"/>
              <a:gd name="connsiteY3" fmla="*/ 59376 h 1747174"/>
              <a:gd name="connsiteX4" fmla="*/ 101977 w 102267"/>
              <a:gd name="connsiteY4" fmla="*/ 201880 h 1747174"/>
              <a:gd name="connsiteX5" fmla="*/ 93457 w 102267"/>
              <a:gd name="connsiteY5" fmla="*/ 240906 h 1747174"/>
              <a:gd name="connsiteX6" fmla="*/ 79904 w 102267"/>
              <a:gd name="connsiteY6" fmla="*/ 281609 h 1747174"/>
              <a:gd name="connsiteX7" fmla="*/ 78138 w 102267"/>
              <a:gd name="connsiteY7" fmla="*/ 366413 h 1747174"/>
              <a:gd name="connsiteX8" fmla="*/ 73061 w 102267"/>
              <a:gd name="connsiteY8" fmla="*/ 408838 h 1747174"/>
              <a:gd name="connsiteX9" fmla="*/ 71428 w 102267"/>
              <a:gd name="connsiteY9" fmla="*/ 498763 h 1747174"/>
              <a:gd name="connsiteX10" fmla="*/ 66351 w 102267"/>
              <a:gd name="connsiteY10" fmla="*/ 558140 h 1747174"/>
              <a:gd name="connsiteX11" fmla="*/ 54475 w 102267"/>
              <a:gd name="connsiteY11" fmla="*/ 605641 h 1747174"/>
              <a:gd name="connsiteX12" fmla="*/ 32358 w 102267"/>
              <a:gd name="connsiteY12" fmla="*/ 707310 h 1747174"/>
              <a:gd name="connsiteX13" fmla="*/ 30680 w 102267"/>
              <a:gd name="connsiteY13" fmla="*/ 797324 h 1747174"/>
              <a:gd name="connsiteX14" fmla="*/ 13729 w 102267"/>
              <a:gd name="connsiteY14" fmla="*/ 1107804 h 1747174"/>
              <a:gd name="connsiteX15" fmla="*/ 6974 w 102267"/>
              <a:gd name="connsiteY15" fmla="*/ 1223158 h 1747174"/>
              <a:gd name="connsiteX16" fmla="*/ 3442 w 102267"/>
              <a:gd name="connsiteY16" fmla="*/ 1265186 h 1747174"/>
              <a:gd name="connsiteX17" fmla="*/ 0 w 102267"/>
              <a:gd name="connsiteY17" fmla="*/ 1747174 h 1747174"/>
              <a:gd name="connsiteX0" fmla="*/ 101977 w 103377"/>
              <a:gd name="connsiteY0" fmla="*/ 0 h 1747174"/>
              <a:gd name="connsiteX1" fmla="*/ 42600 w 103377"/>
              <a:gd name="connsiteY1" fmla="*/ 11875 h 1747174"/>
              <a:gd name="connsiteX2" fmla="*/ 30725 w 103377"/>
              <a:gd name="connsiteY2" fmla="*/ 47501 h 1747174"/>
              <a:gd name="connsiteX3" fmla="*/ 78226 w 103377"/>
              <a:gd name="connsiteY3" fmla="*/ 59376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42600 w 103377"/>
              <a:gd name="connsiteY1" fmla="*/ 11875 h 1747174"/>
              <a:gd name="connsiteX2" fmla="*/ 30725 w 103377"/>
              <a:gd name="connsiteY2" fmla="*/ 47501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62996 w 103377"/>
              <a:gd name="connsiteY1" fmla="*/ 32270 h 1747174"/>
              <a:gd name="connsiteX2" fmla="*/ 30725 w 103377"/>
              <a:gd name="connsiteY2" fmla="*/ 47501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01977 w 103377"/>
              <a:gd name="connsiteY0" fmla="*/ 0 h 1747174"/>
              <a:gd name="connsiteX1" fmla="*/ 62996 w 103377"/>
              <a:gd name="connsiteY1" fmla="*/ 32270 h 1747174"/>
              <a:gd name="connsiteX2" fmla="*/ 27325 w 103377"/>
              <a:gd name="connsiteY2" fmla="*/ 57698 h 1747174"/>
              <a:gd name="connsiteX3" fmla="*/ 64629 w 103377"/>
              <a:gd name="connsiteY3" fmla="*/ 96768 h 1747174"/>
              <a:gd name="connsiteX4" fmla="*/ 100873 w 103377"/>
              <a:gd name="connsiteY4" fmla="*/ 128068 h 1747174"/>
              <a:gd name="connsiteX5" fmla="*/ 101977 w 103377"/>
              <a:gd name="connsiteY5" fmla="*/ 201880 h 1747174"/>
              <a:gd name="connsiteX6" fmla="*/ 93457 w 103377"/>
              <a:gd name="connsiteY6" fmla="*/ 240906 h 1747174"/>
              <a:gd name="connsiteX7" fmla="*/ 79904 w 103377"/>
              <a:gd name="connsiteY7" fmla="*/ 281609 h 1747174"/>
              <a:gd name="connsiteX8" fmla="*/ 78138 w 103377"/>
              <a:gd name="connsiteY8" fmla="*/ 366413 h 1747174"/>
              <a:gd name="connsiteX9" fmla="*/ 73061 w 103377"/>
              <a:gd name="connsiteY9" fmla="*/ 408838 h 1747174"/>
              <a:gd name="connsiteX10" fmla="*/ 71428 w 103377"/>
              <a:gd name="connsiteY10" fmla="*/ 498763 h 1747174"/>
              <a:gd name="connsiteX11" fmla="*/ 66351 w 103377"/>
              <a:gd name="connsiteY11" fmla="*/ 558140 h 1747174"/>
              <a:gd name="connsiteX12" fmla="*/ 54475 w 103377"/>
              <a:gd name="connsiteY12" fmla="*/ 605641 h 1747174"/>
              <a:gd name="connsiteX13" fmla="*/ 32358 w 103377"/>
              <a:gd name="connsiteY13" fmla="*/ 707310 h 1747174"/>
              <a:gd name="connsiteX14" fmla="*/ 30680 w 103377"/>
              <a:gd name="connsiteY14" fmla="*/ 797324 h 1747174"/>
              <a:gd name="connsiteX15" fmla="*/ 13729 w 103377"/>
              <a:gd name="connsiteY15" fmla="*/ 1107804 h 1747174"/>
              <a:gd name="connsiteX16" fmla="*/ 6974 w 103377"/>
              <a:gd name="connsiteY16" fmla="*/ 1223158 h 1747174"/>
              <a:gd name="connsiteX17" fmla="*/ 3442 w 103377"/>
              <a:gd name="connsiteY17" fmla="*/ 1265186 h 1747174"/>
              <a:gd name="connsiteX18" fmla="*/ 0 w 103377"/>
              <a:gd name="connsiteY18" fmla="*/ 1747174 h 1747174"/>
              <a:gd name="connsiteX0" fmla="*/ 181352 w 182752"/>
              <a:gd name="connsiteY0" fmla="*/ 0 h 1747174"/>
              <a:gd name="connsiteX1" fmla="*/ 142371 w 182752"/>
              <a:gd name="connsiteY1" fmla="*/ 32270 h 1747174"/>
              <a:gd name="connsiteX2" fmla="*/ 106700 w 182752"/>
              <a:gd name="connsiteY2" fmla="*/ 57698 h 1747174"/>
              <a:gd name="connsiteX3" fmla="*/ 144004 w 182752"/>
              <a:gd name="connsiteY3" fmla="*/ 96768 h 1747174"/>
              <a:gd name="connsiteX4" fmla="*/ 180248 w 182752"/>
              <a:gd name="connsiteY4" fmla="*/ 128068 h 1747174"/>
              <a:gd name="connsiteX5" fmla="*/ 181352 w 182752"/>
              <a:gd name="connsiteY5" fmla="*/ 201880 h 1747174"/>
              <a:gd name="connsiteX6" fmla="*/ 172832 w 182752"/>
              <a:gd name="connsiteY6" fmla="*/ 240906 h 1747174"/>
              <a:gd name="connsiteX7" fmla="*/ 159279 w 182752"/>
              <a:gd name="connsiteY7" fmla="*/ 281609 h 1747174"/>
              <a:gd name="connsiteX8" fmla="*/ 157513 w 182752"/>
              <a:gd name="connsiteY8" fmla="*/ 366413 h 1747174"/>
              <a:gd name="connsiteX9" fmla="*/ 152436 w 182752"/>
              <a:gd name="connsiteY9" fmla="*/ 408838 h 1747174"/>
              <a:gd name="connsiteX10" fmla="*/ 150803 w 182752"/>
              <a:gd name="connsiteY10" fmla="*/ 498763 h 1747174"/>
              <a:gd name="connsiteX11" fmla="*/ 145726 w 182752"/>
              <a:gd name="connsiteY11" fmla="*/ 558140 h 1747174"/>
              <a:gd name="connsiteX12" fmla="*/ 133850 w 182752"/>
              <a:gd name="connsiteY12" fmla="*/ 605641 h 1747174"/>
              <a:gd name="connsiteX13" fmla="*/ 111733 w 182752"/>
              <a:gd name="connsiteY13" fmla="*/ 707310 h 1747174"/>
              <a:gd name="connsiteX14" fmla="*/ 110055 w 182752"/>
              <a:gd name="connsiteY14" fmla="*/ 797324 h 1747174"/>
              <a:gd name="connsiteX15" fmla="*/ 93104 w 182752"/>
              <a:gd name="connsiteY15" fmla="*/ 1107804 h 1747174"/>
              <a:gd name="connsiteX16" fmla="*/ 86349 w 182752"/>
              <a:gd name="connsiteY16" fmla="*/ 1223158 h 1747174"/>
              <a:gd name="connsiteX17" fmla="*/ 82817 w 182752"/>
              <a:gd name="connsiteY17" fmla="*/ 1265186 h 1747174"/>
              <a:gd name="connsiteX18" fmla="*/ 0 w 182752"/>
              <a:gd name="connsiteY18" fmla="*/ 1747174 h 1747174"/>
              <a:gd name="connsiteX0" fmla="*/ 181352 w 182752"/>
              <a:gd name="connsiteY0" fmla="*/ 0 h 1747174"/>
              <a:gd name="connsiteX1" fmla="*/ 142371 w 182752"/>
              <a:gd name="connsiteY1" fmla="*/ 32270 h 1747174"/>
              <a:gd name="connsiteX2" fmla="*/ 106700 w 182752"/>
              <a:gd name="connsiteY2" fmla="*/ 57698 h 1747174"/>
              <a:gd name="connsiteX3" fmla="*/ 144004 w 182752"/>
              <a:gd name="connsiteY3" fmla="*/ 96768 h 1747174"/>
              <a:gd name="connsiteX4" fmla="*/ 180248 w 182752"/>
              <a:gd name="connsiteY4" fmla="*/ 128068 h 1747174"/>
              <a:gd name="connsiteX5" fmla="*/ 181352 w 182752"/>
              <a:gd name="connsiteY5" fmla="*/ 201880 h 1747174"/>
              <a:gd name="connsiteX6" fmla="*/ 172832 w 182752"/>
              <a:gd name="connsiteY6" fmla="*/ 240906 h 1747174"/>
              <a:gd name="connsiteX7" fmla="*/ 159279 w 182752"/>
              <a:gd name="connsiteY7" fmla="*/ 281609 h 1747174"/>
              <a:gd name="connsiteX8" fmla="*/ 157513 w 182752"/>
              <a:gd name="connsiteY8" fmla="*/ 366413 h 1747174"/>
              <a:gd name="connsiteX9" fmla="*/ 152436 w 182752"/>
              <a:gd name="connsiteY9" fmla="*/ 408838 h 1747174"/>
              <a:gd name="connsiteX10" fmla="*/ 150803 w 182752"/>
              <a:gd name="connsiteY10" fmla="*/ 498763 h 1747174"/>
              <a:gd name="connsiteX11" fmla="*/ 145726 w 182752"/>
              <a:gd name="connsiteY11" fmla="*/ 558140 h 1747174"/>
              <a:gd name="connsiteX12" fmla="*/ 133850 w 182752"/>
              <a:gd name="connsiteY12" fmla="*/ 605641 h 1747174"/>
              <a:gd name="connsiteX13" fmla="*/ 111733 w 182752"/>
              <a:gd name="connsiteY13" fmla="*/ 707310 h 1747174"/>
              <a:gd name="connsiteX14" fmla="*/ 110055 w 182752"/>
              <a:gd name="connsiteY14" fmla="*/ 797324 h 1747174"/>
              <a:gd name="connsiteX15" fmla="*/ 93104 w 182752"/>
              <a:gd name="connsiteY15" fmla="*/ 1107804 h 1747174"/>
              <a:gd name="connsiteX16" fmla="*/ 86349 w 182752"/>
              <a:gd name="connsiteY16" fmla="*/ 1223158 h 1747174"/>
              <a:gd name="connsiteX17" fmla="*/ 12967 w 182752"/>
              <a:gd name="connsiteY17" fmla="*/ 1268361 h 1747174"/>
              <a:gd name="connsiteX18" fmla="*/ 0 w 182752"/>
              <a:gd name="connsiteY18" fmla="*/ 1747174 h 1747174"/>
              <a:gd name="connsiteX0" fmla="*/ 181352 w 182752"/>
              <a:gd name="connsiteY0" fmla="*/ 0 h 1747174"/>
              <a:gd name="connsiteX1" fmla="*/ 142371 w 182752"/>
              <a:gd name="connsiteY1" fmla="*/ 32270 h 1747174"/>
              <a:gd name="connsiteX2" fmla="*/ 106700 w 182752"/>
              <a:gd name="connsiteY2" fmla="*/ 57698 h 1747174"/>
              <a:gd name="connsiteX3" fmla="*/ 144004 w 182752"/>
              <a:gd name="connsiteY3" fmla="*/ 96768 h 1747174"/>
              <a:gd name="connsiteX4" fmla="*/ 180248 w 182752"/>
              <a:gd name="connsiteY4" fmla="*/ 128068 h 1747174"/>
              <a:gd name="connsiteX5" fmla="*/ 181352 w 182752"/>
              <a:gd name="connsiteY5" fmla="*/ 201880 h 1747174"/>
              <a:gd name="connsiteX6" fmla="*/ 172832 w 182752"/>
              <a:gd name="connsiteY6" fmla="*/ 240906 h 1747174"/>
              <a:gd name="connsiteX7" fmla="*/ 159279 w 182752"/>
              <a:gd name="connsiteY7" fmla="*/ 281609 h 1747174"/>
              <a:gd name="connsiteX8" fmla="*/ 157513 w 182752"/>
              <a:gd name="connsiteY8" fmla="*/ 366413 h 1747174"/>
              <a:gd name="connsiteX9" fmla="*/ 152436 w 182752"/>
              <a:gd name="connsiteY9" fmla="*/ 408838 h 1747174"/>
              <a:gd name="connsiteX10" fmla="*/ 150803 w 182752"/>
              <a:gd name="connsiteY10" fmla="*/ 498763 h 1747174"/>
              <a:gd name="connsiteX11" fmla="*/ 145726 w 182752"/>
              <a:gd name="connsiteY11" fmla="*/ 558140 h 1747174"/>
              <a:gd name="connsiteX12" fmla="*/ 133850 w 182752"/>
              <a:gd name="connsiteY12" fmla="*/ 605641 h 1747174"/>
              <a:gd name="connsiteX13" fmla="*/ 111733 w 182752"/>
              <a:gd name="connsiteY13" fmla="*/ 707310 h 1747174"/>
              <a:gd name="connsiteX14" fmla="*/ 110055 w 182752"/>
              <a:gd name="connsiteY14" fmla="*/ 797324 h 1747174"/>
              <a:gd name="connsiteX15" fmla="*/ 93104 w 182752"/>
              <a:gd name="connsiteY15" fmla="*/ 1107804 h 1747174"/>
              <a:gd name="connsiteX16" fmla="*/ 16499 w 182752"/>
              <a:gd name="connsiteY16" fmla="*/ 1185058 h 1747174"/>
              <a:gd name="connsiteX17" fmla="*/ 12967 w 182752"/>
              <a:gd name="connsiteY17" fmla="*/ 1268361 h 1747174"/>
              <a:gd name="connsiteX18" fmla="*/ 0 w 182752"/>
              <a:gd name="connsiteY18" fmla="*/ 1747174 h 1747174"/>
              <a:gd name="connsiteX0" fmla="*/ 181352 w 182752"/>
              <a:gd name="connsiteY0" fmla="*/ 0 h 1747174"/>
              <a:gd name="connsiteX1" fmla="*/ 142371 w 182752"/>
              <a:gd name="connsiteY1" fmla="*/ 32270 h 1747174"/>
              <a:gd name="connsiteX2" fmla="*/ 106700 w 182752"/>
              <a:gd name="connsiteY2" fmla="*/ 57698 h 1747174"/>
              <a:gd name="connsiteX3" fmla="*/ 144004 w 182752"/>
              <a:gd name="connsiteY3" fmla="*/ 96768 h 1747174"/>
              <a:gd name="connsiteX4" fmla="*/ 180248 w 182752"/>
              <a:gd name="connsiteY4" fmla="*/ 128068 h 1747174"/>
              <a:gd name="connsiteX5" fmla="*/ 181352 w 182752"/>
              <a:gd name="connsiteY5" fmla="*/ 201880 h 1747174"/>
              <a:gd name="connsiteX6" fmla="*/ 172832 w 182752"/>
              <a:gd name="connsiteY6" fmla="*/ 240906 h 1747174"/>
              <a:gd name="connsiteX7" fmla="*/ 159279 w 182752"/>
              <a:gd name="connsiteY7" fmla="*/ 281609 h 1747174"/>
              <a:gd name="connsiteX8" fmla="*/ 157513 w 182752"/>
              <a:gd name="connsiteY8" fmla="*/ 366413 h 1747174"/>
              <a:gd name="connsiteX9" fmla="*/ 152436 w 182752"/>
              <a:gd name="connsiteY9" fmla="*/ 408838 h 1747174"/>
              <a:gd name="connsiteX10" fmla="*/ 150803 w 182752"/>
              <a:gd name="connsiteY10" fmla="*/ 498763 h 1747174"/>
              <a:gd name="connsiteX11" fmla="*/ 145726 w 182752"/>
              <a:gd name="connsiteY11" fmla="*/ 558140 h 1747174"/>
              <a:gd name="connsiteX12" fmla="*/ 133850 w 182752"/>
              <a:gd name="connsiteY12" fmla="*/ 605641 h 1747174"/>
              <a:gd name="connsiteX13" fmla="*/ 111733 w 182752"/>
              <a:gd name="connsiteY13" fmla="*/ 707310 h 1747174"/>
              <a:gd name="connsiteX14" fmla="*/ 110055 w 182752"/>
              <a:gd name="connsiteY14" fmla="*/ 797324 h 1747174"/>
              <a:gd name="connsiteX15" fmla="*/ 10554 w 182752"/>
              <a:gd name="connsiteY15" fmla="*/ 1088754 h 1747174"/>
              <a:gd name="connsiteX16" fmla="*/ 16499 w 182752"/>
              <a:gd name="connsiteY16" fmla="*/ 1185058 h 1747174"/>
              <a:gd name="connsiteX17" fmla="*/ 12967 w 182752"/>
              <a:gd name="connsiteY17" fmla="*/ 1268361 h 1747174"/>
              <a:gd name="connsiteX18" fmla="*/ 0 w 182752"/>
              <a:gd name="connsiteY18" fmla="*/ 1747174 h 1747174"/>
              <a:gd name="connsiteX0" fmla="*/ 202513 w 203913"/>
              <a:gd name="connsiteY0" fmla="*/ 0 h 1747174"/>
              <a:gd name="connsiteX1" fmla="*/ 163532 w 203913"/>
              <a:gd name="connsiteY1" fmla="*/ 32270 h 1747174"/>
              <a:gd name="connsiteX2" fmla="*/ 127861 w 203913"/>
              <a:gd name="connsiteY2" fmla="*/ 57698 h 1747174"/>
              <a:gd name="connsiteX3" fmla="*/ 165165 w 203913"/>
              <a:gd name="connsiteY3" fmla="*/ 96768 h 1747174"/>
              <a:gd name="connsiteX4" fmla="*/ 201409 w 203913"/>
              <a:gd name="connsiteY4" fmla="*/ 128068 h 1747174"/>
              <a:gd name="connsiteX5" fmla="*/ 202513 w 203913"/>
              <a:gd name="connsiteY5" fmla="*/ 201880 h 1747174"/>
              <a:gd name="connsiteX6" fmla="*/ 193993 w 203913"/>
              <a:gd name="connsiteY6" fmla="*/ 240906 h 1747174"/>
              <a:gd name="connsiteX7" fmla="*/ 180440 w 203913"/>
              <a:gd name="connsiteY7" fmla="*/ 281609 h 1747174"/>
              <a:gd name="connsiteX8" fmla="*/ 178674 w 203913"/>
              <a:gd name="connsiteY8" fmla="*/ 366413 h 1747174"/>
              <a:gd name="connsiteX9" fmla="*/ 173597 w 203913"/>
              <a:gd name="connsiteY9" fmla="*/ 408838 h 1747174"/>
              <a:gd name="connsiteX10" fmla="*/ 171964 w 203913"/>
              <a:gd name="connsiteY10" fmla="*/ 498763 h 1747174"/>
              <a:gd name="connsiteX11" fmla="*/ 166887 w 203913"/>
              <a:gd name="connsiteY11" fmla="*/ 558140 h 1747174"/>
              <a:gd name="connsiteX12" fmla="*/ 155011 w 203913"/>
              <a:gd name="connsiteY12" fmla="*/ 605641 h 1747174"/>
              <a:gd name="connsiteX13" fmla="*/ 132894 w 203913"/>
              <a:gd name="connsiteY13" fmla="*/ 707310 h 1747174"/>
              <a:gd name="connsiteX14" fmla="*/ 4216 w 203913"/>
              <a:gd name="connsiteY14" fmla="*/ 787799 h 1747174"/>
              <a:gd name="connsiteX15" fmla="*/ 31715 w 203913"/>
              <a:gd name="connsiteY15" fmla="*/ 1088754 h 1747174"/>
              <a:gd name="connsiteX16" fmla="*/ 37660 w 203913"/>
              <a:gd name="connsiteY16" fmla="*/ 1185058 h 1747174"/>
              <a:gd name="connsiteX17" fmla="*/ 34128 w 203913"/>
              <a:gd name="connsiteY17" fmla="*/ 1268361 h 1747174"/>
              <a:gd name="connsiteX18" fmla="*/ 21161 w 203913"/>
              <a:gd name="connsiteY18" fmla="*/ 1747174 h 1747174"/>
              <a:gd name="connsiteX0" fmla="*/ 207040 w 208440"/>
              <a:gd name="connsiteY0" fmla="*/ 0 h 1747174"/>
              <a:gd name="connsiteX1" fmla="*/ 168059 w 208440"/>
              <a:gd name="connsiteY1" fmla="*/ 32270 h 1747174"/>
              <a:gd name="connsiteX2" fmla="*/ 132388 w 208440"/>
              <a:gd name="connsiteY2" fmla="*/ 57698 h 1747174"/>
              <a:gd name="connsiteX3" fmla="*/ 169692 w 208440"/>
              <a:gd name="connsiteY3" fmla="*/ 96768 h 1747174"/>
              <a:gd name="connsiteX4" fmla="*/ 205936 w 208440"/>
              <a:gd name="connsiteY4" fmla="*/ 128068 h 1747174"/>
              <a:gd name="connsiteX5" fmla="*/ 207040 w 208440"/>
              <a:gd name="connsiteY5" fmla="*/ 201880 h 1747174"/>
              <a:gd name="connsiteX6" fmla="*/ 198520 w 208440"/>
              <a:gd name="connsiteY6" fmla="*/ 240906 h 1747174"/>
              <a:gd name="connsiteX7" fmla="*/ 184967 w 208440"/>
              <a:gd name="connsiteY7" fmla="*/ 281609 h 1747174"/>
              <a:gd name="connsiteX8" fmla="*/ 183201 w 208440"/>
              <a:gd name="connsiteY8" fmla="*/ 366413 h 1747174"/>
              <a:gd name="connsiteX9" fmla="*/ 178124 w 208440"/>
              <a:gd name="connsiteY9" fmla="*/ 408838 h 1747174"/>
              <a:gd name="connsiteX10" fmla="*/ 176491 w 208440"/>
              <a:gd name="connsiteY10" fmla="*/ 498763 h 1747174"/>
              <a:gd name="connsiteX11" fmla="*/ 171414 w 208440"/>
              <a:gd name="connsiteY11" fmla="*/ 558140 h 1747174"/>
              <a:gd name="connsiteX12" fmla="*/ 159538 w 208440"/>
              <a:gd name="connsiteY12" fmla="*/ 605641 h 1747174"/>
              <a:gd name="connsiteX13" fmla="*/ 137421 w 208440"/>
              <a:gd name="connsiteY13" fmla="*/ 707310 h 1747174"/>
              <a:gd name="connsiteX14" fmla="*/ 8743 w 208440"/>
              <a:gd name="connsiteY14" fmla="*/ 787799 h 1747174"/>
              <a:gd name="connsiteX15" fmla="*/ 14246 w 208440"/>
              <a:gd name="connsiteY15" fmla="*/ 912165 h 1747174"/>
              <a:gd name="connsiteX16" fmla="*/ 36242 w 208440"/>
              <a:gd name="connsiteY16" fmla="*/ 1088754 h 1747174"/>
              <a:gd name="connsiteX17" fmla="*/ 42187 w 208440"/>
              <a:gd name="connsiteY17" fmla="*/ 1185058 h 1747174"/>
              <a:gd name="connsiteX18" fmla="*/ 38655 w 208440"/>
              <a:gd name="connsiteY18" fmla="*/ 1268361 h 1747174"/>
              <a:gd name="connsiteX19" fmla="*/ 25688 w 208440"/>
              <a:gd name="connsiteY19" fmla="*/ 1747174 h 1747174"/>
              <a:gd name="connsiteX0" fmla="*/ 203954 w 205354"/>
              <a:gd name="connsiteY0" fmla="*/ 0 h 1747174"/>
              <a:gd name="connsiteX1" fmla="*/ 164973 w 205354"/>
              <a:gd name="connsiteY1" fmla="*/ 32270 h 1747174"/>
              <a:gd name="connsiteX2" fmla="*/ 129302 w 205354"/>
              <a:gd name="connsiteY2" fmla="*/ 57698 h 1747174"/>
              <a:gd name="connsiteX3" fmla="*/ 166606 w 205354"/>
              <a:gd name="connsiteY3" fmla="*/ 96768 h 1747174"/>
              <a:gd name="connsiteX4" fmla="*/ 202850 w 205354"/>
              <a:gd name="connsiteY4" fmla="*/ 128068 h 1747174"/>
              <a:gd name="connsiteX5" fmla="*/ 203954 w 205354"/>
              <a:gd name="connsiteY5" fmla="*/ 201880 h 1747174"/>
              <a:gd name="connsiteX6" fmla="*/ 195434 w 205354"/>
              <a:gd name="connsiteY6" fmla="*/ 240906 h 1747174"/>
              <a:gd name="connsiteX7" fmla="*/ 181881 w 205354"/>
              <a:gd name="connsiteY7" fmla="*/ 281609 h 1747174"/>
              <a:gd name="connsiteX8" fmla="*/ 180115 w 205354"/>
              <a:gd name="connsiteY8" fmla="*/ 366413 h 1747174"/>
              <a:gd name="connsiteX9" fmla="*/ 175038 w 205354"/>
              <a:gd name="connsiteY9" fmla="*/ 408838 h 1747174"/>
              <a:gd name="connsiteX10" fmla="*/ 173405 w 205354"/>
              <a:gd name="connsiteY10" fmla="*/ 498763 h 1747174"/>
              <a:gd name="connsiteX11" fmla="*/ 168328 w 205354"/>
              <a:gd name="connsiteY11" fmla="*/ 558140 h 1747174"/>
              <a:gd name="connsiteX12" fmla="*/ 156452 w 205354"/>
              <a:gd name="connsiteY12" fmla="*/ 605641 h 1747174"/>
              <a:gd name="connsiteX13" fmla="*/ 134335 w 205354"/>
              <a:gd name="connsiteY13" fmla="*/ 707310 h 1747174"/>
              <a:gd name="connsiteX14" fmla="*/ 5657 w 205354"/>
              <a:gd name="connsiteY14" fmla="*/ 787799 h 1747174"/>
              <a:gd name="connsiteX15" fmla="*/ 23860 w 205354"/>
              <a:gd name="connsiteY15" fmla="*/ 934390 h 1747174"/>
              <a:gd name="connsiteX16" fmla="*/ 33156 w 205354"/>
              <a:gd name="connsiteY16" fmla="*/ 1088754 h 1747174"/>
              <a:gd name="connsiteX17" fmla="*/ 39101 w 205354"/>
              <a:gd name="connsiteY17" fmla="*/ 1185058 h 1747174"/>
              <a:gd name="connsiteX18" fmla="*/ 35569 w 205354"/>
              <a:gd name="connsiteY18" fmla="*/ 1268361 h 1747174"/>
              <a:gd name="connsiteX19" fmla="*/ 22602 w 205354"/>
              <a:gd name="connsiteY19" fmla="*/ 1747174 h 1747174"/>
              <a:gd name="connsiteX0" fmla="*/ 198415 w 199815"/>
              <a:gd name="connsiteY0" fmla="*/ 0 h 1747174"/>
              <a:gd name="connsiteX1" fmla="*/ 159434 w 199815"/>
              <a:gd name="connsiteY1" fmla="*/ 32270 h 1747174"/>
              <a:gd name="connsiteX2" fmla="*/ 123763 w 199815"/>
              <a:gd name="connsiteY2" fmla="*/ 57698 h 1747174"/>
              <a:gd name="connsiteX3" fmla="*/ 161067 w 199815"/>
              <a:gd name="connsiteY3" fmla="*/ 96768 h 1747174"/>
              <a:gd name="connsiteX4" fmla="*/ 197311 w 199815"/>
              <a:gd name="connsiteY4" fmla="*/ 128068 h 1747174"/>
              <a:gd name="connsiteX5" fmla="*/ 198415 w 199815"/>
              <a:gd name="connsiteY5" fmla="*/ 201880 h 1747174"/>
              <a:gd name="connsiteX6" fmla="*/ 189895 w 199815"/>
              <a:gd name="connsiteY6" fmla="*/ 240906 h 1747174"/>
              <a:gd name="connsiteX7" fmla="*/ 176342 w 199815"/>
              <a:gd name="connsiteY7" fmla="*/ 281609 h 1747174"/>
              <a:gd name="connsiteX8" fmla="*/ 174576 w 199815"/>
              <a:gd name="connsiteY8" fmla="*/ 366413 h 1747174"/>
              <a:gd name="connsiteX9" fmla="*/ 169499 w 199815"/>
              <a:gd name="connsiteY9" fmla="*/ 408838 h 1747174"/>
              <a:gd name="connsiteX10" fmla="*/ 167866 w 199815"/>
              <a:gd name="connsiteY10" fmla="*/ 498763 h 1747174"/>
              <a:gd name="connsiteX11" fmla="*/ 162789 w 199815"/>
              <a:gd name="connsiteY11" fmla="*/ 558140 h 1747174"/>
              <a:gd name="connsiteX12" fmla="*/ 150913 w 199815"/>
              <a:gd name="connsiteY12" fmla="*/ 605641 h 1747174"/>
              <a:gd name="connsiteX13" fmla="*/ 20846 w 199815"/>
              <a:gd name="connsiteY13" fmla="*/ 697785 h 1747174"/>
              <a:gd name="connsiteX14" fmla="*/ 118 w 199815"/>
              <a:gd name="connsiteY14" fmla="*/ 787799 h 1747174"/>
              <a:gd name="connsiteX15" fmla="*/ 18321 w 199815"/>
              <a:gd name="connsiteY15" fmla="*/ 934390 h 1747174"/>
              <a:gd name="connsiteX16" fmla="*/ 27617 w 199815"/>
              <a:gd name="connsiteY16" fmla="*/ 1088754 h 1747174"/>
              <a:gd name="connsiteX17" fmla="*/ 33562 w 199815"/>
              <a:gd name="connsiteY17" fmla="*/ 1185058 h 1747174"/>
              <a:gd name="connsiteX18" fmla="*/ 30030 w 199815"/>
              <a:gd name="connsiteY18" fmla="*/ 1268361 h 1747174"/>
              <a:gd name="connsiteX19" fmla="*/ 17063 w 199815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176234 w 199707"/>
              <a:gd name="connsiteY7" fmla="*/ 281609 h 1747174"/>
              <a:gd name="connsiteX8" fmla="*/ 174468 w 199707"/>
              <a:gd name="connsiteY8" fmla="*/ 366413 h 1747174"/>
              <a:gd name="connsiteX9" fmla="*/ 169391 w 199707"/>
              <a:gd name="connsiteY9" fmla="*/ 408838 h 1747174"/>
              <a:gd name="connsiteX10" fmla="*/ 167758 w 199707"/>
              <a:gd name="connsiteY10" fmla="*/ 498763 h 1747174"/>
              <a:gd name="connsiteX11" fmla="*/ 162681 w 199707"/>
              <a:gd name="connsiteY11" fmla="*/ 5581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176234 w 199707"/>
              <a:gd name="connsiteY7" fmla="*/ 281609 h 1747174"/>
              <a:gd name="connsiteX8" fmla="*/ 174468 w 199707"/>
              <a:gd name="connsiteY8" fmla="*/ 366413 h 1747174"/>
              <a:gd name="connsiteX9" fmla="*/ 169391 w 199707"/>
              <a:gd name="connsiteY9" fmla="*/ 408838 h 1747174"/>
              <a:gd name="connsiteX10" fmla="*/ 167758 w 199707"/>
              <a:gd name="connsiteY10" fmla="*/ 498763 h 1747174"/>
              <a:gd name="connsiteX11" fmla="*/ 73781 w 199707"/>
              <a:gd name="connsiteY11" fmla="*/ 5327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176234 w 199707"/>
              <a:gd name="connsiteY7" fmla="*/ 281609 h 1747174"/>
              <a:gd name="connsiteX8" fmla="*/ 174468 w 199707"/>
              <a:gd name="connsiteY8" fmla="*/ 366413 h 1747174"/>
              <a:gd name="connsiteX9" fmla="*/ 169391 w 199707"/>
              <a:gd name="connsiteY9" fmla="*/ 408838 h 1747174"/>
              <a:gd name="connsiteX10" fmla="*/ 66158 w 199707"/>
              <a:gd name="connsiteY10" fmla="*/ 457488 h 1747174"/>
              <a:gd name="connsiteX11" fmla="*/ 73781 w 199707"/>
              <a:gd name="connsiteY11" fmla="*/ 5327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176234 w 199707"/>
              <a:gd name="connsiteY7" fmla="*/ 281609 h 1747174"/>
              <a:gd name="connsiteX8" fmla="*/ 174468 w 199707"/>
              <a:gd name="connsiteY8" fmla="*/ 366413 h 1747174"/>
              <a:gd name="connsiteX9" fmla="*/ 64616 w 199707"/>
              <a:gd name="connsiteY9" fmla="*/ 399313 h 1747174"/>
              <a:gd name="connsiteX10" fmla="*/ 66158 w 199707"/>
              <a:gd name="connsiteY10" fmla="*/ 457488 h 1747174"/>
              <a:gd name="connsiteX11" fmla="*/ 73781 w 199707"/>
              <a:gd name="connsiteY11" fmla="*/ 5327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176234 w 199707"/>
              <a:gd name="connsiteY7" fmla="*/ 281609 h 1747174"/>
              <a:gd name="connsiteX8" fmla="*/ 76043 w 199707"/>
              <a:gd name="connsiteY8" fmla="*/ 360063 h 1747174"/>
              <a:gd name="connsiteX9" fmla="*/ 64616 w 199707"/>
              <a:gd name="connsiteY9" fmla="*/ 399313 h 1747174"/>
              <a:gd name="connsiteX10" fmla="*/ 66158 w 199707"/>
              <a:gd name="connsiteY10" fmla="*/ 457488 h 1747174"/>
              <a:gd name="connsiteX11" fmla="*/ 73781 w 199707"/>
              <a:gd name="connsiteY11" fmla="*/ 5327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199707"/>
              <a:gd name="connsiteY0" fmla="*/ 0 h 1747174"/>
              <a:gd name="connsiteX1" fmla="*/ 159326 w 199707"/>
              <a:gd name="connsiteY1" fmla="*/ 32270 h 1747174"/>
              <a:gd name="connsiteX2" fmla="*/ 123655 w 199707"/>
              <a:gd name="connsiteY2" fmla="*/ 57698 h 1747174"/>
              <a:gd name="connsiteX3" fmla="*/ 160959 w 199707"/>
              <a:gd name="connsiteY3" fmla="*/ 96768 h 1747174"/>
              <a:gd name="connsiteX4" fmla="*/ 197203 w 199707"/>
              <a:gd name="connsiteY4" fmla="*/ 128068 h 1747174"/>
              <a:gd name="connsiteX5" fmla="*/ 198307 w 199707"/>
              <a:gd name="connsiteY5" fmla="*/ 201880 h 1747174"/>
              <a:gd name="connsiteX6" fmla="*/ 189787 w 199707"/>
              <a:gd name="connsiteY6" fmla="*/ 240906 h 1747174"/>
              <a:gd name="connsiteX7" fmla="*/ 87334 w 199707"/>
              <a:gd name="connsiteY7" fmla="*/ 287959 h 1747174"/>
              <a:gd name="connsiteX8" fmla="*/ 76043 w 199707"/>
              <a:gd name="connsiteY8" fmla="*/ 360063 h 1747174"/>
              <a:gd name="connsiteX9" fmla="*/ 64616 w 199707"/>
              <a:gd name="connsiteY9" fmla="*/ 399313 h 1747174"/>
              <a:gd name="connsiteX10" fmla="*/ 66158 w 199707"/>
              <a:gd name="connsiteY10" fmla="*/ 457488 h 1747174"/>
              <a:gd name="connsiteX11" fmla="*/ 73781 w 199707"/>
              <a:gd name="connsiteY11" fmla="*/ 532740 h 1747174"/>
              <a:gd name="connsiteX12" fmla="*/ 46030 w 199707"/>
              <a:gd name="connsiteY12" fmla="*/ 605641 h 1747174"/>
              <a:gd name="connsiteX13" fmla="*/ 20738 w 199707"/>
              <a:gd name="connsiteY13" fmla="*/ 697785 h 1747174"/>
              <a:gd name="connsiteX14" fmla="*/ 10 w 199707"/>
              <a:gd name="connsiteY14" fmla="*/ 787799 h 1747174"/>
              <a:gd name="connsiteX15" fmla="*/ 18213 w 199707"/>
              <a:gd name="connsiteY15" fmla="*/ 934390 h 1747174"/>
              <a:gd name="connsiteX16" fmla="*/ 27509 w 199707"/>
              <a:gd name="connsiteY16" fmla="*/ 1088754 h 1747174"/>
              <a:gd name="connsiteX17" fmla="*/ 33454 w 199707"/>
              <a:gd name="connsiteY17" fmla="*/ 1185058 h 1747174"/>
              <a:gd name="connsiteX18" fmla="*/ 29922 w 199707"/>
              <a:gd name="connsiteY18" fmla="*/ 1268361 h 1747174"/>
              <a:gd name="connsiteX19" fmla="*/ 16955 w 199707"/>
              <a:gd name="connsiteY19" fmla="*/ 1747174 h 1747174"/>
              <a:gd name="connsiteX0" fmla="*/ 198307 w 206067"/>
              <a:gd name="connsiteY0" fmla="*/ 0 h 1747174"/>
              <a:gd name="connsiteX1" fmla="*/ 159326 w 206067"/>
              <a:gd name="connsiteY1" fmla="*/ 32270 h 1747174"/>
              <a:gd name="connsiteX2" fmla="*/ 123655 w 206067"/>
              <a:gd name="connsiteY2" fmla="*/ 57698 h 1747174"/>
              <a:gd name="connsiteX3" fmla="*/ 160959 w 206067"/>
              <a:gd name="connsiteY3" fmla="*/ 96768 h 1747174"/>
              <a:gd name="connsiteX4" fmla="*/ 197203 w 206067"/>
              <a:gd name="connsiteY4" fmla="*/ 128068 h 1747174"/>
              <a:gd name="connsiteX5" fmla="*/ 198307 w 206067"/>
              <a:gd name="connsiteY5" fmla="*/ 201880 h 1747174"/>
              <a:gd name="connsiteX6" fmla="*/ 100887 w 206067"/>
              <a:gd name="connsiteY6" fmla="*/ 228206 h 1747174"/>
              <a:gd name="connsiteX7" fmla="*/ 87334 w 206067"/>
              <a:gd name="connsiteY7" fmla="*/ 287959 h 1747174"/>
              <a:gd name="connsiteX8" fmla="*/ 76043 w 206067"/>
              <a:gd name="connsiteY8" fmla="*/ 360063 h 1747174"/>
              <a:gd name="connsiteX9" fmla="*/ 64616 w 206067"/>
              <a:gd name="connsiteY9" fmla="*/ 399313 h 1747174"/>
              <a:gd name="connsiteX10" fmla="*/ 66158 w 206067"/>
              <a:gd name="connsiteY10" fmla="*/ 457488 h 1747174"/>
              <a:gd name="connsiteX11" fmla="*/ 73781 w 206067"/>
              <a:gd name="connsiteY11" fmla="*/ 532740 h 1747174"/>
              <a:gd name="connsiteX12" fmla="*/ 46030 w 206067"/>
              <a:gd name="connsiteY12" fmla="*/ 605641 h 1747174"/>
              <a:gd name="connsiteX13" fmla="*/ 20738 w 206067"/>
              <a:gd name="connsiteY13" fmla="*/ 697785 h 1747174"/>
              <a:gd name="connsiteX14" fmla="*/ 10 w 206067"/>
              <a:gd name="connsiteY14" fmla="*/ 787799 h 1747174"/>
              <a:gd name="connsiteX15" fmla="*/ 18213 w 206067"/>
              <a:gd name="connsiteY15" fmla="*/ 934390 h 1747174"/>
              <a:gd name="connsiteX16" fmla="*/ 27509 w 206067"/>
              <a:gd name="connsiteY16" fmla="*/ 1088754 h 1747174"/>
              <a:gd name="connsiteX17" fmla="*/ 33454 w 206067"/>
              <a:gd name="connsiteY17" fmla="*/ 1185058 h 1747174"/>
              <a:gd name="connsiteX18" fmla="*/ 29922 w 206067"/>
              <a:gd name="connsiteY18" fmla="*/ 1268361 h 1747174"/>
              <a:gd name="connsiteX19" fmla="*/ 16955 w 206067"/>
              <a:gd name="connsiteY19" fmla="*/ 1747174 h 1747174"/>
              <a:gd name="connsiteX0" fmla="*/ 198307 w 198307"/>
              <a:gd name="connsiteY0" fmla="*/ 0 h 1747174"/>
              <a:gd name="connsiteX1" fmla="*/ 159326 w 198307"/>
              <a:gd name="connsiteY1" fmla="*/ 32270 h 1747174"/>
              <a:gd name="connsiteX2" fmla="*/ 123655 w 198307"/>
              <a:gd name="connsiteY2" fmla="*/ 57698 h 1747174"/>
              <a:gd name="connsiteX3" fmla="*/ 160959 w 198307"/>
              <a:gd name="connsiteY3" fmla="*/ 96768 h 1747174"/>
              <a:gd name="connsiteX4" fmla="*/ 197203 w 198307"/>
              <a:gd name="connsiteY4" fmla="*/ 12806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198307 w 198307"/>
              <a:gd name="connsiteY0" fmla="*/ 0 h 1747174"/>
              <a:gd name="connsiteX1" fmla="*/ 159326 w 198307"/>
              <a:gd name="connsiteY1" fmla="*/ 32270 h 1747174"/>
              <a:gd name="connsiteX2" fmla="*/ 123655 w 198307"/>
              <a:gd name="connsiteY2" fmla="*/ 57698 h 1747174"/>
              <a:gd name="connsiteX3" fmla="*/ 160959 w 198307"/>
              <a:gd name="connsiteY3" fmla="*/ 96768 h 1747174"/>
              <a:gd name="connsiteX4" fmla="*/ 111478 w 198307"/>
              <a:gd name="connsiteY4" fmla="*/ 13441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198307 w 198307"/>
              <a:gd name="connsiteY0" fmla="*/ 0 h 1747174"/>
              <a:gd name="connsiteX1" fmla="*/ 159326 w 198307"/>
              <a:gd name="connsiteY1" fmla="*/ 32270 h 1747174"/>
              <a:gd name="connsiteX2" fmla="*/ 123655 w 198307"/>
              <a:gd name="connsiteY2" fmla="*/ 57698 h 1747174"/>
              <a:gd name="connsiteX3" fmla="*/ 97459 w 198307"/>
              <a:gd name="connsiteY3" fmla="*/ 106293 h 1747174"/>
              <a:gd name="connsiteX4" fmla="*/ 111478 w 198307"/>
              <a:gd name="connsiteY4" fmla="*/ 13441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198307 w 198307"/>
              <a:gd name="connsiteY0" fmla="*/ 0 h 1747174"/>
              <a:gd name="connsiteX1" fmla="*/ 159326 w 198307"/>
              <a:gd name="connsiteY1" fmla="*/ 32270 h 1747174"/>
              <a:gd name="connsiteX2" fmla="*/ 95080 w 198307"/>
              <a:gd name="connsiteY2" fmla="*/ 44998 h 1747174"/>
              <a:gd name="connsiteX3" fmla="*/ 97459 w 198307"/>
              <a:gd name="connsiteY3" fmla="*/ 106293 h 1747174"/>
              <a:gd name="connsiteX4" fmla="*/ 111478 w 198307"/>
              <a:gd name="connsiteY4" fmla="*/ 13441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198307 w 198307"/>
              <a:gd name="connsiteY0" fmla="*/ 0 h 1747174"/>
              <a:gd name="connsiteX1" fmla="*/ 159326 w 198307"/>
              <a:gd name="connsiteY1" fmla="*/ 32270 h 1747174"/>
              <a:gd name="connsiteX2" fmla="*/ 82380 w 198307"/>
              <a:gd name="connsiteY2" fmla="*/ 54523 h 1747174"/>
              <a:gd name="connsiteX3" fmla="*/ 97459 w 198307"/>
              <a:gd name="connsiteY3" fmla="*/ 106293 h 1747174"/>
              <a:gd name="connsiteX4" fmla="*/ 111478 w 198307"/>
              <a:gd name="connsiteY4" fmla="*/ 13441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198307 w 198307"/>
              <a:gd name="connsiteY0" fmla="*/ 0 h 1747174"/>
              <a:gd name="connsiteX1" fmla="*/ 83126 w 198307"/>
              <a:gd name="connsiteY1" fmla="*/ 44970 h 1747174"/>
              <a:gd name="connsiteX2" fmla="*/ 82380 w 198307"/>
              <a:gd name="connsiteY2" fmla="*/ 54523 h 1747174"/>
              <a:gd name="connsiteX3" fmla="*/ 97459 w 198307"/>
              <a:gd name="connsiteY3" fmla="*/ 106293 h 1747174"/>
              <a:gd name="connsiteX4" fmla="*/ 111478 w 198307"/>
              <a:gd name="connsiteY4" fmla="*/ 134418 h 1747174"/>
              <a:gd name="connsiteX5" fmla="*/ 112582 w 198307"/>
              <a:gd name="connsiteY5" fmla="*/ 198705 h 1747174"/>
              <a:gd name="connsiteX6" fmla="*/ 100887 w 198307"/>
              <a:gd name="connsiteY6" fmla="*/ 228206 h 1747174"/>
              <a:gd name="connsiteX7" fmla="*/ 87334 w 198307"/>
              <a:gd name="connsiteY7" fmla="*/ 287959 h 1747174"/>
              <a:gd name="connsiteX8" fmla="*/ 76043 w 198307"/>
              <a:gd name="connsiteY8" fmla="*/ 360063 h 1747174"/>
              <a:gd name="connsiteX9" fmla="*/ 64616 w 198307"/>
              <a:gd name="connsiteY9" fmla="*/ 399313 h 1747174"/>
              <a:gd name="connsiteX10" fmla="*/ 66158 w 198307"/>
              <a:gd name="connsiteY10" fmla="*/ 457488 h 1747174"/>
              <a:gd name="connsiteX11" fmla="*/ 73781 w 198307"/>
              <a:gd name="connsiteY11" fmla="*/ 532740 h 1747174"/>
              <a:gd name="connsiteX12" fmla="*/ 46030 w 198307"/>
              <a:gd name="connsiteY12" fmla="*/ 605641 h 1747174"/>
              <a:gd name="connsiteX13" fmla="*/ 20738 w 198307"/>
              <a:gd name="connsiteY13" fmla="*/ 697785 h 1747174"/>
              <a:gd name="connsiteX14" fmla="*/ 10 w 198307"/>
              <a:gd name="connsiteY14" fmla="*/ 787799 h 1747174"/>
              <a:gd name="connsiteX15" fmla="*/ 18213 w 198307"/>
              <a:gd name="connsiteY15" fmla="*/ 934390 h 1747174"/>
              <a:gd name="connsiteX16" fmla="*/ 27509 w 198307"/>
              <a:gd name="connsiteY16" fmla="*/ 1088754 h 1747174"/>
              <a:gd name="connsiteX17" fmla="*/ 33454 w 198307"/>
              <a:gd name="connsiteY17" fmla="*/ 1185058 h 1747174"/>
              <a:gd name="connsiteX18" fmla="*/ 29922 w 198307"/>
              <a:gd name="connsiteY18" fmla="*/ 1268361 h 1747174"/>
              <a:gd name="connsiteX19" fmla="*/ 16955 w 198307"/>
              <a:gd name="connsiteY19" fmla="*/ 1747174 h 1747174"/>
              <a:gd name="connsiteX0" fmla="*/ 96707 w 114176"/>
              <a:gd name="connsiteY0" fmla="*/ 0 h 1734474"/>
              <a:gd name="connsiteX1" fmla="*/ 83126 w 114176"/>
              <a:gd name="connsiteY1" fmla="*/ 32270 h 1734474"/>
              <a:gd name="connsiteX2" fmla="*/ 82380 w 114176"/>
              <a:gd name="connsiteY2" fmla="*/ 41823 h 1734474"/>
              <a:gd name="connsiteX3" fmla="*/ 97459 w 114176"/>
              <a:gd name="connsiteY3" fmla="*/ 93593 h 1734474"/>
              <a:gd name="connsiteX4" fmla="*/ 111478 w 114176"/>
              <a:gd name="connsiteY4" fmla="*/ 121718 h 1734474"/>
              <a:gd name="connsiteX5" fmla="*/ 112582 w 114176"/>
              <a:gd name="connsiteY5" fmla="*/ 186005 h 1734474"/>
              <a:gd name="connsiteX6" fmla="*/ 100887 w 114176"/>
              <a:gd name="connsiteY6" fmla="*/ 215506 h 1734474"/>
              <a:gd name="connsiteX7" fmla="*/ 87334 w 114176"/>
              <a:gd name="connsiteY7" fmla="*/ 275259 h 1734474"/>
              <a:gd name="connsiteX8" fmla="*/ 76043 w 114176"/>
              <a:gd name="connsiteY8" fmla="*/ 347363 h 1734474"/>
              <a:gd name="connsiteX9" fmla="*/ 64616 w 114176"/>
              <a:gd name="connsiteY9" fmla="*/ 386613 h 1734474"/>
              <a:gd name="connsiteX10" fmla="*/ 66158 w 114176"/>
              <a:gd name="connsiteY10" fmla="*/ 444788 h 1734474"/>
              <a:gd name="connsiteX11" fmla="*/ 73781 w 114176"/>
              <a:gd name="connsiteY11" fmla="*/ 520040 h 1734474"/>
              <a:gd name="connsiteX12" fmla="*/ 46030 w 114176"/>
              <a:gd name="connsiteY12" fmla="*/ 592941 h 1734474"/>
              <a:gd name="connsiteX13" fmla="*/ 20738 w 114176"/>
              <a:gd name="connsiteY13" fmla="*/ 685085 h 1734474"/>
              <a:gd name="connsiteX14" fmla="*/ 10 w 114176"/>
              <a:gd name="connsiteY14" fmla="*/ 775099 h 1734474"/>
              <a:gd name="connsiteX15" fmla="*/ 18213 w 114176"/>
              <a:gd name="connsiteY15" fmla="*/ 921690 h 1734474"/>
              <a:gd name="connsiteX16" fmla="*/ 27509 w 114176"/>
              <a:gd name="connsiteY16" fmla="*/ 1076054 h 1734474"/>
              <a:gd name="connsiteX17" fmla="*/ 33454 w 114176"/>
              <a:gd name="connsiteY17" fmla="*/ 1172358 h 1734474"/>
              <a:gd name="connsiteX18" fmla="*/ 29922 w 114176"/>
              <a:gd name="connsiteY18" fmla="*/ 1255661 h 1734474"/>
              <a:gd name="connsiteX19" fmla="*/ 16955 w 114176"/>
              <a:gd name="connsiteY19" fmla="*/ 1734474 h 17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176" h="1734474">
                <a:moveTo>
                  <a:pt x="96707" y="0"/>
                </a:moveTo>
                <a:cubicBezTo>
                  <a:pt x="76915" y="3958"/>
                  <a:pt x="85514" y="25300"/>
                  <a:pt x="83126" y="32270"/>
                </a:cubicBezTo>
                <a:cubicBezTo>
                  <a:pt x="80738" y="39241"/>
                  <a:pt x="79991" y="31603"/>
                  <a:pt x="82380" y="41823"/>
                </a:cubicBezTo>
                <a:cubicBezTo>
                  <a:pt x="84769" y="52043"/>
                  <a:pt x="81625" y="89635"/>
                  <a:pt x="97459" y="93593"/>
                </a:cubicBezTo>
                <a:cubicBezTo>
                  <a:pt x="109150" y="107021"/>
                  <a:pt x="107520" y="97967"/>
                  <a:pt x="111478" y="121718"/>
                </a:cubicBezTo>
                <a:cubicBezTo>
                  <a:pt x="115436" y="145469"/>
                  <a:pt x="114347" y="170374"/>
                  <a:pt x="112582" y="186005"/>
                </a:cubicBezTo>
                <a:cubicBezTo>
                  <a:pt x="110817" y="201636"/>
                  <a:pt x="96929" y="203631"/>
                  <a:pt x="100887" y="215506"/>
                </a:cubicBezTo>
                <a:cubicBezTo>
                  <a:pt x="92970" y="231340"/>
                  <a:pt x="91475" y="253283"/>
                  <a:pt x="87334" y="275259"/>
                </a:cubicBezTo>
                <a:cubicBezTo>
                  <a:pt x="83193" y="297235"/>
                  <a:pt x="71929" y="305498"/>
                  <a:pt x="76043" y="347363"/>
                </a:cubicBezTo>
                <a:cubicBezTo>
                  <a:pt x="72085" y="359238"/>
                  <a:pt x="66264" y="370376"/>
                  <a:pt x="64616" y="386613"/>
                </a:cubicBezTo>
                <a:cubicBezTo>
                  <a:pt x="62969" y="402851"/>
                  <a:pt x="64631" y="422550"/>
                  <a:pt x="66158" y="444788"/>
                </a:cubicBezTo>
                <a:cubicBezTo>
                  <a:pt x="67686" y="467026"/>
                  <a:pt x="77136" y="495348"/>
                  <a:pt x="73781" y="520040"/>
                </a:cubicBezTo>
                <a:cubicBezTo>
                  <a:pt x="70426" y="544732"/>
                  <a:pt x="49989" y="577107"/>
                  <a:pt x="46030" y="592941"/>
                </a:cubicBezTo>
                <a:cubicBezTo>
                  <a:pt x="49989" y="648359"/>
                  <a:pt x="28408" y="654726"/>
                  <a:pt x="20738" y="685085"/>
                </a:cubicBezTo>
                <a:cubicBezTo>
                  <a:pt x="13068" y="715444"/>
                  <a:pt x="431" y="735665"/>
                  <a:pt x="10" y="775099"/>
                </a:cubicBezTo>
                <a:cubicBezTo>
                  <a:pt x="-411" y="814533"/>
                  <a:pt x="13630" y="871531"/>
                  <a:pt x="18213" y="921690"/>
                </a:cubicBezTo>
                <a:cubicBezTo>
                  <a:pt x="22796" y="971849"/>
                  <a:pt x="24969" y="1034276"/>
                  <a:pt x="27509" y="1076054"/>
                </a:cubicBezTo>
                <a:cubicBezTo>
                  <a:pt x="30049" y="1117832"/>
                  <a:pt x="41371" y="1132774"/>
                  <a:pt x="33454" y="1172358"/>
                </a:cubicBezTo>
                <a:cubicBezTo>
                  <a:pt x="41371" y="1233714"/>
                  <a:pt x="32672" y="1161975"/>
                  <a:pt x="29922" y="1255661"/>
                </a:cubicBezTo>
                <a:cubicBezTo>
                  <a:pt x="27172" y="1349347"/>
                  <a:pt x="25462" y="1677967"/>
                  <a:pt x="16955" y="173447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68299" y="3621145"/>
            <a:ext cx="13647" cy="1964246"/>
          </a:xfrm>
          <a:prstGeom prst="straightConnector1">
            <a:avLst/>
          </a:prstGeom>
          <a:ln w="63500">
            <a:solidFill>
              <a:srgbClr val="FF66CC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86035" y="5757942"/>
            <a:ext cx="4429966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71036" y="1274040"/>
            <a:ext cx="0" cy="174717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18087" y="3713196"/>
            <a:ext cx="0" cy="174717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4686" y="2673214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5A0"/>
                </a:solidFill>
                <a:latin typeface="Georgia" panose="02040502050405020303" pitchFamily="18" charset="0"/>
              </a:rPr>
              <a:t>0.62</a:t>
            </a:r>
            <a:endParaRPr lang="en-GB" sz="1400" dirty="0">
              <a:solidFill>
                <a:srgbClr val="0055A0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2361" y="512855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5A0"/>
                </a:solidFill>
                <a:latin typeface="Georgia" panose="02040502050405020303" pitchFamily="18" charset="0"/>
              </a:rPr>
              <a:t>0.58</a:t>
            </a:r>
            <a:endParaRPr lang="en-GB" sz="1400" dirty="0">
              <a:solidFill>
                <a:srgbClr val="0055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/>
      <p:bldP spid="20" grpId="0"/>
      <p:bldP spid="24" grpId="0" animBg="1"/>
      <p:bldP spid="25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02782-D8D4-47A9-8717-71D23D351D33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7" y="154380"/>
            <a:ext cx="7778426" cy="5849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412" y="997814"/>
            <a:ext cx="2453804" cy="1804749"/>
          </a:xfrm>
          <a:prstGeom prst="wedgeRoundRectCallout">
            <a:avLst>
              <a:gd name="adj1" fmla="val 76442"/>
              <a:gd name="adj2" fmla="val -24357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Difference between measured tune and theoretical tune</a:t>
            </a:r>
            <a:endParaRPr lang="en-GB" sz="20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412" y="4012168"/>
            <a:ext cx="2453804" cy="783193"/>
          </a:xfrm>
          <a:prstGeom prst="wedgeRoundRectCallout">
            <a:avLst>
              <a:gd name="adj1" fmla="val 76886"/>
              <a:gd name="adj2" fmla="val 13171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0E84"/>
                </a:solidFill>
                <a:latin typeface="Georgia" panose="02040502050405020303" pitchFamily="18" charset="0"/>
              </a:rPr>
              <a:t>current tune function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5" y="3548161"/>
            <a:ext cx="4298478" cy="1906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412" y="4943100"/>
            <a:ext cx="2453804" cy="783193"/>
          </a:xfrm>
          <a:prstGeom prst="wedgeRoundRectCallout">
            <a:avLst>
              <a:gd name="adj1" fmla="val 76886"/>
              <a:gd name="adj2" fmla="val -43816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C0000"/>
                </a:solidFill>
                <a:latin typeface="Georgia" panose="02040502050405020303" pitchFamily="18" charset="0"/>
              </a:rPr>
              <a:t>Proposed </a:t>
            </a:r>
            <a:r>
              <a:rPr lang="en-US" sz="20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correction</a:t>
            </a:r>
            <a:endParaRPr lang="en-GB" sz="2000" b="1" dirty="0">
              <a:solidFill>
                <a:srgbClr val="2D0E84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5616" y="4602580"/>
            <a:ext cx="2970316" cy="1464231"/>
          </a:xfrm>
          <a:prstGeom prst="wedgeRoundRectCallout">
            <a:avLst>
              <a:gd name="adj1" fmla="val -78866"/>
              <a:gd name="adj2" fmla="val -64979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Proposed correction often requires manual adjustment by an experienced hand before sending to hardware</a:t>
            </a:r>
            <a:endParaRPr lang="en-GB" sz="1600" b="1" dirty="0">
              <a:solidFill>
                <a:srgbClr val="2D0E8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EC175D-0D31-456D-930D-6204FC88816B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7" y="154380"/>
            <a:ext cx="7778426" cy="5849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412" y="997814"/>
            <a:ext cx="2453804" cy="1804749"/>
          </a:xfrm>
          <a:prstGeom prst="wedgeRoundRectCallout">
            <a:avLst>
              <a:gd name="adj1" fmla="val 76442"/>
              <a:gd name="adj2" fmla="val -24357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Difference between measured tune and theoretical tune</a:t>
            </a:r>
            <a:endParaRPr lang="en-GB" sz="20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412" y="4012168"/>
            <a:ext cx="2453804" cy="783193"/>
          </a:xfrm>
          <a:prstGeom prst="wedgeRoundRectCallout">
            <a:avLst>
              <a:gd name="adj1" fmla="val 76886"/>
              <a:gd name="adj2" fmla="val 13171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0E84"/>
                </a:solidFill>
                <a:latin typeface="Georgia" panose="02040502050405020303" pitchFamily="18" charset="0"/>
              </a:rPr>
              <a:t>current tune function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5" y="3548161"/>
            <a:ext cx="4298478" cy="1906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412" y="4943100"/>
            <a:ext cx="2453804" cy="783193"/>
          </a:xfrm>
          <a:prstGeom prst="wedgeRoundRectCallout">
            <a:avLst>
              <a:gd name="adj1" fmla="val 76886"/>
              <a:gd name="adj2" fmla="val -43816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C0000"/>
                </a:solidFill>
                <a:latin typeface="Georgia" panose="02040502050405020303" pitchFamily="18" charset="0"/>
              </a:rPr>
              <a:t>Proposed </a:t>
            </a:r>
            <a:r>
              <a:rPr lang="en-US" sz="20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correction</a:t>
            </a:r>
            <a:endParaRPr lang="en-GB" sz="2000" b="1" dirty="0">
              <a:solidFill>
                <a:srgbClr val="2D0E84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5616" y="4602580"/>
            <a:ext cx="2970316" cy="1464231"/>
          </a:xfrm>
          <a:prstGeom prst="wedgeRoundRectCallout">
            <a:avLst>
              <a:gd name="adj1" fmla="val -78866"/>
              <a:gd name="adj2" fmla="val -64979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Proposed correction often requires manual adjustment by an experienced hand before sending to hardware</a:t>
            </a:r>
            <a:endParaRPr lang="en-GB" sz="1600" b="1" dirty="0">
              <a:solidFill>
                <a:srgbClr val="2D0E84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83029" y="-163286"/>
            <a:ext cx="9742715" cy="62646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781175" y="997815"/>
            <a:ext cx="5153025" cy="4126636"/>
          </a:xfrm>
          <a:prstGeom prst="roundRect">
            <a:avLst>
              <a:gd name="adj" fmla="val 7962"/>
            </a:avLst>
          </a:prstGeom>
          <a:solidFill>
            <a:schemeClr val="bg1"/>
          </a:solidFill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Tune measurement and correction throughout cycle at 10ms intervals: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2000</a:t>
            </a:r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~1-2 hours</a:t>
            </a:r>
          </a:p>
          <a:p>
            <a:pPr algn="ctr"/>
            <a:r>
              <a:rPr lang="en-US" sz="40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2014</a:t>
            </a:r>
            <a:r>
              <a:rPr lang="en-US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~10 </a:t>
            </a:r>
            <a:r>
              <a:rPr lang="en-US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mins</a:t>
            </a:r>
            <a:endParaRPr lang="en-US" sz="4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sequencer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9750" y="1325606"/>
            <a:ext cx="8935350" cy="4667421"/>
          </a:xfrm>
        </p:spPr>
        <p:txBody>
          <a:bodyPr>
            <a:noAutofit/>
          </a:bodyPr>
          <a:lstStyle/>
          <a:p>
            <a:r>
              <a:rPr lang="en-US" sz="2000" dirty="0"/>
              <a:t>Good for repetitive </a:t>
            </a:r>
            <a:r>
              <a:rPr lang="en-US" sz="2000" dirty="0" smtClean="0"/>
              <a:t>tasks such as:</a:t>
            </a:r>
            <a:endParaRPr lang="en-US" sz="2000" dirty="0"/>
          </a:p>
          <a:p>
            <a:pPr lvl="1"/>
            <a:r>
              <a:rPr lang="en-US" sz="1800" dirty="0" smtClean="0"/>
              <a:t>Preparation of zones for personnel access</a:t>
            </a:r>
          </a:p>
          <a:p>
            <a:pPr lvl="1"/>
            <a:r>
              <a:rPr lang="en-US" sz="1800" dirty="0" smtClean="0"/>
              <a:t>Change of machine configuration e.g. cycling to coast beam</a:t>
            </a:r>
          </a:p>
          <a:p>
            <a:pPr lvl="1"/>
            <a:r>
              <a:rPr lang="en-US" sz="1800" dirty="0" smtClean="0"/>
              <a:t>Switch </a:t>
            </a:r>
            <a:r>
              <a:rPr lang="en-US" sz="1800" dirty="0" smtClean="0"/>
              <a:t>to economy settings in temporarily unused areas </a:t>
            </a:r>
          </a:p>
          <a:p>
            <a:pPr lvl="1"/>
            <a:r>
              <a:rPr lang="en-US" sz="1800" dirty="0" smtClean="0"/>
              <a:t>With more sequences currently under development</a:t>
            </a:r>
          </a:p>
          <a:p>
            <a:r>
              <a:rPr lang="en-US" sz="2000" dirty="0" smtClean="0"/>
              <a:t>Benefits:</a:t>
            </a:r>
          </a:p>
          <a:p>
            <a:pPr lvl="1"/>
            <a:r>
              <a:rPr lang="en-US" sz="1800" dirty="0" smtClean="0"/>
              <a:t>Same sequence every time – can avoid unnecessary written, manual procedures</a:t>
            </a:r>
          </a:p>
          <a:p>
            <a:pPr lvl="1"/>
            <a:r>
              <a:rPr lang="en-US" sz="1800" dirty="0" smtClean="0"/>
              <a:t>Same results regardless of operator – no variations</a:t>
            </a:r>
          </a:p>
          <a:p>
            <a:pPr lvl="2"/>
            <a:r>
              <a:rPr lang="en-US" sz="1800" dirty="0" smtClean="0"/>
              <a:t>Avoids the necessity that everyone is informed of and remembers changes!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4EFBA8-62FA-4922-B6EE-DFF9C5ED95D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sequencer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5950" y="1325606"/>
            <a:ext cx="8603666" cy="4667421"/>
          </a:xfrm>
        </p:spPr>
        <p:txBody>
          <a:bodyPr>
            <a:noAutofit/>
          </a:bodyPr>
          <a:lstStyle/>
          <a:p>
            <a:r>
              <a:rPr lang="en-US" sz="2400" dirty="0" smtClean="0"/>
              <a:t>A sequencer has existed in one form or another for many years in the SPS</a:t>
            </a:r>
          </a:p>
          <a:p>
            <a:r>
              <a:rPr lang="en-US" sz="2400" dirty="0"/>
              <a:t>New sequencer inherited from LHC with greater functionality and flexibility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 sequencer </a:t>
            </a:r>
            <a:r>
              <a:rPr lang="en-US" sz="2400" dirty="0">
                <a:solidFill>
                  <a:schemeClr val="tx2"/>
                </a:solidFill>
              </a:rPr>
              <a:t>is still in its infancy in the SPS but is gaining ground rapidly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Increased use of the sequencer is encouraged by management 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 marL="36576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642BBB-1985-4448-A08E-1E03A39E91FB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sequencer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8354" y="1140544"/>
            <a:ext cx="8603666" cy="483571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dirty="0" smtClean="0"/>
              <a:t>Functionalities:</a:t>
            </a:r>
          </a:p>
          <a:p>
            <a:r>
              <a:rPr lang="en-US" sz="2300" dirty="0" smtClean="0">
                <a:solidFill>
                  <a:srgbClr val="FF66CC"/>
                </a:solidFill>
              </a:rPr>
              <a:t>Controls middleware </a:t>
            </a:r>
            <a:r>
              <a:rPr lang="en-US" sz="2300" dirty="0" smtClean="0"/>
              <a:t>– set and get values to and from equipment </a:t>
            </a:r>
          </a:p>
          <a:p>
            <a:r>
              <a:rPr lang="en-US" sz="2300" dirty="0" smtClean="0">
                <a:solidFill>
                  <a:srgbClr val="FF66CC"/>
                </a:solidFill>
              </a:rPr>
              <a:t>Function database </a:t>
            </a:r>
            <a:r>
              <a:rPr lang="en-US" sz="2300" dirty="0" smtClean="0"/>
              <a:t>– Can revert to a function saved in history </a:t>
            </a:r>
          </a:p>
          <a:p>
            <a:r>
              <a:rPr lang="en-US" sz="2300" dirty="0" smtClean="0">
                <a:solidFill>
                  <a:srgbClr val="FF66CC"/>
                </a:solidFill>
              </a:rPr>
              <a:t>Power converter controls </a:t>
            </a:r>
            <a:r>
              <a:rPr lang="en-US" sz="2300" dirty="0" smtClean="0"/>
              <a:t>– Change of </a:t>
            </a:r>
            <a:r>
              <a:rPr lang="en-US" sz="2300" dirty="0" smtClean="0"/>
              <a:t>state: </a:t>
            </a:r>
            <a:r>
              <a:rPr lang="en-US" sz="2300" dirty="0" smtClean="0"/>
              <a:t>ON, OFF, ECONOMY</a:t>
            </a:r>
          </a:p>
          <a:p>
            <a:r>
              <a:rPr lang="en-US" sz="2300" dirty="0" smtClean="0">
                <a:solidFill>
                  <a:srgbClr val="FF66CC"/>
                </a:solidFill>
              </a:rPr>
              <a:t>Timing events </a:t>
            </a:r>
            <a:r>
              <a:rPr lang="en-US" sz="2300" dirty="0" smtClean="0"/>
              <a:t>– enable, disable, adjust delays</a:t>
            </a:r>
          </a:p>
          <a:p>
            <a:r>
              <a:rPr lang="en-US" sz="2300" dirty="0" smtClean="0">
                <a:solidFill>
                  <a:srgbClr val="FF66CC"/>
                </a:solidFill>
              </a:rPr>
              <a:t>Software interlocks </a:t>
            </a:r>
            <a:r>
              <a:rPr lang="en-US" sz="2300" dirty="0" smtClean="0"/>
              <a:t>– mask, unmask, unlatch</a:t>
            </a:r>
            <a:endParaRPr lang="en-US" sz="23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42FC74-E57E-41F7-9684-866123DEC201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25C833-9862-48A8-8639-C0B07BA837F6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8" y="130629"/>
            <a:ext cx="3946056" cy="5937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32" y="767015"/>
            <a:ext cx="3187302" cy="355556"/>
          </a:xfrm>
          <a:prstGeom prst="rect">
            <a:avLst/>
          </a:prstGeom>
          <a:ln w="3810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7" y="1403137"/>
            <a:ext cx="4495238" cy="584127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7" y="2224297"/>
            <a:ext cx="3619048" cy="1180952"/>
          </a:xfrm>
          <a:prstGeom prst="rect">
            <a:avLst/>
          </a:prstGeom>
          <a:ln w="3810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2" y="3639786"/>
            <a:ext cx="4114286" cy="12063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87157" y="767015"/>
            <a:ext cx="4495238" cy="355556"/>
          </a:xfrm>
          <a:prstGeom prst="roundRect">
            <a:avLst/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473307" y="1394414"/>
            <a:ext cx="4495238" cy="592849"/>
          </a:xfrm>
          <a:prstGeom prst="roundRect">
            <a:avLst/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459457" y="2235564"/>
            <a:ext cx="4495238" cy="1169685"/>
          </a:xfrm>
          <a:prstGeom prst="roundRect">
            <a:avLst/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481232" y="3634839"/>
            <a:ext cx="4495238" cy="1169685"/>
          </a:xfrm>
          <a:prstGeom prst="roundRect">
            <a:avLst/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3968243" y="-98146"/>
            <a:ext cx="5374061" cy="865162"/>
          </a:xfrm>
        </p:spPr>
        <p:txBody>
          <a:bodyPr>
            <a:normAutofit/>
          </a:bodyPr>
          <a:lstStyle/>
          <a:p>
            <a:pPr marL="448056" lvl="1" indent="0">
              <a:buNone/>
            </a:pPr>
            <a:r>
              <a:rPr lang="en-US" sz="3300" dirty="0" smtClean="0"/>
              <a:t>Typical access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82 0.12026 L -1.66667E-6 -4.0703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6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82 0.03446 L 2.77778E-6 -3.08973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82 -0.03446 L -5.55556E-7 1.15634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17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5 -0.13899 L -2.22222E-6 2.38668E-6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69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 </a:t>
            </a:r>
            <a:r>
              <a:rPr lang="en-US" sz="2400" dirty="0"/>
              <a:t>to the </a:t>
            </a:r>
            <a:r>
              <a:rPr lang="en-US" sz="2400" dirty="0" smtClean="0"/>
              <a:t>SPS (Super Proton Synchrotron)</a:t>
            </a:r>
          </a:p>
          <a:p>
            <a:r>
              <a:rPr lang="en-US" sz="2400" dirty="0" smtClean="0"/>
              <a:t>Evolution of the SPS</a:t>
            </a:r>
          </a:p>
          <a:p>
            <a:r>
              <a:rPr lang="en-US" sz="2400" dirty="0" smtClean="0"/>
              <a:t>Automation in the SPS</a:t>
            </a:r>
          </a:p>
          <a:p>
            <a:r>
              <a:rPr lang="en-US" sz="2400" dirty="0" smtClean="0"/>
              <a:t>Maintaining skills and motivation</a:t>
            </a:r>
          </a:p>
          <a:p>
            <a:r>
              <a:rPr lang="en-US" sz="2400" dirty="0" smtClean="0"/>
              <a:t>Operator feedback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future</a:t>
            </a:r>
          </a:p>
          <a:p>
            <a:r>
              <a:rPr lang="en-US" sz="2400" dirty="0" smtClean="0"/>
              <a:t>Conclusions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A97DCD-9CA9-4385-9ADF-021FBF098BA6}" type="datetime4">
              <a:rPr lang="en-GB" smtClean="0">
                <a:solidFill>
                  <a:schemeClr val="tx1"/>
                </a:solidFill>
              </a:rPr>
              <a:t>24 October 2014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Automation at the CERN Super Proton Synchrotron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F0B9F0-3C6C-4F1F-A7F2-E864C94162D5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8" y="130629"/>
            <a:ext cx="3946056" cy="593766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8125" y="4329112"/>
            <a:ext cx="490538" cy="27622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28661" y="4329112"/>
            <a:ext cx="666752" cy="27622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395412" y="4329112"/>
            <a:ext cx="495301" cy="27622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ular Callout 1"/>
          <p:cNvSpPr/>
          <p:nvPr/>
        </p:nvSpPr>
        <p:spPr>
          <a:xfrm>
            <a:off x="4852069" y="1509089"/>
            <a:ext cx="4080264" cy="457200"/>
          </a:xfrm>
          <a:prstGeom prst="wedgeRoundRectCallout">
            <a:avLst>
              <a:gd name="adj1" fmla="val -156218"/>
              <a:gd name="adj2" fmla="val 544294"/>
              <a:gd name="adj3" fmla="val 16667"/>
            </a:avLst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Run: Execute all tasks sequentially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852069" y="2103706"/>
            <a:ext cx="4080264" cy="457200"/>
          </a:xfrm>
          <a:prstGeom prst="wedgeRoundRectCallout">
            <a:avLst>
              <a:gd name="adj1" fmla="val -140349"/>
              <a:gd name="adj2" fmla="val 408483"/>
              <a:gd name="adj3" fmla="val 16667"/>
            </a:avLst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Suspend: Pause a running sequence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852066" y="2692412"/>
            <a:ext cx="4080267" cy="457200"/>
          </a:xfrm>
          <a:prstGeom prst="wedgeRoundRectCallout">
            <a:avLst>
              <a:gd name="adj1" fmla="val -127475"/>
              <a:gd name="adj2" fmla="val 284555"/>
              <a:gd name="adj3" fmla="val 16667"/>
            </a:avLst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Step: Execute a single task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852065" y="3285067"/>
            <a:ext cx="4080268" cy="457200"/>
          </a:xfrm>
          <a:prstGeom prst="wedgeRoundRectCallout">
            <a:avLst>
              <a:gd name="adj1" fmla="val -114069"/>
              <a:gd name="adj2" fmla="val 157330"/>
              <a:gd name="adj3" fmla="val 16667"/>
            </a:avLst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Skip: skip a task 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852064" y="3852334"/>
            <a:ext cx="4080269" cy="457200"/>
          </a:xfrm>
          <a:prstGeom prst="wedgeRoundRectCallout">
            <a:avLst>
              <a:gd name="adj1" fmla="val -97185"/>
              <a:gd name="adj2" fmla="val 59998"/>
              <a:gd name="adj3" fmla="val 16667"/>
            </a:avLst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Stop: Stop a running sequence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90713" y="4329112"/>
            <a:ext cx="447675" cy="27622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38388" y="4329112"/>
            <a:ext cx="500062" cy="27622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209963" y="4558854"/>
            <a:ext cx="5077976" cy="138885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In addition, sequence details remain visible and (in rare cases) editable if the need arises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01496" y="-6786"/>
            <a:ext cx="5077976" cy="931652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905256" indent="-4572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092708" indent="-3429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85316" indent="-3429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650492" indent="-3429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 well designed sequence will execute all tasks as foreseen…but the sequencer gives us the option to: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9185564" cy="9404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Losing skills?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8231"/>
            <a:ext cx="9144000" cy="487331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The operator’s skill set has evolved along with the machine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Today’s operators perhaps would not be as immediately adept in performing the tasks that were </a:t>
            </a:r>
            <a:r>
              <a:rPr lang="en-US" sz="2400" dirty="0" smtClean="0">
                <a:solidFill>
                  <a:schemeClr val="tx2"/>
                </a:solidFill>
              </a:rPr>
              <a:t>day-to-day </a:t>
            </a:r>
            <a:r>
              <a:rPr lang="en-US" sz="2400" dirty="0" smtClean="0">
                <a:solidFill>
                  <a:schemeClr val="tx2"/>
                </a:solidFill>
              </a:rPr>
              <a:t>jobs 10-15 years ago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…but the focus has moved and the management of priorities now plays a large part in a multi-cycling machine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Evaluating and changing machine user configuration to </a:t>
            </a:r>
            <a:r>
              <a:rPr lang="en-US" sz="2000" dirty="0" err="1" smtClean="0">
                <a:solidFill>
                  <a:schemeClr val="tx2"/>
                </a:solidFill>
              </a:rPr>
              <a:t>optimise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beam availability to users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Operations has not become “easier” despite the advent of automation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D586C2-0086-4B23-8A4C-A502956E6928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9185564" cy="9404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Maintaining skills and motivation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75" y="1088531"/>
            <a:ext cx="8314275" cy="487331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Each operator is given a </a:t>
            </a:r>
            <a:r>
              <a:rPr lang="en-US" sz="2400" dirty="0" err="1" smtClean="0">
                <a:solidFill>
                  <a:schemeClr val="tx2"/>
                </a:solidFill>
              </a:rPr>
              <a:t>specialisation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This is Diego, a young operator responsible for </a:t>
            </a:r>
            <a:r>
              <a:rPr lang="en-US" sz="2400" dirty="0" smtClean="0">
                <a:solidFill>
                  <a:srgbClr val="FF66CC"/>
                </a:solidFill>
              </a:rPr>
              <a:t>managing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rgbClr val="FF66CC"/>
                </a:solidFill>
              </a:rPr>
              <a:t>maintaining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dirty="0" smtClean="0">
                <a:solidFill>
                  <a:srgbClr val="FF66CC"/>
                </a:solidFill>
              </a:rPr>
              <a:t>implementing</a:t>
            </a:r>
            <a:r>
              <a:rPr lang="en-US" sz="2400" dirty="0" smtClean="0">
                <a:solidFill>
                  <a:schemeClr val="tx2"/>
                </a:solidFill>
              </a:rPr>
              <a:t> new sequences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He and fellow operators on the front line </a:t>
            </a:r>
            <a:r>
              <a:rPr lang="en-US" sz="2400" dirty="0" smtClean="0">
                <a:solidFill>
                  <a:srgbClr val="FF66CC"/>
                </a:solidFill>
              </a:rPr>
              <a:t>identify</a:t>
            </a:r>
            <a:r>
              <a:rPr lang="en-US" sz="2400" dirty="0" smtClean="0">
                <a:solidFill>
                  <a:schemeClr val="tx2"/>
                </a:solidFill>
              </a:rPr>
              <a:t> areas where automation could be of interest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Operations </a:t>
            </a:r>
            <a:r>
              <a:rPr lang="en-US" sz="2400" dirty="0">
                <a:solidFill>
                  <a:srgbClr val="FF66CC"/>
                </a:solidFill>
              </a:rPr>
              <a:t>conceive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>
                <a:solidFill>
                  <a:srgbClr val="FF66CC"/>
                </a:solidFill>
              </a:rPr>
              <a:t>create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dirty="0">
                <a:solidFill>
                  <a:srgbClr val="FF66CC"/>
                </a:solidFill>
              </a:rPr>
              <a:t>edit</a:t>
            </a:r>
            <a:r>
              <a:rPr lang="en-US" sz="2400" dirty="0">
                <a:solidFill>
                  <a:schemeClr val="tx2"/>
                </a:solidFill>
              </a:rPr>
              <a:t> sequences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Good way for newer operators to understand the underlying </a:t>
            </a:r>
            <a:r>
              <a:rPr lang="en-US" sz="2000" dirty="0" smtClean="0">
                <a:solidFill>
                  <a:schemeClr val="tx2"/>
                </a:solidFill>
              </a:rPr>
              <a:t>processes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D586C2-0086-4B23-8A4C-A502956E6928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8" y="1113931"/>
            <a:ext cx="1552456" cy="206922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791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9185564" cy="94044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Maintaining</a:t>
            </a:r>
            <a:r>
              <a:rPr lang="en-US" sz="4800" dirty="0"/>
              <a:t> skills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8733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 maintain skill levels operators </a:t>
            </a:r>
            <a:r>
              <a:rPr lang="en-US" sz="2800" dirty="0">
                <a:solidFill>
                  <a:schemeClr val="tx2"/>
                </a:solidFill>
              </a:rPr>
              <a:t>are </a:t>
            </a:r>
            <a:r>
              <a:rPr lang="en-US" sz="2800" dirty="0" smtClean="0">
                <a:solidFill>
                  <a:schemeClr val="tx2"/>
                </a:solidFill>
              </a:rPr>
              <a:t>actively involved with: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Machine re-commissioning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Set-up </a:t>
            </a:r>
            <a:r>
              <a:rPr lang="en-US" sz="2400" dirty="0">
                <a:solidFill>
                  <a:schemeClr val="tx2"/>
                </a:solidFill>
              </a:rPr>
              <a:t>of new beams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Machine development sessions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All are examples of when automation may not be ideally suited or easily applied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A25E16-7187-43F2-8ADF-2FD8E6482DF4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8" y="2108200"/>
            <a:ext cx="3138311" cy="235373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913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9185564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Operator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406"/>
            <a:ext cx="8547100" cy="466742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Operators </a:t>
            </a:r>
            <a:r>
              <a:rPr lang="en-US" sz="2200" dirty="0" smtClean="0">
                <a:solidFill>
                  <a:schemeClr val="tx2"/>
                </a:solidFill>
              </a:rPr>
              <a:t>have pride in the good functioning of their machine and are </a:t>
            </a:r>
            <a:r>
              <a:rPr lang="en-US" sz="2200" dirty="0">
                <a:solidFill>
                  <a:schemeClr val="tx2"/>
                </a:solidFill>
              </a:rPr>
              <a:t>motivated to improve </a:t>
            </a:r>
            <a:r>
              <a:rPr lang="en-US" sz="2200" dirty="0" smtClean="0">
                <a:solidFill>
                  <a:schemeClr val="tx2"/>
                </a:solidFill>
              </a:rPr>
              <a:t>efficiency and performance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Automation </a:t>
            </a:r>
            <a:r>
              <a:rPr lang="en-US" sz="2200" dirty="0">
                <a:solidFill>
                  <a:schemeClr val="tx2"/>
                </a:solidFill>
              </a:rPr>
              <a:t>is often seen as an effective means to do </a:t>
            </a:r>
            <a:r>
              <a:rPr lang="en-US" sz="2200" dirty="0" smtClean="0">
                <a:solidFill>
                  <a:schemeClr val="tx2"/>
                </a:solidFill>
              </a:rPr>
              <a:t>so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Automation </a:t>
            </a:r>
            <a:r>
              <a:rPr lang="en-US" sz="2200" dirty="0">
                <a:solidFill>
                  <a:schemeClr val="tx2"/>
                </a:solidFill>
              </a:rPr>
              <a:t>can mean less time is spent on “mundane” tasks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Meaning greater availability for more rewarding and stimulating work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Operators do not currently feel threatened by automation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…as long as operations are involved in how it’s implemented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B32C36-2006-490A-86A1-A20ED0DE2C61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9185564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5694218" cy="466742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large amount of our time is spent for measurement and fine tuning of LHC beams</a:t>
            </a:r>
          </a:p>
          <a:p>
            <a:pPr lvl="1"/>
            <a:r>
              <a:rPr lang="en-US" dirty="0" smtClean="0">
                <a:solidFill>
                  <a:srgbClr val="FF66CC"/>
                </a:solidFill>
              </a:rPr>
              <a:t>Bunch intensity and structure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Longitudinal parameters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Transverse </a:t>
            </a:r>
            <a:r>
              <a:rPr lang="en-US" dirty="0" err="1" smtClean="0">
                <a:solidFill>
                  <a:srgbClr val="FF0000"/>
                </a:solidFill>
              </a:rPr>
              <a:t>emittance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Critical for LHC luminosity!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C5C136-A70A-4AD5-9937-9A99B64CEA90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46" y="4299671"/>
            <a:ext cx="2857610" cy="17804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60" y="88720"/>
            <a:ext cx="2857610" cy="2518238"/>
          </a:xfrm>
          <a:prstGeom prst="rect">
            <a:avLst/>
          </a:prstGeom>
          <a:ln w="38100">
            <a:solidFill>
              <a:srgbClr val="FF66C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60" y="2705741"/>
            <a:ext cx="2857610" cy="146937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Oval 6"/>
          <p:cNvSpPr/>
          <p:nvPr/>
        </p:nvSpPr>
        <p:spPr>
          <a:xfrm>
            <a:off x="457200" y="4508500"/>
            <a:ext cx="5524500" cy="1484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level of automation is essential for modern accelerator operations</a:t>
            </a:r>
          </a:p>
          <a:p>
            <a:r>
              <a:rPr lang="en-US" dirty="0" smtClean="0"/>
              <a:t>Automation tools are not necessarily straightforward and often require a </a:t>
            </a:r>
            <a:r>
              <a:rPr lang="en-US" dirty="0" smtClean="0"/>
              <a:t>well-trained </a:t>
            </a:r>
            <a:r>
              <a:rPr lang="en-US" dirty="0" smtClean="0"/>
              <a:t>operator to get best results</a:t>
            </a:r>
          </a:p>
          <a:p>
            <a:r>
              <a:rPr lang="en-US" dirty="0" smtClean="0"/>
              <a:t>Operator’s skillset has evolved </a:t>
            </a:r>
            <a:r>
              <a:rPr lang="en-US" dirty="0" smtClean="0"/>
              <a:t>in line </a:t>
            </a:r>
            <a:r>
              <a:rPr lang="en-US" dirty="0" smtClean="0"/>
              <a:t>with the machine</a:t>
            </a:r>
          </a:p>
          <a:p>
            <a:r>
              <a:rPr lang="en-US" dirty="0" smtClean="0"/>
              <a:t>Despite the assistance of automation operation is not easier today than it was 10-15 years ago</a:t>
            </a:r>
          </a:p>
          <a:p>
            <a:r>
              <a:rPr lang="en-US" dirty="0" smtClean="0"/>
              <a:t>Operators should continue to be implicated in it’s implementation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A78A4-DCBB-40EB-83A3-B6BDB088F99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200" y="195228"/>
            <a:ext cx="8226854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A78A4-DCBB-40EB-83A3-B6BDB088F99A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77" y="1097571"/>
            <a:ext cx="4928223" cy="4977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86788" y="5880415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Georgia" panose="02040502050405020303" pitchFamily="18" charset="0"/>
                <a:hlinkClick r:id="rId4"/>
              </a:rPr>
              <a:t>http://xkcd.com/1319/</a:t>
            </a:r>
            <a:endParaRPr lang="en-GB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7"/>
            <a:ext cx="9144000" cy="59204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7"/>
            <a:ext cx="9144000" cy="59204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9638"/>
            <a:ext cx="8226854" cy="94044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Super Proton Synchrotron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63FDA5-71A2-4F2B-B6A3-4A40CFCF1CDC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9460" y="3638543"/>
            <a:ext cx="67393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LHC 450GeV via TI2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…and </a:t>
            </a:r>
            <a:r>
              <a:rPr lang="en-US" dirty="0">
                <a:solidFill>
                  <a:srgbClr val="FF66CC"/>
                </a:solidFill>
                <a:latin typeface="Georgia" panose="02040502050405020303" pitchFamily="18" charset="0"/>
              </a:rPr>
              <a:t>TI8 transfer 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Georgia" panose="02040502050405020303" pitchFamily="18" charset="0"/>
              </a:rPr>
              <a:t>North experimental area - 400GeV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HiRadMat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 - High-Radiation to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Materials 440GeV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AWAKE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- Advanced 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Wakefield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Experiment – 400GeV – 2016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Ex CNGS – CERN Neutrinos to Gran </a:t>
            </a:r>
            <a:r>
              <a:rPr lang="en-US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Sasso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 – 2006-2012</a:t>
            </a:r>
            <a:endParaRPr lang="en-GB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flipV="1">
            <a:off x="206829" y="169323"/>
            <a:ext cx="3287485" cy="3341914"/>
          </a:xfrm>
          <a:prstGeom prst="arc">
            <a:avLst>
              <a:gd name="adj1" fmla="val 10947748"/>
              <a:gd name="adj2" fmla="val 18087793"/>
            </a:avLst>
          </a:prstGeom>
          <a:ln w="76200" cap="rnd">
            <a:solidFill>
              <a:srgbClr val="FF66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2718790" y="3259127"/>
            <a:ext cx="1613724" cy="0"/>
          </a:xfrm>
          <a:prstGeom prst="line">
            <a:avLst/>
          </a:prstGeom>
          <a:ln w="76200" cap="rnd">
            <a:solidFill>
              <a:srgbClr val="FF66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159772" y="2093515"/>
            <a:ext cx="2002611" cy="291475"/>
          </a:xfrm>
          <a:custGeom>
            <a:avLst/>
            <a:gdLst>
              <a:gd name="connsiteX0" fmla="*/ 0 w 1960075"/>
              <a:gd name="connsiteY0" fmla="*/ 22914 h 294636"/>
              <a:gd name="connsiteX1" fmla="*/ 162963 w 1960075"/>
              <a:gd name="connsiteY1" fmla="*/ 13860 h 294636"/>
              <a:gd name="connsiteX2" fmla="*/ 325925 w 1960075"/>
              <a:gd name="connsiteY2" fmla="*/ 280 h 294636"/>
              <a:gd name="connsiteX3" fmla="*/ 493414 w 1960075"/>
              <a:gd name="connsiteY3" fmla="*/ 27441 h 294636"/>
              <a:gd name="connsiteX4" fmla="*/ 638270 w 1960075"/>
              <a:gd name="connsiteY4" fmla="*/ 81761 h 294636"/>
              <a:gd name="connsiteX5" fmla="*/ 706171 w 1960075"/>
              <a:gd name="connsiteY5" fmla="*/ 136082 h 294636"/>
              <a:gd name="connsiteX6" fmla="*/ 765018 w 1960075"/>
              <a:gd name="connsiteY6" fmla="*/ 194930 h 294636"/>
              <a:gd name="connsiteX7" fmla="*/ 851026 w 1960075"/>
              <a:gd name="connsiteY7" fmla="*/ 253777 h 294636"/>
              <a:gd name="connsiteX8" fmla="*/ 937034 w 1960075"/>
              <a:gd name="connsiteY8" fmla="*/ 271884 h 294636"/>
              <a:gd name="connsiteX9" fmla="*/ 1077363 w 1960075"/>
              <a:gd name="connsiteY9" fmla="*/ 285464 h 294636"/>
              <a:gd name="connsiteX10" fmla="*/ 1235798 w 1960075"/>
              <a:gd name="connsiteY10" fmla="*/ 294518 h 294636"/>
              <a:gd name="connsiteX11" fmla="*/ 1385180 w 1960075"/>
              <a:gd name="connsiteY11" fmla="*/ 289991 h 294636"/>
              <a:gd name="connsiteX12" fmla="*/ 1516456 w 1960075"/>
              <a:gd name="connsiteY12" fmla="*/ 280938 h 294636"/>
              <a:gd name="connsiteX13" fmla="*/ 1611517 w 1960075"/>
              <a:gd name="connsiteY13" fmla="*/ 249250 h 294636"/>
              <a:gd name="connsiteX14" fmla="*/ 1720159 w 1960075"/>
              <a:gd name="connsiteY14" fmla="*/ 203983 h 294636"/>
              <a:gd name="connsiteX15" fmla="*/ 1815220 w 1960075"/>
              <a:gd name="connsiteY15" fmla="*/ 172296 h 294636"/>
              <a:gd name="connsiteX16" fmla="*/ 1896701 w 1960075"/>
              <a:gd name="connsiteY16" fmla="*/ 136082 h 294636"/>
              <a:gd name="connsiteX17" fmla="*/ 1960075 w 1960075"/>
              <a:gd name="connsiteY17" fmla="*/ 99868 h 29463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638270 w 1960075"/>
              <a:gd name="connsiteY4" fmla="*/ 81761 h 294866"/>
              <a:gd name="connsiteX5" fmla="*/ 706171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37034 w 1960075"/>
              <a:gd name="connsiteY8" fmla="*/ 271884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595407 w 1960075"/>
              <a:gd name="connsiteY4" fmla="*/ 57948 h 294866"/>
              <a:gd name="connsiteX5" fmla="*/ 706171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37034 w 1960075"/>
              <a:gd name="connsiteY8" fmla="*/ 271884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604932 w 1960075"/>
              <a:gd name="connsiteY4" fmla="*/ 57948 h 294866"/>
              <a:gd name="connsiteX5" fmla="*/ 706171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37034 w 1960075"/>
              <a:gd name="connsiteY8" fmla="*/ 271884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600170 w 1960075"/>
              <a:gd name="connsiteY4" fmla="*/ 65092 h 294866"/>
              <a:gd name="connsiteX5" fmla="*/ 706171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37034 w 1960075"/>
              <a:gd name="connsiteY8" fmla="*/ 271884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600170 w 1960075"/>
              <a:gd name="connsiteY4" fmla="*/ 65092 h 294866"/>
              <a:gd name="connsiteX5" fmla="*/ 696646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37034 w 1960075"/>
              <a:gd name="connsiteY8" fmla="*/ 271884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866"/>
              <a:gd name="connsiteX1" fmla="*/ 162963 w 1960075"/>
              <a:gd name="connsiteY1" fmla="*/ 13860 h 294866"/>
              <a:gd name="connsiteX2" fmla="*/ 325925 w 1960075"/>
              <a:gd name="connsiteY2" fmla="*/ 280 h 294866"/>
              <a:gd name="connsiteX3" fmla="*/ 493414 w 1960075"/>
              <a:gd name="connsiteY3" fmla="*/ 27441 h 294866"/>
              <a:gd name="connsiteX4" fmla="*/ 600170 w 1960075"/>
              <a:gd name="connsiteY4" fmla="*/ 65092 h 294866"/>
              <a:gd name="connsiteX5" fmla="*/ 696646 w 1960075"/>
              <a:gd name="connsiteY5" fmla="*/ 136082 h 294866"/>
              <a:gd name="connsiteX6" fmla="*/ 765018 w 1960075"/>
              <a:gd name="connsiteY6" fmla="*/ 194930 h 294866"/>
              <a:gd name="connsiteX7" fmla="*/ 851026 w 1960075"/>
              <a:gd name="connsiteY7" fmla="*/ 253777 h 294866"/>
              <a:gd name="connsiteX8" fmla="*/ 970372 w 1960075"/>
              <a:gd name="connsiteY8" fmla="*/ 281409 h 294866"/>
              <a:gd name="connsiteX9" fmla="*/ 1077363 w 1960075"/>
              <a:gd name="connsiteY9" fmla="*/ 285464 h 294866"/>
              <a:gd name="connsiteX10" fmla="*/ 1235798 w 1960075"/>
              <a:gd name="connsiteY10" fmla="*/ 294518 h 294866"/>
              <a:gd name="connsiteX11" fmla="*/ 1385180 w 1960075"/>
              <a:gd name="connsiteY11" fmla="*/ 289991 h 294866"/>
              <a:gd name="connsiteX12" fmla="*/ 1504580 w 1960075"/>
              <a:gd name="connsiteY12" fmla="*/ 263125 h 294866"/>
              <a:gd name="connsiteX13" fmla="*/ 1611517 w 1960075"/>
              <a:gd name="connsiteY13" fmla="*/ 249250 h 294866"/>
              <a:gd name="connsiteX14" fmla="*/ 1720159 w 1960075"/>
              <a:gd name="connsiteY14" fmla="*/ 203983 h 294866"/>
              <a:gd name="connsiteX15" fmla="*/ 1815220 w 1960075"/>
              <a:gd name="connsiteY15" fmla="*/ 172296 h 294866"/>
              <a:gd name="connsiteX16" fmla="*/ 1896701 w 1960075"/>
              <a:gd name="connsiteY16" fmla="*/ 136082 h 294866"/>
              <a:gd name="connsiteX17" fmla="*/ 1960075 w 1960075"/>
              <a:gd name="connsiteY17" fmla="*/ 99868 h 294866"/>
              <a:gd name="connsiteX0" fmla="*/ 0 w 1960075"/>
              <a:gd name="connsiteY0" fmla="*/ 22914 h 294534"/>
              <a:gd name="connsiteX1" fmla="*/ 162963 w 1960075"/>
              <a:gd name="connsiteY1" fmla="*/ 13860 h 294534"/>
              <a:gd name="connsiteX2" fmla="*/ 325925 w 1960075"/>
              <a:gd name="connsiteY2" fmla="*/ 280 h 294534"/>
              <a:gd name="connsiteX3" fmla="*/ 493414 w 1960075"/>
              <a:gd name="connsiteY3" fmla="*/ 27441 h 294534"/>
              <a:gd name="connsiteX4" fmla="*/ 600170 w 1960075"/>
              <a:gd name="connsiteY4" fmla="*/ 65092 h 294534"/>
              <a:gd name="connsiteX5" fmla="*/ 696646 w 1960075"/>
              <a:gd name="connsiteY5" fmla="*/ 136082 h 294534"/>
              <a:gd name="connsiteX6" fmla="*/ 765018 w 1960075"/>
              <a:gd name="connsiteY6" fmla="*/ 194930 h 294534"/>
              <a:gd name="connsiteX7" fmla="*/ 851026 w 1960075"/>
              <a:gd name="connsiteY7" fmla="*/ 253777 h 294534"/>
              <a:gd name="connsiteX8" fmla="*/ 970372 w 1960075"/>
              <a:gd name="connsiteY8" fmla="*/ 281409 h 294534"/>
              <a:gd name="connsiteX9" fmla="*/ 1101175 w 1960075"/>
              <a:gd name="connsiteY9" fmla="*/ 290227 h 294534"/>
              <a:gd name="connsiteX10" fmla="*/ 1235798 w 1960075"/>
              <a:gd name="connsiteY10" fmla="*/ 294518 h 294534"/>
              <a:gd name="connsiteX11" fmla="*/ 1385180 w 1960075"/>
              <a:gd name="connsiteY11" fmla="*/ 289991 h 294534"/>
              <a:gd name="connsiteX12" fmla="*/ 1504580 w 1960075"/>
              <a:gd name="connsiteY12" fmla="*/ 263125 h 294534"/>
              <a:gd name="connsiteX13" fmla="*/ 1611517 w 1960075"/>
              <a:gd name="connsiteY13" fmla="*/ 249250 h 294534"/>
              <a:gd name="connsiteX14" fmla="*/ 1720159 w 1960075"/>
              <a:gd name="connsiteY14" fmla="*/ 203983 h 294534"/>
              <a:gd name="connsiteX15" fmla="*/ 1815220 w 1960075"/>
              <a:gd name="connsiteY15" fmla="*/ 172296 h 294534"/>
              <a:gd name="connsiteX16" fmla="*/ 1896701 w 1960075"/>
              <a:gd name="connsiteY16" fmla="*/ 136082 h 294534"/>
              <a:gd name="connsiteX17" fmla="*/ 1960075 w 1960075"/>
              <a:gd name="connsiteY17" fmla="*/ 99868 h 294534"/>
              <a:gd name="connsiteX0" fmla="*/ 0 w 1960075"/>
              <a:gd name="connsiteY0" fmla="*/ 22914 h 294782"/>
              <a:gd name="connsiteX1" fmla="*/ 162963 w 1960075"/>
              <a:gd name="connsiteY1" fmla="*/ 13860 h 294782"/>
              <a:gd name="connsiteX2" fmla="*/ 325925 w 1960075"/>
              <a:gd name="connsiteY2" fmla="*/ 280 h 294782"/>
              <a:gd name="connsiteX3" fmla="*/ 493414 w 1960075"/>
              <a:gd name="connsiteY3" fmla="*/ 27441 h 294782"/>
              <a:gd name="connsiteX4" fmla="*/ 600170 w 1960075"/>
              <a:gd name="connsiteY4" fmla="*/ 65092 h 294782"/>
              <a:gd name="connsiteX5" fmla="*/ 696646 w 1960075"/>
              <a:gd name="connsiteY5" fmla="*/ 136082 h 294782"/>
              <a:gd name="connsiteX6" fmla="*/ 765018 w 1960075"/>
              <a:gd name="connsiteY6" fmla="*/ 194930 h 294782"/>
              <a:gd name="connsiteX7" fmla="*/ 851026 w 1960075"/>
              <a:gd name="connsiteY7" fmla="*/ 253777 h 294782"/>
              <a:gd name="connsiteX8" fmla="*/ 970372 w 1960075"/>
              <a:gd name="connsiteY8" fmla="*/ 281409 h 294782"/>
              <a:gd name="connsiteX9" fmla="*/ 1101175 w 1960075"/>
              <a:gd name="connsiteY9" fmla="*/ 290227 h 294782"/>
              <a:gd name="connsiteX10" fmla="*/ 1235798 w 1960075"/>
              <a:gd name="connsiteY10" fmla="*/ 294518 h 294782"/>
              <a:gd name="connsiteX11" fmla="*/ 1382798 w 1960075"/>
              <a:gd name="connsiteY11" fmla="*/ 282847 h 294782"/>
              <a:gd name="connsiteX12" fmla="*/ 1504580 w 1960075"/>
              <a:gd name="connsiteY12" fmla="*/ 263125 h 294782"/>
              <a:gd name="connsiteX13" fmla="*/ 1611517 w 1960075"/>
              <a:gd name="connsiteY13" fmla="*/ 249250 h 294782"/>
              <a:gd name="connsiteX14" fmla="*/ 1720159 w 1960075"/>
              <a:gd name="connsiteY14" fmla="*/ 203983 h 294782"/>
              <a:gd name="connsiteX15" fmla="*/ 1815220 w 1960075"/>
              <a:gd name="connsiteY15" fmla="*/ 172296 h 294782"/>
              <a:gd name="connsiteX16" fmla="*/ 1896701 w 1960075"/>
              <a:gd name="connsiteY16" fmla="*/ 136082 h 294782"/>
              <a:gd name="connsiteX17" fmla="*/ 1960075 w 1960075"/>
              <a:gd name="connsiteY17" fmla="*/ 99868 h 294782"/>
              <a:gd name="connsiteX0" fmla="*/ 0 w 1960075"/>
              <a:gd name="connsiteY0" fmla="*/ 22914 h 294782"/>
              <a:gd name="connsiteX1" fmla="*/ 162963 w 1960075"/>
              <a:gd name="connsiteY1" fmla="*/ 13860 h 294782"/>
              <a:gd name="connsiteX2" fmla="*/ 325925 w 1960075"/>
              <a:gd name="connsiteY2" fmla="*/ 280 h 294782"/>
              <a:gd name="connsiteX3" fmla="*/ 493414 w 1960075"/>
              <a:gd name="connsiteY3" fmla="*/ 27441 h 294782"/>
              <a:gd name="connsiteX4" fmla="*/ 600170 w 1960075"/>
              <a:gd name="connsiteY4" fmla="*/ 65092 h 294782"/>
              <a:gd name="connsiteX5" fmla="*/ 696646 w 1960075"/>
              <a:gd name="connsiteY5" fmla="*/ 136082 h 294782"/>
              <a:gd name="connsiteX6" fmla="*/ 765018 w 1960075"/>
              <a:gd name="connsiteY6" fmla="*/ 194930 h 294782"/>
              <a:gd name="connsiteX7" fmla="*/ 851026 w 1960075"/>
              <a:gd name="connsiteY7" fmla="*/ 253777 h 294782"/>
              <a:gd name="connsiteX8" fmla="*/ 970372 w 1960075"/>
              <a:gd name="connsiteY8" fmla="*/ 281409 h 294782"/>
              <a:gd name="connsiteX9" fmla="*/ 1101175 w 1960075"/>
              <a:gd name="connsiteY9" fmla="*/ 290227 h 294782"/>
              <a:gd name="connsiteX10" fmla="*/ 1235798 w 1960075"/>
              <a:gd name="connsiteY10" fmla="*/ 294518 h 294782"/>
              <a:gd name="connsiteX11" fmla="*/ 1382798 w 1960075"/>
              <a:gd name="connsiteY11" fmla="*/ 282847 h 294782"/>
              <a:gd name="connsiteX12" fmla="*/ 1504580 w 1960075"/>
              <a:gd name="connsiteY12" fmla="*/ 263125 h 294782"/>
              <a:gd name="connsiteX13" fmla="*/ 1613898 w 1960075"/>
              <a:gd name="connsiteY13" fmla="*/ 234962 h 294782"/>
              <a:gd name="connsiteX14" fmla="*/ 1720159 w 1960075"/>
              <a:gd name="connsiteY14" fmla="*/ 203983 h 294782"/>
              <a:gd name="connsiteX15" fmla="*/ 1815220 w 1960075"/>
              <a:gd name="connsiteY15" fmla="*/ 172296 h 294782"/>
              <a:gd name="connsiteX16" fmla="*/ 1896701 w 1960075"/>
              <a:gd name="connsiteY16" fmla="*/ 136082 h 294782"/>
              <a:gd name="connsiteX17" fmla="*/ 1960075 w 1960075"/>
              <a:gd name="connsiteY17" fmla="*/ 99868 h 294782"/>
              <a:gd name="connsiteX0" fmla="*/ 0 w 2019607"/>
              <a:gd name="connsiteY0" fmla="*/ 22914 h 294782"/>
              <a:gd name="connsiteX1" fmla="*/ 162963 w 2019607"/>
              <a:gd name="connsiteY1" fmla="*/ 13860 h 294782"/>
              <a:gd name="connsiteX2" fmla="*/ 325925 w 2019607"/>
              <a:gd name="connsiteY2" fmla="*/ 280 h 294782"/>
              <a:gd name="connsiteX3" fmla="*/ 493414 w 2019607"/>
              <a:gd name="connsiteY3" fmla="*/ 27441 h 294782"/>
              <a:gd name="connsiteX4" fmla="*/ 600170 w 2019607"/>
              <a:gd name="connsiteY4" fmla="*/ 65092 h 294782"/>
              <a:gd name="connsiteX5" fmla="*/ 696646 w 2019607"/>
              <a:gd name="connsiteY5" fmla="*/ 136082 h 294782"/>
              <a:gd name="connsiteX6" fmla="*/ 765018 w 2019607"/>
              <a:gd name="connsiteY6" fmla="*/ 194930 h 294782"/>
              <a:gd name="connsiteX7" fmla="*/ 851026 w 2019607"/>
              <a:gd name="connsiteY7" fmla="*/ 253777 h 294782"/>
              <a:gd name="connsiteX8" fmla="*/ 970372 w 2019607"/>
              <a:gd name="connsiteY8" fmla="*/ 281409 h 294782"/>
              <a:gd name="connsiteX9" fmla="*/ 1101175 w 2019607"/>
              <a:gd name="connsiteY9" fmla="*/ 290227 h 294782"/>
              <a:gd name="connsiteX10" fmla="*/ 1235798 w 2019607"/>
              <a:gd name="connsiteY10" fmla="*/ 294518 h 294782"/>
              <a:gd name="connsiteX11" fmla="*/ 1382798 w 2019607"/>
              <a:gd name="connsiteY11" fmla="*/ 282847 h 294782"/>
              <a:gd name="connsiteX12" fmla="*/ 1504580 w 2019607"/>
              <a:gd name="connsiteY12" fmla="*/ 263125 h 294782"/>
              <a:gd name="connsiteX13" fmla="*/ 1613898 w 2019607"/>
              <a:gd name="connsiteY13" fmla="*/ 234962 h 294782"/>
              <a:gd name="connsiteX14" fmla="*/ 1720159 w 2019607"/>
              <a:gd name="connsiteY14" fmla="*/ 203983 h 294782"/>
              <a:gd name="connsiteX15" fmla="*/ 1815220 w 2019607"/>
              <a:gd name="connsiteY15" fmla="*/ 172296 h 294782"/>
              <a:gd name="connsiteX16" fmla="*/ 1896701 w 2019607"/>
              <a:gd name="connsiteY16" fmla="*/ 136082 h 294782"/>
              <a:gd name="connsiteX17" fmla="*/ 2019607 w 2019607"/>
              <a:gd name="connsiteY17" fmla="*/ 54624 h 294782"/>
              <a:gd name="connsiteX0" fmla="*/ 0 w 2019607"/>
              <a:gd name="connsiteY0" fmla="*/ 22914 h 294782"/>
              <a:gd name="connsiteX1" fmla="*/ 162963 w 2019607"/>
              <a:gd name="connsiteY1" fmla="*/ 13860 h 294782"/>
              <a:gd name="connsiteX2" fmla="*/ 325925 w 2019607"/>
              <a:gd name="connsiteY2" fmla="*/ 280 h 294782"/>
              <a:gd name="connsiteX3" fmla="*/ 493414 w 2019607"/>
              <a:gd name="connsiteY3" fmla="*/ 27441 h 294782"/>
              <a:gd name="connsiteX4" fmla="*/ 600170 w 2019607"/>
              <a:gd name="connsiteY4" fmla="*/ 65092 h 294782"/>
              <a:gd name="connsiteX5" fmla="*/ 696646 w 2019607"/>
              <a:gd name="connsiteY5" fmla="*/ 136082 h 294782"/>
              <a:gd name="connsiteX6" fmla="*/ 765018 w 2019607"/>
              <a:gd name="connsiteY6" fmla="*/ 194930 h 294782"/>
              <a:gd name="connsiteX7" fmla="*/ 851026 w 2019607"/>
              <a:gd name="connsiteY7" fmla="*/ 253777 h 294782"/>
              <a:gd name="connsiteX8" fmla="*/ 970372 w 2019607"/>
              <a:gd name="connsiteY8" fmla="*/ 281409 h 294782"/>
              <a:gd name="connsiteX9" fmla="*/ 1101175 w 2019607"/>
              <a:gd name="connsiteY9" fmla="*/ 290227 h 294782"/>
              <a:gd name="connsiteX10" fmla="*/ 1235798 w 2019607"/>
              <a:gd name="connsiteY10" fmla="*/ 294518 h 294782"/>
              <a:gd name="connsiteX11" fmla="*/ 1382798 w 2019607"/>
              <a:gd name="connsiteY11" fmla="*/ 282847 h 294782"/>
              <a:gd name="connsiteX12" fmla="*/ 1504580 w 2019607"/>
              <a:gd name="connsiteY12" fmla="*/ 263125 h 294782"/>
              <a:gd name="connsiteX13" fmla="*/ 1613898 w 2019607"/>
              <a:gd name="connsiteY13" fmla="*/ 234962 h 294782"/>
              <a:gd name="connsiteX14" fmla="*/ 1720159 w 2019607"/>
              <a:gd name="connsiteY14" fmla="*/ 203983 h 294782"/>
              <a:gd name="connsiteX15" fmla="*/ 1815220 w 2019607"/>
              <a:gd name="connsiteY15" fmla="*/ 172296 h 294782"/>
              <a:gd name="connsiteX16" fmla="*/ 1918132 w 2019607"/>
              <a:gd name="connsiteY16" fmla="*/ 121794 h 294782"/>
              <a:gd name="connsiteX17" fmla="*/ 2019607 w 2019607"/>
              <a:gd name="connsiteY17" fmla="*/ 54624 h 294782"/>
              <a:gd name="connsiteX0" fmla="*/ 0 w 2002611"/>
              <a:gd name="connsiteY0" fmla="*/ 26324 h 294793"/>
              <a:gd name="connsiteX1" fmla="*/ 145967 w 2002611"/>
              <a:gd name="connsiteY1" fmla="*/ 13871 h 294793"/>
              <a:gd name="connsiteX2" fmla="*/ 308929 w 2002611"/>
              <a:gd name="connsiteY2" fmla="*/ 291 h 294793"/>
              <a:gd name="connsiteX3" fmla="*/ 476418 w 2002611"/>
              <a:gd name="connsiteY3" fmla="*/ 27452 h 294793"/>
              <a:gd name="connsiteX4" fmla="*/ 583174 w 2002611"/>
              <a:gd name="connsiteY4" fmla="*/ 65103 h 294793"/>
              <a:gd name="connsiteX5" fmla="*/ 679650 w 2002611"/>
              <a:gd name="connsiteY5" fmla="*/ 136093 h 294793"/>
              <a:gd name="connsiteX6" fmla="*/ 748022 w 2002611"/>
              <a:gd name="connsiteY6" fmla="*/ 194941 h 294793"/>
              <a:gd name="connsiteX7" fmla="*/ 834030 w 2002611"/>
              <a:gd name="connsiteY7" fmla="*/ 253788 h 294793"/>
              <a:gd name="connsiteX8" fmla="*/ 953376 w 2002611"/>
              <a:gd name="connsiteY8" fmla="*/ 281420 h 294793"/>
              <a:gd name="connsiteX9" fmla="*/ 1084179 w 2002611"/>
              <a:gd name="connsiteY9" fmla="*/ 290238 h 294793"/>
              <a:gd name="connsiteX10" fmla="*/ 1218802 w 2002611"/>
              <a:gd name="connsiteY10" fmla="*/ 294529 h 294793"/>
              <a:gd name="connsiteX11" fmla="*/ 1365802 w 2002611"/>
              <a:gd name="connsiteY11" fmla="*/ 282858 h 294793"/>
              <a:gd name="connsiteX12" fmla="*/ 1487584 w 2002611"/>
              <a:gd name="connsiteY12" fmla="*/ 263136 h 294793"/>
              <a:gd name="connsiteX13" fmla="*/ 1596902 w 2002611"/>
              <a:gd name="connsiteY13" fmla="*/ 234973 h 294793"/>
              <a:gd name="connsiteX14" fmla="*/ 1703163 w 2002611"/>
              <a:gd name="connsiteY14" fmla="*/ 203994 h 294793"/>
              <a:gd name="connsiteX15" fmla="*/ 1798224 w 2002611"/>
              <a:gd name="connsiteY15" fmla="*/ 172307 h 294793"/>
              <a:gd name="connsiteX16" fmla="*/ 1901136 w 2002611"/>
              <a:gd name="connsiteY16" fmla="*/ 121805 h 294793"/>
              <a:gd name="connsiteX17" fmla="*/ 2002611 w 2002611"/>
              <a:gd name="connsiteY17" fmla="*/ 54635 h 294793"/>
              <a:gd name="connsiteX0" fmla="*/ 0 w 2002611"/>
              <a:gd name="connsiteY0" fmla="*/ 29673 h 298142"/>
              <a:gd name="connsiteX1" fmla="*/ 145967 w 2002611"/>
              <a:gd name="connsiteY1" fmla="*/ 17220 h 298142"/>
              <a:gd name="connsiteX2" fmla="*/ 305529 w 2002611"/>
              <a:gd name="connsiteY2" fmla="*/ 240 h 298142"/>
              <a:gd name="connsiteX3" fmla="*/ 476418 w 2002611"/>
              <a:gd name="connsiteY3" fmla="*/ 30801 h 298142"/>
              <a:gd name="connsiteX4" fmla="*/ 583174 w 2002611"/>
              <a:gd name="connsiteY4" fmla="*/ 68452 h 298142"/>
              <a:gd name="connsiteX5" fmla="*/ 679650 w 2002611"/>
              <a:gd name="connsiteY5" fmla="*/ 139442 h 298142"/>
              <a:gd name="connsiteX6" fmla="*/ 748022 w 2002611"/>
              <a:gd name="connsiteY6" fmla="*/ 198290 h 298142"/>
              <a:gd name="connsiteX7" fmla="*/ 834030 w 2002611"/>
              <a:gd name="connsiteY7" fmla="*/ 257137 h 298142"/>
              <a:gd name="connsiteX8" fmla="*/ 953376 w 2002611"/>
              <a:gd name="connsiteY8" fmla="*/ 284769 h 298142"/>
              <a:gd name="connsiteX9" fmla="*/ 1084179 w 2002611"/>
              <a:gd name="connsiteY9" fmla="*/ 293587 h 298142"/>
              <a:gd name="connsiteX10" fmla="*/ 1218802 w 2002611"/>
              <a:gd name="connsiteY10" fmla="*/ 297878 h 298142"/>
              <a:gd name="connsiteX11" fmla="*/ 1365802 w 2002611"/>
              <a:gd name="connsiteY11" fmla="*/ 286207 h 298142"/>
              <a:gd name="connsiteX12" fmla="*/ 1487584 w 2002611"/>
              <a:gd name="connsiteY12" fmla="*/ 266485 h 298142"/>
              <a:gd name="connsiteX13" fmla="*/ 1596902 w 2002611"/>
              <a:gd name="connsiteY13" fmla="*/ 238322 h 298142"/>
              <a:gd name="connsiteX14" fmla="*/ 1703163 w 2002611"/>
              <a:gd name="connsiteY14" fmla="*/ 207343 h 298142"/>
              <a:gd name="connsiteX15" fmla="*/ 1798224 w 2002611"/>
              <a:gd name="connsiteY15" fmla="*/ 175656 h 298142"/>
              <a:gd name="connsiteX16" fmla="*/ 1901136 w 2002611"/>
              <a:gd name="connsiteY16" fmla="*/ 125154 h 298142"/>
              <a:gd name="connsiteX17" fmla="*/ 2002611 w 2002611"/>
              <a:gd name="connsiteY17" fmla="*/ 57984 h 298142"/>
              <a:gd name="connsiteX0" fmla="*/ 0 w 2002611"/>
              <a:gd name="connsiteY0" fmla="*/ 30864 h 299333"/>
              <a:gd name="connsiteX1" fmla="*/ 145967 w 2002611"/>
              <a:gd name="connsiteY1" fmla="*/ 18411 h 299333"/>
              <a:gd name="connsiteX2" fmla="*/ 305529 w 2002611"/>
              <a:gd name="connsiteY2" fmla="*/ 1431 h 299333"/>
              <a:gd name="connsiteX3" fmla="*/ 476418 w 2002611"/>
              <a:gd name="connsiteY3" fmla="*/ 31992 h 299333"/>
              <a:gd name="connsiteX4" fmla="*/ 583174 w 2002611"/>
              <a:gd name="connsiteY4" fmla="*/ 69643 h 299333"/>
              <a:gd name="connsiteX5" fmla="*/ 679650 w 2002611"/>
              <a:gd name="connsiteY5" fmla="*/ 140633 h 299333"/>
              <a:gd name="connsiteX6" fmla="*/ 748022 w 2002611"/>
              <a:gd name="connsiteY6" fmla="*/ 199481 h 299333"/>
              <a:gd name="connsiteX7" fmla="*/ 834030 w 2002611"/>
              <a:gd name="connsiteY7" fmla="*/ 258328 h 299333"/>
              <a:gd name="connsiteX8" fmla="*/ 953376 w 2002611"/>
              <a:gd name="connsiteY8" fmla="*/ 285960 h 299333"/>
              <a:gd name="connsiteX9" fmla="*/ 1084179 w 2002611"/>
              <a:gd name="connsiteY9" fmla="*/ 294778 h 299333"/>
              <a:gd name="connsiteX10" fmla="*/ 1218802 w 2002611"/>
              <a:gd name="connsiteY10" fmla="*/ 299069 h 299333"/>
              <a:gd name="connsiteX11" fmla="*/ 1365802 w 2002611"/>
              <a:gd name="connsiteY11" fmla="*/ 287398 h 299333"/>
              <a:gd name="connsiteX12" fmla="*/ 1487584 w 2002611"/>
              <a:gd name="connsiteY12" fmla="*/ 267676 h 299333"/>
              <a:gd name="connsiteX13" fmla="*/ 1596902 w 2002611"/>
              <a:gd name="connsiteY13" fmla="*/ 239513 h 299333"/>
              <a:gd name="connsiteX14" fmla="*/ 1703163 w 2002611"/>
              <a:gd name="connsiteY14" fmla="*/ 208534 h 299333"/>
              <a:gd name="connsiteX15" fmla="*/ 1798224 w 2002611"/>
              <a:gd name="connsiteY15" fmla="*/ 176847 h 299333"/>
              <a:gd name="connsiteX16" fmla="*/ 1901136 w 2002611"/>
              <a:gd name="connsiteY16" fmla="*/ 126345 h 299333"/>
              <a:gd name="connsiteX17" fmla="*/ 2002611 w 2002611"/>
              <a:gd name="connsiteY17" fmla="*/ 59175 h 299333"/>
              <a:gd name="connsiteX0" fmla="*/ 0 w 2002611"/>
              <a:gd name="connsiteY0" fmla="*/ 29674 h 298143"/>
              <a:gd name="connsiteX1" fmla="*/ 145967 w 2002611"/>
              <a:gd name="connsiteY1" fmla="*/ 17221 h 298143"/>
              <a:gd name="connsiteX2" fmla="*/ 305529 w 2002611"/>
              <a:gd name="connsiteY2" fmla="*/ 241 h 298143"/>
              <a:gd name="connsiteX3" fmla="*/ 476418 w 2002611"/>
              <a:gd name="connsiteY3" fmla="*/ 30802 h 298143"/>
              <a:gd name="connsiteX4" fmla="*/ 583174 w 2002611"/>
              <a:gd name="connsiteY4" fmla="*/ 68453 h 298143"/>
              <a:gd name="connsiteX5" fmla="*/ 679650 w 2002611"/>
              <a:gd name="connsiteY5" fmla="*/ 139443 h 298143"/>
              <a:gd name="connsiteX6" fmla="*/ 748022 w 2002611"/>
              <a:gd name="connsiteY6" fmla="*/ 198291 h 298143"/>
              <a:gd name="connsiteX7" fmla="*/ 834030 w 2002611"/>
              <a:gd name="connsiteY7" fmla="*/ 257138 h 298143"/>
              <a:gd name="connsiteX8" fmla="*/ 953376 w 2002611"/>
              <a:gd name="connsiteY8" fmla="*/ 284770 h 298143"/>
              <a:gd name="connsiteX9" fmla="*/ 1084179 w 2002611"/>
              <a:gd name="connsiteY9" fmla="*/ 293588 h 298143"/>
              <a:gd name="connsiteX10" fmla="*/ 1218802 w 2002611"/>
              <a:gd name="connsiteY10" fmla="*/ 297879 h 298143"/>
              <a:gd name="connsiteX11" fmla="*/ 1365802 w 2002611"/>
              <a:gd name="connsiteY11" fmla="*/ 286208 h 298143"/>
              <a:gd name="connsiteX12" fmla="*/ 1487584 w 2002611"/>
              <a:gd name="connsiteY12" fmla="*/ 266486 h 298143"/>
              <a:gd name="connsiteX13" fmla="*/ 1596902 w 2002611"/>
              <a:gd name="connsiteY13" fmla="*/ 238323 h 298143"/>
              <a:gd name="connsiteX14" fmla="*/ 1703163 w 2002611"/>
              <a:gd name="connsiteY14" fmla="*/ 207344 h 298143"/>
              <a:gd name="connsiteX15" fmla="*/ 1798224 w 2002611"/>
              <a:gd name="connsiteY15" fmla="*/ 175657 h 298143"/>
              <a:gd name="connsiteX16" fmla="*/ 1901136 w 2002611"/>
              <a:gd name="connsiteY16" fmla="*/ 125155 h 298143"/>
              <a:gd name="connsiteX17" fmla="*/ 2002611 w 2002611"/>
              <a:gd name="connsiteY17" fmla="*/ 57985 h 298143"/>
              <a:gd name="connsiteX0" fmla="*/ 0 w 2002611"/>
              <a:gd name="connsiteY0" fmla="*/ 23006 h 291475"/>
              <a:gd name="connsiteX1" fmla="*/ 145967 w 2002611"/>
              <a:gd name="connsiteY1" fmla="*/ 10553 h 291475"/>
              <a:gd name="connsiteX2" fmla="*/ 315727 w 2002611"/>
              <a:gd name="connsiteY2" fmla="*/ 372 h 291475"/>
              <a:gd name="connsiteX3" fmla="*/ 476418 w 2002611"/>
              <a:gd name="connsiteY3" fmla="*/ 24134 h 291475"/>
              <a:gd name="connsiteX4" fmla="*/ 583174 w 2002611"/>
              <a:gd name="connsiteY4" fmla="*/ 61785 h 291475"/>
              <a:gd name="connsiteX5" fmla="*/ 679650 w 2002611"/>
              <a:gd name="connsiteY5" fmla="*/ 132775 h 291475"/>
              <a:gd name="connsiteX6" fmla="*/ 748022 w 2002611"/>
              <a:gd name="connsiteY6" fmla="*/ 191623 h 291475"/>
              <a:gd name="connsiteX7" fmla="*/ 834030 w 2002611"/>
              <a:gd name="connsiteY7" fmla="*/ 250470 h 291475"/>
              <a:gd name="connsiteX8" fmla="*/ 953376 w 2002611"/>
              <a:gd name="connsiteY8" fmla="*/ 278102 h 291475"/>
              <a:gd name="connsiteX9" fmla="*/ 1084179 w 2002611"/>
              <a:gd name="connsiteY9" fmla="*/ 286920 h 291475"/>
              <a:gd name="connsiteX10" fmla="*/ 1218802 w 2002611"/>
              <a:gd name="connsiteY10" fmla="*/ 291211 h 291475"/>
              <a:gd name="connsiteX11" fmla="*/ 1365802 w 2002611"/>
              <a:gd name="connsiteY11" fmla="*/ 279540 h 291475"/>
              <a:gd name="connsiteX12" fmla="*/ 1487584 w 2002611"/>
              <a:gd name="connsiteY12" fmla="*/ 259818 h 291475"/>
              <a:gd name="connsiteX13" fmla="*/ 1596902 w 2002611"/>
              <a:gd name="connsiteY13" fmla="*/ 231655 h 291475"/>
              <a:gd name="connsiteX14" fmla="*/ 1703163 w 2002611"/>
              <a:gd name="connsiteY14" fmla="*/ 200676 h 291475"/>
              <a:gd name="connsiteX15" fmla="*/ 1798224 w 2002611"/>
              <a:gd name="connsiteY15" fmla="*/ 168989 h 291475"/>
              <a:gd name="connsiteX16" fmla="*/ 1901136 w 2002611"/>
              <a:gd name="connsiteY16" fmla="*/ 118487 h 291475"/>
              <a:gd name="connsiteX17" fmla="*/ 2002611 w 2002611"/>
              <a:gd name="connsiteY17" fmla="*/ 51317 h 29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2611" h="291475">
                <a:moveTo>
                  <a:pt x="0" y="23006"/>
                </a:moveTo>
                <a:lnTo>
                  <a:pt x="145967" y="10553"/>
                </a:lnTo>
                <a:cubicBezTo>
                  <a:pt x="198588" y="6781"/>
                  <a:pt x="236857" y="-1891"/>
                  <a:pt x="315727" y="372"/>
                </a:cubicBezTo>
                <a:cubicBezTo>
                  <a:pt x="394597" y="2635"/>
                  <a:pt x="431844" y="13899"/>
                  <a:pt x="476418" y="24134"/>
                </a:cubicBezTo>
                <a:cubicBezTo>
                  <a:pt x="520992" y="34369"/>
                  <a:pt x="549302" y="43678"/>
                  <a:pt x="583174" y="61785"/>
                </a:cubicBezTo>
                <a:cubicBezTo>
                  <a:pt x="617046" y="79892"/>
                  <a:pt x="652175" y="111135"/>
                  <a:pt x="679650" y="132775"/>
                </a:cubicBezTo>
                <a:cubicBezTo>
                  <a:pt x="707125" y="154415"/>
                  <a:pt x="722292" y="172007"/>
                  <a:pt x="748022" y="191623"/>
                </a:cubicBezTo>
                <a:cubicBezTo>
                  <a:pt x="773752" y="211239"/>
                  <a:pt x="799804" y="236057"/>
                  <a:pt x="834030" y="250470"/>
                </a:cubicBezTo>
                <a:cubicBezTo>
                  <a:pt x="868256" y="264883"/>
                  <a:pt x="911685" y="272027"/>
                  <a:pt x="953376" y="278102"/>
                </a:cubicBezTo>
                <a:cubicBezTo>
                  <a:pt x="995067" y="284177"/>
                  <a:pt x="1039941" y="284735"/>
                  <a:pt x="1084179" y="286920"/>
                </a:cubicBezTo>
                <a:cubicBezTo>
                  <a:pt x="1128417" y="289105"/>
                  <a:pt x="1171865" y="292441"/>
                  <a:pt x="1218802" y="291211"/>
                </a:cubicBezTo>
                <a:cubicBezTo>
                  <a:pt x="1265739" y="289981"/>
                  <a:pt x="1321005" y="284772"/>
                  <a:pt x="1365802" y="279540"/>
                </a:cubicBezTo>
                <a:cubicBezTo>
                  <a:pt x="1410599" y="274308"/>
                  <a:pt x="1449068" y="267799"/>
                  <a:pt x="1487584" y="259818"/>
                </a:cubicBezTo>
                <a:cubicBezTo>
                  <a:pt x="1526100" y="251837"/>
                  <a:pt x="1560972" y="241512"/>
                  <a:pt x="1596902" y="231655"/>
                </a:cubicBezTo>
                <a:cubicBezTo>
                  <a:pt x="1632832" y="221798"/>
                  <a:pt x="1669609" y="211120"/>
                  <a:pt x="1703163" y="200676"/>
                </a:cubicBezTo>
                <a:cubicBezTo>
                  <a:pt x="1736717" y="190232"/>
                  <a:pt x="1765229" y="182687"/>
                  <a:pt x="1798224" y="168989"/>
                </a:cubicBezTo>
                <a:cubicBezTo>
                  <a:pt x="1831219" y="155291"/>
                  <a:pt x="1867072" y="138099"/>
                  <a:pt x="1901136" y="118487"/>
                </a:cubicBezTo>
                <a:cubicBezTo>
                  <a:pt x="1935200" y="98875"/>
                  <a:pt x="1982995" y="63388"/>
                  <a:pt x="2002611" y="51317"/>
                </a:cubicBezTo>
              </a:path>
            </a:pathLst>
          </a:custGeom>
          <a:noFill/>
          <a:ln w="76200" cap="rnd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69335" y="1428066"/>
            <a:ext cx="1399925" cy="794411"/>
          </a:xfrm>
          <a:prstGeom prst="line">
            <a:avLst/>
          </a:prstGeom>
          <a:ln w="76200" cap="rnd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72891" y="3259127"/>
            <a:ext cx="2559623" cy="2"/>
          </a:xfrm>
          <a:prstGeom prst="line">
            <a:avLst/>
          </a:prstGeom>
          <a:ln w="76200" cap="rnd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6159772" y="2069722"/>
            <a:ext cx="2416333" cy="657871"/>
          </a:xfrm>
          <a:custGeom>
            <a:avLst/>
            <a:gdLst>
              <a:gd name="connsiteX0" fmla="*/ 0 w 2416333"/>
              <a:gd name="connsiteY0" fmla="*/ 45513 h 657871"/>
              <a:gd name="connsiteX1" fmla="*/ 128265 w 2416333"/>
              <a:gd name="connsiteY1" fmla="*/ 37238 h 657871"/>
              <a:gd name="connsiteX2" fmla="*/ 297904 w 2416333"/>
              <a:gd name="connsiteY2" fmla="*/ 16550 h 657871"/>
              <a:gd name="connsiteX3" fmla="*/ 438581 w 2416333"/>
              <a:gd name="connsiteY3" fmla="*/ 8275 h 657871"/>
              <a:gd name="connsiteX4" fmla="*/ 575121 w 2416333"/>
              <a:gd name="connsiteY4" fmla="*/ 0 h 657871"/>
              <a:gd name="connsiteX5" fmla="*/ 744760 w 2416333"/>
              <a:gd name="connsiteY5" fmla="*/ 0 h 657871"/>
              <a:gd name="connsiteX6" fmla="*/ 897850 w 2416333"/>
              <a:gd name="connsiteY6" fmla="*/ 8275 h 657871"/>
              <a:gd name="connsiteX7" fmla="*/ 1055077 w 2416333"/>
              <a:gd name="connsiteY7" fmla="*/ 20687 h 657871"/>
              <a:gd name="connsiteX8" fmla="*/ 1224717 w 2416333"/>
              <a:gd name="connsiteY8" fmla="*/ 45513 h 657871"/>
              <a:gd name="connsiteX9" fmla="*/ 1394357 w 2416333"/>
              <a:gd name="connsiteY9" fmla="*/ 78613 h 657871"/>
              <a:gd name="connsiteX10" fmla="*/ 1543309 w 2416333"/>
              <a:gd name="connsiteY10" fmla="*/ 136539 h 657871"/>
              <a:gd name="connsiteX11" fmla="*/ 1667436 w 2416333"/>
              <a:gd name="connsiteY11" fmla="*/ 202740 h 657871"/>
              <a:gd name="connsiteX12" fmla="*/ 1832938 w 2416333"/>
              <a:gd name="connsiteY12" fmla="*/ 297904 h 657871"/>
              <a:gd name="connsiteX13" fmla="*/ 1977752 w 2416333"/>
              <a:gd name="connsiteY13" fmla="*/ 384792 h 657871"/>
              <a:gd name="connsiteX14" fmla="*/ 2106017 w 2416333"/>
              <a:gd name="connsiteY14" fmla="*/ 463406 h 657871"/>
              <a:gd name="connsiteX15" fmla="*/ 2238418 w 2416333"/>
              <a:gd name="connsiteY15" fmla="*/ 542019 h 657871"/>
              <a:gd name="connsiteX16" fmla="*/ 2333582 w 2416333"/>
              <a:gd name="connsiteY16" fmla="*/ 604083 h 657871"/>
              <a:gd name="connsiteX17" fmla="*/ 2416333 w 2416333"/>
              <a:gd name="connsiteY17" fmla="*/ 657871 h 657871"/>
              <a:gd name="connsiteX18" fmla="*/ 2416333 w 2416333"/>
              <a:gd name="connsiteY18" fmla="*/ 657871 h 657871"/>
              <a:gd name="connsiteX0" fmla="*/ 0 w 2416333"/>
              <a:gd name="connsiteY0" fmla="*/ 45513 h 657871"/>
              <a:gd name="connsiteX1" fmla="*/ 128265 w 2416333"/>
              <a:gd name="connsiteY1" fmla="*/ 37238 h 657871"/>
              <a:gd name="connsiteX2" fmla="*/ 297904 w 2416333"/>
              <a:gd name="connsiteY2" fmla="*/ 16550 h 657871"/>
              <a:gd name="connsiteX3" fmla="*/ 438581 w 2416333"/>
              <a:gd name="connsiteY3" fmla="*/ 8275 h 657871"/>
              <a:gd name="connsiteX4" fmla="*/ 575121 w 2416333"/>
              <a:gd name="connsiteY4" fmla="*/ 0 h 657871"/>
              <a:gd name="connsiteX5" fmla="*/ 744760 w 2416333"/>
              <a:gd name="connsiteY5" fmla="*/ 0 h 657871"/>
              <a:gd name="connsiteX6" fmla="*/ 897850 w 2416333"/>
              <a:gd name="connsiteY6" fmla="*/ 8275 h 657871"/>
              <a:gd name="connsiteX7" fmla="*/ 1055077 w 2416333"/>
              <a:gd name="connsiteY7" fmla="*/ 20687 h 657871"/>
              <a:gd name="connsiteX8" fmla="*/ 1224717 w 2416333"/>
              <a:gd name="connsiteY8" fmla="*/ 35316 h 657871"/>
              <a:gd name="connsiteX9" fmla="*/ 1394357 w 2416333"/>
              <a:gd name="connsiteY9" fmla="*/ 78613 h 657871"/>
              <a:gd name="connsiteX10" fmla="*/ 1543309 w 2416333"/>
              <a:gd name="connsiteY10" fmla="*/ 136539 h 657871"/>
              <a:gd name="connsiteX11" fmla="*/ 1667436 w 2416333"/>
              <a:gd name="connsiteY11" fmla="*/ 202740 h 657871"/>
              <a:gd name="connsiteX12" fmla="*/ 1832938 w 2416333"/>
              <a:gd name="connsiteY12" fmla="*/ 297904 h 657871"/>
              <a:gd name="connsiteX13" fmla="*/ 1977752 w 2416333"/>
              <a:gd name="connsiteY13" fmla="*/ 384792 h 657871"/>
              <a:gd name="connsiteX14" fmla="*/ 2106017 w 2416333"/>
              <a:gd name="connsiteY14" fmla="*/ 463406 h 657871"/>
              <a:gd name="connsiteX15" fmla="*/ 2238418 w 2416333"/>
              <a:gd name="connsiteY15" fmla="*/ 542019 h 657871"/>
              <a:gd name="connsiteX16" fmla="*/ 2333582 w 2416333"/>
              <a:gd name="connsiteY16" fmla="*/ 604083 h 657871"/>
              <a:gd name="connsiteX17" fmla="*/ 2416333 w 2416333"/>
              <a:gd name="connsiteY17" fmla="*/ 657871 h 657871"/>
              <a:gd name="connsiteX18" fmla="*/ 2416333 w 2416333"/>
              <a:gd name="connsiteY18" fmla="*/ 657871 h 657871"/>
              <a:gd name="connsiteX0" fmla="*/ 0 w 2416333"/>
              <a:gd name="connsiteY0" fmla="*/ 45513 h 657871"/>
              <a:gd name="connsiteX1" fmla="*/ 128265 w 2416333"/>
              <a:gd name="connsiteY1" fmla="*/ 37238 h 657871"/>
              <a:gd name="connsiteX2" fmla="*/ 297904 w 2416333"/>
              <a:gd name="connsiteY2" fmla="*/ 16550 h 657871"/>
              <a:gd name="connsiteX3" fmla="*/ 438581 w 2416333"/>
              <a:gd name="connsiteY3" fmla="*/ 8275 h 657871"/>
              <a:gd name="connsiteX4" fmla="*/ 575121 w 2416333"/>
              <a:gd name="connsiteY4" fmla="*/ 0 h 657871"/>
              <a:gd name="connsiteX5" fmla="*/ 744760 w 2416333"/>
              <a:gd name="connsiteY5" fmla="*/ 0 h 657871"/>
              <a:gd name="connsiteX6" fmla="*/ 897850 w 2416333"/>
              <a:gd name="connsiteY6" fmla="*/ 8275 h 657871"/>
              <a:gd name="connsiteX7" fmla="*/ 1055077 w 2416333"/>
              <a:gd name="connsiteY7" fmla="*/ 20687 h 657871"/>
              <a:gd name="connsiteX8" fmla="*/ 1221318 w 2416333"/>
              <a:gd name="connsiteY8" fmla="*/ 45513 h 657871"/>
              <a:gd name="connsiteX9" fmla="*/ 1394357 w 2416333"/>
              <a:gd name="connsiteY9" fmla="*/ 78613 h 657871"/>
              <a:gd name="connsiteX10" fmla="*/ 1543309 w 2416333"/>
              <a:gd name="connsiteY10" fmla="*/ 136539 h 657871"/>
              <a:gd name="connsiteX11" fmla="*/ 1667436 w 2416333"/>
              <a:gd name="connsiteY11" fmla="*/ 202740 h 657871"/>
              <a:gd name="connsiteX12" fmla="*/ 1832938 w 2416333"/>
              <a:gd name="connsiteY12" fmla="*/ 297904 h 657871"/>
              <a:gd name="connsiteX13" fmla="*/ 1977752 w 2416333"/>
              <a:gd name="connsiteY13" fmla="*/ 384792 h 657871"/>
              <a:gd name="connsiteX14" fmla="*/ 2106017 w 2416333"/>
              <a:gd name="connsiteY14" fmla="*/ 463406 h 657871"/>
              <a:gd name="connsiteX15" fmla="*/ 2238418 w 2416333"/>
              <a:gd name="connsiteY15" fmla="*/ 542019 h 657871"/>
              <a:gd name="connsiteX16" fmla="*/ 2333582 w 2416333"/>
              <a:gd name="connsiteY16" fmla="*/ 604083 h 657871"/>
              <a:gd name="connsiteX17" fmla="*/ 2416333 w 2416333"/>
              <a:gd name="connsiteY17" fmla="*/ 657871 h 657871"/>
              <a:gd name="connsiteX18" fmla="*/ 2416333 w 2416333"/>
              <a:gd name="connsiteY18" fmla="*/ 657871 h 657871"/>
              <a:gd name="connsiteX0" fmla="*/ 0 w 2416333"/>
              <a:gd name="connsiteY0" fmla="*/ 45513 h 657871"/>
              <a:gd name="connsiteX1" fmla="*/ 128265 w 2416333"/>
              <a:gd name="connsiteY1" fmla="*/ 37238 h 657871"/>
              <a:gd name="connsiteX2" fmla="*/ 297904 w 2416333"/>
              <a:gd name="connsiteY2" fmla="*/ 16550 h 657871"/>
              <a:gd name="connsiteX3" fmla="*/ 438581 w 2416333"/>
              <a:gd name="connsiteY3" fmla="*/ 8275 h 657871"/>
              <a:gd name="connsiteX4" fmla="*/ 575121 w 2416333"/>
              <a:gd name="connsiteY4" fmla="*/ 0 h 657871"/>
              <a:gd name="connsiteX5" fmla="*/ 744760 w 2416333"/>
              <a:gd name="connsiteY5" fmla="*/ 0 h 657871"/>
              <a:gd name="connsiteX6" fmla="*/ 897850 w 2416333"/>
              <a:gd name="connsiteY6" fmla="*/ 8275 h 657871"/>
              <a:gd name="connsiteX7" fmla="*/ 1055077 w 2416333"/>
              <a:gd name="connsiteY7" fmla="*/ 20687 h 657871"/>
              <a:gd name="connsiteX8" fmla="*/ 1221318 w 2416333"/>
              <a:gd name="connsiteY8" fmla="*/ 42114 h 657871"/>
              <a:gd name="connsiteX9" fmla="*/ 1394357 w 2416333"/>
              <a:gd name="connsiteY9" fmla="*/ 78613 h 657871"/>
              <a:gd name="connsiteX10" fmla="*/ 1543309 w 2416333"/>
              <a:gd name="connsiteY10" fmla="*/ 136539 h 657871"/>
              <a:gd name="connsiteX11" fmla="*/ 1667436 w 2416333"/>
              <a:gd name="connsiteY11" fmla="*/ 202740 h 657871"/>
              <a:gd name="connsiteX12" fmla="*/ 1832938 w 2416333"/>
              <a:gd name="connsiteY12" fmla="*/ 297904 h 657871"/>
              <a:gd name="connsiteX13" fmla="*/ 1977752 w 2416333"/>
              <a:gd name="connsiteY13" fmla="*/ 384792 h 657871"/>
              <a:gd name="connsiteX14" fmla="*/ 2106017 w 2416333"/>
              <a:gd name="connsiteY14" fmla="*/ 463406 h 657871"/>
              <a:gd name="connsiteX15" fmla="*/ 2238418 w 2416333"/>
              <a:gd name="connsiteY15" fmla="*/ 542019 h 657871"/>
              <a:gd name="connsiteX16" fmla="*/ 2333582 w 2416333"/>
              <a:gd name="connsiteY16" fmla="*/ 604083 h 657871"/>
              <a:gd name="connsiteX17" fmla="*/ 2416333 w 2416333"/>
              <a:gd name="connsiteY17" fmla="*/ 657871 h 657871"/>
              <a:gd name="connsiteX18" fmla="*/ 2416333 w 2416333"/>
              <a:gd name="connsiteY18" fmla="*/ 657871 h 65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16333" h="657871">
                <a:moveTo>
                  <a:pt x="0" y="45513"/>
                </a:moveTo>
                <a:cubicBezTo>
                  <a:pt x="39307" y="43789"/>
                  <a:pt x="78614" y="42065"/>
                  <a:pt x="128265" y="37238"/>
                </a:cubicBezTo>
                <a:cubicBezTo>
                  <a:pt x="177916" y="32411"/>
                  <a:pt x="246185" y="21377"/>
                  <a:pt x="297904" y="16550"/>
                </a:cubicBezTo>
                <a:cubicBezTo>
                  <a:pt x="349623" y="11723"/>
                  <a:pt x="438581" y="8275"/>
                  <a:pt x="438581" y="8275"/>
                </a:cubicBezTo>
                <a:cubicBezTo>
                  <a:pt x="484784" y="5517"/>
                  <a:pt x="524091" y="1379"/>
                  <a:pt x="575121" y="0"/>
                </a:cubicBezTo>
                <a:cubicBezTo>
                  <a:pt x="626151" y="-1379"/>
                  <a:pt x="690972" y="-1379"/>
                  <a:pt x="744760" y="0"/>
                </a:cubicBezTo>
                <a:cubicBezTo>
                  <a:pt x="798548" y="1379"/>
                  <a:pt x="846131" y="4827"/>
                  <a:pt x="897850" y="8275"/>
                </a:cubicBezTo>
                <a:cubicBezTo>
                  <a:pt x="949569" y="11723"/>
                  <a:pt x="1001166" y="15047"/>
                  <a:pt x="1055077" y="20687"/>
                </a:cubicBezTo>
                <a:cubicBezTo>
                  <a:pt x="1108988" y="26327"/>
                  <a:pt x="1164771" y="32460"/>
                  <a:pt x="1221318" y="42114"/>
                </a:cubicBezTo>
                <a:cubicBezTo>
                  <a:pt x="1277865" y="51768"/>
                  <a:pt x="1340692" y="62876"/>
                  <a:pt x="1394357" y="78613"/>
                </a:cubicBezTo>
                <a:cubicBezTo>
                  <a:pt x="1448022" y="94350"/>
                  <a:pt x="1497796" y="115851"/>
                  <a:pt x="1543309" y="136539"/>
                </a:cubicBezTo>
                <a:cubicBezTo>
                  <a:pt x="1588822" y="157227"/>
                  <a:pt x="1619165" y="175846"/>
                  <a:pt x="1667436" y="202740"/>
                </a:cubicBezTo>
                <a:cubicBezTo>
                  <a:pt x="1715707" y="229634"/>
                  <a:pt x="1781219" y="267562"/>
                  <a:pt x="1832938" y="297904"/>
                </a:cubicBezTo>
                <a:cubicBezTo>
                  <a:pt x="1884657" y="328246"/>
                  <a:pt x="1977752" y="384792"/>
                  <a:pt x="1977752" y="384792"/>
                </a:cubicBezTo>
                <a:lnTo>
                  <a:pt x="2106017" y="463406"/>
                </a:lnTo>
                <a:lnTo>
                  <a:pt x="2238418" y="542019"/>
                </a:lnTo>
                <a:cubicBezTo>
                  <a:pt x="2276346" y="565465"/>
                  <a:pt x="2333582" y="604083"/>
                  <a:pt x="2333582" y="604083"/>
                </a:cubicBezTo>
                <a:lnTo>
                  <a:pt x="2416333" y="657871"/>
                </a:lnTo>
                <a:lnTo>
                  <a:pt x="2416333" y="657871"/>
                </a:lnTo>
              </a:path>
            </a:pathLst>
          </a:custGeom>
          <a:noFill/>
          <a:ln w="76200" cap="rnd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750905" y="243769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450GeV</a:t>
            </a:r>
            <a:endParaRPr lang="en-GB" dirty="0">
              <a:latin typeface="Georgia" panose="02040502050405020303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26783" y="1316400"/>
            <a:ext cx="242047" cy="303171"/>
          </a:xfrm>
          <a:prstGeom prst="line">
            <a:avLst/>
          </a:prstGeom>
          <a:ln w="76200" cap="rnd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994999" y="1563337"/>
            <a:ext cx="432751" cy="75792"/>
          </a:xfrm>
          <a:prstGeom prst="line">
            <a:avLst/>
          </a:prstGeom>
          <a:ln w="76200" cap="rnd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03" y="3005667"/>
            <a:ext cx="1961371" cy="312233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2136" y="1272441"/>
            <a:ext cx="8226854" cy="4667421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The LHC requires good quality beam quickly</a:t>
            </a:r>
          </a:p>
          <a:p>
            <a:r>
              <a:rPr lang="en-US" sz="4000" dirty="0"/>
              <a:t>Reducing time from dump to </a:t>
            </a:r>
            <a:r>
              <a:rPr lang="en-US" sz="4000" dirty="0" smtClean="0"/>
              <a:t>reinjection is critical for physics</a:t>
            </a:r>
            <a:endParaRPr lang="en-US" sz="4000" dirty="0"/>
          </a:p>
          <a:p>
            <a:r>
              <a:rPr lang="en-US" sz="4000" dirty="0" smtClean="0"/>
              <a:t>SPS (and the entire injector complex) needs to be ready as soon as LHC requires beam </a:t>
            </a:r>
          </a:p>
          <a:p>
            <a:r>
              <a:rPr lang="en-US" sz="4000" dirty="0" smtClean="0"/>
              <a:t>…..whilst still satisfying our other users</a:t>
            </a:r>
          </a:p>
          <a:p>
            <a:r>
              <a:rPr lang="en-US" sz="4000" dirty="0" smtClean="0"/>
              <a:t>Sometimes a juggling act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SPS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17B72E-505C-453C-8E98-EB9E9DCCDE84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SPS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3999" y="1325606"/>
            <a:ext cx="5410201" cy="46674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When I arrived at </a:t>
            </a:r>
            <a:r>
              <a:rPr lang="en-US" dirty="0" smtClean="0"/>
              <a:t>CERN </a:t>
            </a:r>
            <a:r>
              <a:rPr lang="en-US" dirty="0"/>
              <a:t>the SPS was a very different </a:t>
            </a:r>
            <a:r>
              <a:rPr lang="en-US" dirty="0" smtClean="0"/>
              <a:t>machine</a:t>
            </a:r>
            <a:endParaRPr lang="en-US" dirty="0"/>
          </a:p>
          <a:p>
            <a:r>
              <a:rPr lang="en-US" dirty="0" smtClean="0"/>
              <a:t>Machine user configuration was rarely changed – usually one single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  <a:p>
            <a:r>
              <a:rPr lang="en-US" dirty="0" smtClean="0"/>
              <a:t>With multiple cycles, multiple users and the advent </a:t>
            </a:r>
            <a:r>
              <a:rPr lang="en-US" dirty="0" smtClean="0"/>
              <a:t>of </a:t>
            </a:r>
            <a:r>
              <a:rPr lang="en-US" dirty="0" smtClean="0"/>
              <a:t>the LHC era these changes can be several times per </a:t>
            </a:r>
            <a:r>
              <a:rPr lang="en-US" dirty="0"/>
              <a:t>shift</a:t>
            </a:r>
            <a:r>
              <a:rPr lang="en-US" dirty="0" smtClean="0"/>
              <a:t>!</a:t>
            </a:r>
          </a:p>
          <a:p>
            <a:r>
              <a:rPr lang="en-US" dirty="0" smtClean="0"/>
              <a:t>Several </a:t>
            </a:r>
            <a:r>
              <a:rPr lang="en-US" dirty="0" smtClean="0"/>
              <a:t>clients </a:t>
            </a:r>
            <a:r>
              <a:rPr lang="en-US" dirty="0" smtClean="0"/>
              <a:t>expecting beam simultaneously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had to automate to keep our heads above water!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9074F1-04B8-4E27-893F-085DB6A698C6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47" y="1110009"/>
            <a:ext cx="3162773" cy="241440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47" y="3657596"/>
            <a:ext cx="3162773" cy="236153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61519" y="300119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5875">
                  <a:solidFill>
                    <a:schemeClr val="bg1"/>
                  </a:solidFill>
                </a:ln>
                <a:latin typeface="Georgia" panose="02040502050405020303" pitchFamily="18" charset="0"/>
              </a:rPr>
              <a:t>2000</a:t>
            </a:r>
            <a:endParaRPr lang="en-GB" sz="2400" b="1" dirty="0">
              <a:ln w="15875">
                <a:solidFill>
                  <a:schemeClr val="bg1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9189" y="552669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5875">
                  <a:solidFill>
                    <a:schemeClr val="bg1"/>
                  </a:solidFill>
                </a:ln>
                <a:latin typeface="Georgia" panose="02040502050405020303" pitchFamily="18" charset="0"/>
              </a:rPr>
              <a:t>2010</a:t>
            </a:r>
            <a:endParaRPr lang="en-GB" sz="2400" b="1" dirty="0">
              <a:ln w="15875">
                <a:solidFill>
                  <a:schemeClr val="bg1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62846" y="1110009"/>
            <a:ext cx="3162774" cy="2414409"/>
          </a:xfrm>
          <a:prstGeom prst="roundRect">
            <a:avLst>
              <a:gd name="adj" fmla="val 7814"/>
            </a:avLst>
          </a:prstGeom>
          <a:noFill/>
          <a:ln w="79375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8000" y="38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0333E-6 L -0.11997 0.320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1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tools in the SPS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9400" y="1325606"/>
            <a:ext cx="8813800" cy="46674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Beam trajectory steering application</a:t>
            </a:r>
          </a:p>
          <a:p>
            <a:r>
              <a:rPr lang="en-US" sz="3600" dirty="0"/>
              <a:t>Auto tune and </a:t>
            </a:r>
            <a:r>
              <a:rPr lang="en-US" sz="3600" dirty="0" smtClean="0"/>
              <a:t>chromaticity measurement and correction</a:t>
            </a:r>
            <a:endParaRPr lang="en-US" sz="3600" dirty="0"/>
          </a:p>
          <a:p>
            <a:r>
              <a:rPr lang="en-US" sz="3600" dirty="0" smtClean="0"/>
              <a:t>Task sequencer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AB5819-ACFE-4E40-BC2F-3F7F1BB104E4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233492"/>
            <a:ext cx="9241971" cy="940443"/>
          </a:xfrm>
        </p:spPr>
        <p:txBody>
          <a:bodyPr>
            <a:noAutofit/>
          </a:bodyPr>
          <a:lstStyle/>
          <a:p>
            <a:r>
              <a:rPr lang="en-US" sz="4000" dirty="0"/>
              <a:t>Beam trajectory steering application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Automated injection oscillation corrections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Automated </a:t>
            </a:r>
            <a:r>
              <a:rPr lang="en-US" sz="2800" dirty="0"/>
              <a:t>steering on targets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Closed orbit corrections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Transfer line trajectory corrections</a:t>
            </a:r>
          </a:p>
          <a:p>
            <a:pPr marL="36576" indent="0">
              <a:lnSpc>
                <a:spcPct val="100000"/>
              </a:lnSpc>
              <a:buNone/>
            </a:pPr>
            <a:r>
              <a:rPr lang="en-US" sz="2800" dirty="0" smtClean="0"/>
              <a:t>Benefits: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Reliable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Fast 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….but its use is not trivial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39CE12-C1C0-4404-B81B-AC38A0F0BB84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953500" cy="940443"/>
          </a:xfrm>
        </p:spPr>
        <p:txBody>
          <a:bodyPr>
            <a:noAutofit/>
          </a:bodyPr>
          <a:lstStyle/>
          <a:p>
            <a:r>
              <a:rPr lang="en-US" sz="4000" dirty="0"/>
              <a:t>Beam trajectory steering application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338510-6597-418F-A7C1-5B5A32FEC183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810380"/>
            <a:ext cx="8906934" cy="3132734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325607"/>
            <a:ext cx="8226854" cy="16262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Our automation tools are not always simple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Require a certain understanding to get best results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9601200" cy="940443"/>
          </a:xfrm>
        </p:spPr>
        <p:txBody>
          <a:bodyPr>
            <a:normAutofit/>
          </a:bodyPr>
          <a:lstStyle/>
          <a:p>
            <a:r>
              <a:rPr lang="en-US" sz="4000" dirty="0"/>
              <a:t>Beam trajectory steering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3EC467-552F-4193-A204-4BCC31AA1DB0}" type="datetime4">
              <a:rPr lang="en-GB" smtClean="0"/>
              <a:t>24 October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Automation at the CERN Super Proton Synchrotron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168922"/>
            <a:ext cx="8917441" cy="419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140076" y="1874761"/>
            <a:ext cx="273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Horizontal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2315" y="3851999"/>
            <a:ext cx="234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66CC"/>
                </a:solidFill>
                <a:latin typeface="Georgia" panose="02040502050405020303" pitchFamily="18" charset="0"/>
              </a:rPr>
              <a:t>Vertical plane</a:t>
            </a:r>
            <a:endParaRPr lang="en-GB" sz="2400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6616" y="1883223"/>
            <a:ext cx="5395272" cy="3264723"/>
          </a:xfrm>
          <a:prstGeom prst="roundRect">
            <a:avLst>
              <a:gd name="adj" fmla="val 6884"/>
            </a:avLst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96226" y="1883223"/>
            <a:ext cx="3195483" cy="3264723"/>
          </a:xfrm>
          <a:prstGeom prst="roundRect">
            <a:avLst>
              <a:gd name="adj" fmla="val 6884"/>
            </a:avLst>
          </a:prstGeom>
          <a:noFill/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26575" y="5371006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Injection line trajectory</a:t>
            </a:r>
            <a:endParaRPr lang="en-GB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9335" y="5371005"/>
            <a:ext cx="62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Difference of </a:t>
            </a:r>
            <a:r>
              <a:rPr lang="en-US" dirty="0">
                <a:solidFill>
                  <a:srgbClr val="FF66CC"/>
                </a:solidFill>
                <a:latin typeface="Georgia" panose="02040502050405020303" pitchFamily="18" charset="0"/>
              </a:rPr>
              <a:t>first </a:t>
            </a: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turn </a:t>
            </a:r>
            <a:r>
              <a:rPr lang="en-US" dirty="0" err="1" smtClean="0">
                <a:solidFill>
                  <a:srgbClr val="FF66CC"/>
                </a:solidFill>
                <a:latin typeface="Georgia" panose="02040502050405020303" pitchFamily="18" charset="0"/>
              </a:rPr>
              <a:t>wrt</a:t>
            </a: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 closed </a:t>
            </a: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orbit </a:t>
            </a:r>
            <a:r>
              <a:rPr lang="en-US" dirty="0" smtClean="0">
                <a:solidFill>
                  <a:srgbClr val="FF66CC"/>
                </a:solidFill>
                <a:latin typeface="Georgia" panose="02040502050405020303" pitchFamily="18" charset="0"/>
              </a:rPr>
              <a:t>for sextants 1 and 2</a:t>
            </a:r>
            <a:endParaRPr lang="en-GB" dirty="0">
              <a:solidFill>
                <a:srgbClr val="FF66CC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04" y="5637821"/>
            <a:ext cx="8738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Corrections converge cycle by cycle to </a:t>
            </a:r>
            <a:r>
              <a:rPr lang="en-US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minimise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injection oscillations</a:t>
            </a:r>
            <a:endParaRPr lang="en-GB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8469" y="588404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0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" grpId="0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44191</TotalTime>
  <Words>1553</Words>
  <Application>Microsoft Office PowerPoint</Application>
  <PresentationFormat>On-screen Show (4:3)</PresentationFormat>
  <Paragraphs>287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CERNCorporate4-3</vt:lpstr>
      <vt:lpstr>Automation at the CERN Super Proton Synchrotron  Automation without losing skills</vt:lpstr>
      <vt:lpstr>Overview</vt:lpstr>
      <vt:lpstr>Super Proton Synchrotron</vt:lpstr>
      <vt:lpstr>Evolution of the SPS</vt:lpstr>
      <vt:lpstr>Evolution of the SPS</vt:lpstr>
      <vt:lpstr>Automation tools in the SPS</vt:lpstr>
      <vt:lpstr>Beam trajectory steering application</vt:lpstr>
      <vt:lpstr>Beam trajectory steering application</vt:lpstr>
      <vt:lpstr>Beam trajectory steering application</vt:lpstr>
      <vt:lpstr>Beam trajectory steering application</vt:lpstr>
      <vt:lpstr>Beam trajectory steering application</vt:lpstr>
      <vt:lpstr>Auto tune and chromaticity measurement and correction</vt:lpstr>
      <vt:lpstr>PowerPoint Presentation</vt:lpstr>
      <vt:lpstr>PowerPoint Presentation</vt:lpstr>
      <vt:lpstr>PowerPoint Presentation</vt:lpstr>
      <vt:lpstr>Task sequencer</vt:lpstr>
      <vt:lpstr>Task sequencer</vt:lpstr>
      <vt:lpstr>Task sequencer</vt:lpstr>
      <vt:lpstr>PowerPoint Presentation</vt:lpstr>
      <vt:lpstr>PowerPoint Presentation</vt:lpstr>
      <vt:lpstr>Losing skills?</vt:lpstr>
      <vt:lpstr>Maintaining skills and motivation</vt:lpstr>
      <vt:lpstr>Maintaining skills and motivation</vt:lpstr>
      <vt:lpstr>Operator feedback</vt:lpstr>
      <vt:lpstr>The future?</vt:lpstr>
      <vt:lpstr>Conclusions</vt:lpstr>
      <vt:lpstr>Thank you for your attention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Ridewood</dc:creator>
  <cp:lastModifiedBy>James Ridewood</cp:lastModifiedBy>
  <cp:revision>464</cp:revision>
  <cp:lastPrinted>2014-10-24T14:07:41Z</cp:lastPrinted>
  <dcterms:created xsi:type="dcterms:W3CDTF">2014-06-02T11:46:27Z</dcterms:created>
  <dcterms:modified xsi:type="dcterms:W3CDTF">2014-10-25T14:10:16Z</dcterms:modified>
</cp:coreProperties>
</file>