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93" r:id="rId2"/>
    <p:sldMasterId id="2147484073" r:id="rId3"/>
    <p:sldMasterId id="2147484110" r:id="rId4"/>
    <p:sldMasterId id="2147484123" r:id="rId5"/>
  </p:sldMasterIdLst>
  <p:notesMasterIdLst>
    <p:notesMasterId r:id="rId31"/>
  </p:notesMasterIdLst>
  <p:sldIdLst>
    <p:sldId id="1828" r:id="rId6"/>
    <p:sldId id="1829" r:id="rId7"/>
    <p:sldId id="481" r:id="rId8"/>
    <p:sldId id="1997" r:id="rId9"/>
    <p:sldId id="1998" r:id="rId10"/>
    <p:sldId id="1996" r:id="rId11"/>
    <p:sldId id="1857" r:id="rId12"/>
    <p:sldId id="1859" r:id="rId13"/>
    <p:sldId id="2000" r:id="rId14"/>
    <p:sldId id="2001" r:id="rId15"/>
    <p:sldId id="2020" r:id="rId16"/>
    <p:sldId id="2010" r:id="rId17"/>
    <p:sldId id="1860" r:id="rId18"/>
    <p:sldId id="2008" r:id="rId19"/>
    <p:sldId id="2009" r:id="rId20"/>
    <p:sldId id="1981" r:id="rId21"/>
    <p:sldId id="1993" r:id="rId22"/>
    <p:sldId id="2022" r:id="rId23"/>
    <p:sldId id="312" r:id="rId24"/>
    <p:sldId id="313" r:id="rId25"/>
    <p:sldId id="332" r:id="rId26"/>
    <p:sldId id="352" r:id="rId27"/>
    <p:sldId id="372" r:id="rId28"/>
    <p:sldId id="2017" r:id="rId29"/>
    <p:sldId id="1796" r:id="rId30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3366"/>
    <a:srgbClr val="800000"/>
    <a:srgbClr val="00A249"/>
    <a:srgbClr val="CC6600"/>
    <a:srgbClr val="FF0066"/>
    <a:srgbClr val="008000"/>
    <a:srgbClr val="000000"/>
    <a:srgbClr val="FFFFFF"/>
    <a:srgbClr val="502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1" autoAdjust="0"/>
    <p:restoredTop sz="94256" autoAdjust="0"/>
  </p:normalViewPr>
  <p:slideViewPr>
    <p:cSldViewPr snapToGrid="0">
      <p:cViewPr varScale="1">
        <p:scale>
          <a:sx n="98" d="100"/>
          <a:sy n="98" d="100"/>
        </p:scale>
        <p:origin x="80" y="4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A1321-01DA-445F-A52F-85C869258571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CFD51-FE6F-4787-A616-4F494212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65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750" y="511175"/>
            <a:ext cx="4529138" cy="254793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664" y="3230253"/>
            <a:ext cx="7941310" cy="3056384"/>
          </a:xfrm>
          <a:noFill/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21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CFD51-FE6F-4787-A616-4F4942126DC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78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C8A41-9D8E-474D-AC26-D3C55D2215E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482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75" indent="0" algn="ctr">
              <a:buNone/>
              <a:defRPr/>
            </a:lvl2pPr>
            <a:lvl3pPr marL="685749" indent="0" algn="ctr">
              <a:buNone/>
              <a:defRPr/>
            </a:lvl3pPr>
            <a:lvl4pPr marL="1028624" indent="0" algn="ctr">
              <a:buNone/>
              <a:defRPr/>
            </a:lvl4pPr>
            <a:lvl5pPr marL="1371497" indent="0" algn="ctr">
              <a:buNone/>
              <a:defRPr/>
            </a:lvl5pPr>
            <a:lvl6pPr marL="1714373" indent="0" algn="ctr">
              <a:buNone/>
              <a:defRPr/>
            </a:lvl6pPr>
            <a:lvl7pPr marL="2057246" indent="0" algn="ctr">
              <a:buNone/>
              <a:defRPr/>
            </a:lvl7pPr>
            <a:lvl8pPr marL="2400120" indent="0" algn="ctr">
              <a:buNone/>
              <a:defRPr/>
            </a:lvl8pPr>
            <a:lvl9pPr marL="2742995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58F7-C5C8-4181-AE36-BBB92254F7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E9E9-F635-47A9-861C-90E13C07B1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0B2BA-3115-47C4-ADBA-56B5592F031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7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6C715-26E5-4133-BDAE-5A79F7A7F0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2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200153"/>
            <a:ext cx="4038600" cy="163949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2953950"/>
            <a:ext cx="4038600" cy="164068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FA7C-DF5B-4A4E-8F45-F22FD0A4DA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73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26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3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8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32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88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9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1EA8-ACD2-4C36-B79E-AE3698D81EC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44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8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69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7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75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/>
            <a:fld id="{3ED50964-7797-4FC9-9C51-88471A1D0187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2023/7/3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/>
            <a:fld id="{B5E291AA-521B-4144-B755-38656F592BA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342892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6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05CB05-27A0-4AA0-BBD9-5A0102342401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4338F49E-B55B-4BC2-BE34-D24D0AAAC04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3707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2F652C-D40B-490C-AC59-0BB44BD5D17D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019B82CF-3812-4E04-8522-B640565D991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53872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6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B8DFB2-DC4F-41C6-8FAE-16F0D00AA6EA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8133E4D1-DCA9-45F7-AFE4-22F399940D1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96374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9E1279-ED87-40A0-A650-0A279DA657E9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AC41EFEC-47A4-47FF-9497-8AD2389497A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3632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3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C1A401-1C7C-40E7-9778-11DA7EAF43FA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2CBA4236-D589-4674-802D-3498667CFFA0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903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5" indent="0">
              <a:buNone/>
              <a:defRPr sz="1350"/>
            </a:lvl2pPr>
            <a:lvl3pPr marL="685749" indent="0">
              <a:buNone/>
              <a:defRPr sz="1200"/>
            </a:lvl3pPr>
            <a:lvl4pPr marL="1028624" indent="0">
              <a:buNone/>
              <a:defRPr sz="1050"/>
            </a:lvl4pPr>
            <a:lvl5pPr marL="1371497" indent="0">
              <a:buNone/>
              <a:defRPr sz="1050"/>
            </a:lvl5pPr>
            <a:lvl6pPr marL="1714373" indent="0">
              <a:buNone/>
              <a:defRPr sz="1050"/>
            </a:lvl6pPr>
            <a:lvl7pPr marL="2057246" indent="0">
              <a:buNone/>
              <a:defRPr sz="1050"/>
            </a:lvl7pPr>
            <a:lvl8pPr marL="2400120" indent="0">
              <a:buNone/>
              <a:defRPr sz="1050"/>
            </a:lvl8pPr>
            <a:lvl9pPr marL="2742995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C0C3D-058E-4102-AF91-3A712A1D394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87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D639716-948A-4280-AC83-52B31281EDED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A0449B43-ACF4-446E-BBCA-3C18267B7CC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4334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632617-3683-4CDC-BA3E-A7C640BF64EE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E719BBDE-0ED4-44B1-9BC9-9AF62FE6349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9302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4" y="204803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66" indent="0">
              <a:buNone/>
              <a:defRPr sz="900"/>
            </a:lvl2pPr>
            <a:lvl3pPr marL="685732" indent="0">
              <a:buNone/>
              <a:defRPr sz="750"/>
            </a:lvl3pPr>
            <a:lvl4pPr marL="1028598" indent="0">
              <a:buNone/>
              <a:defRPr sz="675"/>
            </a:lvl4pPr>
            <a:lvl5pPr marL="1371463" indent="0">
              <a:buNone/>
              <a:defRPr sz="675"/>
            </a:lvl5pPr>
            <a:lvl6pPr marL="1714331" indent="0">
              <a:buNone/>
              <a:defRPr sz="675"/>
            </a:lvl6pPr>
            <a:lvl7pPr marL="2057195" indent="0">
              <a:buNone/>
              <a:defRPr sz="675"/>
            </a:lvl7pPr>
            <a:lvl8pPr marL="2400060" indent="0">
              <a:buNone/>
              <a:defRPr sz="675"/>
            </a:lvl8pPr>
            <a:lvl9pPr marL="2742926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E68014-118D-4971-87A5-C86693E1384A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FC64194F-4D8D-42A7-8EA1-FF20E30F75E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753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3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66" indent="0">
              <a:buNone/>
              <a:defRPr sz="900"/>
            </a:lvl2pPr>
            <a:lvl3pPr marL="685732" indent="0">
              <a:buNone/>
              <a:defRPr sz="750"/>
            </a:lvl3pPr>
            <a:lvl4pPr marL="1028598" indent="0">
              <a:buNone/>
              <a:defRPr sz="675"/>
            </a:lvl4pPr>
            <a:lvl5pPr marL="1371463" indent="0">
              <a:buNone/>
              <a:defRPr sz="675"/>
            </a:lvl5pPr>
            <a:lvl6pPr marL="1714331" indent="0">
              <a:buNone/>
              <a:defRPr sz="675"/>
            </a:lvl6pPr>
            <a:lvl7pPr marL="2057195" indent="0">
              <a:buNone/>
              <a:defRPr sz="675"/>
            </a:lvl7pPr>
            <a:lvl8pPr marL="2400060" indent="0">
              <a:buNone/>
              <a:defRPr sz="675"/>
            </a:lvl8pPr>
            <a:lvl9pPr marL="2742926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CA6C85-C6EB-4330-BE01-CD1DA76B738E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DBC67B0B-F77C-4EDC-BDB4-FB39E5DF94B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542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BD973A-9BDE-43C6-8A74-C837831B3024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D13712DC-6A34-463C-A06F-FDE7E5476B71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3936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73D404-4BE1-44F8-864B-3DD2E28C5188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/>
            </a:lvl1pPr>
          </a:lstStyle>
          <a:p>
            <a:pPr>
              <a:defRPr/>
            </a:pPr>
            <a:fld id="{F149DBA3-D56C-421E-9D3A-C8CD76EC1FF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982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686050"/>
            <a:ext cx="5638800" cy="14287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397324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1295400" y="1085850"/>
            <a:ext cx="7086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601DB00D-A43C-4F32-BFEE-4A64549C71DC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54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9CB1774C-2AFA-429E-AE3A-641E3A4D86E9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2508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4EC2E792-610A-42B2-83A4-501D1E0CB1C9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1517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49327" y="1485900"/>
            <a:ext cx="3754439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56165" y="1485900"/>
            <a:ext cx="375443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EF80A18C-4A9E-4037-87DD-28A99057D1F0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734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BAA2-6A0E-4CAE-A586-E1C9FA80CF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663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E3BDADA3-0551-40C2-A0F0-96526639DD76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336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FFFCE0F6-EFF9-4C64-9E81-2B77D7E05CE6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5736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7574E8A2-4B1B-44C9-8E4C-F9D1DC529327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6560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E71F5B0B-31B7-497F-9EBF-AE7ABAF51805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1563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C69D5873-208F-400D-B396-79D8854D9EBB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298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527907AC-0019-4361-95E5-3197193EE0EE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67498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F025BB22-B499-4DA5-9A42-AD4DBCE7364B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24070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949327" y="1485900"/>
            <a:ext cx="3754439" cy="30861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56165" y="1485900"/>
            <a:ext cx="3754437" cy="30861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DD9C9B5F-9E95-4A82-B18A-FDFA8C57F347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7007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597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91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7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7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8D144-7AAF-4485-B2FC-18905A9CFA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360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3097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98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107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492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892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941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5292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428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16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662C-E276-4A39-9F98-027AC36C1AF9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8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DC16-2098-428C-89E5-F121B3A1DF7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6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3" y="204802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7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2177-CB4A-411D-B2F2-693B2C4AFA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7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75" indent="0">
              <a:buNone/>
              <a:defRPr sz="900"/>
            </a:lvl2pPr>
            <a:lvl3pPr marL="685749" indent="0">
              <a:buNone/>
              <a:defRPr sz="750"/>
            </a:lvl3pPr>
            <a:lvl4pPr marL="1028624" indent="0">
              <a:buNone/>
              <a:defRPr sz="675"/>
            </a:lvl4pPr>
            <a:lvl5pPr marL="1371497" indent="0">
              <a:buNone/>
              <a:defRPr sz="675"/>
            </a:lvl5pPr>
            <a:lvl6pPr marL="1714373" indent="0">
              <a:buNone/>
              <a:defRPr sz="675"/>
            </a:lvl6pPr>
            <a:lvl7pPr marL="2057246" indent="0">
              <a:buNone/>
              <a:defRPr sz="675"/>
            </a:lvl7pPr>
            <a:lvl8pPr marL="2400120" indent="0">
              <a:buNone/>
              <a:defRPr sz="675"/>
            </a:lvl8pPr>
            <a:lvl9pPr marL="2742995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D89DE-C861-473C-8041-A57CBD7AC9A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7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itchFamily="34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B59A5-5FAF-4668-9AC9-132B8C6EB12D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97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342875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685749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028624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371497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255979" indent="-255979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6008" indent="-213117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6039" indent="-170256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198930" indent="-170256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1822" indent="-170256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809" indent="-171437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684" indent="-171437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557" indent="-171437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433" indent="-171437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74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7" algn="l" defTabSz="68574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DB59A5-5FAF-4668-9AC9-132B8C6EB12D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3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512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503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defTabSz="914355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3B5E02C-1340-4873-8C32-42B60A9FEEB3}" type="datetimeFigureOut">
              <a:rPr lang="ja-JP" altLang="en-US" smtClean="0"/>
              <a:pPr>
                <a:defRPr/>
              </a:pPr>
              <a:t>2023/7/3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503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defTabSz="914355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5035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defTabSz="914355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DEFD9-2480-43C4-93E1-46EF0FAA27B1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07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342866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685732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028598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371463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254788" indent="-2547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4817" indent="-21192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4848" indent="-169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739" indent="-169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631" indent="-1690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3" algn="l" defTabSz="685732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3" algn="l" defTabSz="685732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3" indent="-171433" algn="l" defTabSz="685732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3" algn="l" defTabSz="685732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73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algn="l" defTabSz="68573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6" y="1485900"/>
            <a:ext cx="76612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1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750" b="0">
                <a:solidFill>
                  <a:srgbClr val="F8F8F8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96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750" b="0">
                <a:solidFill>
                  <a:srgbClr val="F8F8F8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396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750">
                <a:solidFill>
                  <a:srgbClr val="F8F8F8"/>
                </a:solidFill>
              </a:defRPr>
            </a:lvl1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defRPr/>
            </a:pPr>
            <a:fld id="{D6355FCC-F751-44B8-9AEB-2E0347F2043B}" type="slidenum">
              <a:rPr lang="en-US" altLang="ja-JP" smtClean="0"/>
              <a:pPr defTabSz="685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88526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892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783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675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566" algn="l" rtl="0" fontAlgn="base">
        <a:spcBef>
          <a:spcPct val="0"/>
        </a:spcBef>
        <a:spcAft>
          <a:spcPct val="0"/>
        </a:spcAft>
        <a:defRPr kumimoji="1" sz="30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35747" indent="-33574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666734" indent="-329796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kumimoji="1" sz="2100">
          <a:solidFill>
            <a:schemeClr val="tx1"/>
          </a:solidFill>
          <a:latin typeface="+mn-lt"/>
          <a:ea typeface="+mn-ea"/>
        </a:defRPr>
      </a:lvl2pPr>
      <a:lvl3pPr marL="970336" indent="-30241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1800">
          <a:solidFill>
            <a:schemeClr val="tx1"/>
          </a:solidFill>
          <a:latin typeface="+mn-lt"/>
          <a:ea typeface="+mn-ea"/>
        </a:defRPr>
      </a:lvl3pPr>
      <a:lvl4pPr marL="1260841" indent="-28931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kumimoji="1" sz="1500">
          <a:solidFill>
            <a:schemeClr val="tx1"/>
          </a:solidFill>
          <a:latin typeface="+mn-lt"/>
          <a:ea typeface="+mn-ea"/>
        </a:defRPr>
      </a:lvl4pPr>
      <a:lvl5pPr marL="1552536" indent="-29050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5pPr>
      <a:lvl6pPr marL="1895428" indent="-29050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6pPr>
      <a:lvl7pPr marL="2238319" indent="-29050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7pPr>
      <a:lvl8pPr marL="2581211" indent="-29050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8pPr>
      <a:lvl9pPr marL="2924102" indent="-290506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2FE88-9C81-463D-A47C-19B8F5E5E26C}" type="datetimeFigureOut">
              <a:rPr kumimoji="1" lang="ja-JP" altLang="en-US" smtClean="0"/>
              <a:t>2023/7/3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2BF1-BC10-4031-8381-B3C97CB3BE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0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31.pn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3.jpe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png"/><Relationship Id="rId7" Type="http://schemas.openxmlformats.org/officeDocument/2006/relationships/image" Target="../media/image5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10" Type="http://schemas.openxmlformats.org/officeDocument/2006/relationships/image" Target="../media/image61.png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DB3AA10-450A-1B5A-B5EE-122F26ED5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68261" cy="5193824"/>
          </a:xfrm>
          <a:prstGeom prst="rect">
            <a:avLst/>
          </a:prstGeom>
          <a:solidFill>
            <a:srgbClr val="0155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7" tIns="34289" rIns="68577" bIns="34289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26" descr="JPARCcor">
            <a:extLst>
              <a:ext uri="{FF2B5EF4-FFF2-40B4-BE49-F238E27FC236}">
                <a16:creationId xmlns:a16="http://schemas.microsoft.com/office/drawing/2014/main" id="{1A3BBD53-3E79-6694-21CA-35BBD57F1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1506" r="2949" b="-877"/>
          <a:stretch/>
        </p:blipFill>
        <p:spPr bwMode="auto">
          <a:xfrm>
            <a:off x="24935" y="1372661"/>
            <a:ext cx="9144674" cy="29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3F4674-2FA0-4AFC-8E90-147B080EC216}"/>
              </a:ext>
            </a:extLst>
          </p:cNvPr>
          <p:cNvSpPr txBox="1"/>
          <p:nvPr/>
        </p:nvSpPr>
        <p:spPr>
          <a:xfrm>
            <a:off x="690881" y="3929251"/>
            <a:ext cx="8039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H. Tamura</a:t>
            </a:r>
          </a:p>
          <a:p>
            <a:pPr algn="ctr"/>
            <a:r>
              <a:rPr lang="en-US" altLang="ja-JP" sz="2400" b="1" dirty="0">
                <a:solidFill>
                  <a:schemeClr val="bg1"/>
                </a:solidFill>
              </a:rPr>
              <a:t>Tohoku University </a:t>
            </a:r>
            <a:r>
              <a:rPr lang="en-US" altLang="ja-JP" sz="2400" b="1">
                <a:solidFill>
                  <a:schemeClr val="bg1"/>
                </a:solidFill>
              </a:rPr>
              <a:t>/ Japan Atomic Energy Agency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3820BC5-5B2E-C282-2CEC-8908E6A61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22" y="1245944"/>
            <a:ext cx="6702647" cy="881778"/>
          </a:xfrm>
          <a:prstGeom prst="rect">
            <a:avLst/>
          </a:prstGeom>
          <a:solidFill>
            <a:srgbClr val="000000">
              <a:alpha val="38824"/>
            </a:srgbClr>
          </a:solidFill>
          <a:ln>
            <a:noFill/>
          </a:ln>
          <a:effectLst/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buNone/>
            </a:pPr>
            <a:r>
              <a:rPr lang="en-US" altLang="ja-JP" sz="2400" b="1" kern="100" dirty="0" smtClean="0">
                <a:solidFill>
                  <a:schemeClr val="bg1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Strangeness </a:t>
            </a:r>
            <a:r>
              <a:rPr lang="en-US" altLang="ja-JP" sz="2400" b="1" kern="100" dirty="0">
                <a:solidFill>
                  <a:schemeClr val="bg1"/>
                </a:solidFill>
                <a:effectLst/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Nuclear Physics</a:t>
            </a:r>
          </a:p>
          <a:p>
            <a:pPr algn="ctr">
              <a:buNone/>
            </a:pPr>
            <a:r>
              <a:rPr lang="en-US" altLang="ja-JP" sz="2400" b="1" kern="100" dirty="0">
                <a:solidFill>
                  <a:schemeClr val="bg1"/>
                </a:solidFill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--Personal </a:t>
            </a:r>
            <a:r>
              <a:rPr lang="en-US" altLang="ja-JP" sz="2400" b="1" kern="100" dirty="0" smtClean="0">
                <a:solidFill>
                  <a:schemeClr val="bg1"/>
                </a:solidFill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View for</a:t>
            </a:r>
            <a:r>
              <a:rPr lang="en-US" altLang="ja-JP" sz="2400" b="1" kern="100" dirty="0">
                <a:solidFill>
                  <a:schemeClr val="bg1"/>
                </a:solidFill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kern="100" dirty="0" smtClean="0">
                <a:solidFill>
                  <a:schemeClr val="bg1"/>
                </a:solidFill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Future</a:t>
            </a:r>
            <a:r>
              <a:rPr lang="ja-JP" altLang="en-US" sz="2400" b="1" kern="100" dirty="0">
                <a:solidFill>
                  <a:schemeClr val="bg1"/>
                </a:solidFill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kern="100" dirty="0" smtClean="0">
                <a:solidFill>
                  <a:schemeClr val="bg1"/>
                </a:solidFill>
                <a:latin typeface="+mj-lt"/>
                <a:ea typeface="游明朝" panose="02020400000000000000" pitchFamily="18" charset="-128"/>
                <a:cs typeface="Times New Roman" panose="02020603050405020304" pitchFamily="18" charset="0"/>
              </a:rPr>
              <a:t>Directions--</a:t>
            </a:r>
            <a:endParaRPr lang="ja-JP" altLang="ja-JP" sz="2800" kern="100" dirty="0">
              <a:solidFill>
                <a:schemeClr val="bg1"/>
              </a:solidFill>
              <a:effectLst/>
              <a:latin typeface="+mj-lt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DCFEC3-C6DD-52D7-6155-28F90DF9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992" y="139749"/>
            <a:ext cx="2082573" cy="62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7F7F">
                    <a:alpha val="5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1" dirty="0" smtClean="0">
                <a:solidFill>
                  <a:srgbClr val="FFFFFF"/>
                </a:solidFill>
              </a:rPr>
              <a:t>2023.7.3</a:t>
            </a:r>
            <a:endParaRPr lang="en-US" altLang="ja-JP" sz="18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ja-JP" sz="1800" b="1" dirty="0" smtClean="0">
                <a:solidFill>
                  <a:srgbClr val="FFFFFF"/>
                </a:solidFill>
              </a:rPr>
              <a:t>EMMI workshop</a:t>
            </a:r>
            <a:endParaRPr lang="ja-JP" alt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71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D49B135D-09EB-485C-8191-06C37B1F07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" t="1036" r="1627" b="20056"/>
          <a:stretch/>
        </p:blipFill>
        <p:spPr>
          <a:xfrm>
            <a:off x="3345517" y="971928"/>
            <a:ext cx="5138888" cy="3113444"/>
          </a:xfrm>
          <a:prstGeom prst="rect">
            <a:avLst/>
          </a:prstGeom>
          <a:noFill/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28B20008-7A7E-44BD-9C4F-9E4821F1E15E}"/>
              </a:ext>
            </a:extLst>
          </p:cNvPr>
          <p:cNvSpPr txBox="1">
            <a:spLocks/>
          </p:cNvSpPr>
          <p:nvPr/>
        </p:nvSpPr>
        <p:spPr>
          <a:xfrm>
            <a:off x="989991" y="182301"/>
            <a:ext cx="7406267" cy="6064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b="1" u="sng" dirty="0">
                <a:latin typeface="+mn-lt"/>
              </a:rPr>
              <a:t>Observation of </a:t>
            </a:r>
            <a:r>
              <a:rPr lang="ja-JP" altLang="en-US" sz="2400" b="1" u="sng" dirty="0">
                <a:latin typeface="+mn-lt"/>
              </a:rPr>
              <a:t> </a:t>
            </a:r>
            <a:r>
              <a:rPr lang="en-US" altLang="ja-JP" sz="2400" b="1" i="1" u="sng" dirty="0">
                <a:latin typeface="+mn-lt"/>
              </a:rPr>
              <a:t>p</a:t>
            </a:r>
            <a:r>
              <a:rPr lang="en-US" altLang="ja-JP" sz="2400" b="1" u="sng" dirty="0">
                <a:latin typeface="+mn-lt"/>
              </a:rPr>
              <a:t>- and </a:t>
            </a:r>
            <a:r>
              <a:rPr lang="en-US" altLang="ja-JP" sz="2400" b="1" i="1" u="sng" dirty="0">
                <a:latin typeface="+mn-lt"/>
              </a:rPr>
              <a:t>s</a:t>
            </a:r>
            <a:r>
              <a:rPr lang="en-US" altLang="ja-JP" sz="2400" b="1" u="sng" dirty="0">
                <a:latin typeface="+mn-lt"/>
              </a:rPr>
              <a:t>-state </a:t>
            </a:r>
            <a:r>
              <a:rPr lang="en-US" altLang="ja-JP" sz="2400" b="1" u="sng" dirty="0">
                <a:latin typeface="Symbol" panose="05050102010706020507" pitchFamily="18" charset="2"/>
              </a:rPr>
              <a:t>X</a:t>
            </a:r>
            <a:r>
              <a:rPr lang="en-US" altLang="ja-JP" sz="2400" b="1" u="sng" dirty="0">
                <a:latin typeface="+mn-lt"/>
              </a:rPr>
              <a:t> hypernucleus (?)</a:t>
            </a:r>
            <a:endParaRPr lang="ja-JP" altLang="en-US" sz="2400" b="1" u="sng" dirty="0">
              <a:latin typeface="+mn-lt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CEE4A04-5582-40B1-B2AF-F86A755C3A8E}"/>
              </a:ext>
            </a:extLst>
          </p:cNvPr>
          <p:cNvSpPr txBox="1"/>
          <p:nvPr/>
        </p:nvSpPr>
        <p:spPr>
          <a:xfrm>
            <a:off x="3926482" y="579496"/>
            <a:ext cx="5605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i="1" dirty="0"/>
              <a:t>M. Yoshimoto et al., Prog. </a:t>
            </a:r>
            <a:r>
              <a:rPr lang="en-US" altLang="ja-JP" sz="1400" i="1" dirty="0" err="1"/>
              <a:t>Theor</a:t>
            </a:r>
            <a:r>
              <a:rPr lang="en-US" altLang="ja-JP" sz="1400" i="1" dirty="0"/>
              <a:t>. Exp. Phys. 2021, 073D02</a:t>
            </a:r>
            <a:endParaRPr lang="ja-JP" altLang="en-US" sz="1400" i="1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F9B112F-3429-4A9A-A978-B7E663EA2BC0}"/>
              </a:ext>
            </a:extLst>
          </p:cNvPr>
          <p:cNvSpPr txBox="1"/>
          <p:nvPr/>
        </p:nvSpPr>
        <p:spPr>
          <a:xfrm>
            <a:off x="5334481" y="2257447"/>
            <a:ext cx="438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/>
              <a:t>or</a:t>
            </a:r>
            <a:endParaRPr lang="ja-JP" altLang="en-US" sz="12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B182947-578D-4128-9259-0F76DD218222}"/>
              </a:ext>
            </a:extLst>
          </p:cNvPr>
          <p:cNvSpPr txBox="1"/>
          <p:nvPr/>
        </p:nvSpPr>
        <p:spPr>
          <a:xfrm>
            <a:off x="4606561" y="1744135"/>
            <a:ext cx="4386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b="1" dirty="0"/>
              <a:t>or</a:t>
            </a:r>
            <a:endParaRPr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44ABA42-1D97-450A-9F27-3BB5BE45EE30}"/>
              </a:ext>
            </a:extLst>
          </p:cNvPr>
          <p:cNvSpPr txBox="1"/>
          <p:nvPr/>
        </p:nvSpPr>
        <p:spPr>
          <a:xfrm>
            <a:off x="2757114" y="736617"/>
            <a:ext cx="73280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2400" b="1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15</a:t>
            </a:r>
            <a:r>
              <a:rPr lang="en-US" altLang="ja-JP" sz="2400" b="1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C</a:t>
            </a:r>
            <a:endParaRPr lang="ja-JP" altLang="en-US" sz="2400" b="1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506029" y="1319381"/>
            <a:ext cx="4525946" cy="2475377"/>
            <a:chOff x="551075" y="2004589"/>
            <a:chExt cx="4525946" cy="2475377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B369175A-BE03-F5BA-8970-4A3C37A39BAF}"/>
                </a:ext>
              </a:extLst>
            </p:cNvPr>
            <p:cNvSpPr/>
            <p:nvPr/>
          </p:nvSpPr>
          <p:spPr>
            <a:xfrm>
              <a:off x="846191" y="3957001"/>
              <a:ext cx="366071" cy="196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82" name="グループ化 81"/>
            <p:cNvGrpSpPr/>
            <p:nvPr/>
          </p:nvGrpSpPr>
          <p:grpSpPr>
            <a:xfrm>
              <a:off x="819287" y="2896877"/>
              <a:ext cx="2966092" cy="692544"/>
              <a:chOff x="170403" y="3192514"/>
              <a:chExt cx="2966092" cy="692544"/>
            </a:xfrm>
          </p:grpSpPr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7F142CD7-87A3-4279-B39E-00EA717B37E4}"/>
                  </a:ext>
                </a:extLst>
              </p:cNvPr>
              <p:cNvSpPr txBox="1"/>
              <p:nvPr/>
            </p:nvSpPr>
            <p:spPr>
              <a:xfrm>
                <a:off x="1954900" y="3192514"/>
                <a:ext cx="4687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i="1" dirty="0" err="1">
                    <a:solidFill>
                      <a:srgbClr val="6600CC"/>
                    </a:solidFill>
                    <a:latin typeface="Calibri" panose="020F0502020204030204"/>
                    <a:ea typeface="ＭＳ Ｐゴシック" panose="020B0600070205080204" pitchFamily="50" charset="-128"/>
                  </a:rPr>
                  <a:t>s</a:t>
                </a:r>
                <a:r>
                  <a:rPr lang="en-US" altLang="ja-JP" sz="2000" b="1" baseline="-25000" dirty="0" err="1">
                    <a:solidFill>
                      <a:srgbClr val="6600CC"/>
                    </a:solidFill>
                    <a:latin typeface="Symbol" panose="05050102010706020507" pitchFamily="18" charset="2"/>
                    <a:ea typeface="ＭＳ Ｐゴシック" panose="020B0600070205080204" pitchFamily="50" charset="-128"/>
                  </a:rPr>
                  <a:t>X</a:t>
                </a:r>
                <a:endParaRPr lang="ja-JP" altLang="en-US" sz="2000" b="1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34" name="矢印: 右 33">
                <a:extLst>
                  <a:ext uri="{FF2B5EF4-FFF2-40B4-BE49-F238E27FC236}">
                    <a16:creationId xmlns:a16="http://schemas.microsoft.com/office/drawing/2014/main" id="{6F5A585D-EC03-41A8-812C-3E195C5160EA}"/>
                  </a:ext>
                </a:extLst>
              </p:cNvPr>
              <p:cNvSpPr/>
              <p:nvPr/>
            </p:nvSpPr>
            <p:spPr>
              <a:xfrm rot="10800000">
                <a:off x="2542817" y="3269630"/>
                <a:ext cx="593678" cy="220753"/>
              </a:xfrm>
              <a:prstGeom prst="rightArrow">
                <a:avLst/>
              </a:prstGeom>
              <a:solidFill>
                <a:srgbClr val="9933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832A1ED-9920-82E3-C68E-2E9B403CCFFF}"/>
                  </a:ext>
                </a:extLst>
              </p:cNvPr>
              <p:cNvSpPr txBox="1"/>
              <p:nvPr/>
            </p:nvSpPr>
            <p:spPr>
              <a:xfrm>
                <a:off x="170403" y="3324249"/>
                <a:ext cx="46872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i="1" dirty="0" err="1">
                    <a:solidFill>
                      <a:srgbClr val="7030A0"/>
                    </a:solidFill>
                    <a:latin typeface="Calibri" panose="020F0502020204030204"/>
                    <a:ea typeface="ＭＳ Ｐゴシック" panose="020B0600070205080204" pitchFamily="50" charset="-128"/>
                  </a:rPr>
                  <a:t>s</a:t>
                </a:r>
                <a:r>
                  <a:rPr lang="en-US" altLang="ja-JP" sz="2000" b="1" baseline="-25000" dirty="0" err="1">
                    <a:solidFill>
                      <a:srgbClr val="7030A0"/>
                    </a:solidFill>
                    <a:latin typeface="Symbol" panose="05050102010706020507" pitchFamily="18" charset="2"/>
                    <a:ea typeface="ＭＳ Ｐゴシック" panose="020B0600070205080204" pitchFamily="50" charset="-128"/>
                  </a:rPr>
                  <a:t>X</a:t>
                </a:r>
                <a:endParaRPr lang="ja-JP" altLang="en-US" sz="2000" b="1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F65C6BA2-B6D0-33F9-1130-51D9BA566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448" y="3403062"/>
                <a:ext cx="46841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0AC798FC-ACB2-E055-89A0-FD3E3CD708F3}"/>
                  </a:ext>
                </a:extLst>
              </p:cNvPr>
              <p:cNvGrpSpPr/>
              <p:nvPr/>
            </p:nvGrpSpPr>
            <p:grpSpPr>
              <a:xfrm>
                <a:off x="734629" y="3320430"/>
                <a:ext cx="775289" cy="564628"/>
                <a:chOff x="7087245" y="3426269"/>
                <a:chExt cx="775289" cy="564628"/>
              </a:xfrm>
            </p:grpSpPr>
            <p:grpSp>
              <p:nvGrpSpPr>
                <p:cNvPr id="35" name="グループ化 34">
                  <a:extLst>
                    <a:ext uri="{FF2B5EF4-FFF2-40B4-BE49-F238E27FC236}">
                      <a16:creationId xmlns:a16="http://schemas.microsoft.com/office/drawing/2014/main" id="{98B60728-6EEC-3166-174C-2A153F47DC61}"/>
                    </a:ext>
                  </a:extLst>
                </p:cNvPr>
                <p:cNvGrpSpPr/>
                <p:nvPr/>
              </p:nvGrpSpPr>
              <p:grpSpPr>
                <a:xfrm>
                  <a:off x="7087245" y="3426269"/>
                  <a:ext cx="578743" cy="564628"/>
                  <a:chOff x="7087245" y="3426269"/>
                  <a:chExt cx="578743" cy="564628"/>
                </a:xfrm>
              </p:grpSpPr>
              <p:grpSp>
                <p:nvGrpSpPr>
                  <p:cNvPr id="39" name="グループ化 38">
                    <a:extLst>
                      <a:ext uri="{FF2B5EF4-FFF2-40B4-BE49-F238E27FC236}">
                        <a16:creationId xmlns:a16="http://schemas.microsoft.com/office/drawing/2014/main" id="{379E031F-85F5-2E4C-EE26-00BC1DD91153}"/>
                      </a:ext>
                    </a:extLst>
                  </p:cNvPr>
                  <p:cNvGrpSpPr/>
                  <p:nvPr/>
                </p:nvGrpSpPr>
                <p:grpSpPr>
                  <a:xfrm>
                    <a:off x="7087245" y="3426269"/>
                    <a:ext cx="578743" cy="564628"/>
                    <a:chOff x="7087245" y="3426269"/>
                    <a:chExt cx="578743" cy="564628"/>
                  </a:xfrm>
                </p:grpSpPr>
                <p:pic>
                  <p:nvPicPr>
                    <p:cNvPr id="41" name="Picture 44" descr="Xhypernucleus">
                      <a:extLst>
                        <a:ext uri="{FF2B5EF4-FFF2-40B4-BE49-F238E27FC236}">
                          <a16:creationId xmlns:a16="http://schemas.microsoft.com/office/drawing/2014/main" id="{78E53B98-B512-0A97-2656-C50F63268E75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087245" y="3426269"/>
                      <a:ext cx="578743" cy="5646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42" name="正方形/長方形 41">
                      <a:extLst>
                        <a:ext uri="{FF2B5EF4-FFF2-40B4-BE49-F238E27FC236}">
                          <a16:creationId xmlns:a16="http://schemas.microsoft.com/office/drawing/2014/main" id="{7175BF84-C3CB-716F-CE52-BD3C608C9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43670" y="3693982"/>
                      <a:ext cx="118879" cy="1492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/>
                    </a:p>
                  </p:txBody>
                </p:sp>
              </p:grpSp>
              <p:sp>
                <p:nvSpPr>
                  <p:cNvPr id="40" name="楕円 39">
                    <a:extLst>
                      <a:ext uri="{FF2B5EF4-FFF2-40B4-BE49-F238E27FC236}">
                        <a16:creationId xmlns:a16="http://schemas.microsoft.com/office/drawing/2014/main" id="{BDEF8E25-8CBA-B97C-314A-A4B6C3C7156E}"/>
                      </a:ext>
                    </a:extLst>
                  </p:cNvPr>
                  <p:cNvSpPr/>
                  <p:nvPr/>
                </p:nvSpPr>
                <p:spPr>
                  <a:xfrm>
                    <a:off x="7325443" y="3709925"/>
                    <a:ext cx="147040" cy="149254"/>
                  </a:xfrm>
                  <a:prstGeom prst="ellipse">
                    <a:avLst/>
                  </a:prstGeom>
                  <a:gradFill flip="none" rotWithShape="1">
                    <a:gsLst>
                      <a:gs pos="95575">
                        <a:srgbClr val="AA4E02"/>
                      </a:gs>
                      <a:gs pos="0">
                        <a:schemeClr val="bg1"/>
                      </a:gs>
                      <a:gs pos="34000">
                        <a:srgbClr val="FA800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FB8A1C41-EB88-4C3A-4D2F-EB72A38AAD18}"/>
                    </a:ext>
                  </a:extLst>
                </p:cNvPr>
                <p:cNvSpPr txBox="1"/>
                <p:nvPr/>
              </p:nvSpPr>
              <p:spPr>
                <a:xfrm>
                  <a:off x="7449173" y="3610757"/>
                  <a:ext cx="413361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200" b="1" dirty="0">
                      <a:solidFill>
                        <a:srgbClr val="FA8006"/>
                      </a:solidFill>
                      <a:latin typeface="Symbol" panose="05050102010706020507" pitchFamily="18" charset="2"/>
                      <a:ea typeface="ＭＳ Ｐゴシック" panose="020B0600070205080204" pitchFamily="50" charset="-128"/>
                    </a:rPr>
                    <a:t>X</a:t>
                  </a:r>
                  <a:r>
                    <a:rPr lang="en-US" altLang="ja-JP" sz="1200" b="1" baseline="30000" dirty="0">
                      <a:solidFill>
                        <a:srgbClr val="FA8006"/>
                      </a:solidFill>
                      <a:latin typeface="Symbol" panose="05050102010706020507" pitchFamily="18" charset="2"/>
                      <a:ea typeface="ＭＳ Ｐゴシック" panose="020B0600070205080204" pitchFamily="50" charset="-128"/>
                    </a:rPr>
                    <a:t>-</a:t>
                  </a:r>
                  <a:endParaRPr lang="ja-JP" altLang="en-US" sz="1200" b="1" baseline="30000" dirty="0">
                    <a:solidFill>
                      <a:srgbClr val="FA8006"/>
                    </a:solidFill>
                  </a:endParaRPr>
                </a:p>
              </p:txBody>
            </p:sp>
          </p:grpSp>
        </p:grpSp>
        <p:grpSp>
          <p:nvGrpSpPr>
            <p:cNvPr id="94" name="グループ化 93"/>
            <p:cNvGrpSpPr/>
            <p:nvPr/>
          </p:nvGrpSpPr>
          <p:grpSpPr>
            <a:xfrm>
              <a:off x="805461" y="2260113"/>
              <a:ext cx="3008159" cy="705596"/>
              <a:chOff x="128866" y="2244022"/>
              <a:chExt cx="3008159" cy="705596"/>
            </a:xfrm>
          </p:grpSpPr>
          <p:grpSp>
            <p:nvGrpSpPr>
              <p:cNvPr id="81" name="グループ化 80"/>
              <p:cNvGrpSpPr/>
              <p:nvPr/>
            </p:nvGrpSpPr>
            <p:grpSpPr>
              <a:xfrm>
                <a:off x="128866" y="2244022"/>
                <a:ext cx="3008159" cy="705596"/>
                <a:chOff x="156576" y="2555750"/>
                <a:chExt cx="3008159" cy="705596"/>
              </a:xfrm>
            </p:grpSpPr>
            <p:grpSp>
              <p:nvGrpSpPr>
                <p:cNvPr id="80" name="グループ化 79"/>
                <p:cNvGrpSpPr/>
                <p:nvPr/>
              </p:nvGrpSpPr>
              <p:grpSpPr>
                <a:xfrm>
                  <a:off x="156576" y="2555750"/>
                  <a:ext cx="3008159" cy="476191"/>
                  <a:chOff x="156576" y="2555750"/>
                  <a:chExt cx="3008159" cy="476191"/>
                </a:xfrm>
              </p:grpSpPr>
              <p:sp>
                <p:nvSpPr>
                  <p:cNvPr id="36" name="テキスト ボックス 35">
                    <a:extLst>
                      <a:ext uri="{FF2B5EF4-FFF2-40B4-BE49-F238E27FC236}">
                        <a16:creationId xmlns:a16="http://schemas.microsoft.com/office/drawing/2014/main" id="{F8ABCDBF-8EE5-4787-B587-4A3844681600}"/>
                      </a:ext>
                    </a:extLst>
                  </p:cNvPr>
                  <p:cNvSpPr txBox="1"/>
                  <p:nvPr/>
                </p:nvSpPr>
                <p:spPr>
                  <a:xfrm>
                    <a:off x="2009560" y="2555750"/>
                    <a:ext cx="468725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2000" b="1" i="1" dirty="0" err="1">
                        <a:solidFill>
                          <a:srgbClr val="C00000"/>
                        </a:solidFill>
                        <a:latin typeface="Calibri" panose="020F0502020204030204"/>
                        <a:ea typeface="ＭＳ Ｐゴシック" panose="020B0600070205080204" pitchFamily="50" charset="-128"/>
                      </a:rPr>
                      <a:t>p</a:t>
                    </a:r>
                    <a:r>
                      <a:rPr lang="en-US" altLang="ja-JP" sz="2000" b="1" baseline="-25000" dirty="0" err="1">
                        <a:solidFill>
                          <a:srgbClr val="C00000"/>
                        </a:solidFill>
                        <a:latin typeface="Symbol" panose="05050102010706020507" pitchFamily="18" charset="2"/>
                        <a:ea typeface="ＭＳ Ｐゴシック" panose="020B0600070205080204" pitchFamily="50" charset="-128"/>
                      </a:rPr>
                      <a:t>X</a:t>
                    </a:r>
                    <a:endParaRPr lang="ja-JP" altLang="en-US" sz="2000" b="1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1" name="矢印: 右 30">
                    <a:extLst>
                      <a:ext uri="{FF2B5EF4-FFF2-40B4-BE49-F238E27FC236}">
                        <a16:creationId xmlns:a16="http://schemas.microsoft.com/office/drawing/2014/main" id="{E0C02C2A-BFD3-4535-BC10-995F2C5E936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571057" y="2663156"/>
                    <a:ext cx="593678" cy="220753"/>
                  </a:xfrm>
                  <a:prstGeom prst="rightArrow">
                    <a:avLst/>
                  </a:prstGeom>
                  <a:solidFill>
                    <a:srgbClr val="C00000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8" name="テキスト ボックス 7">
                    <a:extLst>
                      <a:ext uri="{FF2B5EF4-FFF2-40B4-BE49-F238E27FC236}">
                        <a16:creationId xmlns:a16="http://schemas.microsoft.com/office/drawing/2014/main" id="{3A2946DF-BB21-1F35-1D4B-9F5C74C8907B}"/>
                      </a:ext>
                    </a:extLst>
                  </p:cNvPr>
                  <p:cNvSpPr txBox="1"/>
                  <p:nvPr/>
                </p:nvSpPr>
                <p:spPr>
                  <a:xfrm>
                    <a:off x="188666" y="2631831"/>
                    <a:ext cx="468725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ja-JP" sz="2000" b="1" i="1" dirty="0" err="1">
                        <a:solidFill>
                          <a:srgbClr val="C00000"/>
                        </a:solidFill>
                        <a:latin typeface="Calibri" panose="020F0502020204030204"/>
                        <a:ea typeface="ＭＳ Ｐゴシック" panose="020B0600070205080204" pitchFamily="50" charset="-128"/>
                      </a:rPr>
                      <a:t>p</a:t>
                    </a:r>
                    <a:r>
                      <a:rPr lang="en-US" altLang="ja-JP" sz="2000" b="1" baseline="-25000" dirty="0" err="1">
                        <a:solidFill>
                          <a:srgbClr val="C00000"/>
                        </a:solidFill>
                        <a:latin typeface="Symbol" panose="05050102010706020507" pitchFamily="18" charset="2"/>
                        <a:ea typeface="ＭＳ Ｐゴシック" panose="020B0600070205080204" pitchFamily="50" charset="-128"/>
                      </a:rPr>
                      <a:t>X</a:t>
                    </a:r>
                    <a:endParaRPr lang="ja-JP" altLang="en-US" sz="2000" b="1" dirty="0">
                      <a:solidFill>
                        <a:srgbClr val="C00000"/>
                      </a:solidFill>
                    </a:endParaRPr>
                  </a:p>
                </p:txBody>
              </p:sp>
              <p:cxnSp>
                <p:nvCxnSpPr>
                  <p:cNvPr id="13" name="直線コネクタ 12">
                    <a:extLst>
                      <a:ext uri="{FF2B5EF4-FFF2-40B4-BE49-F238E27FC236}">
                        <a16:creationId xmlns:a16="http://schemas.microsoft.com/office/drawing/2014/main" id="{06DD96F2-528C-904E-693E-5D8F3D11C8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6576" y="2738967"/>
                    <a:ext cx="1157203" cy="1"/>
                  </a:xfrm>
                  <a:prstGeom prst="line">
                    <a:avLst/>
                  </a:prstGeom>
                  <a:ln w="38100">
                    <a:solidFill>
                      <a:srgbClr val="FF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" name="グループ化 27">
                  <a:extLst>
                    <a:ext uri="{FF2B5EF4-FFF2-40B4-BE49-F238E27FC236}">
                      <a16:creationId xmlns:a16="http://schemas.microsoft.com/office/drawing/2014/main" id="{233DA986-6FCE-E4AA-E1E2-B2B1E428D765}"/>
                    </a:ext>
                  </a:extLst>
                </p:cNvPr>
                <p:cNvGrpSpPr/>
                <p:nvPr/>
              </p:nvGrpSpPr>
              <p:grpSpPr>
                <a:xfrm>
                  <a:off x="1121639" y="2724092"/>
                  <a:ext cx="687546" cy="537254"/>
                  <a:chOff x="7498297" y="2769465"/>
                  <a:chExt cx="687546" cy="537254"/>
                </a:xfrm>
              </p:grpSpPr>
              <p:pic>
                <p:nvPicPr>
                  <p:cNvPr id="43" name="Picture 44" descr="Xhypernucleus">
                    <a:extLst>
                      <a:ext uri="{FF2B5EF4-FFF2-40B4-BE49-F238E27FC236}">
                        <a16:creationId xmlns:a16="http://schemas.microsoft.com/office/drawing/2014/main" id="{F742A201-0714-9272-BF4C-3F78A6A0F66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2507" y="2769465"/>
                    <a:ext cx="550685" cy="5372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4" name="楕円 43">
                    <a:extLst>
                      <a:ext uri="{FF2B5EF4-FFF2-40B4-BE49-F238E27FC236}">
                        <a16:creationId xmlns:a16="http://schemas.microsoft.com/office/drawing/2014/main" id="{62E6F37D-CC0C-B695-9FA6-5707B0ED0792}"/>
                      </a:ext>
                    </a:extLst>
                  </p:cNvPr>
                  <p:cNvSpPr/>
                  <p:nvPr/>
                </p:nvSpPr>
                <p:spPr>
                  <a:xfrm>
                    <a:off x="7851186" y="3034783"/>
                    <a:ext cx="147040" cy="14925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14025E"/>
                      </a:gs>
                      <a:gs pos="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45" name="正方形/長方形 44">
                    <a:extLst>
                      <a:ext uri="{FF2B5EF4-FFF2-40B4-BE49-F238E27FC236}">
                        <a16:creationId xmlns:a16="http://schemas.microsoft.com/office/drawing/2014/main" id="{4978206A-E027-04E6-340E-1F5FFBD6E887}"/>
                      </a:ext>
                    </a:extLst>
                  </p:cNvPr>
                  <p:cNvSpPr/>
                  <p:nvPr/>
                </p:nvSpPr>
                <p:spPr>
                  <a:xfrm>
                    <a:off x="8054063" y="3030085"/>
                    <a:ext cx="118879" cy="1492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46" name="楕円 45">
                    <a:extLst>
                      <a:ext uri="{FF2B5EF4-FFF2-40B4-BE49-F238E27FC236}">
                        <a16:creationId xmlns:a16="http://schemas.microsoft.com/office/drawing/2014/main" id="{13AFC3CC-9ABC-04D4-C23C-FE6D2AD10C4C}"/>
                      </a:ext>
                    </a:extLst>
                  </p:cNvPr>
                  <p:cNvSpPr/>
                  <p:nvPr/>
                </p:nvSpPr>
                <p:spPr>
                  <a:xfrm rot="20434868" flipV="1">
                    <a:off x="7498297" y="2982069"/>
                    <a:ext cx="664587" cy="174211"/>
                  </a:xfrm>
                  <a:prstGeom prst="ellipse">
                    <a:avLst/>
                  </a:prstGeom>
                  <a:noFill/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47" name="楕円 46">
                    <a:extLst>
                      <a:ext uri="{FF2B5EF4-FFF2-40B4-BE49-F238E27FC236}">
                        <a16:creationId xmlns:a16="http://schemas.microsoft.com/office/drawing/2014/main" id="{3E0F3BBE-20AD-40A6-8C37-E53C0942FB22}"/>
                      </a:ext>
                    </a:extLst>
                  </p:cNvPr>
                  <p:cNvSpPr/>
                  <p:nvPr/>
                </p:nvSpPr>
                <p:spPr>
                  <a:xfrm>
                    <a:off x="8038803" y="2898134"/>
                    <a:ext cx="147040" cy="149254"/>
                  </a:xfrm>
                  <a:prstGeom prst="ellipse">
                    <a:avLst/>
                  </a:prstGeom>
                  <a:gradFill flip="none" rotWithShape="1">
                    <a:gsLst>
                      <a:gs pos="95575">
                        <a:srgbClr val="AA4E02"/>
                      </a:gs>
                      <a:gs pos="0">
                        <a:schemeClr val="bg1"/>
                      </a:gs>
                      <a:gs pos="34000">
                        <a:srgbClr val="FA8006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48" name="楕円 47">
                    <a:extLst>
                      <a:ext uri="{FF2B5EF4-FFF2-40B4-BE49-F238E27FC236}">
                        <a16:creationId xmlns:a16="http://schemas.microsoft.com/office/drawing/2014/main" id="{953D80AB-9D46-40A7-B159-3BD6EADEF4C2}"/>
                      </a:ext>
                    </a:extLst>
                  </p:cNvPr>
                  <p:cNvSpPr/>
                  <p:nvPr/>
                </p:nvSpPr>
                <p:spPr>
                  <a:xfrm>
                    <a:off x="7785771" y="2888681"/>
                    <a:ext cx="147040" cy="149254"/>
                  </a:xfrm>
                  <a:prstGeom prst="ellipse">
                    <a:avLst/>
                  </a:prstGeom>
                  <a:gradFill flip="none" rotWithShape="1">
                    <a:gsLst>
                      <a:gs pos="43000">
                        <a:srgbClr val="296929"/>
                      </a:gs>
                      <a:gs pos="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49" name="楕円 48">
                    <a:extLst>
                      <a:ext uri="{FF2B5EF4-FFF2-40B4-BE49-F238E27FC236}">
                        <a16:creationId xmlns:a16="http://schemas.microsoft.com/office/drawing/2014/main" id="{B96A3207-BAC1-0A01-D44F-FEECB0AB0CDA}"/>
                      </a:ext>
                    </a:extLst>
                  </p:cNvPr>
                  <p:cNvSpPr/>
                  <p:nvPr/>
                </p:nvSpPr>
                <p:spPr>
                  <a:xfrm>
                    <a:off x="7678344" y="2925633"/>
                    <a:ext cx="147040" cy="149254"/>
                  </a:xfrm>
                  <a:prstGeom prst="ellipse">
                    <a:avLst/>
                  </a:prstGeom>
                  <a:gradFill flip="none" rotWithShape="1">
                    <a:gsLst>
                      <a:gs pos="55000">
                        <a:srgbClr val="14025E"/>
                      </a:gs>
                      <a:gs pos="0">
                        <a:schemeClr val="bg1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</p:grp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12F7D32-3757-65CD-453B-70ABFE3B4B0F}"/>
                  </a:ext>
                </a:extLst>
              </p:cNvPr>
              <p:cNvSpPr txBox="1"/>
              <p:nvPr/>
            </p:nvSpPr>
            <p:spPr>
              <a:xfrm>
                <a:off x="1661231" y="2603787"/>
                <a:ext cx="413361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dirty="0">
                    <a:solidFill>
                      <a:srgbClr val="FA8006"/>
                    </a:solidFill>
                    <a:latin typeface="Symbol" panose="05050102010706020507" pitchFamily="18" charset="2"/>
                    <a:ea typeface="ＭＳ Ｐゴシック" panose="020B0600070205080204" pitchFamily="50" charset="-128"/>
                  </a:rPr>
                  <a:t>X</a:t>
                </a:r>
                <a:r>
                  <a:rPr lang="en-US" altLang="ja-JP" sz="1200" b="1" baseline="30000" dirty="0">
                    <a:solidFill>
                      <a:srgbClr val="FA8006"/>
                    </a:solidFill>
                    <a:latin typeface="Symbol" panose="05050102010706020507" pitchFamily="18" charset="2"/>
                    <a:ea typeface="ＭＳ Ｐゴシック" panose="020B0600070205080204" pitchFamily="50" charset="-128"/>
                  </a:rPr>
                  <a:t>-</a:t>
                </a:r>
                <a:endParaRPr lang="ja-JP" altLang="en-US" sz="1200" b="1" dirty="0">
                  <a:solidFill>
                    <a:srgbClr val="FA8006"/>
                  </a:solidFill>
                </a:endParaRPr>
              </a:p>
            </p:txBody>
          </p:sp>
        </p:grpSp>
        <p:grpSp>
          <p:nvGrpSpPr>
            <p:cNvPr id="95" name="グループ化 94"/>
            <p:cNvGrpSpPr/>
            <p:nvPr/>
          </p:nvGrpSpPr>
          <p:grpSpPr>
            <a:xfrm>
              <a:off x="551075" y="2004589"/>
              <a:ext cx="4525946" cy="2475377"/>
              <a:chOff x="-120044" y="1988497"/>
              <a:chExt cx="4525946" cy="2475377"/>
            </a:xfrm>
          </p:grpSpPr>
          <p:grpSp>
            <p:nvGrpSpPr>
              <p:cNvPr id="11" name="グループ化 12">
                <a:extLst>
                  <a:ext uri="{FF2B5EF4-FFF2-40B4-BE49-F238E27FC236}">
                    <a16:creationId xmlns:a16="http://schemas.microsoft.com/office/drawing/2014/main" id="{AB14E524-53B1-A0AA-FD88-31446DBAA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20044" y="2227892"/>
                <a:ext cx="4525946" cy="2235982"/>
                <a:chOff x="1596571" y="1460936"/>
                <a:chExt cx="11306627" cy="5789595"/>
              </a:xfrm>
            </p:grpSpPr>
            <p:cxnSp>
              <p:nvCxnSpPr>
                <p:cNvPr id="50" name="直線コネクタ 8">
                  <a:extLst>
                    <a:ext uri="{FF2B5EF4-FFF2-40B4-BE49-F238E27FC236}">
                      <a16:creationId xmlns:a16="http://schemas.microsoft.com/office/drawing/2014/main" id="{E85F38B9-5CD6-090C-8FA3-F2416CF6388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2252823" y="1460936"/>
                  <a:ext cx="0" cy="578959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1" name="円弧 50">
                  <a:extLst>
                    <a:ext uri="{FF2B5EF4-FFF2-40B4-BE49-F238E27FC236}">
                      <a16:creationId xmlns:a16="http://schemas.microsoft.com/office/drawing/2014/main" id="{2D610E05-F42C-2AA0-61D5-6A788B98D566}"/>
                    </a:ext>
                  </a:extLst>
                </p:cNvPr>
                <p:cNvSpPr/>
                <p:nvPr/>
              </p:nvSpPr>
              <p:spPr bwMode="auto">
                <a:xfrm flipH="1">
                  <a:off x="3590263" y="1720571"/>
                  <a:ext cx="9312935" cy="2169977"/>
                </a:xfrm>
                <a:prstGeom prst="arc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ja-JP" altLang="en-US" sz="135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endParaRPr>
                </a:p>
              </p:txBody>
            </p:sp>
            <p:cxnSp>
              <p:nvCxnSpPr>
                <p:cNvPr id="53" name="直線コネクタ 2">
                  <a:extLst>
                    <a:ext uri="{FF2B5EF4-FFF2-40B4-BE49-F238E27FC236}">
                      <a16:creationId xmlns:a16="http://schemas.microsoft.com/office/drawing/2014/main" id="{87985F85-AF89-A223-83AE-C79D8FC5E9EF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1596571" y="1591620"/>
                  <a:ext cx="7620865" cy="4124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0FF0E13-5A70-01E2-1BBF-AB9DB2CF5FE3}"/>
                  </a:ext>
                </a:extLst>
              </p:cNvPr>
              <p:cNvSpPr txBox="1"/>
              <p:nvPr/>
            </p:nvSpPr>
            <p:spPr>
              <a:xfrm>
                <a:off x="833609" y="1988497"/>
                <a:ext cx="125970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600" b="1" dirty="0"/>
                  <a:t>Coulomb</a:t>
                </a:r>
                <a:endParaRPr lang="ja-JP" altLang="en-US" sz="1600" dirty="0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6627076-2131-1A1A-2B28-87D21811030C}"/>
                  </a:ext>
                </a:extLst>
              </p:cNvPr>
              <p:cNvSpPr txBox="1"/>
              <p:nvPr/>
            </p:nvSpPr>
            <p:spPr>
              <a:xfrm>
                <a:off x="158258" y="3881856"/>
                <a:ext cx="162713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600" b="1" dirty="0"/>
                  <a:t>Nuclear force</a:t>
                </a:r>
              </a:p>
            </p:txBody>
          </p:sp>
          <p:sp>
            <p:nvSpPr>
              <p:cNvPr id="25" name="フリーフォーム: 図形 42">
                <a:extLst>
                  <a:ext uri="{FF2B5EF4-FFF2-40B4-BE49-F238E27FC236}">
                    <a16:creationId xmlns:a16="http://schemas.microsoft.com/office/drawing/2014/main" id="{69C114C9-520E-749A-0E61-48A39ADBFD9C}"/>
                  </a:ext>
                </a:extLst>
              </p:cNvPr>
              <p:cNvSpPr/>
              <p:nvPr/>
            </p:nvSpPr>
            <p:spPr>
              <a:xfrm rot="20848708">
                <a:off x="131305" y="3634866"/>
                <a:ext cx="495549" cy="142894"/>
              </a:xfrm>
              <a:custGeom>
                <a:avLst/>
                <a:gdLst>
                  <a:gd name="connsiteX0" fmla="*/ 0 w 884582"/>
                  <a:gd name="connsiteY0" fmla="*/ 477079 h 486087"/>
                  <a:gd name="connsiteX1" fmla="*/ 308113 w 884582"/>
                  <a:gd name="connsiteY1" fmla="*/ 467139 h 486087"/>
                  <a:gd name="connsiteX2" fmla="*/ 655982 w 884582"/>
                  <a:gd name="connsiteY2" fmla="*/ 308113 h 486087"/>
                  <a:gd name="connsiteX3" fmla="*/ 884582 w 884582"/>
                  <a:gd name="connsiteY3" fmla="*/ 0 h 48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582" h="486087">
                    <a:moveTo>
                      <a:pt x="0" y="477079"/>
                    </a:moveTo>
                    <a:cubicBezTo>
                      <a:pt x="99391" y="486189"/>
                      <a:pt x="198783" y="495300"/>
                      <a:pt x="308113" y="467139"/>
                    </a:cubicBezTo>
                    <a:cubicBezTo>
                      <a:pt x="417443" y="438978"/>
                      <a:pt x="559904" y="385969"/>
                      <a:pt x="655982" y="308113"/>
                    </a:cubicBezTo>
                    <a:cubicBezTo>
                      <a:pt x="752060" y="230256"/>
                      <a:pt x="818321" y="115128"/>
                      <a:pt x="884582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26" name="フリーフォーム: 図形 45">
                <a:extLst>
                  <a:ext uri="{FF2B5EF4-FFF2-40B4-BE49-F238E27FC236}">
                    <a16:creationId xmlns:a16="http://schemas.microsoft.com/office/drawing/2014/main" id="{A681A042-A50F-568A-E495-AAC3BC622767}"/>
                  </a:ext>
                </a:extLst>
              </p:cNvPr>
              <p:cNvSpPr/>
              <p:nvPr/>
            </p:nvSpPr>
            <p:spPr>
              <a:xfrm>
                <a:off x="152155" y="2618507"/>
                <a:ext cx="580532" cy="168566"/>
              </a:xfrm>
              <a:custGeom>
                <a:avLst/>
                <a:gdLst>
                  <a:gd name="connsiteX0" fmla="*/ 0 w 884582"/>
                  <a:gd name="connsiteY0" fmla="*/ 477079 h 486087"/>
                  <a:gd name="connsiteX1" fmla="*/ 308113 w 884582"/>
                  <a:gd name="connsiteY1" fmla="*/ 467139 h 486087"/>
                  <a:gd name="connsiteX2" fmla="*/ 655982 w 884582"/>
                  <a:gd name="connsiteY2" fmla="*/ 308113 h 486087"/>
                  <a:gd name="connsiteX3" fmla="*/ 884582 w 884582"/>
                  <a:gd name="connsiteY3" fmla="*/ 0 h 48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4582" h="486087">
                    <a:moveTo>
                      <a:pt x="0" y="477079"/>
                    </a:moveTo>
                    <a:cubicBezTo>
                      <a:pt x="99391" y="486189"/>
                      <a:pt x="198783" y="495300"/>
                      <a:pt x="308113" y="467139"/>
                    </a:cubicBezTo>
                    <a:cubicBezTo>
                      <a:pt x="417443" y="438978"/>
                      <a:pt x="559904" y="385969"/>
                      <a:pt x="655982" y="308113"/>
                    </a:cubicBezTo>
                    <a:cubicBezTo>
                      <a:pt x="752060" y="230256"/>
                      <a:pt x="818321" y="115128"/>
                      <a:pt x="884582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cxnSp>
            <p:nvCxnSpPr>
              <p:cNvPr id="70" name="直線コネクタ 69"/>
              <p:cNvCxnSpPr>
                <a:stCxn id="51" idx="2"/>
                <a:endCxn id="25" idx="3"/>
              </p:cNvCxnSpPr>
              <p:nvPr/>
            </p:nvCxnSpPr>
            <p:spPr>
              <a:xfrm flipH="1">
                <a:off x="605470" y="2747195"/>
                <a:ext cx="72544" cy="83565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正方形/長方形 87"/>
          <p:cNvSpPr/>
          <p:nvPr/>
        </p:nvSpPr>
        <p:spPr>
          <a:xfrm>
            <a:off x="3570105" y="4208477"/>
            <a:ext cx="3416579" cy="284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06DD96F2-528C-904E-693E-5D8F3D11C8D5}"/>
              </a:ext>
            </a:extLst>
          </p:cNvPr>
          <p:cNvCxnSpPr>
            <a:cxnSpLocks/>
          </p:cNvCxnSpPr>
          <p:nvPr/>
        </p:nvCxnSpPr>
        <p:spPr>
          <a:xfrm flipV="1">
            <a:off x="4593275" y="1756323"/>
            <a:ext cx="1731325" cy="1"/>
          </a:xfrm>
          <a:prstGeom prst="line">
            <a:avLst/>
          </a:prstGeom>
          <a:ln w="38100">
            <a:solidFill>
              <a:srgbClr val="FF8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F65C6BA2-B6D0-33F9-1130-51D9BA566DC5}"/>
              </a:ext>
            </a:extLst>
          </p:cNvPr>
          <p:cNvCxnSpPr>
            <a:cxnSpLocks/>
          </p:cNvCxnSpPr>
          <p:nvPr/>
        </p:nvCxnSpPr>
        <p:spPr>
          <a:xfrm>
            <a:off x="4623146" y="2382177"/>
            <a:ext cx="170145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/>
              <a:t>10/25</a:t>
            </a:r>
            <a:endParaRPr lang="en-US" altLang="ja-JP" b="1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188547" y="3786514"/>
            <a:ext cx="9156674" cy="1276518"/>
            <a:chOff x="188547" y="3786514"/>
            <a:chExt cx="9156674" cy="1276518"/>
          </a:xfrm>
        </p:grpSpPr>
        <p:sp>
          <p:nvSpPr>
            <p:cNvPr id="4" name="正方形/長方形 3"/>
            <p:cNvSpPr/>
            <p:nvPr/>
          </p:nvSpPr>
          <p:spPr>
            <a:xfrm>
              <a:off x="211313" y="3889292"/>
              <a:ext cx="88360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b="1" dirty="0">
                  <a:solidFill>
                    <a:srgbClr val="0E270D"/>
                  </a:solidFill>
                </a:rPr>
                <a:t>  </a:t>
              </a:r>
            </a:p>
            <a:p>
              <a:r>
                <a:rPr lang="en-US" altLang="ja-JP" sz="1600" b="1" dirty="0">
                  <a:solidFill>
                    <a:srgbClr val="0E270D"/>
                  </a:solidFill>
                </a:rPr>
                <a:t> </a:t>
              </a:r>
              <a:r>
                <a:rPr lang="en-US" altLang="ja-JP" sz="1600" dirty="0">
                  <a:solidFill>
                    <a:srgbClr val="0E270D"/>
                  </a:solidFill>
                </a:rPr>
                <a:t>Nijmegen SC models:  </a:t>
              </a:r>
              <a:r>
                <a:rPr lang="en-US" altLang="ja-JP" sz="1600" dirty="0">
                  <a:solidFill>
                    <a:srgbClr val="0E270D"/>
                  </a:solidFill>
                  <a:latin typeface="Symbol" panose="05050102010706020507" pitchFamily="18" charset="2"/>
                </a:rPr>
                <a:t>X </a:t>
              </a:r>
              <a:r>
                <a:rPr lang="en-US" altLang="ja-JP" sz="1600" dirty="0"/>
                <a:t>absorption mainly from 3D orbit.  4%-0.3% from 2P orbit (T. Koike)</a:t>
              </a:r>
              <a:endParaRPr lang="en-US" altLang="ja-JP" sz="1600" dirty="0">
                <a:solidFill>
                  <a:srgbClr val="0E270D"/>
                </a:solidFill>
              </a:endParaRPr>
            </a:p>
            <a:p>
              <a:r>
                <a:rPr lang="en-US" altLang="ja-JP" sz="1600" dirty="0">
                  <a:solidFill>
                    <a:srgbClr val="0E270D"/>
                  </a:solidFill>
                </a:rPr>
                <a:t> HAL QCD: ~ 1/10 of NSC -&gt; 2P absorption comparable to 3D, but 1S absorption still negligible</a:t>
              </a:r>
              <a:endParaRPr lang="ja-JP" altLang="en-US" sz="1600" dirty="0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88547" y="4724478"/>
              <a:ext cx="91566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>
                  <a:solidFill>
                    <a:srgbClr val="0E270D"/>
                  </a:solidFill>
                  <a:latin typeface="+mj-lt"/>
                </a:rPr>
                <a:t>m(</a:t>
              </a:r>
              <a:r>
                <a:rPr lang="en-US" altLang="ja-JP" sz="1600" dirty="0">
                  <a:solidFill>
                    <a:srgbClr val="0E270D"/>
                  </a:solidFill>
                  <a:latin typeface="Symbol" panose="05050102010706020507" pitchFamily="18" charset="2"/>
                </a:rPr>
                <a:t>X</a:t>
              </a:r>
              <a:r>
                <a:rPr lang="en-US" altLang="ja-JP" sz="1600" baseline="30000" dirty="0">
                  <a:solidFill>
                    <a:srgbClr val="0E270D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ja-JP" sz="1600" dirty="0">
                  <a:solidFill>
                    <a:srgbClr val="0E270D"/>
                  </a:solidFill>
                </a:rPr>
                <a:t>) </a:t>
              </a:r>
              <a:r>
                <a:rPr lang="en-US" altLang="ja-JP" sz="1600" dirty="0"/>
                <a:t>- m</a:t>
              </a:r>
              <a:r>
                <a:rPr lang="en-US" altLang="ja-JP" sz="1600" dirty="0">
                  <a:solidFill>
                    <a:srgbClr val="0E270D"/>
                  </a:solidFill>
                </a:rPr>
                <a:t>(</a:t>
              </a:r>
              <a:r>
                <a:rPr lang="en-US" altLang="ja-JP" sz="1600" dirty="0">
                  <a:solidFill>
                    <a:srgbClr val="0E270D"/>
                  </a:solidFill>
                  <a:latin typeface="Symbol" panose="05050102010706020507" pitchFamily="18" charset="2"/>
                </a:rPr>
                <a:t>X</a:t>
              </a:r>
              <a:r>
                <a:rPr lang="en-US" altLang="ja-JP" sz="1600" baseline="30000" dirty="0">
                  <a:solidFill>
                    <a:srgbClr val="0E270D"/>
                  </a:solidFill>
                  <a:latin typeface="Symbol" panose="05050102010706020507" pitchFamily="18" charset="2"/>
                </a:rPr>
                <a:t>0</a:t>
              </a:r>
              <a:r>
                <a:rPr lang="en-US" altLang="ja-JP" sz="1600" dirty="0">
                  <a:solidFill>
                    <a:srgbClr val="0E270D"/>
                  </a:solidFill>
                </a:rPr>
                <a:t>) = </a:t>
              </a:r>
              <a:r>
                <a:rPr lang="en-US" altLang="ja-JP" sz="1600" dirty="0"/>
                <a:t>6.9 MeV  =&gt; p(</a:t>
              </a:r>
              <a:r>
                <a:rPr lang="en-US" altLang="ja-JP" sz="1600" dirty="0">
                  <a:solidFill>
                    <a:srgbClr val="0E270D"/>
                  </a:solidFill>
                  <a:latin typeface="Symbol" panose="05050102010706020507" pitchFamily="18" charset="2"/>
                </a:rPr>
                <a:t>X</a:t>
              </a:r>
              <a:r>
                <a:rPr lang="en-US" altLang="ja-JP" sz="1600" baseline="30000" dirty="0">
                  <a:solidFill>
                    <a:srgbClr val="0E270D"/>
                  </a:solidFill>
                  <a:latin typeface="Symbol" panose="05050102010706020507" pitchFamily="18" charset="2"/>
                </a:rPr>
                <a:t>0</a:t>
              </a:r>
              <a:r>
                <a:rPr lang="en-US" altLang="ja-JP" sz="1600" dirty="0"/>
                <a:t>) state via </a:t>
              </a:r>
              <a:r>
                <a:rPr lang="en-US" altLang="ja-JP" sz="1600" dirty="0">
                  <a:solidFill>
                    <a:srgbClr val="0E270D"/>
                  </a:solidFill>
                  <a:latin typeface="Symbol" panose="05050102010706020507" pitchFamily="18" charset="2"/>
                </a:rPr>
                <a:t>X</a:t>
              </a:r>
              <a:r>
                <a:rPr lang="en-US" altLang="ja-JP" sz="1600" baseline="30000" dirty="0">
                  <a:solidFill>
                    <a:srgbClr val="0E270D"/>
                  </a:solidFill>
                  <a:latin typeface="Symbol" panose="05050102010706020507" pitchFamily="18" charset="2"/>
                </a:rPr>
                <a:t>-</a:t>
              </a:r>
              <a:r>
                <a:rPr lang="en-US" altLang="ja-JP" sz="1600" dirty="0">
                  <a:solidFill>
                    <a:srgbClr val="0E270D"/>
                  </a:solidFill>
                  <a:latin typeface="Symbol" panose="05050102010706020507" pitchFamily="18" charset="2"/>
                </a:rPr>
                <a:t>-X</a:t>
              </a:r>
              <a:r>
                <a:rPr lang="en-US" altLang="ja-JP" sz="1600" baseline="30000" dirty="0">
                  <a:solidFill>
                    <a:srgbClr val="0E270D"/>
                  </a:solidFill>
                  <a:latin typeface="Symbol" panose="05050102010706020507" pitchFamily="18" charset="2"/>
                </a:rPr>
                <a:t>0</a:t>
              </a:r>
              <a:r>
                <a:rPr lang="en-US" altLang="ja-JP" sz="1600" dirty="0"/>
                <a:t>mixing?   (Gal-Friedman, </a:t>
              </a:r>
              <a:r>
                <a:rPr lang="en-US" altLang="ja-JP" sz="1400" i="1" dirty="0"/>
                <a:t>PLB 837 (2023) 137669)</a:t>
              </a:r>
              <a:endParaRPr lang="ja-JP" altLang="en-US" sz="1200" i="1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580658" y="3786514"/>
              <a:ext cx="330731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altLang="ja-JP" b="1" dirty="0">
                  <a:solidFill>
                    <a:srgbClr val="0E270D"/>
                  </a:solidFill>
                </a:rPr>
                <a:t>Mystery on </a:t>
              </a:r>
              <a:r>
                <a:rPr lang="en-US" altLang="ja-JP" b="1" dirty="0">
                  <a:solidFill>
                    <a:srgbClr val="0E270D"/>
                  </a:solidFill>
                  <a:latin typeface="Symbol" panose="05050102010706020507" pitchFamily="18" charset="2"/>
                </a:rPr>
                <a:t>X</a:t>
              </a:r>
              <a:r>
                <a:rPr lang="en-US" altLang="ja-JP" b="1" dirty="0">
                  <a:solidFill>
                    <a:srgbClr val="0E270D"/>
                  </a:solidFill>
                </a:rPr>
                <a:t>N</a:t>
              </a:r>
              <a:r>
                <a:rPr lang="en-US" altLang="ja-JP" b="1" dirty="0">
                  <a:solidFill>
                    <a:srgbClr val="0E270D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lang="en-US" altLang="ja-JP" b="1" dirty="0">
                  <a:solidFill>
                    <a:srgbClr val="0E270D"/>
                  </a:solidFill>
                  <a:latin typeface="Symbol" panose="05050102010706020507" pitchFamily="18" charset="2"/>
                </a:rPr>
                <a:t>LL </a:t>
              </a:r>
              <a:r>
                <a:rPr lang="en-US" altLang="ja-JP" b="1" dirty="0">
                  <a:solidFill>
                    <a:srgbClr val="0E270D"/>
                  </a:solidFill>
                </a:rPr>
                <a:t>strength</a:t>
              </a:r>
              <a:endParaRPr lang="ja-JP" alt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17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65"/>
    </mc:Choice>
    <mc:Fallback xmlns="">
      <p:transition spd="slow" advTm="66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E3951-4E3E-4064-B4EB-E002C02A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1" y="-60511"/>
            <a:ext cx="7295030" cy="857250"/>
          </a:xfrm>
        </p:spPr>
        <p:txBody>
          <a:bodyPr/>
          <a:lstStyle/>
          <a:p>
            <a:r>
              <a:rPr lang="en-US" altLang="ja-JP" sz="2800" b="1" u="sng" dirty="0"/>
              <a:t>More S=-2 </a:t>
            </a:r>
            <a:r>
              <a:rPr lang="en-US" altLang="ja-JP" sz="2800" b="1" u="sng" dirty="0" smtClean="0"/>
              <a:t>studies (under analysis)</a:t>
            </a:r>
            <a:endParaRPr lang="ja-JP" altLang="en-US" sz="2800" b="1" u="sng" dirty="0"/>
          </a:p>
        </p:txBody>
      </p:sp>
      <p:sp>
        <p:nvSpPr>
          <p:cNvPr id="4" name="正方形/長方形 3"/>
          <p:cNvSpPr/>
          <p:nvPr/>
        </p:nvSpPr>
        <p:spPr>
          <a:xfrm>
            <a:off x="109431" y="4029152"/>
            <a:ext cx="4450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H </a:t>
            </a:r>
            <a:r>
              <a:rPr kumimoji="1" lang="en-US" altLang="ja-JP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dibaryon</a:t>
            </a: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 search via H-&gt;ΛΛ  (E42)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14910" y="701277"/>
            <a:ext cx="3701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anose="020B0609070205080204" pitchFamily="49" charset="-128"/>
                <a:cs typeface="+mn-cs"/>
              </a:rPr>
              <a:t>X</a:t>
            </a:r>
            <a:r>
              <a:rPr kumimoji="1" lang="en-US" altLang="ja-JP" sz="2000" b="1" i="0" u="sng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anose="020B0609070205080204" pitchFamily="49" charset="-128"/>
                <a:cs typeface="+mn-cs"/>
              </a:rPr>
              <a:t>-</a:t>
            </a:r>
            <a:r>
              <a:rPr kumimoji="1" lang="en-US" altLang="ja-JP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 atomic X-rays  (E07, </a:t>
            </a:r>
            <a:r>
              <a:rPr kumimoji="1" lang="en-US" altLang="ja-JP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E03)</a:t>
            </a:r>
            <a:endParaRPr kumimoji="1" lang="en-US" altLang="ja-JP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38389" y="3933692"/>
            <a:ext cx="3945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X-rays n</a:t>
            </a:r>
            <a:r>
              <a:rPr kumimoji="1" lang="en-US" altLang="ja-JP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ot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 observed yet at present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X-ray yields: much lower than calculation.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60582" y="4419521"/>
            <a:ext cx="4994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baseline="30000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12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C(K</a:t>
            </a:r>
            <a:r>
              <a:rPr lang="en-US" altLang="ja-JP" baseline="30000" dirty="0" smtClean="0">
                <a:solidFill>
                  <a:srgbClr val="000000"/>
                </a:solidFill>
                <a:ea typeface="ＭＳ ゴシック" panose="020B0609070205080204" pitchFamily="49" charset="-128"/>
              </a:rPr>
              <a:t>-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,K</a:t>
            </a:r>
            <a:r>
              <a:rPr lang="en-US" altLang="ja-JP" baseline="30000" dirty="0" smtClean="0">
                <a:solidFill>
                  <a:srgbClr val="000000"/>
                </a:solidFill>
                <a:ea typeface="ＭＳ ゴシック" panose="020B0609070205080204" pitchFamily="49" charset="-128"/>
              </a:rPr>
              <a:t>+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) H + X,  </a:t>
            </a:r>
            <a:r>
              <a:rPr lang="ja-JP" altLang="en-US" dirty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H</a:t>
            </a:r>
            <a:r>
              <a:rPr lang="ja-JP" altLang="en-US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→</a:t>
            </a:r>
            <a:r>
              <a:rPr lang="en-US" altLang="ja-JP" dirty="0" smtClean="0">
                <a:solidFill>
                  <a:srgbClr val="000000"/>
                </a:solidFill>
                <a:latin typeface="Symbol" panose="05050102010706020507" pitchFamily="18" charset="2"/>
                <a:ea typeface="ＭＳ ゴシック" panose="020B0609070205080204" pitchFamily="49" charset="-128"/>
              </a:rPr>
              <a:t>LL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, </a:t>
            </a:r>
            <a:r>
              <a:rPr lang="en-US" altLang="ja-JP" dirty="0" smtClean="0">
                <a:solidFill>
                  <a:srgbClr val="000000"/>
                </a:solidFill>
                <a:latin typeface="Symbol" panose="05050102010706020507" pitchFamily="18" charset="2"/>
                <a:ea typeface="ＭＳ ゴシック" panose="020B0609070205080204" pitchFamily="49" charset="-128"/>
              </a:rPr>
              <a:t>X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N with fast TPC.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95066" y="1615877"/>
            <a:ext cx="5144429" cy="1930924"/>
            <a:chOff x="1518658" y="1749393"/>
            <a:chExt cx="5199413" cy="1474112"/>
          </a:xfrm>
        </p:grpSpPr>
        <p:pic>
          <p:nvPicPr>
            <p:cNvPr id="15" name="F4_HistandSN_bc_200400.pdf" descr="F4_HistandSN_bc_200400.pdf">
              <a:extLst>
                <a:ext uri="{FF2B5EF4-FFF2-40B4-BE49-F238E27FC236}">
                  <a16:creationId xmlns:a16="http://schemas.microsoft.com/office/drawing/2014/main" id="{B29B90F3-70BB-4977-C819-B75C1CCA1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49131"/>
            <a:stretch>
              <a:fillRect/>
            </a:stretch>
          </p:blipFill>
          <p:spPr>
            <a:xfrm>
              <a:off x="1518658" y="1976226"/>
              <a:ext cx="5199413" cy="124727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線">
              <a:extLst>
                <a:ext uri="{FF2B5EF4-FFF2-40B4-BE49-F238E27FC236}">
                  <a16:creationId xmlns:a16="http://schemas.microsoft.com/office/drawing/2014/main" id="{5C094F3B-86A1-64A3-C694-BD5AA8F694A0}"/>
                </a:ext>
              </a:extLst>
            </p:cNvPr>
            <p:cNvSpPr/>
            <p:nvPr/>
          </p:nvSpPr>
          <p:spPr>
            <a:xfrm flipH="1">
              <a:off x="1888355" y="2079164"/>
              <a:ext cx="0" cy="978405"/>
            </a:xfrm>
            <a:prstGeom prst="line">
              <a:avLst/>
            </a:prstGeom>
            <a:ln w="76200">
              <a:solidFill>
                <a:srgbClr val="0433FF">
                  <a:alpha val="25882"/>
                </a:srgbClr>
              </a:solidFill>
              <a:prstDash val="solid"/>
              <a:miter lim="400000"/>
            </a:ln>
          </p:spPr>
          <p:txBody>
            <a:bodyPr lIns="25716" tIns="25716" rIns="25716" bIns="2571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Br (7→6)…">
              <a:extLst>
                <a:ext uri="{FF2B5EF4-FFF2-40B4-BE49-F238E27FC236}">
                  <a16:creationId xmlns:a16="http://schemas.microsoft.com/office/drawing/2014/main" id="{65B1A5E3-F55D-81C5-6EAF-390517E18A90}"/>
                </a:ext>
              </a:extLst>
            </p:cNvPr>
            <p:cNvSpPr txBox="1"/>
            <p:nvPr/>
          </p:nvSpPr>
          <p:spPr>
            <a:xfrm>
              <a:off x="4094226" y="1749393"/>
              <a:ext cx="646567" cy="3835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1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kumimoji="1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433FF"/>
                  </a:solidFill>
                  <a:effectLst/>
                  <a:uLnTx/>
                  <a:uFillTx/>
                  <a:latin typeface="Times Roman"/>
                  <a:sym typeface="Times Roman"/>
                </a:rPr>
                <a:t>Br (7→6)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1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kumimoji="1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433FF"/>
                  </a:solidFill>
                  <a:effectLst/>
                  <a:uLnTx/>
                  <a:uFillTx/>
                  <a:latin typeface="Times Roman"/>
                  <a:sym typeface="Times Roman"/>
                </a:rPr>
                <a:t>316  keV</a:t>
              </a:r>
            </a:p>
          </p:txBody>
        </p:sp>
        <p:sp>
          <p:nvSpPr>
            <p:cNvPr id="13" name="Ag (9→8)…">
              <a:extLst>
                <a:ext uri="{FF2B5EF4-FFF2-40B4-BE49-F238E27FC236}">
                  <a16:creationId xmlns:a16="http://schemas.microsoft.com/office/drawing/2014/main" id="{FEFF2132-D663-CE6C-7797-E5EB3AA926B2}"/>
                </a:ext>
              </a:extLst>
            </p:cNvPr>
            <p:cNvSpPr txBox="1"/>
            <p:nvPr/>
          </p:nvSpPr>
          <p:spPr>
            <a:xfrm>
              <a:off x="3044297" y="1753035"/>
              <a:ext cx="610103" cy="3835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1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kumimoji="1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433FF"/>
                  </a:solidFill>
                  <a:effectLst/>
                  <a:uLnTx/>
                  <a:uFillTx/>
                  <a:latin typeface="Times Roman"/>
                  <a:sym typeface="Times Roman"/>
                </a:rPr>
                <a:t>Ag (9→8)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1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kumimoji="1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433FF"/>
                  </a:solidFill>
                  <a:effectLst/>
                  <a:uLnTx/>
                  <a:uFillTx/>
                  <a:latin typeface="Times Roman"/>
                  <a:sym typeface="Times Roman"/>
                </a:rPr>
                <a:t> 255 keV</a:t>
              </a:r>
            </a:p>
          </p:txBody>
        </p:sp>
        <p:sp>
          <p:nvSpPr>
            <p:cNvPr id="14" name="Br (8→7)…">
              <a:extLst>
                <a:ext uri="{FF2B5EF4-FFF2-40B4-BE49-F238E27FC236}">
                  <a16:creationId xmlns:a16="http://schemas.microsoft.com/office/drawing/2014/main" id="{7CD89168-EA25-98B2-10DC-793A39DF8307}"/>
                </a:ext>
              </a:extLst>
            </p:cNvPr>
            <p:cNvSpPr txBox="1"/>
            <p:nvPr/>
          </p:nvSpPr>
          <p:spPr>
            <a:xfrm>
              <a:off x="1872692" y="1753036"/>
              <a:ext cx="610101" cy="38359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1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kumimoji="1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433FF"/>
                  </a:solidFill>
                  <a:effectLst/>
                  <a:uLnTx/>
                  <a:uFillTx/>
                  <a:latin typeface="Times Roman"/>
                  <a:sym typeface="Times Roman"/>
                </a:rPr>
                <a:t>Br (8→7)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1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kumimoji="1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433FF"/>
                  </a:solidFill>
                  <a:effectLst/>
                  <a:uLnTx/>
                  <a:uFillTx/>
                  <a:latin typeface="Times Roman"/>
                  <a:sym typeface="Times Roman"/>
                </a:rPr>
                <a:t>206  keV</a:t>
              </a:r>
            </a:p>
          </p:txBody>
        </p:sp>
        <p:sp>
          <p:nvSpPr>
            <p:cNvPr id="16" name="線">
              <a:extLst>
                <a:ext uri="{FF2B5EF4-FFF2-40B4-BE49-F238E27FC236}">
                  <a16:creationId xmlns:a16="http://schemas.microsoft.com/office/drawing/2014/main" id="{0C59582A-C032-91A6-F94E-C2725821F923}"/>
                </a:ext>
              </a:extLst>
            </p:cNvPr>
            <p:cNvSpPr/>
            <p:nvPr/>
          </p:nvSpPr>
          <p:spPr>
            <a:xfrm flipH="1">
              <a:off x="3097874" y="2069319"/>
              <a:ext cx="0" cy="978405"/>
            </a:xfrm>
            <a:prstGeom prst="line">
              <a:avLst/>
            </a:prstGeom>
            <a:ln w="76200">
              <a:solidFill>
                <a:srgbClr val="0433FF">
                  <a:alpha val="25882"/>
                </a:srgbClr>
              </a:solidFill>
              <a:prstDash val="solid"/>
              <a:miter lim="400000"/>
            </a:ln>
          </p:spPr>
          <p:txBody>
            <a:bodyPr lIns="25716" tIns="25716" rIns="25716" bIns="2571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線">
              <a:extLst>
                <a:ext uri="{FF2B5EF4-FFF2-40B4-BE49-F238E27FC236}">
                  <a16:creationId xmlns:a16="http://schemas.microsoft.com/office/drawing/2014/main" id="{64CD9442-40FA-F71D-FB34-EA76337AC545}"/>
                </a:ext>
              </a:extLst>
            </p:cNvPr>
            <p:cNvSpPr/>
            <p:nvPr/>
          </p:nvSpPr>
          <p:spPr>
            <a:xfrm>
              <a:off x="4578884" y="2069319"/>
              <a:ext cx="0" cy="978405"/>
            </a:xfrm>
            <a:prstGeom prst="line">
              <a:avLst/>
            </a:prstGeom>
            <a:ln w="76200">
              <a:solidFill>
                <a:srgbClr val="0433FF">
                  <a:alpha val="25882"/>
                </a:srgbClr>
              </a:solidFill>
              <a:prstDash val="solid"/>
              <a:miter lim="400000"/>
            </a:ln>
          </p:spPr>
          <p:txBody>
            <a:bodyPr lIns="25716" tIns="25716" rIns="25716" bIns="2571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線">
              <a:extLst>
                <a:ext uri="{FF2B5EF4-FFF2-40B4-BE49-F238E27FC236}">
                  <a16:creationId xmlns:a16="http://schemas.microsoft.com/office/drawing/2014/main" id="{C7ED9142-69B0-9F40-1F8A-CCBA741BC36B}"/>
                </a:ext>
              </a:extLst>
            </p:cNvPr>
            <p:cNvSpPr/>
            <p:nvPr/>
          </p:nvSpPr>
          <p:spPr>
            <a:xfrm>
              <a:off x="5898520" y="2069319"/>
              <a:ext cx="0" cy="978405"/>
            </a:xfrm>
            <a:prstGeom prst="line">
              <a:avLst/>
            </a:prstGeom>
            <a:ln w="76200">
              <a:solidFill>
                <a:srgbClr val="0433FF">
                  <a:alpha val="25882"/>
                </a:srgbClr>
              </a:solidFill>
              <a:prstDash val="solid"/>
              <a:miter lim="400000"/>
            </a:ln>
          </p:spPr>
          <p:txBody>
            <a:bodyPr lIns="25716" tIns="25716" rIns="25716" bIns="25716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sz="101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511250C-2B51-4BFB-A79A-5A12170A1D8C}"/>
                </a:ext>
              </a:extLst>
            </p:cNvPr>
            <p:cNvSpPr/>
            <p:nvPr/>
          </p:nvSpPr>
          <p:spPr>
            <a:xfrm>
              <a:off x="5919220" y="1941918"/>
              <a:ext cx="610103" cy="1221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0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" name="Ag (8→7)…">
              <a:extLst>
                <a:ext uri="{FF2B5EF4-FFF2-40B4-BE49-F238E27FC236}">
                  <a16:creationId xmlns:a16="http://schemas.microsoft.com/office/drawing/2014/main" id="{9D737899-4AD8-1EBE-BAC1-244C3BEE073F}"/>
                </a:ext>
              </a:extLst>
            </p:cNvPr>
            <p:cNvSpPr txBox="1"/>
            <p:nvPr/>
          </p:nvSpPr>
          <p:spPr>
            <a:xfrm>
              <a:off x="5714612" y="1753035"/>
              <a:ext cx="717942" cy="383595"/>
            </a:xfrm>
            <a:prstGeom prst="rect">
              <a:avLst/>
            </a:prstGeom>
            <a:noFill/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28575" tIns="28575" rIns="28575" bIns="2857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1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kumimoji="1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433FF"/>
                  </a:solidFill>
                  <a:effectLst/>
                  <a:uLnTx/>
                  <a:uFillTx/>
                  <a:latin typeface="Times Roman"/>
                  <a:sym typeface="Times Roman"/>
                </a:rPr>
                <a:t>Ag (8→7)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1">
                  <a:solidFill>
                    <a:srgbClr val="0433FF"/>
                  </a:solidFill>
                  <a:latin typeface="Times Roman"/>
                  <a:ea typeface="Times Roman"/>
                  <a:cs typeface="Times Roman"/>
                  <a:sym typeface="Times Roman"/>
                </a:defRPr>
              </a:pPr>
              <a:r>
                <a:rPr kumimoji="1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433FF"/>
                  </a:solidFill>
                  <a:effectLst/>
                  <a:uLnTx/>
                  <a:uFillTx/>
                  <a:latin typeface="Times Roman"/>
                  <a:sym typeface="Times Roman"/>
                </a:rPr>
                <a:t> 370 keV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56577" y="1140088"/>
            <a:ext cx="54611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E07 </a:t>
            </a:r>
            <a:r>
              <a:rPr kumimoji="1" lang="en-US" altLang="ja-JP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“</a:t>
            </a:r>
            <a:r>
              <a:rPr kumimoji="1" lang="en-US" altLang="ja-JP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Reaction-</a:t>
            </a:r>
            <a:r>
              <a:rPr kumimoji="1" lang="en-US" altLang="ja-JP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Xray</a:t>
            </a:r>
            <a:r>
              <a:rPr kumimoji="1" lang="en-US" altLang="ja-JP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-Emulsion” </a:t>
            </a:r>
            <a:r>
              <a:rPr lang="en-US" altLang="ja-JP" sz="1400" b="1" i="1" dirty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 </a:t>
            </a:r>
            <a:r>
              <a:rPr lang="en-US" altLang="ja-JP" sz="1400" b="1" i="1" dirty="0" smtClean="0">
                <a:solidFill>
                  <a:srgbClr val="000000"/>
                </a:solidFill>
                <a:latin typeface="Arial"/>
                <a:ea typeface="ＭＳ ゴシック" panose="020B0609070205080204" pitchFamily="49" charset="-128"/>
              </a:rPr>
              <a:t> </a:t>
            </a:r>
            <a:r>
              <a:rPr kumimoji="1" lang="en-US" altLang="ja-JP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triple-</a:t>
            </a:r>
            <a:r>
              <a:rPr kumimoji="1" lang="en-US" altLang="ja-JP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coinc</a:t>
            </a:r>
            <a:r>
              <a:rPr kumimoji="1" lang="en-US" altLang="ja-JP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. </a:t>
            </a:r>
            <a:r>
              <a:rPr kumimoji="1" lang="en-US" altLang="ja-JP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hybrid method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-51210" y="3444148"/>
            <a:ext cx="56509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anose="020B0609070205080204" pitchFamily="49" charset="-128"/>
                <a:cs typeface="+mn-cs"/>
              </a:rPr>
              <a:t>X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 absorption events selected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via emulsion image 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analysis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771974" y="1067476"/>
            <a:ext cx="3215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E03: </a:t>
            </a:r>
            <a:r>
              <a:rPr kumimoji="1" lang="en-US" altLang="ja-JP" sz="1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anose="020B0609070205080204" pitchFamily="49" charset="-128"/>
                <a:cs typeface="+mn-cs"/>
              </a:rPr>
              <a:t>X</a:t>
            </a:r>
            <a:r>
              <a:rPr kumimoji="1" lang="en-US" altLang="ja-JP" sz="1400" b="1" i="0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ゴシック" panose="020B0609070205080204" pitchFamily="49" charset="-128"/>
                <a:cs typeface="+mn-cs"/>
              </a:rPr>
              <a:t>- </a:t>
            </a:r>
            <a:r>
              <a:rPr kumimoji="1" lang="en-US" altLang="ja-JP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ゴシック" panose="020B0609070205080204" pitchFamily="49" charset="-128"/>
                <a:cs typeface="+mn-cs"/>
              </a:rPr>
              <a:t>stopped in Fe (dense) target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15953A3-C4BC-006F-FD09-24851DB99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9" t="22981" r="36297" b="23541"/>
          <a:stretch/>
        </p:blipFill>
        <p:spPr>
          <a:xfrm>
            <a:off x="5360020" y="1315741"/>
            <a:ext cx="3783980" cy="275063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133605" y="4725744"/>
            <a:ext cx="5909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 smtClean="0">
                <a:solidFill>
                  <a:srgbClr val="000000"/>
                </a:solidFill>
                <a:ea typeface="ＭＳ ゴシック" panose="020B0609070205080204" pitchFamily="49" charset="-128"/>
              </a:rPr>
              <a:t>Data </a:t>
            </a:r>
            <a:r>
              <a:rPr lang="en-US" altLang="ja-JP" dirty="0">
                <a:solidFill>
                  <a:srgbClr val="000000"/>
                </a:solidFill>
                <a:ea typeface="ＭＳ ゴシック" panose="020B0609070205080204" pitchFamily="49" charset="-128"/>
              </a:rPr>
              <a:t>successfully taken in 2021, under analysis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56320" y="1382515"/>
            <a:ext cx="3510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>
                <a:solidFill>
                  <a:srgbClr val="000000"/>
                </a:solidFill>
                <a:ea typeface="ＭＳ ゴシック" panose="020B0609070205080204" pitchFamily="49" charset="-128"/>
              </a:rPr>
              <a:t>M. Fujita </a:t>
            </a:r>
            <a:r>
              <a:rPr lang="en-US" altLang="ja-JP" sz="1400" i="1" dirty="0">
                <a:solidFill>
                  <a:srgbClr val="000000"/>
                </a:solidFill>
                <a:ea typeface="ＭＳ ゴシック" panose="020B0609070205080204" pitchFamily="49" charset="-128"/>
              </a:rPr>
              <a:t>et al</a:t>
            </a:r>
            <a:r>
              <a:rPr lang="en-US" altLang="ja-JP" sz="1400" i="1" dirty="0" smtClean="0">
                <a:solidFill>
                  <a:srgbClr val="000000"/>
                </a:solidFill>
                <a:ea typeface="ＭＳ ゴシック" panose="020B0609070205080204" pitchFamily="49" charset="-128"/>
              </a:rPr>
              <a:t>, </a:t>
            </a:r>
            <a:r>
              <a:rPr lang="en-US" altLang="ja-JP" sz="1400" i="1" dirty="0" smtClean="0"/>
              <a:t>PTEP</a:t>
            </a:r>
            <a:r>
              <a:rPr lang="en-US" altLang="ja-JP" sz="1400" i="1" dirty="0"/>
              <a:t> 2022 (2022) </a:t>
            </a:r>
            <a:r>
              <a:rPr lang="en-US" altLang="ja-JP" sz="1400" i="1" dirty="0" smtClean="0"/>
              <a:t>123D01</a:t>
            </a:r>
            <a:endParaRPr lang="ja-JP" altLang="en-US" sz="1400" i="1" dirty="0"/>
          </a:p>
        </p:txBody>
      </p:sp>
      <p:sp>
        <p:nvSpPr>
          <p:cNvPr id="9" name="正方形/長方形 8"/>
          <p:cNvSpPr/>
          <p:nvPr/>
        </p:nvSpPr>
        <p:spPr>
          <a:xfrm>
            <a:off x="1159904" y="3677265"/>
            <a:ext cx="3355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ja-JP" sz="1600" dirty="0">
                <a:solidFill>
                  <a:srgbClr val="000000"/>
                </a:solidFill>
                <a:ea typeface="ＭＳ ゴシック" panose="020B0609070205080204" pitchFamily="49" charset="-128"/>
              </a:rPr>
              <a:t>Background reduced by 1/170.</a:t>
            </a:r>
            <a:endParaRPr lang="ja-JP" altLang="en-US" sz="1600" dirty="0">
              <a:solidFill>
                <a:srgbClr val="00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8387733" y="-46905"/>
            <a:ext cx="748988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/>
              <a:t>11/25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4459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28B20008-7A7E-44BD-9C4F-9E4821F1E15E}"/>
              </a:ext>
            </a:extLst>
          </p:cNvPr>
          <p:cNvSpPr txBox="1">
            <a:spLocks/>
          </p:cNvSpPr>
          <p:nvPr/>
        </p:nvSpPr>
        <p:spPr>
          <a:xfrm>
            <a:off x="1891550" y="80802"/>
            <a:ext cx="5536867" cy="60642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b="1" u="sng" dirty="0">
                <a:latin typeface="+mn-lt"/>
              </a:rPr>
              <a:t>New experiments have started</a:t>
            </a:r>
            <a:endParaRPr lang="ja-JP" altLang="en-US" sz="2800" b="1" u="sng" dirty="0">
              <a:latin typeface="+mn-lt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2" y="950119"/>
            <a:ext cx="3310679" cy="232245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57" y="3261091"/>
            <a:ext cx="3143661" cy="188240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00013" y="4157662"/>
            <a:ext cx="1400174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100" dirty="0"/>
              <a:t>T. </a:t>
            </a:r>
            <a:r>
              <a:rPr lang="en-US" altLang="ja-JP" sz="1100" dirty="0" err="1"/>
              <a:t>Gogami</a:t>
            </a:r>
            <a:r>
              <a:rPr lang="en-US" altLang="ja-JP" sz="1100" dirty="0"/>
              <a:t> et al., </a:t>
            </a:r>
          </a:p>
          <a:p>
            <a:r>
              <a:rPr lang="en-US" altLang="ja-JP" sz="1100" dirty="0"/>
              <a:t>EPJ Web of Conf. 271, 11002 (2022)</a:t>
            </a:r>
            <a:endParaRPr lang="ja-JP" altLang="en-US" sz="1100" dirty="0"/>
          </a:p>
        </p:txBody>
      </p:sp>
      <p:pic>
        <p:nvPicPr>
          <p:cNvPr id="10" name="図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862" y="1821656"/>
            <a:ext cx="2775122" cy="16552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63" y="1120139"/>
            <a:ext cx="2530937" cy="244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直線コネクタ 18"/>
          <p:cNvCxnSpPr/>
          <p:nvPr/>
        </p:nvCxnSpPr>
        <p:spPr>
          <a:xfrm>
            <a:off x="7909151" y="3816803"/>
            <a:ext cx="6123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7385957" y="4144735"/>
            <a:ext cx="6123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632122" y="4689020"/>
            <a:ext cx="61232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7815265" y="3831090"/>
            <a:ext cx="342899" cy="2775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7105990" y="4159704"/>
            <a:ext cx="530679" cy="4653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7168952" y="4484284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2P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7928571" y="4015178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3D</a:t>
            </a:r>
            <a:endParaRPr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8495308" y="364608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4F</a:t>
            </a:r>
            <a:endParaRPr lang="ja-JP" altLang="en-US" dirty="0"/>
          </a:p>
        </p:txBody>
      </p:sp>
      <p:cxnSp>
        <p:nvCxnSpPr>
          <p:cNvPr id="32" name="直線矢印コネクタ 31"/>
          <p:cNvCxnSpPr/>
          <p:nvPr/>
        </p:nvCxnSpPr>
        <p:spPr>
          <a:xfrm flipH="1">
            <a:off x="6743700" y="4147797"/>
            <a:ext cx="645320" cy="21703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H="1">
            <a:off x="5974556" y="4700247"/>
            <a:ext cx="645320" cy="21703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5985471" y="4835723"/>
            <a:ext cx="49244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7030A0"/>
                </a:solidFill>
              </a:rPr>
              <a:t>abs</a:t>
            </a:r>
            <a:endParaRPr lang="ja-JP" altLang="en-US" sz="1400" dirty="0">
              <a:solidFill>
                <a:srgbClr val="7030A0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695085" y="3988984"/>
            <a:ext cx="492443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7030A0"/>
                </a:solidFill>
              </a:rPr>
              <a:t>abs</a:t>
            </a:r>
            <a:endParaRPr lang="ja-JP" altLang="en-US" sz="1400" dirty="0">
              <a:solidFill>
                <a:srgbClr val="7030A0"/>
              </a:solidFill>
            </a:endParaRPr>
          </a:p>
        </p:txBody>
      </p:sp>
      <p:sp>
        <p:nvSpPr>
          <p:cNvPr id="38" name="タイトル 1">
            <a:extLst>
              <a:ext uri="{FF2B5EF4-FFF2-40B4-BE49-F238E27FC236}">
                <a16:creationId xmlns:a16="http://schemas.microsoft.com/office/drawing/2014/main" id="{28B20008-7A7E-44BD-9C4F-9E4821F1E15E}"/>
              </a:ext>
            </a:extLst>
          </p:cNvPr>
          <p:cNvSpPr txBox="1">
            <a:spLocks/>
          </p:cNvSpPr>
          <p:nvPr/>
        </p:nvSpPr>
        <p:spPr>
          <a:xfrm>
            <a:off x="3669972" y="1491089"/>
            <a:ext cx="2945142" cy="4154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b="1" dirty="0">
                <a:latin typeface="+mn-lt"/>
              </a:rPr>
              <a:t>Active Fiber Target</a:t>
            </a:r>
            <a:endParaRPr lang="ja-JP" altLang="en-US" sz="1800" b="1" dirty="0">
              <a:latin typeface="+mn-lt"/>
            </a:endParaRPr>
          </a:p>
        </p:txBody>
      </p:sp>
      <p:sp>
        <p:nvSpPr>
          <p:cNvPr id="39" name="タイトル 1">
            <a:extLst>
              <a:ext uri="{FF2B5EF4-FFF2-40B4-BE49-F238E27FC236}">
                <a16:creationId xmlns:a16="http://schemas.microsoft.com/office/drawing/2014/main" id="{28B20008-7A7E-44BD-9C4F-9E4821F1E15E}"/>
              </a:ext>
            </a:extLst>
          </p:cNvPr>
          <p:cNvSpPr txBox="1">
            <a:spLocks/>
          </p:cNvSpPr>
          <p:nvPr/>
        </p:nvSpPr>
        <p:spPr>
          <a:xfrm>
            <a:off x="3240115" y="3544051"/>
            <a:ext cx="2945142" cy="4154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dirty="0">
                <a:latin typeface="+mn-lt"/>
              </a:rPr>
              <a:t>Energy loss correction</a:t>
            </a:r>
            <a:endParaRPr lang="ja-JP" altLang="en-US" sz="1800" dirty="0">
              <a:latin typeface="+mn-lt"/>
            </a:endParaRPr>
          </a:p>
        </p:txBody>
      </p:sp>
      <p:sp>
        <p:nvSpPr>
          <p:cNvPr id="40" name="タイトル 1">
            <a:extLst>
              <a:ext uri="{FF2B5EF4-FFF2-40B4-BE49-F238E27FC236}">
                <a16:creationId xmlns:a16="http://schemas.microsoft.com/office/drawing/2014/main" id="{28B20008-7A7E-44BD-9C4F-9E4821F1E15E}"/>
              </a:ext>
            </a:extLst>
          </p:cNvPr>
          <p:cNvSpPr txBox="1">
            <a:spLocks/>
          </p:cNvSpPr>
          <p:nvPr/>
        </p:nvSpPr>
        <p:spPr>
          <a:xfrm>
            <a:off x="4193317" y="3860674"/>
            <a:ext cx="2945142" cy="4154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 dirty="0">
                <a:latin typeface="+mn-lt"/>
              </a:rPr>
              <a:t>Stopped </a:t>
            </a:r>
            <a:r>
              <a:rPr lang="en-US" altLang="ja-JP" sz="1800" dirty="0">
                <a:latin typeface="Symbol" panose="05050102010706020507" pitchFamily="18" charset="2"/>
              </a:rPr>
              <a:t>X</a:t>
            </a:r>
            <a:r>
              <a:rPr lang="en-US" altLang="ja-JP" sz="1800" dirty="0">
                <a:latin typeface="+mn-lt"/>
              </a:rPr>
              <a:t> selection</a:t>
            </a:r>
            <a:endParaRPr lang="ja-JP" altLang="en-US" sz="1800" dirty="0">
              <a:latin typeface="+mn-lt"/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7472363" y="4350544"/>
            <a:ext cx="578643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8089106" y="3910013"/>
            <a:ext cx="4763" cy="9120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7341724" y="4558725"/>
            <a:ext cx="1873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yield ratio </a:t>
            </a:r>
          </a:p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-&gt; </a:t>
            </a:r>
            <a:r>
              <a:rPr lang="en-US" altLang="ja-JP" sz="1600" b="1" dirty="0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US" altLang="ja-JP" sz="1600" b="1" dirty="0">
                <a:solidFill>
                  <a:srgbClr val="FF0000"/>
                </a:solidFill>
              </a:rPr>
              <a:t>N</a:t>
            </a:r>
            <a:r>
              <a: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ja-JP" sz="1600" b="1" dirty="0">
                <a:solidFill>
                  <a:srgbClr val="FF0000"/>
                </a:solidFill>
                <a:latin typeface="Symbol" panose="05050102010706020507" pitchFamily="18" charset="2"/>
              </a:rPr>
              <a:t>LL </a:t>
            </a:r>
            <a:r>
              <a:rPr lang="en-US" altLang="ja-JP" sz="1600" b="1" dirty="0">
                <a:solidFill>
                  <a:srgbClr val="FF0000"/>
                </a:solidFill>
              </a:rPr>
              <a:t>width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345908" y="4411146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energy shift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28B20008-7A7E-44BD-9C4F-9E4821F1E15E}"/>
              </a:ext>
            </a:extLst>
          </p:cNvPr>
          <p:cNvSpPr txBox="1">
            <a:spLocks/>
          </p:cNvSpPr>
          <p:nvPr/>
        </p:nvSpPr>
        <p:spPr>
          <a:xfrm>
            <a:off x="3115173" y="4442033"/>
            <a:ext cx="2043113" cy="5473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1800">
                <a:latin typeface="+mn-lt"/>
              </a:rPr>
              <a:t>Commisioning run</a:t>
            </a:r>
          </a:p>
          <a:p>
            <a:pPr algn="ctr"/>
            <a:r>
              <a:rPr lang="en-US" altLang="ja-JP" sz="1800">
                <a:latin typeface="+mn-lt"/>
              </a:rPr>
              <a:t>last week</a:t>
            </a:r>
            <a:endParaRPr lang="ja-JP" altLang="en-US" sz="1800" dirty="0">
              <a:latin typeface="+mn-lt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140745" y="3634859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srgbClr val="FF0000"/>
                </a:solidFill>
              </a:rPr>
              <a:t>-&gt; potential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8B20008-7A7E-44BD-9C4F-9E4821F1E15E}"/>
              </a:ext>
            </a:extLst>
          </p:cNvPr>
          <p:cNvSpPr txBox="1">
            <a:spLocks/>
          </p:cNvSpPr>
          <p:nvPr/>
        </p:nvSpPr>
        <p:spPr>
          <a:xfrm>
            <a:off x="5838825" y="615079"/>
            <a:ext cx="3745939" cy="41543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000" b="1" dirty="0">
                <a:latin typeface="+mn-lt"/>
              </a:rPr>
              <a:t>J-PARC E96: </a:t>
            </a:r>
          </a:p>
          <a:p>
            <a:pPr algn="ctr"/>
            <a:r>
              <a:rPr lang="en-US" altLang="ja-JP" sz="2000" b="1" baseline="30000" dirty="0">
                <a:latin typeface="+mn-lt"/>
              </a:rPr>
              <a:t>12</a:t>
            </a:r>
            <a:r>
              <a:rPr lang="en-US" altLang="ja-JP" sz="2000" b="1" dirty="0">
                <a:latin typeface="+mn-lt"/>
              </a:rPr>
              <a:t>C </a:t>
            </a:r>
            <a:r>
              <a:rPr lang="en-US" altLang="ja-JP" sz="2000" b="1" dirty="0">
                <a:latin typeface="Symbol" panose="05050102010706020507" pitchFamily="18" charset="2"/>
              </a:rPr>
              <a:t>X</a:t>
            </a:r>
            <a:r>
              <a:rPr lang="en-US" altLang="ja-JP" sz="2000" b="1" dirty="0">
                <a:latin typeface="+mn-lt"/>
              </a:rPr>
              <a:t> atomic X-rays</a:t>
            </a:r>
            <a:endParaRPr lang="ja-JP" altLang="en-US" sz="2000" b="1" dirty="0">
              <a:latin typeface="+mn-lt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33C654-6C99-74D5-1874-5573790F61FB}"/>
              </a:ext>
            </a:extLst>
          </p:cNvPr>
          <p:cNvSpPr/>
          <p:nvPr/>
        </p:nvSpPr>
        <p:spPr>
          <a:xfrm>
            <a:off x="0" y="610241"/>
            <a:ext cx="259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/>
              <a:t> E70:  </a:t>
            </a:r>
            <a:r>
              <a:rPr lang="en-US" altLang="ja-JP" b="1" kern="0" baseline="30000" dirty="0"/>
              <a:t>12</a:t>
            </a:r>
            <a:r>
              <a:rPr lang="en-US" altLang="ja-JP" b="1" kern="0" dirty="0"/>
              <a:t>C(K-,K+)</a:t>
            </a:r>
            <a:r>
              <a:rPr lang="en-US" altLang="ja-JP" b="1" kern="0" baseline="30000" dirty="0"/>
              <a:t>12</a:t>
            </a:r>
            <a:r>
              <a:rPr lang="en-US" altLang="ja-JP" b="1" kern="0" baseline="-25000" dirty="0">
                <a:latin typeface="Symbol" panose="05050102010706020507" pitchFamily="18" charset="2"/>
              </a:rPr>
              <a:t>X</a:t>
            </a:r>
            <a:r>
              <a:rPr lang="en-US" altLang="ja-JP" b="1" kern="0" dirty="0"/>
              <a:t>Be </a:t>
            </a:r>
            <a:endParaRPr lang="ja-JP" altLang="en-US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E1A6E08-5DAA-CF6A-556C-46500026904D}"/>
              </a:ext>
            </a:extLst>
          </p:cNvPr>
          <p:cNvSpPr/>
          <p:nvPr/>
        </p:nvSpPr>
        <p:spPr>
          <a:xfrm>
            <a:off x="2706470" y="605917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kern="0" dirty="0"/>
              <a:t>E75: </a:t>
            </a:r>
            <a:r>
              <a:rPr lang="en-US" altLang="ja-JP" b="1" kern="0" baseline="30000" dirty="0"/>
              <a:t>7</a:t>
            </a:r>
            <a:r>
              <a:rPr lang="en-US" altLang="ja-JP" b="1" kern="0" dirty="0"/>
              <a:t>Li(K-,K+)</a:t>
            </a:r>
            <a:r>
              <a:rPr lang="en-US" altLang="ja-JP" b="1" kern="0" baseline="30000" dirty="0"/>
              <a:t>7</a:t>
            </a:r>
            <a:r>
              <a:rPr lang="en-US" altLang="ja-JP" b="1" kern="0" baseline="-25000" dirty="0">
                <a:latin typeface="Symbol" panose="05050102010706020507" pitchFamily="18" charset="2"/>
              </a:rPr>
              <a:t>X</a:t>
            </a:r>
            <a:r>
              <a:rPr lang="en-US" altLang="ja-JP" b="1" kern="0" dirty="0"/>
              <a:t>H </a:t>
            </a:r>
            <a:endParaRPr lang="ja-JP" altLang="en-US" b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8375003" y="-469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/>
              <a:t>12/25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9402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83F58C-97F1-F585-B6B7-89C7A283DE62}"/>
              </a:ext>
            </a:extLst>
          </p:cNvPr>
          <p:cNvSpPr txBox="1"/>
          <p:nvPr/>
        </p:nvSpPr>
        <p:spPr>
          <a:xfrm>
            <a:off x="950842" y="2170908"/>
            <a:ext cx="748968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3200" b="1" kern="0" dirty="0">
                <a:cs typeface="Arial" panose="020B0604020202020204" pitchFamily="34" charset="0"/>
              </a:rPr>
              <a:t>3.  Future Plan 1</a:t>
            </a:r>
          </a:p>
          <a:p>
            <a:pPr>
              <a:spcBef>
                <a:spcPts val="600"/>
              </a:spcBef>
            </a:pPr>
            <a:r>
              <a:rPr lang="en-US" altLang="ja-JP" sz="3200" b="1" kern="0" dirty="0" smtClean="0">
                <a:cs typeface="Arial" panose="020B0604020202020204" pitchFamily="34" charset="0"/>
              </a:rPr>
              <a:t>      ---ΛNN </a:t>
            </a:r>
            <a:r>
              <a:rPr lang="en-US" altLang="ja-JP" sz="3200" b="1" kern="0" dirty="0">
                <a:cs typeface="Arial" panose="020B0604020202020204" pitchFamily="34" charset="0"/>
              </a:rPr>
              <a:t>three-body</a:t>
            </a:r>
            <a:r>
              <a:rPr lang="ja-JP" altLang="en-US" sz="3200" b="1" kern="0" dirty="0">
                <a:cs typeface="Arial" panose="020B0604020202020204" pitchFamily="34" charset="0"/>
              </a:rPr>
              <a:t> </a:t>
            </a:r>
            <a:r>
              <a:rPr lang="en-US" altLang="ja-JP" sz="3200" b="1" kern="0" dirty="0">
                <a:cs typeface="Arial" panose="020B0604020202020204" pitchFamily="34" charset="0"/>
              </a:rPr>
              <a:t>force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11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12AC2E71-1986-4FD3-8D7F-125731C966E7}"/>
              </a:ext>
            </a:extLst>
          </p:cNvPr>
          <p:cNvGrpSpPr/>
          <p:nvPr/>
        </p:nvGrpSpPr>
        <p:grpSpPr>
          <a:xfrm rot="5400000">
            <a:off x="-423771" y="2336392"/>
            <a:ext cx="3291841" cy="2185218"/>
            <a:chOff x="4999458" y="4481862"/>
            <a:chExt cx="2300611" cy="2468562"/>
          </a:xfrm>
        </p:grpSpPr>
        <p:pic>
          <p:nvPicPr>
            <p:cNvPr id="203" name="図 202" descr="グラフ&#10;&#10;自動的に生成された説明">
              <a:extLst>
                <a:ext uri="{FF2B5EF4-FFF2-40B4-BE49-F238E27FC236}">
                  <a16:creationId xmlns:a16="http://schemas.microsoft.com/office/drawing/2014/main" id="{89E10D67-7836-4479-AFD2-25529D7D0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0"/>
            <a:stretch/>
          </p:blipFill>
          <p:spPr>
            <a:xfrm>
              <a:off x="4999458" y="4481862"/>
              <a:ext cx="2300611" cy="2468562"/>
            </a:xfrm>
            <a:prstGeom prst="rect">
              <a:avLst/>
            </a:prstGeom>
          </p:spPr>
        </p:pic>
        <p:sp>
          <p:nvSpPr>
            <p:cNvPr id="204" name="テキスト ボックス 203">
              <a:extLst>
                <a:ext uri="{FF2B5EF4-FFF2-40B4-BE49-F238E27FC236}">
                  <a16:creationId xmlns:a16="http://schemas.microsoft.com/office/drawing/2014/main" id="{EF55329E-6404-47A1-A52B-FA0B46390544}"/>
                </a:ext>
              </a:extLst>
            </p:cNvPr>
            <p:cNvSpPr txBox="1"/>
            <p:nvPr/>
          </p:nvSpPr>
          <p:spPr>
            <a:xfrm>
              <a:off x="5396535" y="5126138"/>
              <a:ext cx="6767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aseline="30000" dirty="0"/>
                <a:t>208</a:t>
              </a:r>
              <a:r>
                <a:rPr kumimoji="1" lang="en-US" altLang="ja-JP" sz="1400" baseline="-25000" dirty="0">
                  <a:latin typeface="Symbol" pitchFamily="2" charset="2"/>
                </a:rPr>
                <a:t>L</a:t>
              </a:r>
              <a:r>
                <a:rPr kumimoji="1" lang="en-US" altLang="ja-JP" sz="1400" dirty="0"/>
                <a:t>Pb </a:t>
              </a:r>
              <a:endParaRPr kumimoji="1" lang="ja-JP" altLang="en-US" sz="1400" dirty="0"/>
            </a:p>
          </p:txBody>
        </p:sp>
        <p:sp>
          <p:nvSpPr>
            <p:cNvPr id="205" name="テキスト ボックス 204">
              <a:extLst>
                <a:ext uri="{FF2B5EF4-FFF2-40B4-BE49-F238E27FC236}">
                  <a16:creationId xmlns:a16="http://schemas.microsoft.com/office/drawing/2014/main" id="{0A8BF6CF-411E-413B-A4E6-000136B85F18}"/>
                </a:ext>
              </a:extLst>
            </p:cNvPr>
            <p:cNvSpPr txBox="1"/>
            <p:nvPr/>
          </p:nvSpPr>
          <p:spPr>
            <a:xfrm>
              <a:off x="5403329" y="5389172"/>
              <a:ext cx="1027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>
                  <a:latin typeface="Symbol" panose="05050102010706020507" pitchFamily="18" charset="2"/>
                </a:rPr>
                <a:t>D</a:t>
              </a:r>
              <a:r>
                <a:rPr kumimoji="1" lang="en-US" altLang="ja-JP" sz="1200" dirty="0"/>
                <a:t>E ~ 2.2 MeV</a:t>
              </a:r>
              <a:endParaRPr kumimoji="1" lang="ja-JP" altLang="en-US" sz="120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953750" y="1746228"/>
            <a:ext cx="2536795" cy="3389767"/>
            <a:chOff x="1953750" y="1746228"/>
            <a:chExt cx="2536795" cy="3389767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88994397-2240-41A5-ACA0-C924C8D84BFD}"/>
                </a:ext>
              </a:extLst>
            </p:cNvPr>
            <p:cNvGrpSpPr/>
            <p:nvPr/>
          </p:nvGrpSpPr>
          <p:grpSpPr>
            <a:xfrm>
              <a:off x="2316480" y="1746228"/>
              <a:ext cx="2174065" cy="3389767"/>
              <a:chOff x="111415" y="1386016"/>
              <a:chExt cx="1679650" cy="3757484"/>
            </a:xfrm>
          </p:grpSpPr>
          <p:pic>
            <p:nvPicPr>
              <p:cNvPr id="95" name="図 94">
                <a:extLst>
                  <a:ext uri="{FF2B5EF4-FFF2-40B4-BE49-F238E27FC236}">
                    <a16:creationId xmlns:a16="http://schemas.microsoft.com/office/drawing/2014/main" id="{430DFEAE-DC72-4761-9891-491C5F43C8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1967"/>
              <a:stretch/>
            </p:blipFill>
            <p:spPr>
              <a:xfrm rot="5400000">
                <a:off x="-927502" y="2424933"/>
                <a:ext cx="3757484" cy="1679650"/>
              </a:xfrm>
              <a:prstGeom prst="rect">
                <a:avLst/>
              </a:prstGeom>
            </p:spPr>
          </p:pic>
          <p:pic>
            <p:nvPicPr>
              <p:cNvPr id="79" name="図 78" descr="グラフ, ヒストグラム&#10;&#10;自動的に生成された説明">
                <a:extLst>
                  <a:ext uri="{FF2B5EF4-FFF2-40B4-BE49-F238E27FC236}">
                    <a16:creationId xmlns:a16="http://schemas.microsoft.com/office/drawing/2014/main" id="{1EF446C9-C2E5-453B-BEE8-96C8ACEC1D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40" t="6268" r="47937" b="67417"/>
              <a:stretch/>
            </p:blipFill>
            <p:spPr>
              <a:xfrm rot="5400000">
                <a:off x="708297" y="2311208"/>
                <a:ext cx="1188474" cy="745804"/>
              </a:xfrm>
              <a:prstGeom prst="rect">
                <a:avLst/>
              </a:prstGeom>
            </p:spPr>
          </p:pic>
        </p:grpSp>
        <p:sp>
          <p:nvSpPr>
            <p:cNvPr id="5" name="右矢印 4"/>
            <p:cNvSpPr/>
            <p:nvPr/>
          </p:nvSpPr>
          <p:spPr>
            <a:xfrm>
              <a:off x="1953750" y="3288432"/>
              <a:ext cx="306693" cy="5679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0191D44-AEAB-40E2-BF91-F89D867A7FD8}"/>
              </a:ext>
            </a:extLst>
          </p:cNvPr>
          <p:cNvGrpSpPr/>
          <p:nvPr/>
        </p:nvGrpSpPr>
        <p:grpSpPr>
          <a:xfrm>
            <a:off x="4780343" y="2148841"/>
            <a:ext cx="4180777" cy="3048000"/>
            <a:chOff x="6375822" y="3093256"/>
            <a:chExt cx="2876468" cy="2095621"/>
          </a:xfrm>
        </p:grpSpPr>
        <p:pic>
          <p:nvPicPr>
            <p:cNvPr id="104" name="図 103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471FF0AB-B839-4D9F-9EAF-FD8CE5B4FB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9334" t="-1" r="5742" b="15960"/>
            <a:stretch/>
          </p:blipFill>
          <p:spPr>
            <a:xfrm flipV="1">
              <a:off x="6375822" y="3093256"/>
              <a:ext cx="2876468" cy="1926399"/>
            </a:xfrm>
            <a:prstGeom prst="rect">
              <a:avLst/>
            </a:prstGeom>
          </p:spPr>
        </p:pic>
        <p:pic>
          <p:nvPicPr>
            <p:cNvPr id="103" name="図 102" descr="グラフ, 折れ線グラフ&#10;&#10;自動的に生成された説明">
              <a:extLst>
                <a:ext uri="{FF2B5EF4-FFF2-40B4-BE49-F238E27FC236}">
                  <a16:creationId xmlns:a16="http://schemas.microsoft.com/office/drawing/2014/main" id="{D195813F-7D7F-4EE5-A452-9F94CAD9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2512" t="81414" r="5742"/>
            <a:stretch/>
          </p:blipFill>
          <p:spPr>
            <a:xfrm>
              <a:off x="6476736" y="4822229"/>
              <a:ext cx="2768829" cy="366648"/>
            </a:xfrm>
            <a:prstGeom prst="rect">
              <a:avLst/>
            </a:prstGeom>
          </p:spPr>
        </p:pic>
      </p:grpSp>
      <p:sp>
        <p:nvSpPr>
          <p:cNvPr id="3" name="正方形/長方形 12"/>
          <p:cNvSpPr>
            <a:spLocks noChangeArrowheads="1"/>
          </p:cNvSpPr>
          <p:nvPr/>
        </p:nvSpPr>
        <p:spPr bwMode="auto">
          <a:xfrm>
            <a:off x="1623717" y="61002"/>
            <a:ext cx="655769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300" b="1" u="sng" dirty="0">
                <a:solidFill>
                  <a:srgbClr val="000000"/>
                </a:solidFill>
              </a:rPr>
              <a:t>How can we extract YNN 3-body force effect</a:t>
            </a:r>
            <a:r>
              <a:rPr lang="ja-JP" altLang="en-US" sz="2300" b="1" u="sng" dirty="0">
                <a:solidFill>
                  <a:srgbClr val="000000"/>
                </a:solidFill>
              </a:rPr>
              <a:t> </a:t>
            </a:r>
            <a:r>
              <a:rPr lang="en-US" altLang="ja-JP" sz="2300" b="1" u="sng" dirty="0">
                <a:solidFill>
                  <a:srgbClr val="000000"/>
                </a:solidFill>
              </a:rPr>
              <a:t>?</a:t>
            </a:r>
            <a:endParaRPr lang="ja-JP" altLang="en-US" sz="2300" b="1" u="sng" dirty="0">
              <a:solidFill>
                <a:srgbClr val="000000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F5A06AC3-1F46-421B-B636-48D35D25C56D}"/>
              </a:ext>
            </a:extLst>
          </p:cNvPr>
          <p:cNvGrpSpPr/>
          <p:nvPr/>
        </p:nvGrpSpPr>
        <p:grpSpPr>
          <a:xfrm>
            <a:off x="6194310" y="3828823"/>
            <a:ext cx="568745" cy="347227"/>
            <a:chOff x="171401" y="7419483"/>
            <a:chExt cx="568745" cy="347227"/>
          </a:xfrm>
        </p:grpSpPr>
        <p:sp>
          <p:nvSpPr>
            <p:cNvPr id="140" name="楕円 139">
              <a:extLst>
                <a:ext uri="{FF2B5EF4-FFF2-40B4-BE49-F238E27FC236}">
                  <a16:creationId xmlns:a16="http://schemas.microsoft.com/office/drawing/2014/main" id="{138CC568-1A14-443C-AF14-E2E5722D9CB2}"/>
                </a:ext>
              </a:extLst>
            </p:cNvPr>
            <p:cNvSpPr/>
            <p:nvPr/>
          </p:nvSpPr>
          <p:spPr>
            <a:xfrm>
              <a:off x="516944" y="7571855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0070C0"/>
                </a:gs>
                <a:gs pos="97701">
                  <a:srgbClr val="0070C0"/>
                </a:gs>
                <a:gs pos="0">
                  <a:srgbClr val="B7E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楕円 140">
              <a:extLst>
                <a:ext uri="{FF2B5EF4-FFF2-40B4-BE49-F238E27FC236}">
                  <a16:creationId xmlns:a16="http://schemas.microsoft.com/office/drawing/2014/main" id="{6E6D7495-BD4C-4CEB-8C7C-1090DA2AC315}"/>
                </a:ext>
              </a:extLst>
            </p:cNvPr>
            <p:cNvSpPr/>
            <p:nvPr/>
          </p:nvSpPr>
          <p:spPr>
            <a:xfrm>
              <a:off x="416773" y="7654526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61000">
                  <a:srgbClr val="008000"/>
                </a:gs>
                <a:gs pos="97701">
                  <a:srgbClr val="008000"/>
                </a:gs>
                <a:gs pos="0">
                  <a:srgbClr val="C9FFC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楕円 142">
              <a:extLst>
                <a:ext uri="{FF2B5EF4-FFF2-40B4-BE49-F238E27FC236}">
                  <a16:creationId xmlns:a16="http://schemas.microsoft.com/office/drawing/2014/main" id="{8BF2549D-F837-4725-8F95-C3879BDBAC54}"/>
                </a:ext>
              </a:extLst>
            </p:cNvPr>
            <p:cNvSpPr/>
            <p:nvPr/>
          </p:nvSpPr>
          <p:spPr>
            <a:xfrm>
              <a:off x="340198" y="7588065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0070C0"/>
                </a:gs>
                <a:gs pos="97701">
                  <a:srgbClr val="0070C0"/>
                </a:gs>
                <a:gs pos="0">
                  <a:srgbClr val="B7E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2B7E32D0-5EFE-4CD1-8611-F4883D496E5C}"/>
                </a:ext>
              </a:extLst>
            </p:cNvPr>
            <p:cNvSpPr/>
            <p:nvPr/>
          </p:nvSpPr>
          <p:spPr>
            <a:xfrm rot="20357380">
              <a:off x="171401" y="7484124"/>
              <a:ext cx="504896" cy="167142"/>
            </a:xfrm>
            <a:prstGeom prst="ellipse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楕円 146">
              <a:extLst>
                <a:ext uri="{FF2B5EF4-FFF2-40B4-BE49-F238E27FC236}">
                  <a16:creationId xmlns:a16="http://schemas.microsoft.com/office/drawing/2014/main" id="{17309B28-163F-4BB1-931F-0C6228B0B634}"/>
                </a:ext>
              </a:extLst>
            </p:cNvPr>
            <p:cNvSpPr/>
            <p:nvPr/>
          </p:nvSpPr>
          <p:spPr>
            <a:xfrm>
              <a:off x="276673" y="7579389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61000">
                  <a:srgbClr val="008000"/>
                </a:gs>
                <a:gs pos="97701">
                  <a:srgbClr val="008000"/>
                </a:gs>
                <a:gs pos="0">
                  <a:srgbClr val="C9FFC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楕円 147">
              <a:extLst>
                <a:ext uri="{FF2B5EF4-FFF2-40B4-BE49-F238E27FC236}">
                  <a16:creationId xmlns:a16="http://schemas.microsoft.com/office/drawing/2014/main" id="{8EC8CB7E-2E40-44FF-B31D-CD59D3F5EF1B}"/>
                </a:ext>
              </a:extLst>
            </p:cNvPr>
            <p:cNvSpPr/>
            <p:nvPr/>
          </p:nvSpPr>
          <p:spPr>
            <a:xfrm>
              <a:off x="427615" y="7508379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0070C0"/>
                </a:gs>
                <a:gs pos="97701">
                  <a:srgbClr val="0070C0"/>
                </a:gs>
                <a:gs pos="0">
                  <a:srgbClr val="B7E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楕円 143">
              <a:extLst>
                <a:ext uri="{FF2B5EF4-FFF2-40B4-BE49-F238E27FC236}">
                  <a16:creationId xmlns:a16="http://schemas.microsoft.com/office/drawing/2014/main" id="{A3BEADC3-FDC6-4AAC-ADAB-0F4E93B37DDB}"/>
                </a:ext>
              </a:extLst>
            </p:cNvPr>
            <p:cNvSpPr/>
            <p:nvPr/>
          </p:nvSpPr>
          <p:spPr>
            <a:xfrm>
              <a:off x="387974" y="7419483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0070C0"/>
                </a:gs>
                <a:gs pos="97701">
                  <a:srgbClr val="0070C0"/>
                </a:gs>
                <a:gs pos="0">
                  <a:srgbClr val="B7E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楕円 144">
              <a:extLst>
                <a:ext uri="{FF2B5EF4-FFF2-40B4-BE49-F238E27FC236}">
                  <a16:creationId xmlns:a16="http://schemas.microsoft.com/office/drawing/2014/main" id="{F2643780-A0D7-45A2-8631-B06BA0222551}"/>
                </a:ext>
              </a:extLst>
            </p:cNvPr>
            <p:cNvSpPr/>
            <p:nvPr/>
          </p:nvSpPr>
          <p:spPr>
            <a:xfrm>
              <a:off x="306874" y="7475881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61000">
                  <a:srgbClr val="008000"/>
                </a:gs>
                <a:gs pos="97701">
                  <a:srgbClr val="008000"/>
                </a:gs>
                <a:gs pos="0">
                  <a:srgbClr val="C9FFC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楕円 141">
              <a:extLst>
                <a:ext uri="{FF2B5EF4-FFF2-40B4-BE49-F238E27FC236}">
                  <a16:creationId xmlns:a16="http://schemas.microsoft.com/office/drawing/2014/main" id="{F3822968-6409-43BE-946B-F017294A1D5E}"/>
                </a:ext>
              </a:extLst>
            </p:cNvPr>
            <p:cNvSpPr/>
            <p:nvPr/>
          </p:nvSpPr>
          <p:spPr>
            <a:xfrm>
              <a:off x="495467" y="7449802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61000">
                  <a:srgbClr val="008000"/>
                </a:gs>
                <a:gs pos="97701">
                  <a:srgbClr val="008000"/>
                </a:gs>
                <a:gs pos="0">
                  <a:srgbClr val="C9FFC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楕円 145">
              <a:extLst>
                <a:ext uri="{FF2B5EF4-FFF2-40B4-BE49-F238E27FC236}">
                  <a16:creationId xmlns:a16="http://schemas.microsoft.com/office/drawing/2014/main" id="{932AEA50-A042-4B0D-81C8-B53A4EF50222}"/>
                </a:ext>
              </a:extLst>
            </p:cNvPr>
            <p:cNvSpPr/>
            <p:nvPr/>
          </p:nvSpPr>
          <p:spPr>
            <a:xfrm>
              <a:off x="622261" y="7449802"/>
              <a:ext cx="117885" cy="112184"/>
            </a:xfrm>
            <a:prstGeom prst="ellipse">
              <a:avLst/>
            </a:prstGeom>
            <a:gradFill flip="none" rotWithShape="1">
              <a:gsLst>
                <a:gs pos="65000">
                  <a:srgbClr val="C00000"/>
                </a:gs>
                <a:gs pos="0">
                  <a:srgbClr val="C00000"/>
                </a:gs>
                <a:gs pos="97701">
                  <a:srgbClr val="C00000"/>
                </a:gs>
                <a:gs pos="0">
                  <a:srgbClr val="FFC1C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52CC2AF4-8D1B-468F-8853-B6A19E0DD568}"/>
              </a:ext>
            </a:extLst>
          </p:cNvPr>
          <p:cNvGrpSpPr/>
          <p:nvPr/>
        </p:nvGrpSpPr>
        <p:grpSpPr>
          <a:xfrm>
            <a:off x="6395667" y="2694669"/>
            <a:ext cx="369519" cy="356262"/>
            <a:chOff x="271949" y="5914765"/>
            <a:chExt cx="369519" cy="356262"/>
          </a:xfrm>
        </p:grpSpPr>
        <p:sp>
          <p:nvSpPr>
            <p:cNvPr id="149" name="楕円 148">
              <a:extLst>
                <a:ext uri="{FF2B5EF4-FFF2-40B4-BE49-F238E27FC236}">
                  <a16:creationId xmlns:a16="http://schemas.microsoft.com/office/drawing/2014/main" id="{0E4F6BF1-E4F5-4A5D-A82A-E4B9C0059BEE}"/>
                </a:ext>
              </a:extLst>
            </p:cNvPr>
            <p:cNvSpPr/>
            <p:nvPr/>
          </p:nvSpPr>
          <p:spPr>
            <a:xfrm>
              <a:off x="523583" y="6067113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0070C0"/>
                </a:gs>
                <a:gs pos="97701">
                  <a:srgbClr val="0070C0"/>
                </a:gs>
                <a:gs pos="0">
                  <a:srgbClr val="B7E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楕円 149">
              <a:extLst>
                <a:ext uri="{FF2B5EF4-FFF2-40B4-BE49-F238E27FC236}">
                  <a16:creationId xmlns:a16="http://schemas.microsoft.com/office/drawing/2014/main" id="{B3F407EA-C54E-4078-B458-516F040CA02E}"/>
                </a:ext>
              </a:extLst>
            </p:cNvPr>
            <p:cNvSpPr/>
            <p:nvPr/>
          </p:nvSpPr>
          <p:spPr>
            <a:xfrm>
              <a:off x="425980" y="6158843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61000">
                  <a:srgbClr val="008000"/>
                </a:gs>
                <a:gs pos="97701">
                  <a:srgbClr val="008000"/>
                </a:gs>
                <a:gs pos="0">
                  <a:srgbClr val="C9FFC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楕円 150">
              <a:extLst>
                <a:ext uri="{FF2B5EF4-FFF2-40B4-BE49-F238E27FC236}">
                  <a16:creationId xmlns:a16="http://schemas.microsoft.com/office/drawing/2014/main" id="{339B0FCC-0B37-4398-8F54-B99E04D7EBAE}"/>
                </a:ext>
              </a:extLst>
            </p:cNvPr>
            <p:cNvSpPr/>
            <p:nvPr/>
          </p:nvSpPr>
          <p:spPr>
            <a:xfrm>
              <a:off x="335474" y="6083347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0070C0"/>
                </a:gs>
                <a:gs pos="97701">
                  <a:srgbClr val="0070C0"/>
                </a:gs>
                <a:gs pos="0">
                  <a:srgbClr val="B7E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楕円 152">
              <a:extLst>
                <a:ext uri="{FF2B5EF4-FFF2-40B4-BE49-F238E27FC236}">
                  <a16:creationId xmlns:a16="http://schemas.microsoft.com/office/drawing/2014/main" id="{AAF5226C-2C25-4958-B54C-F06183CE39C1}"/>
                </a:ext>
              </a:extLst>
            </p:cNvPr>
            <p:cNvSpPr/>
            <p:nvPr/>
          </p:nvSpPr>
          <p:spPr>
            <a:xfrm>
              <a:off x="271949" y="6074671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61000">
                  <a:srgbClr val="008000"/>
                </a:gs>
                <a:gs pos="97701">
                  <a:srgbClr val="008000"/>
                </a:gs>
                <a:gs pos="0">
                  <a:srgbClr val="C9FFC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楕円 153">
              <a:extLst>
                <a:ext uri="{FF2B5EF4-FFF2-40B4-BE49-F238E27FC236}">
                  <a16:creationId xmlns:a16="http://schemas.microsoft.com/office/drawing/2014/main" id="{AB169ED7-D96E-4FB0-A2B3-F1AC43EFBAE1}"/>
                </a:ext>
              </a:extLst>
            </p:cNvPr>
            <p:cNvSpPr/>
            <p:nvPr/>
          </p:nvSpPr>
          <p:spPr>
            <a:xfrm>
              <a:off x="422891" y="6003661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0070C0"/>
                </a:gs>
                <a:gs pos="97701">
                  <a:srgbClr val="0070C0"/>
                </a:gs>
                <a:gs pos="0">
                  <a:srgbClr val="B7E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楕円 154">
              <a:extLst>
                <a:ext uri="{FF2B5EF4-FFF2-40B4-BE49-F238E27FC236}">
                  <a16:creationId xmlns:a16="http://schemas.microsoft.com/office/drawing/2014/main" id="{3EABEEEB-BD73-4A27-A1A3-36D23E467F75}"/>
                </a:ext>
              </a:extLst>
            </p:cNvPr>
            <p:cNvSpPr/>
            <p:nvPr/>
          </p:nvSpPr>
          <p:spPr>
            <a:xfrm>
              <a:off x="383250" y="5914765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50000">
                  <a:srgbClr val="0070C0"/>
                </a:gs>
                <a:gs pos="97701">
                  <a:srgbClr val="0070C0"/>
                </a:gs>
                <a:gs pos="0">
                  <a:srgbClr val="B7E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50AE0E47-7B14-41EC-B027-27223A8CF1BE}"/>
                </a:ext>
              </a:extLst>
            </p:cNvPr>
            <p:cNvSpPr/>
            <p:nvPr/>
          </p:nvSpPr>
          <p:spPr>
            <a:xfrm>
              <a:off x="302150" y="5971163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61000">
                  <a:srgbClr val="008000"/>
                </a:gs>
                <a:gs pos="97701">
                  <a:srgbClr val="008000"/>
                </a:gs>
                <a:gs pos="0">
                  <a:srgbClr val="C9FFC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156">
              <a:extLst>
                <a:ext uri="{FF2B5EF4-FFF2-40B4-BE49-F238E27FC236}">
                  <a16:creationId xmlns:a16="http://schemas.microsoft.com/office/drawing/2014/main" id="{C2DA757C-5CA2-40DA-B72F-A9071B5B9B96}"/>
                </a:ext>
              </a:extLst>
            </p:cNvPr>
            <p:cNvSpPr/>
            <p:nvPr/>
          </p:nvSpPr>
          <p:spPr>
            <a:xfrm>
              <a:off x="490743" y="5945084"/>
              <a:ext cx="117885" cy="112184"/>
            </a:xfrm>
            <a:prstGeom prst="ellipse">
              <a:avLst/>
            </a:prstGeom>
            <a:gradFill flip="none" rotWithShape="1">
              <a:gsLst>
                <a:gs pos="0">
                  <a:srgbClr val="008000"/>
                </a:gs>
                <a:gs pos="61000">
                  <a:srgbClr val="008000"/>
                </a:gs>
                <a:gs pos="97701">
                  <a:srgbClr val="008000"/>
                </a:gs>
                <a:gs pos="0">
                  <a:srgbClr val="C9FFC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楕円 157">
              <a:extLst>
                <a:ext uri="{FF2B5EF4-FFF2-40B4-BE49-F238E27FC236}">
                  <a16:creationId xmlns:a16="http://schemas.microsoft.com/office/drawing/2014/main" id="{ECF715CA-A34F-4B5E-9D86-C2D5A5966E90}"/>
                </a:ext>
              </a:extLst>
            </p:cNvPr>
            <p:cNvSpPr/>
            <p:nvPr/>
          </p:nvSpPr>
          <p:spPr>
            <a:xfrm>
              <a:off x="429642" y="6053216"/>
              <a:ext cx="117885" cy="112184"/>
            </a:xfrm>
            <a:prstGeom prst="ellipse">
              <a:avLst/>
            </a:prstGeom>
            <a:gradFill flip="none" rotWithShape="1">
              <a:gsLst>
                <a:gs pos="65000">
                  <a:srgbClr val="C00000"/>
                </a:gs>
                <a:gs pos="0">
                  <a:srgbClr val="C00000"/>
                </a:gs>
                <a:gs pos="97701">
                  <a:srgbClr val="C00000"/>
                </a:gs>
                <a:gs pos="0">
                  <a:srgbClr val="FFC1C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827020" y="2428671"/>
            <a:ext cx="2773681" cy="1678508"/>
            <a:chOff x="2827020" y="2428671"/>
            <a:chExt cx="2773681" cy="1678508"/>
          </a:xfrm>
        </p:grpSpPr>
        <p:sp>
          <p:nvSpPr>
            <p:cNvPr id="187" name="正方形/長方形 186">
              <a:extLst>
                <a:ext uri="{FF2B5EF4-FFF2-40B4-BE49-F238E27FC236}">
                  <a16:creationId xmlns:a16="http://schemas.microsoft.com/office/drawing/2014/main" id="{F89B8BE4-60D2-4BE5-88CF-1600444A0688}"/>
                </a:ext>
              </a:extLst>
            </p:cNvPr>
            <p:cNvSpPr/>
            <p:nvPr/>
          </p:nvSpPr>
          <p:spPr>
            <a:xfrm>
              <a:off x="5013255" y="2434462"/>
              <a:ext cx="36580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050" b="1" dirty="0">
                  <a:solidFill>
                    <a:srgbClr val="000000"/>
                  </a:solidFill>
                  <a:latin typeface="Arial"/>
                  <a:ea typeface="ＭＳ Ｐゴシック"/>
                </a:rPr>
                <a:t>Pb</a:t>
              </a:r>
              <a:endParaRPr lang="ja-JP" altLang="en-US" sz="1050" b="1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02" name="Line 11">
              <a:extLst>
                <a:ext uri="{FF2B5EF4-FFF2-40B4-BE49-F238E27FC236}">
                  <a16:creationId xmlns:a16="http://schemas.microsoft.com/office/drawing/2014/main" id="{D3CDB9CC-105A-4398-92B5-8FC361FAD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5140" y="2979420"/>
              <a:ext cx="2552700" cy="22860"/>
            </a:xfrm>
            <a:prstGeom prst="line">
              <a:avLst/>
            </a:prstGeom>
            <a:noFill/>
            <a:ln w="28575">
              <a:solidFill>
                <a:srgbClr val="156148">
                  <a:alpha val="69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00" name="Line 11">
              <a:extLst>
                <a:ext uri="{FF2B5EF4-FFF2-40B4-BE49-F238E27FC236}">
                  <a16:creationId xmlns:a16="http://schemas.microsoft.com/office/drawing/2014/main" id="{931E325E-72B1-49D6-9468-F4458358E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7020" y="2583180"/>
              <a:ext cx="2689860" cy="76200"/>
            </a:xfrm>
            <a:prstGeom prst="line">
              <a:avLst/>
            </a:prstGeom>
            <a:noFill/>
            <a:ln w="28575">
              <a:solidFill>
                <a:srgbClr val="156148">
                  <a:alpha val="69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23" name="Picture 10" descr="orbit1">
              <a:extLst>
                <a:ext uri="{FF2B5EF4-FFF2-40B4-BE49-F238E27FC236}">
                  <a16:creationId xmlns:a16="http://schemas.microsoft.com/office/drawing/2014/main" id="{33215F3F-7CE5-41BD-B7DE-B198BD20E7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3216">
              <a:off x="4557298" y="2428671"/>
              <a:ext cx="438312" cy="426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Line 13">
              <a:extLst>
                <a:ext uri="{FF2B5EF4-FFF2-40B4-BE49-F238E27FC236}">
                  <a16:creationId xmlns:a16="http://schemas.microsoft.com/office/drawing/2014/main" id="{E2D4A31C-9D1F-4F0F-89F1-B3268F4F44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32970" y="3343333"/>
              <a:ext cx="2299149" cy="32327"/>
            </a:xfrm>
            <a:prstGeom prst="line">
              <a:avLst/>
            </a:prstGeom>
            <a:noFill/>
            <a:ln w="28575">
              <a:solidFill>
                <a:srgbClr val="156148">
                  <a:alpha val="69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pic>
          <p:nvPicPr>
            <p:cNvPr id="161" name="Picture 17" descr="orbit3">
              <a:extLst>
                <a:ext uri="{FF2B5EF4-FFF2-40B4-BE49-F238E27FC236}">
                  <a16:creationId xmlns:a16="http://schemas.microsoft.com/office/drawing/2014/main" id="{88FB0876-6EA3-4EC5-BCB3-AA24A64CD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820" y="3211380"/>
              <a:ext cx="554827" cy="44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Picture 14" descr="orbit2">
              <a:extLst>
                <a:ext uri="{FF2B5EF4-FFF2-40B4-BE49-F238E27FC236}">
                  <a16:creationId xmlns:a16="http://schemas.microsoft.com/office/drawing/2014/main" id="{09E2E433-4855-4E46-B906-D8FD0CDC7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934" y="2842791"/>
              <a:ext cx="438313" cy="425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Picture 7" descr="orbit4">
              <a:extLst>
                <a:ext uri="{FF2B5EF4-FFF2-40B4-BE49-F238E27FC236}">
                  <a16:creationId xmlns:a16="http://schemas.microsoft.com/office/drawing/2014/main" id="{4ACC87F6-7F5C-443C-B22A-8F16E72D4D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721" y="3617384"/>
              <a:ext cx="677616" cy="44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156148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0" name="Line 16">
              <a:extLst>
                <a:ext uri="{FF2B5EF4-FFF2-40B4-BE49-F238E27FC236}">
                  <a16:creationId xmlns:a16="http://schemas.microsoft.com/office/drawing/2014/main" id="{5BD51201-1EA8-484E-B04B-1C67431537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6684" y="3716719"/>
              <a:ext cx="1904138" cy="6338"/>
            </a:xfrm>
            <a:prstGeom prst="line">
              <a:avLst/>
            </a:prstGeom>
            <a:noFill/>
            <a:ln w="28575">
              <a:solidFill>
                <a:srgbClr val="156148">
                  <a:alpha val="69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3" name="Line 16">
              <a:extLst>
                <a:ext uri="{FF2B5EF4-FFF2-40B4-BE49-F238E27FC236}">
                  <a16:creationId xmlns:a16="http://schemas.microsoft.com/office/drawing/2014/main" id="{ABE562BF-1003-4000-9B1F-27D7876FE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473" y="4102980"/>
              <a:ext cx="1534228" cy="4199"/>
            </a:xfrm>
            <a:prstGeom prst="line">
              <a:avLst/>
            </a:prstGeom>
            <a:noFill/>
            <a:ln w="28575">
              <a:solidFill>
                <a:srgbClr val="156148">
                  <a:alpha val="69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ja-JP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B1064D3-2D58-4D4D-899E-F40EE1BDF635}"/>
              </a:ext>
            </a:extLst>
          </p:cNvPr>
          <p:cNvGrpSpPr/>
          <p:nvPr/>
        </p:nvGrpSpPr>
        <p:grpSpPr>
          <a:xfrm>
            <a:off x="5446972" y="2350177"/>
            <a:ext cx="3896349" cy="2286593"/>
            <a:chOff x="6547795" y="2841143"/>
            <a:chExt cx="2973141" cy="2286593"/>
          </a:xfrm>
        </p:grpSpPr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2DC0DDBB-79B4-4CCE-8E26-B1F619FB1BDB}"/>
                </a:ext>
              </a:extLst>
            </p:cNvPr>
            <p:cNvGrpSpPr/>
            <p:nvPr/>
          </p:nvGrpSpPr>
          <p:grpSpPr>
            <a:xfrm>
              <a:off x="6547795" y="2841143"/>
              <a:ext cx="2646229" cy="2286593"/>
              <a:chOff x="7368510" y="2232712"/>
              <a:chExt cx="3708548" cy="2912575"/>
            </a:xfrm>
          </p:grpSpPr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48D83D0A-F469-45FF-8C10-678FAAC08BB0}"/>
                  </a:ext>
                </a:extLst>
              </p:cNvPr>
              <p:cNvSpPr txBox="1"/>
              <p:nvPr/>
            </p:nvSpPr>
            <p:spPr>
              <a:xfrm>
                <a:off x="9962467" y="2644492"/>
                <a:ext cx="1114591" cy="352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/>
                  <a:t>w/o </a:t>
                </a:r>
                <a:r>
                  <a:rPr kumimoji="1" lang="en-US" altLang="ja-JP" sz="1200" dirty="0">
                    <a:latin typeface="Symbol" pitchFamily="2" charset="2"/>
                  </a:rPr>
                  <a:t>L</a:t>
                </a:r>
                <a:r>
                  <a:rPr kumimoji="1" lang="en-US" altLang="ja-JP" sz="1200" dirty="0"/>
                  <a:t>NN int.</a:t>
                </a:r>
                <a:endParaRPr kumimoji="1" lang="ja-JP" altLang="en-US" sz="1200" dirty="0"/>
              </a:p>
            </p:txBody>
          </p:sp>
          <p:cxnSp>
            <p:nvCxnSpPr>
              <p:cNvPr id="86" name="直線コネクタ 85">
                <a:extLst>
                  <a:ext uri="{FF2B5EF4-FFF2-40B4-BE49-F238E27FC236}">
                    <a16:creationId xmlns:a16="http://schemas.microsoft.com/office/drawing/2014/main" id="{DD0B489F-8DDE-4E30-B85A-59B1ED59BBDF}"/>
                  </a:ext>
                </a:extLst>
              </p:cNvPr>
              <p:cNvCxnSpPr/>
              <p:nvPr/>
            </p:nvCxnSpPr>
            <p:spPr>
              <a:xfrm>
                <a:off x="9357647" y="2813769"/>
                <a:ext cx="572429" cy="0"/>
              </a:xfrm>
              <a:prstGeom prst="line">
                <a:avLst/>
              </a:prstGeom>
              <a:ln w="19050">
                <a:solidFill>
                  <a:srgbClr val="0432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8D02DFFF-E017-4AA1-AB1D-1CF5E93D24A5}"/>
                  </a:ext>
                </a:extLst>
              </p:cNvPr>
              <p:cNvSpPr txBox="1"/>
              <p:nvPr/>
            </p:nvSpPr>
            <p:spPr>
              <a:xfrm>
                <a:off x="9993218" y="2957443"/>
                <a:ext cx="1063164" cy="352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rgbClr val="FF0000"/>
                    </a:solidFill>
                  </a:rPr>
                  <a:t>w/ </a:t>
                </a:r>
                <a:r>
                  <a:rPr kumimoji="1" lang="en-US" altLang="ja-JP" sz="1200" b="1" dirty="0">
                    <a:solidFill>
                      <a:srgbClr val="FF0000"/>
                    </a:solidFill>
                    <a:latin typeface="Symbol" pitchFamily="2" charset="2"/>
                  </a:rPr>
                  <a:t>L</a:t>
                </a:r>
                <a:r>
                  <a:rPr kumimoji="1" lang="en-US" altLang="ja-JP" sz="1200" b="1" dirty="0">
                    <a:solidFill>
                      <a:srgbClr val="FF0000"/>
                    </a:solidFill>
                  </a:rPr>
                  <a:t>NN int.</a:t>
                </a:r>
                <a:endParaRPr kumimoji="1" lang="ja-JP" altLang="en-US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21FFE177-A9ED-450A-8D2E-1A34320032BD}"/>
                  </a:ext>
                </a:extLst>
              </p:cNvPr>
              <p:cNvCxnSpPr/>
              <p:nvPr/>
            </p:nvCxnSpPr>
            <p:spPr>
              <a:xfrm>
                <a:off x="9378155" y="3126720"/>
                <a:ext cx="572429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テキスト ボックス 88">
                <a:extLst>
                  <a:ext uri="{FF2B5EF4-FFF2-40B4-BE49-F238E27FC236}">
                    <a16:creationId xmlns:a16="http://schemas.microsoft.com/office/drawing/2014/main" id="{06E6F4E5-BD59-4A3E-9749-D2E36EF931B6}"/>
                  </a:ext>
                </a:extLst>
              </p:cNvPr>
              <p:cNvSpPr txBox="1"/>
              <p:nvPr/>
            </p:nvSpPr>
            <p:spPr>
              <a:xfrm>
                <a:off x="8317629" y="2232712"/>
                <a:ext cx="2736252" cy="313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i="1" dirty="0"/>
                  <a:t>M.M. </a:t>
                </a:r>
                <a:r>
                  <a:rPr kumimoji="1" lang="en-US" altLang="ja-JP" sz="1000" i="1" dirty="0" err="1"/>
                  <a:t>Nagels</a:t>
                </a:r>
                <a:r>
                  <a:rPr kumimoji="1" lang="en-US" altLang="ja-JP" sz="1000" i="1" dirty="0"/>
                  <a:t> et al. PRC99, 044003 (2019)</a:t>
                </a:r>
                <a:endParaRPr kumimoji="1" lang="ja-JP" altLang="en-US" sz="1000" i="1" dirty="0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4014D9AA-1579-4E82-A64A-E679F7938234}"/>
                  </a:ext>
                </a:extLst>
              </p:cNvPr>
              <p:cNvSpPr txBox="1"/>
              <p:nvPr/>
            </p:nvSpPr>
            <p:spPr>
              <a:xfrm>
                <a:off x="10293262" y="3711446"/>
                <a:ext cx="499178" cy="38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err="1"/>
                  <a:t>s</a:t>
                </a:r>
                <a:r>
                  <a:rPr kumimoji="1" lang="en-US" altLang="ja-JP" sz="1400" baseline="-25000" dirty="0" err="1">
                    <a:latin typeface="Symbol" pitchFamily="2" charset="2"/>
                  </a:rPr>
                  <a:t>L</a:t>
                </a:r>
                <a:endParaRPr kumimoji="1" lang="ja-JP" altLang="en-US" sz="1400" baseline="-25000" dirty="0">
                  <a:latin typeface="Symbol" pitchFamily="2" charset="2"/>
                </a:endParaRPr>
              </a:p>
            </p:txBody>
          </p:sp>
          <p:sp>
            <p:nvSpPr>
              <p:cNvPr id="91" name="テキスト ボックス 90">
                <a:extLst>
                  <a:ext uri="{FF2B5EF4-FFF2-40B4-BE49-F238E27FC236}">
                    <a16:creationId xmlns:a16="http://schemas.microsoft.com/office/drawing/2014/main" id="{4916BB70-8EE0-4886-8053-D1D4BFEAA1F2}"/>
                  </a:ext>
                </a:extLst>
              </p:cNvPr>
              <p:cNvSpPr txBox="1"/>
              <p:nvPr/>
            </p:nvSpPr>
            <p:spPr>
              <a:xfrm>
                <a:off x="9586449" y="4298606"/>
                <a:ext cx="512658" cy="38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err="1"/>
                  <a:t>p</a:t>
                </a:r>
                <a:r>
                  <a:rPr kumimoji="1" lang="en-US" altLang="ja-JP" sz="1400" baseline="-25000" dirty="0" err="1">
                    <a:latin typeface="Symbol" pitchFamily="2" charset="2"/>
                  </a:rPr>
                  <a:t>L</a:t>
                </a:r>
                <a:endParaRPr kumimoji="1" lang="ja-JP" altLang="en-US" sz="1400" baseline="-25000" dirty="0">
                  <a:latin typeface="Symbol" pitchFamily="2" charset="2"/>
                </a:endParaRPr>
              </a:p>
            </p:txBody>
          </p:sp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AFE4835F-97D6-4E00-AA56-83350ACC5B1E}"/>
                  </a:ext>
                </a:extLst>
              </p:cNvPr>
              <p:cNvSpPr txBox="1"/>
              <p:nvPr/>
            </p:nvSpPr>
            <p:spPr>
              <a:xfrm>
                <a:off x="8753795" y="4614890"/>
                <a:ext cx="512658" cy="38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d</a:t>
                </a:r>
                <a:r>
                  <a:rPr kumimoji="1" lang="en-US" altLang="ja-JP" sz="1400" baseline="-25000" dirty="0">
                    <a:latin typeface="Symbol" pitchFamily="2" charset="2"/>
                  </a:rPr>
                  <a:t>L</a:t>
                </a:r>
                <a:endParaRPr kumimoji="1" lang="ja-JP" altLang="en-US" sz="1400" baseline="-25000" dirty="0">
                  <a:latin typeface="Symbol" pitchFamily="2" charset="2"/>
                </a:endParaRPr>
              </a:p>
            </p:txBody>
          </p:sp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964C61C-308F-4BF5-9296-0389F08CCEF3}"/>
                  </a:ext>
                </a:extLst>
              </p:cNvPr>
              <p:cNvSpPr txBox="1"/>
              <p:nvPr/>
            </p:nvSpPr>
            <p:spPr>
              <a:xfrm>
                <a:off x="7970328" y="4761565"/>
                <a:ext cx="443014" cy="38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err="1"/>
                  <a:t>f</a:t>
                </a:r>
                <a:r>
                  <a:rPr kumimoji="1" lang="en-US" altLang="ja-JP" sz="1400" baseline="-25000" dirty="0" err="1">
                    <a:latin typeface="Symbol" pitchFamily="2" charset="2"/>
                  </a:rPr>
                  <a:t>L</a:t>
                </a:r>
                <a:endParaRPr kumimoji="1" lang="ja-JP" altLang="en-US" sz="1400" baseline="-25000">
                  <a:latin typeface="Symbol" pitchFamily="2" charset="2"/>
                </a:endParaRPr>
              </a:p>
            </p:txBody>
          </p:sp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06302B04-50CF-4D4A-A76D-549B27869474}"/>
                  </a:ext>
                </a:extLst>
              </p:cNvPr>
              <p:cNvSpPr txBox="1"/>
              <p:nvPr/>
            </p:nvSpPr>
            <p:spPr>
              <a:xfrm>
                <a:off x="7368510" y="4713419"/>
                <a:ext cx="512658" cy="383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err="1"/>
                  <a:t>g</a:t>
                </a:r>
                <a:r>
                  <a:rPr kumimoji="1" lang="en-US" altLang="ja-JP" sz="1400" baseline="-25000" dirty="0" err="1">
                    <a:latin typeface="Symbol" pitchFamily="2" charset="2"/>
                  </a:rPr>
                  <a:t>L</a:t>
                </a:r>
                <a:endParaRPr kumimoji="1" lang="ja-JP" altLang="en-US" sz="1400" baseline="-25000" dirty="0">
                  <a:latin typeface="Symbol" pitchFamily="2" charset="2"/>
                </a:endParaRPr>
              </a:p>
            </p:txBody>
          </p:sp>
        </p:grpSp>
        <p:sp>
          <p:nvSpPr>
            <p:cNvPr id="96" name="テキスト ボックス 95">
              <a:extLst>
                <a:ext uri="{FF2B5EF4-FFF2-40B4-BE49-F238E27FC236}">
                  <a16:creationId xmlns:a16="http://schemas.microsoft.com/office/drawing/2014/main" id="{6A770424-933D-4CB9-AACE-8696E04AEA6B}"/>
                </a:ext>
              </a:extLst>
            </p:cNvPr>
            <p:cNvSpPr txBox="1"/>
            <p:nvPr/>
          </p:nvSpPr>
          <p:spPr>
            <a:xfrm>
              <a:off x="8227693" y="3664849"/>
              <a:ext cx="129324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200" dirty="0"/>
                <a:t>Nijmegen ESC16 </a:t>
              </a:r>
              <a:endParaRPr lang="ja-JP" altLang="en-US" sz="1200" dirty="0"/>
            </a:p>
          </p:txBody>
        </p:sp>
      </p:grpSp>
      <p:sp>
        <p:nvSpPr>
          <p:cNvPr id="200" name="正方形/長方形 199">
            <a:extLst>
              <a:ext uri="{FF2B5EF4-FFF2-40B4-BE49-F238E27FC236}">
                <a16:creationId xmlns:a16="http://schemas.microsoft.com/office/drawing/2014/main" id="{5BF1E22A-155F-4CAF-8BED-D4774CF48008}"/>
              </a:ext>
            </a:extLst>
          </p:cNvPr>
          <p:cNvSpPr/>
          <p:nvPr/>
        </p:nvSpPr>
        <p:spPr>
          <a:xfrm>
            <a:off x="358140" y="552791"/>
            <a:ext cx="8944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Arial"/>
                <a:ea typeface="ＭＳ Ｐゴシック"/>
              </a:rPr>
              <a:t>High-quality ΛN scattering data </a:t>
            </a:r>
            <a:r>
              <a:rPr lang="en-US" altLang="ja-JP" sz="1600" b="1" dirty="0" smtClean="0">
                <a:latin typeface="Arial"/>
                <a:ea typeface="ＭＳ Ｐゴシック"/>
              </a:rPr>
              <a:t>at JLab(CLAS) + J-PARC(E96,Miwa)  -&gt; </a:t>
            </a:r>
            <a:r>
              <a:rPr lang="en-US" altLang="ja-JP" sz="1600" dirty="0"/>
              <a:t>SU(3)f chiral EFT force</a:t>
            </a:r>
            <a:endParaRPr lang="en-US" altLang="ja-JP" sz="1600" b="1" dirty="0">
              <a:latin typeface="Arial"/>
              <a:ea typeface="ＭＳ Ｐゴシック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7B34614A-0817-4C99-A869-708C904E0F13}"/>
              </a:ext>
            </a:extLst>
          </p:cNvPr>
          <p:cNvSpPr txBox="1"/>
          <p:nvPr/>
        </p:nvSpPr>
        <p:spPr>
          <a:xfrm>
            <a:off x="358678" y="862113"/>
            <a:ext cx="517344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Symbol" panose="05050102010706020507" pitchFamily="18" charset="2"/>
              <a:buNone/>
            </a:pPr>
            <a:r>
              <a:rPr lang="en-US" altLang="ja-JP" sz="1600" b="1" dirty="0"/>
              <a:t>Single particle energies of </a:t>
            </a:r>
            <a:r>
              <a:rPr lang="en-US" altLang="ja-JP" sz="1600" b="1" dirty="0">
                <a:latin typeface="Symbol" panose="05050102010706020507" pitchFamily="18" charset="2"/>
              </a:rPr>
              <a:t>L</a:t>
            </a:r>
            <a:r>
              <a:rPr lang="en-US" altLang="ja-JP" sz="1600" b="1" dirty="0"/>
              <a:t> in hypernuclei</a:t>
            </a:r>
            <a:endParaRPr lang="ja-JP" altLang="en-US" sz="1100" b="1" dirty="0">
              <a:latin typeface="+mn-lt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A223A4E-E572-42A2-998F-779062759712}"/>
              </a:ext>
            </a:extLst>
          </p:cNvPr>
          <p:cNvSpPr txBox="1"/>
          <p:nvPr/>
        </p:nvSpPr>
        <p:spPr>
          <a:xfrm>
            <a:off x="4594860" y="884187"/>
            <a:ext cx="44881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>
                <a:latin typeface="Arial"/>
                <a:ea typeface="ＭＳ Ｐゴシック"/>
              </a:rPr>
              <a:t>=&gt; </a:t>
            </a:r>
            <a:r>
              <a:rPr lang="en-US" altLang="ja-JP" sz="1600" b="1" dirty="0">
                <a:solidFill>
                  <a:srgbClr val="C00000"/>
                </a:solidFill>
                <a:latin typeface="Arial"/>
                <a:ea typeface="ＭＳ Ｐゴシック"/>
              </a:rPr>
              <a:t>sensitive to </a:t>
            </a:r>
            <a:r>
              <a:rPr lang="en-US" altLang="ja-JP" sz="1600" b="1" dirty="0">
                <a:solidFill>
                  <a:srgbClr val="C00000"/>
                </a:solidFill>
                <a:latin typeface="Symbol" panose="05050102010706020507" pitchFamily="18" charset="2"/>
                <a:ea typeface="ＭＳ Ｐゴシック"/>
              </a:rPr>
              <a:t>L</a:t>
            </a:r>
            <a:r>
              <a:rPr lang="en-US" altLang="ja-JP" sz="1600" b="1" dirty="0">
                <a:solidFill>
                  <a:srgbClr val="C00000"/>
                </a:solidFill>
                <a:latin typeface="Arial"/>
                <a:ea typeface="ＭＳ Ｐゴシック"/>
              </a:rPr>
              <a:t>N density dep. (= </a:t>
            </a:r>
            <a:r>
              <a:rPr lang="en-US" altLang="ja-JP" sz="1600" b="1" dirty="0">
                <a:solidFill>
                  <a:srgbClr val="C00000"/>
                </a:solidFill>
                <a:latin typeface="Symbol" panose="05050102010706020507" pitchFamily="18" charset="2"/>
                <a:ea typeface="ＭＳ Ｐゴシック"/>
              </a:rPr>
              <a:t>L</a:t>
            </a:r>
            <a:r>
              <a:rPr lang="en-US" altLang="ja-JP" sz="1600" b="1" dirty="0">
                <a:solidFill>
                  <a:srgbClr val="C00000"/>
                </a:solidFill>
                <a:latin typeface="Arial"/>
                <a:ea typeface="ＭＳ Ｐゴシック"/>
              </a:rPr>
              <a:t>NN 3BF)</a:t>
            </a:r>
            <a:endParaRPr lang="ja-JP" altLang="en-US" sz="1600" b="1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C0862AC2-39EB-4119-B6FA-F61CC3E7F7A8}"/>
              </a:ext>
            </a:extLst>
          </p:cNvPr>
          <p:cNvSpPr/>
          <p:nvPr/>
        </p:nvSpPr>
        <p:spPr>
          <a:xfrm>
            <a:off x="220539" y="1201525"/>
            <a:ext cx="637517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Arial"/>
                <a:ea typeface="ＭＳ Ｐゴシック"/>
              </a:rPr>
              <a:t>Λ is distinguishable from nucleons. No Pauli from nucleons.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Arial"/>
                <a:ea typeface="ＭＳ Ｐゴシック"/>
              </a:rPr>
              <a:t>We know the local density where the Λ is located.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1600" dirty="0">
                <a:latin typeface="Arial"/>
                <a:ea typeface="ＭＳ Ｐゴシック"/>
              </a:rPr>
              <a:t>Different mass numbers, orbitals -&gt; probe different densities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/>
              <a:t>14/25</a:t>
            </a:r>
            <a:endParaRPr lang="en-US" altLang="ja-JP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D02DFFF-E017-4AA1-AB1D-1CF5E93D24A5}"/>
              </a:ext>
            </a:extLst>
          </p:cNvPr>
          <p:cNvSpPr txBox="1"/>
          <p:nvPr/>
        </p:nvSpPr>
        <p:spPr>
          <a:xfrm>
            <a:off x="6257089" y="1324210"/>
            <a:ext cx="3009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  <a:latin typeface="Symbol" pitchFamily="2" charset="2"/>
              </a:rPr>
              <a:t>L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NN </a:t>
            </a:r>
            <a:r>
              <a:rPr kumimoji="1" lang="en-US" altLang="ja-JP" sz="1200" b="1" dirty="0">
                <a:solidFill>
                  <a:srgbClr val="FF0000"/>
                </a:solidFill>
              </a:rPr>
              <a:t>int</a:t>
            </a:r>
            <a:r>
              <a:rPr kumimoji="1" lang="en-US" altLang="ja-JP" sz="12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with the same strength as repulsive NNN </a:t>
            </a:r>
          </a:p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force reproducing AA collision data,</a:t>
            </a:r>
          </a:p>
          <a:p>
            <a:r>
              <a:rPr lang="en-US" altLang="ja-JP" sz="1200" dirty="0" smtClean="0">
                <a:solidFill>
                  <a:srgbClr val="FF0000"/>
                </a:solidFill>
              </a:rPr>
              <a:t>and supporting  2 solar mass NSs.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H="1" flipV="1">
            <a:off x="7307517" y="2128478"/>
            <a:ext cx="822190" cy="8759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4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83F58C-97F1-F585-B6B7-89C7A283DE62}"/>
              </a:ext>
            </a:extLst>
          </p:cNvPr>
          <p:cNvSpPr txBox="1"/>
          <p:nvPr/>
        </p:nvSpPr>
        <p:spPr>
          <a:xfrm>
            <a:off x="1416561" y="182555"/>
            <a:ext cx="4266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b="1" u="sng" kern="0">
                <a:cs typeface="Arial" panose="020B0604020202020204" pitchFamily="34" charset="0"/>
              </a:rPr>
              <a:t>Experimental Plans</a:t>
            </a:r>
            <a:endParaRPr lang="ja-JP" altLang="en-US" sz="2800" u="sng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D0D46B-9A2A-B337-D300-238C085EAD83}"/>
              </a:ext>
            </a:extLst>
          </p:cNvPr>
          <p:cNvSpPr txBox="1"/>
          <p:nvPr/>
        </p:nvSpPr>
        <p:spPr>
          <a:xfrm>
            <a:off x="-110247" y="659641"/>
            <a:ext cx="2625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b="1" u="sng" kern="0" dirty="0" smtClean="0">
                <a:cs typeface="Arial" panose="020B0604020202020204" pitchFamily="34" charset="0"/>
              </a:rPr>
              <a:t>JLab</a:t>
            </a:r>
            <a:r>
              <a:rPr lang="en-US" altLang="ja-JP" sz="2800" b="1" kern="0" dirty="0" smtClean="0">
                <a:cs typeface="Arial" panose="020B0604020202020204" pitchFamily="34" charset="0"/>
              </a:rPr>
              <a:t>  </a:t>
            </a:r>
            <a:r>
              <a:rPr lang="en-US" altLang="ja-JP" sz="2000" b="1" kern="0" dirty="0" smtClean="0">
                <a:cs typeface="Arial" panose="020B0604020202020204" pitchFamily="34" charset="0"/>
              </a:rPr>
              <a:t>@Hall C</a:t>
            </a:r>
            <a:endParaRPr lang="ja-JP" altLang="en-US" sz="24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296E89-D1D0-1BF9-56E5-B6431328A2EC}"/>
              </a:ext>
            </a:extLst>
          </p:cNvPr>
          <p:cNvSpPr txBox="1"/>
          <p:nvPr/>
        </p:nvSpPr>
        <p:spPr>
          <a:xfrm>
            <a:off x="1225842" y="110836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/>
              <a:t>E12-15-008:  </a:t>
            </a:r>
            <a:r>
              <a:rPr lang="en-US" altLang="ja-JP" sz="2000" baseline="30000"/>
              <a:t>40,48</a:t>
            </a:r>
            <a:r>
              <a:rPr lang="en-US" altLang="ja-JP" sz="2000"/>
              <a:t>Ca(</a:t>
            </a:r>
            <a:r>
              <a:rPr lang="ja-JP" altLang="en-US" sz="2000"/>
              <a:t>𝑒</a:t>
            </a:r>
            <a:r>
              <a:rPr lang="en-US" altLang="ja-JP" sz="2000"/>
              <a:t>,</a:t>
            </a:r>
            <a:r>
              <a:rPr lang="ja-JP" altLang="en-US" sz="2000"/>
              <a:t>𝑒</a:t>
            </a:r>
            <a:r>
              <a:rPr lang="en-US" altLang="ja-JP" sz="2000"/>
              <a:t>’</a:t>
            </a:r>
            <a:r>
              <a:rPr lang="ja-JP" altLang="en-US" sz="2000"/>
              <a:t>𝐾</a:t>
            </a:r>
            <a:r>
              <a:rPr lang="en-US" altLang="ja-JP" sz="2000" baseline="30000"/>
              <a:t>+</a:t>
            </a:r>
            <a:r>
              <a:rPr lang="en-US" altLang="ja-JP" sz="2000"/>
              <a:t>)</a:t>
            </a:r>
            <a:r>
              <a:rPr lang="ja-JP" altLang="en-US" sz="2000"/>
              <a:t> </a:t>
            </a:r>
            <a:r>
              <a:rPr lang="en-US" altLang="ja-JP" sz="2000" baseline="30000"/>
              <a:t>40,48</a:t>
            </a:r>
            <a:r>
              <a:rPr lang="en-US" altLang="ja-JP" sz="2000" baseline="-25000">
                <a:latin typeface="Symbol" panose="05050102010706020507" pitchFamily="18" charset="2"/>
              </a:rPr>
              <a:t>L</a:t>
            </a:r>
            <a:r>
              <a:rPr lang="en-US" altLang="ja-JP" sz="2000"/>
              <a:t>K</a:t>
            </a:r>
            <a:endParaRPr lang="ja-JP" altLang="en-US" sz="200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6202CE-4A2F-E391-BD10-02906C315E3D}"/>
              </a:ext>
            </a:extLst>
          </p:cNvPr>
          <p:cNvSpPr txBox="1"/>
          <p:nvPr/>
        </p:nvSpPr>
        <p:spPr>
          <a:xfrm>
            <a:off x="1219492" y="149089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E12-18-013:  </a:t>
            </a:r>
            <a:r>
              <a:rPr lang="en-US" altLang="ja-JP" sz="2000" baseline="30000" dirty="0"/>
              <a:t>208</a:t>
            </a:r>
            <a:r>
              <a:rPr lang="en-US" altLang="ja-JP" sz="2000" dirty="0"/>
              <a:t>Pb (</a:t>
            </a:r>
            <a:r>
              <a:rPr lang="ja-JP" altLang="en-US" sz="2000" dirty="0"/>
              <a:t>𝑒</a:t>
            </a:r>
            <a:r>
              <a:rPr lang="en-US" altLang="ja-JP" sz="2000" dirty="0"/>
              <a:t>,</a:t>
            </a:r>
            <a:r>
              <a:rPr lang="ja-JP" altLang="en-US" sz="2000" dirty="0"/>
              <a:t>𝑒</a:t>
            </a:r>
            <a:r>
              <a:rPr lang="en-US" altLang="ja-JP" sz="2000" dirty="0"/>
              <a:t>’</a:t>
            </a:r>
            <a:r>
              <a:rPr lang="ja-JP" altLang="en-US" sz="2000" dirty="0"/>
              <a:t>𝐾</a:t>
            </a:r>
            <a:r>
              <a:rPr lang="en-US" altLang="ja-JP" sz="2000" baseline="30000" dirty="0"/>
              <a:t>+</a:t>
            </a:r>
            <a:r>
              <a:rPr lang="en-US" altLang="ja-JP" sz="2000" dirty="0"/>
              <a:t>)</a:t>
            </a:r>
            <a:r>
              <a:rPr lang="ja-JP" altLang="en-US" sz="2000" dirty="0"/>
              <a:t> </a:t>
            </a:r>
            <a:r>
              <a:rPr lang="en-US" altLang="ja-JP" sz="2000" baseline="30000" dirty="0"/>
              <a:t>208</a:t>
            </a:r>
            <a:r>
              <a:rPr lang="en-US" altLang="ja-JP" sz="2000" baseline="-25000" dirty="0">
                <a:latin typeface="Symbol" panose="05050102010706020507" pitchFamily="18" charset="2"/>
              </a:rPr>
              <a:t>L</a:t>
            </a:r>
            <a:r>
              <a:rPr lang="en-US" altLang="ja-JP" sz="2000" dirty="0"/>
              <a:t>Tl</a:t>
            </a:r>
            <a:endParaRPr lang="ja-JP" altLang="en-US" sz="20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14B6A6-3B8E-ED6A-3850-3FE592CC2289}"/>
              </a:ext>
            </a:extLst>
          </p:cNvPr>
          <p:cNvSpPr txBox="1"/>
          <p:nvPr/>
        </p:nvSpPr>
        <p:spPr>
          <a:xfrm>
            <a:off x="91516" y="3211450"/>
            <a:ext cx="4656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/>
              <a:t>P84:   (</a:t>
            </a:r>
            <a:r>
              <a:rPr lang="en-US" altLang="ja-JP" sz="2000" dirty="0">
                <a:latin typeface="Symbol" panose="05050102010706020507" pitchFamily="18" charset="2"/>
              </a:rPr>
              <a:t>p</a:t>
            </a:r>
            <a:r>
              <a:rPr lang="en-US" altLang="ja-JP" sz="2000" baseline="30000" dirty="0"/>
              <a:t>+</a:t>
            </a:r>
            <a:r>
              <a:rPr lang="en-US" altLang="ja-JP" sz="2000" dirty="0"/>
              <a:t>,</a:t>
            </a:r>
            <a:r>
              <a:rPr lang="ja-JP" altLang="en-US" sz="2000" dirty="0"/>
              <a:t>𝐾</a:t>
            </a:r>
            <a:r>
              <a:rPr lang="en-US" altLang="ja-JP" sz="2000" baseline="30000" dirty="0"/>
              <a:t>+</a:t>
            </a:r>
            <a:r>
              <a:rPr lang="en-US" altLang="ja-JP" sz="2000" dirty="0"/>
              <a:t>) ...</a:t>
            </a:r>
            <a:r>
              <a:rPr lang="en-US" altLang="ja-JP" sz="2000" baseline="30000" dirty="0" smtClean="0"/>
              <a:t>12</a:t>
            </a:r>
            <a:r>
              <a:rPr lang="en-US" altLang="ja-JP" sz="2000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2000" dirty="0" smtClean="0"/>
              <a:t>C, </a:t>
            </a:r>
            <a:r>
              <a:rPr lang="en-US" altLang="ja-JP" sz="2000" baseline="30000" dirty="0"/>
              <a:t>28</a:t>
            </a:r>
            <a:r>
              <a:rPr lang="en-US" altLang="ja-JP" sz="2000" baseline="-25000" dirty="0">
                <a:latin typeface="Symbol" panose="05050102010706020507" pitchFamily="18" charset="2"/>
              </a:rPr>
              <a:t>L</a:t>
            </a:r>
            <a:r>
              <a:rPr lang="en-US" altLang="ja-JP" sz="2000" dirty="0"/>
              <a:t>Si,</a:t>
            </a:r>
            <a:r>
              <a:rPr lang="en-US" altLang="ja-JP" sz="2000" baseline="30000" dirty="0"/>
              <a:t> 40</a:t>
            </a:r>
            <a:r>
              <a:rPr lang="en-US" altLang="ja-JP" sz="2000" baseline="-25000" dirty="0">
                <a:latin typeface="Symbol" panose="05050102010706020507" pitchFamily="18" charset="2"/>
              </a:rPr>
              <a:t>L</a:t>
            </a:r>
            <a:r>
              <a:rPr lang="en-US" altLang="ja-JP" sz="2000" dirty="0"/>
              <a:t>Ca,</a:t>
            </a:r>
          </a:p>
          <a:p>
            <a:r>
              <a:rPr lang="en-US" altLang="ja-JP" sz="2000" dirty="0"/>
              <a:t>                   </a:t>
            </a:r>
            <a:r>
              <a:rPr lang="en-US" altLang="ja-JP" sz="2000" baseline="30000" dirty="0"/>
              <a:t>51</a:t>
            </a:r>
            <a:r>
              <a:rPr lang="en-US" altLang="ja-JP" sz="2000" baseline="-25000" dirty="0">
                <a:latin typeface="Symbol" panose="05050102010706020507" pitchFamily="18" charset="2"/>
              </a:rPr>
              <a:t>L</a:t>
            </a:r>
            <a:r>
              <a:rPr lang="en-US" altLang="ja-JP" sz="2000" dirty="0"/>
              <a:t>V,  </a:t>
            </a:r>
            <a:r>
              <a:rPr lang="en-US" altLang="ja-JP" sz="2000" baseline="30000" dirty="0"/>
              <a:t>89</a:t>
            </a:r>
            <a:r>
              <a:rPr lang="en-US" altLang="ja-JP" sz="2000" baseline="-25000" dirty="0">
                <a:latin typeface="Symbol" panose="05050102010706020507" pitchFamily="18" charset="2"/>
              </a:rPr>
              <a:t>L</a:t>
            </a:r>
            <a:r>
              <a:rPr lang="en-US" altLang="ja-JP" sz="2000" dirty="0"/>
              <a:t>Y, </a:t>
            </a:r>
            <a:r>
              <a:rPr lang="en-US" altLang="ja-JP" sz="2000" baseline="30000" dirty="0"/>
              <a:t>139</a:t>
            </a:r>
            <a:r>
              <a:rPr lang="en-US" altLang="ja-JP" sz="2000" baseline="-25000" dirty="0">
                <a:latin typeface="Symbol" panose="05050102010706020507" pitchFamily="18" charset="2"/>
              </a:rPr>
              <a:t>L</a:t>
            </a:r>
            <a:r>
              <a:rPr lang="en-US" altLang="ja-JP" sz="2000" dirty="0"/>
              <a:t>La,</a:t>
            </a:r>
            <a:r>
              <a:rPr lang="en-US" altLang="ja-JP" sz="2000" baseline="30000" dirty="0"/>
              <a:t> 208</a:t>
            </a:r>
            <a:r>
              <a:rPr lang="en-US" altLang="ja-JP" sz="2000" baseline="-25000" dirty="0">
                <a:latin typeface="Symbol" panose="05050102010706020507" pitchFamily="18" charset="2"/>
              </a:rPr>
              <a:t>L</a:t>
            </a:r>
            <a:r>
              <a:rPr lang="en-US" altLang="ja-JP" sz="2000" dirty="0"/>
              <a:t>Pb     </a:t>
            </a:r>
            <a:endParaRPr lang="ja-JP" altLang="en-US" sz="2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82B33A5-9D38-405E-A966-85E0179CC02C}"/>
              </a:ext>
            </a:extLst>
          </p:cNvPr>
          <p:cNvSpPr txBox="1"/>
          <p:nvPr/>
        </p:nvSpPr>
        <p:spPr>
          <a:xfrm>
            <a:off x="1328376" y="19007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C00000"/>
                </a:solidFill>
              </a:rPr>
              <a:t>T=1 </a:t>
            </a:r>
            <a:r>
              <a:rPr lang="ja-JP" altLang="en-US" b="1" dirty="0">
                <a:solidFill>
                  <a:srgbClr val="C00000"/>
                </a:solidFill>
              </a:rPr>
              <a:t> </a:t>
            </a:r>
            <a:r>
              <a:rPr lang="en-US" altLang="ja-JP" b="1" dirty="0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b="1" dirty="0">
                <a:solidFill>
                  <a:srgbClr val="C00000"/>
                </a:solidFill>
              </a:rPr>
              <a:t>NN force  </a:t>
            </a:r>
            <a:r>
              <a:rPr lang="en-US" altLang="ja-JP" dirty="0">
                <a:solidFill>
                  <a:srgbClr val="C00000"/>
                </a:solidFill>
              </a:rPr>
              <a:t>=&gt;</a:t>
            </a:r>
            <a:r>
              <a:rPr lang="ja-JP" altLang="en-US" dirty="0">
                <a:solidFill>
                  <a:srgbClr val="C00000"/>
                </a:solidFill>
              </a:rPr>
              <a:t> </a:t>
            </a:r>
            <a:r>
              <a:rPr lang="en-US" altLang="ja-JP" b="1" dirty="0" err="1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b="1" dirty="0" err="1">
                <a:solidFill>
                  <a:srgbClr val="C00000"/>
                </a:solidFill>
              </a:rPr>
              <a:t>nn</a:t>
            </a:r>
            <a:r>
              <a:rPr lang="en-US" altLang="ja-JP" b="1" dirty="0">
                <a:solidFill>
                  <a:srgbClr val="C00000"/>
                </a:solidFill>
              </a:rPr>
              <a:t> force in NS </a:t>
            </a:r>
            <a:endParaRPr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D0202C-0782-54CC-7633-4CCC872A495E}"/>
              </a:ext>
            </a:extLst>
          </p:cNvPr>
          <p:cNvSpPr txBox="1"/>
          <p:nvPr/>
        </p:nvSpPr>
        <p:spPr>
          <a:xfrm>
            <a:off x="989266" y="3933282"/>
            <a:ext cx="2606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>
                <a:latin typeface="Symbol" panose="05050102010706020507" pitchFamily="18" charset="2"/>
              </a:rPr>
              <a:t>D</a:t>
            </a:r>
            <a:r>
              <a:rPr lang="en-US" altLang="ja-JP" sz="1800" dirty="0"/>
              <a:t>M &lt; 400 keV (FWHM)</a:t>
            </a:r>
            <a:endParaRPr lang="ja-JP" altLang="en-US" dirty="0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BA588455-B47E-8B1A-4120-BDB5F9C4C71B}"/>
              </a:ext>
            </a:extLst>
          </p:cNvPr>
          <p:cNvGrpSpPr/>
          <p:nvPr/>
        </p:nvGrpSpPr>
        <p:grpSpPr>
          <a:xfrm>
            <a:off x="5448763" y="-12213"/>
            <a:ext cx="3736348" cy="2314315"/>
            <a:chOff x="5441799" y="581285"/>
            <a:chExt cx="3736348" cy="231431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17FCB529-F969-1C5E-29D9-B738BCF2F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80727" y="581285"/>
              <a:ext cx="3156764" cy="2314315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70E4CEE3-3531-6B7E-FADE-D2D231B10ECB}"/>
                </a:ext>
              </a:extLst>
            </p:cNvPr>
            <p:cNvGrpSpPr/>
            <p:nvPr/>
          </p:nvGrpSpPr>
          <p:grpSpPr>
            <a:xfrm>
              <a:off x="7032417" y="1398175"/>
              <a:ext cx="1892693" cy="1331335"/>
              <a:chOff x="7174411" y="1398176"/>
              <a:chExt cx="1904809" cy="1306696"/>
            </a:xfrm>
          </p:grpSpPr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211FACC5-9A7E-6995-44E2-B31D07FF2217}"/>
                  </a:ext>
                </a:extLst>
              </p:cNvPr>
              <p:cNvSpPr/>
              <p:nvPr/>
            </p:nvSpPr>
            <p:spPr>
              <a:xfrm>
                <a:off x="7174411" y="1398176"/>
                <a:ext cx="1832703" cy="1306696"/>
              </a:xfrm>
              <a:custGeom>
                <a:avLst/>
                <a:gdLst>
                  <a:gd name="connsiteX0" fmla="*/ 3903 w 1832703"/>
                  <a:gd name="connsiteY0" fmla="*/ 1306696 h 1306696"/>
                  <a:gd name="connsiteX1" fmla="*/ 53182 w 1832703"/>
                  <a:gd name="connsiteY1" fmla="*/ 1087678 h 1306696"/>
                  <a:gd name="connsiteX2" fmla="*/ 376233 w 1832703"/>
                  <a:gd name="connsiteY2" fmla="*/ 323853 h 1306696"/>
                  <a:gd name="connsiteX3" fmla="*/ 633579 w 1832703"/>
                  <a:gd name="connsiteY3" fmla="*/ 55556 h 1306696"/>
                  <a:gd name="connsiteX4" fmla="*/ 975795 w 1832703"/>
                  <a:gd name="connsiteY4" fmla="*/ 801 h 1306696"/>
                  <a:gd name="connsiteX5" fmla="*/ 1832703 w 1832703"/>
                  <a:gd name="connsiteY5" fmla="*/ 74720 h 1306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2703" h="1306696">
                    <a:moveTo>
                      <a:pt x="3903" y="1306696"/>
                    </a:moveTo>
                    <a:cubicBezTo>
                      <a:pt x="-2485" y="1279090"/>
                      <a:pt x="-8873" y="1251485"/>
                      <a:pt x="53182" y="1087678"/>
                    </a:cubicBezTo>
                    <a:cubicBezTo>
                      <a:pt x="115237" y="923871"/>
                      <a:pt x="279500" y="495873"/>
                      <a:pt x="376233" y="323853"/>
                    </a:cubicBezTo>
                    <a:cubicBezTo>
                      <a:pt x="472966" y="151833"/>
                      <a:pt x="533652" y="109398"/>
                      <a:pt x="633579" y="55556"/>
                    </a:cubicBezTo>
                    <a:cubicBezTo>
                      <a:pt x="733506" y="1714"/>
                      <a:pt x="775941" y="-2393"/>
                      <a:pt x="975795" y="801"/>
                    </a:cubicBezTo>
                    <a:cubicBezTo>
                      <a:pt x="1175649" y="3995"/>
                      <a:pt x="1504176" y="39357"/>
                      <a:pt x="1832703" y="74720"/>
                    </a:cubicBezTo>
                  </a:path>
                </a:pathLst>
              </a:cu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C6625FDD-5014-345E-B8FA-076393ABED9D}"/>
                  </a:ext>
                </a:extLst>
              </p:cNvPr>
              <p:cNvCxnSpPr/>
              <p:nvPr/>
            </p:nvCxnSpPr>
            <p:spPr>
              <a:xfrm>
                <a:off x="8857464" y="1450994"/>
                <a:ext cx="221756" cy="3559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64002CD3-AFCE-7B12-F7F7-A5AFB675ADDD}"/>
                </a:ext>
              </a:extLst>
            </p:cNvPr>
            <p:cNvGrpSpPr/>
            <p:nvPr/>
          </p:nvGrpSpPr>
          <p:grpSpPr>
            <a:xfrm>
              <a:off x="5742134" y="861202"/>
              <a:ext cx="1295758" cy="1851883"/>
              <a:chOff x="5896244" y="861202"/>
              <a:chExt cx="1295758" cy="1851883"/>
            </a:xfrm>
          </p:grpSpPr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232A64AB-8CF7-4D86-7BB2-70D2FA82B06A}"/>
                  </a:ext>
                </a:extLst>
              </p:cNvPr>
              <p:cNvSpPr/>
              <p:nvPr/>
            </p:nvSpPr>
            <p:spPr>
              <a:xfrm>
                <a:off x="5976453" y="878810"/>
                <a:ext cx="1215549" cy="1834275"/>
              </a:xfrm>
              <a:custGeom>
                <a:avLst/>
                <a:gdLst>
                  <a:gd name="connsiteX0" fmla="*/ 1215549 w 1215549"/>
                  <a:gd name="connsiteY0" fmla="*/ 1834275 h 1834275"/>
                  <a:gd name="connsiteX1" fmla="*/ 1163533 w 1215549"/>
                  <a:gd name="connsiteY1" fmla="*/ 1516699 h 1834275"/>
                  <a:gd name="connsiteX2" fmla="*/ 1097827 w 1215549"/>
                  <a:gd name="connsiteY2" fmla="*/ 1207336 h 1834275"/>
                  <a:gd name="connsiteX3" fmla="*/ 971892 w 1215549"/>
                  <a:gd name="connsiteY3" fmla="*/ 728234 h 1834275"/>
                  <a:gd name="connsiteX4" fmla="*/ 829530 w 1215549"/>
                  <a:gd name="connsiteY4" fmla="*/ 479101 h 1834275"/>
                  <a:gd name="connsiteX5" fmla="*/ 599561 w 1215549"/>
                  <a:gd name="connsiteY5" fmla="*/ 303887 h 1834275"/>
                  <a:gd name="connsiteX6" fmla="*/ 0 w 1215549"/>
                  <a:gd name="connsiteY6" fmla="*/ 8213 h 1834275"/>
                  <a:gd name="connsiteX7" fmla="*/ 0 w 1215549"/>
                  <a:gd name="connsiteY7" fmla="*/ 8213 h 1834275"/>
                  <a:gd name="connsiteX8" fmla="*/ 5475 w 1215549"/>
                  <a:gd name="connsiteY8" fmla="*/ 0 h 1834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5549" h="1834275">
                    <a:moveTo>
                      <a:pt x="1215549" y="1834275"/>
                    </a:moveTo>
                    <a:cubicBezTo>
                      <a:pt x="1199351" y="1727732"/>
                      <a:pt x="1183153" y="1621189"/>
                      <a:pt x="1163533" y="1516699"/>
                    </a:cubicBezTo>
                    <a:cubicBezTo>
                      <a:pt x="1143913" y="1412209"/>
                      <a:pt x="1129767" y="1338747"/>
                      <a:pt x="1097827" y="1207336"/>
                    </a:cubicBezTo>
                    <a:cubicBezTo>
                      <a:pt x="1065887" y="1075925"/>
                      <a:pt x="1016608" y="849606"/>
                      <a:pt x="971892" y="728234"/>
                    </a:cubicBezTo>
                    <a:cubicBezTo>
                      <a:pt x="927176" y="606862"/>
                      <a:pt x="891585" y="549825"/>
                      <a:pt x="829530" y="479101"/>
                    </a:cubicBezTo>
                    <a:cubicBezTo>
                      <a:pt x="767475" y="408377"/>
                      <a:pt x="737816" y="382368"/>
                      <a:pt x="599561" y="303887"/>
                    </a:cubicBezTo>
                    <a:cubicBezTo>
                      <a:pt x="461306" y="225406"/>
                      <a:pt x="0" y="8213"/>
                      <a:pt x="0" y="8213"/>
                    </a:cubicBezTo>
                    <a:lnTo>
                      <a:pt x="0" y="8213"/>
                    </a:lnTo>
                    <a:lnTo>
                      <a:pt x="5475" y="0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F007F80D-C336-5688-790F-D4FA4F338E3A}"/>
                  </a:ext>
                </a:extLst>
              </p:cNvPr>
              <p:cNvCxnSpPr/>
              <p:nvPr/>
            </p:nvCxnSpPr>
            <p:spPr>
              <a:xfrm flipH="1" flipV="1">
                <a:off x="5896244" y="861202"/>
                <a:ext cx="191641" cy="61285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D643257-435D-888B-F08B-57C077C0E1F7}"/>
                </a:ext>
              </a:extLst>
            </p:cNvPr>
            <p:cNvSpPr txBox="1"/>
            <p:nvPr/>
          </p:nvSpPr>
          <p:spPr>
            <a:xfrm>
              <a:off x="5441799" y="727888"/>
              <a:ext cx="41757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600" b="1">
                  <a:solidFill>
                    <a:srgbClr val="0000FF"/>
                  </a:solidFill>
                </a:rPr>
                <a:t>𝑒</a:t>
              </a:r>
              <a:r>
                <a:rPr lang="en-US" altLang="ja-JP" sz="1600" b="1" baseline="30000">
                  <a:solidFill>
                    <a:srgbClr val="0000FF"/>
                  </a:solidFill>
                </a:rPr>
                <a:t>-</a:t>
              </a:r>
              <a:endParaRPr lang="ja-JP" altLang="en-US" sz="1600" b="1" baseline="30000">
                <a:solidFill>
                  <a:srgbClr val="0000FF"/>
                </a:solidFill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F5E83F1F-81F8-D899-C16A-8717BDE72898}"/>
                </a:ext>
              </a:extLst>
            </p:cNvPr>
            <p:cNvSpPr txBox="1"/>
            <p:nvPr/>
          </p:nvSpPr>
          <p:spPr>
            <a:xfrm>
              <a:off x="8731154" y="1457662"/>
              <a:ext cx="4469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800">
                  <a:solidFill>
                    <a:srgbClr val="C00000"/>
                  </a:solidFill>
                </a:rPr>
                <a:t>𝐾</a:t>
              </a:r>
              <a:r>
                <a:rPr lang="en-US" altLang="ja-JP" sz="1800" baseline="30000">
                  <a:solidFill>
                    <a:srgbClr val="C00000"/>
                  </a:solidFill>
                </a:rPr>
                <a:t>+</a:t>
              </a:r>
              <a:endParaRPr lang="ja-JP" alt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A4E1EA49-6BCE-C19B-490D-F3BE63C5D6AC}"/>
              </a:ext>
            </a:extLst>
          </p:cNvPr>
          <p:cNvGrpSpPr/>
          <p:nvPr/>
        </p:nvGrpSpPr>
        <p:grpSpPr>
          <a:xfrm>
            <a:off x="4792846" y="2280661"/>
            <a:ext cx="4351154" cy="2814592"/>
            <a:chOff x="4445223" y="2000250"/>
            <a:chExt cx="4859236" cy="3143250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11D36F50-C087-52B4-968E-F8883DAD0A8A}"/>
                </a:ext>
              </a:extLst>
            </p:cNvPr>
            <p:cNvGrpSpPr/>
            <p:nvPr/>
          </p:nvGrpSpPr>
          <p:grpSpPr>
            <a:xfrm>
              <a:off x="4453666" y="2000250"/>
              <a:ext cx="4850793" cy="3143250"/>
              <a:chOff x="3744096" y="1521980"/>
              <a:chExt cx="5560363" cy="3621520"/>
            </a:xfrm>
          </p:grpSpPr>
          <p:sp>
            <p:nvSpPr>
              <p:cNvPr id="41" name="右矢印 1">
                <a:extLst>
                  <a:ext uri="{FF2B5EF4-FFF2-40B4-BE49-F238E27FC236}">
                    <a16:creationId xmlns:a16="http://schemas.microsoft.com/office/drawing/2014/main" id="{4E1A8482-4FA6-D2B4-2917-B47F33E51B6D}"/>
                  </a:ext>
                </a:extLst>
              </p:cNvPr>
              <p:cNvSpPr/>
              <p:nvPr/>
            </p:nvSpPr>
            <p:spPr>
              <a:xfrm>
                <a:off x="4028930" y="2631779"/>
                <a:ext cx="296562" cy="481913"/>
              </a:xfrm>
              <a:prstGeom prst="right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2BBAE839-53D1-5A57-EFB6-333A47C374AC}"/>
                  </a:ext>
                </a:extLst>
              </p:cNvPr>
              <p:cNvGrpSpPr/>
              <p:nvPr/>
            </p:nvGrpSpPr>
            <p:grpSpPr>
              <a:xfrm>
                <a:off x="3744096" y="1852597"/>
                <a:ext cx="5369549" cy="3290903"/>
                <a:chOff x="3744096" y="1852597"/>
                <a:chExt cx="5369549" cy="3290903"/>
              </a:xfrm>
            </p:grpSpPr>
            <p:pic>
              <p:nvPicPr>
                <p:cNvPr id="48" name="図 47" descr="ダイアグラム&#10;&#10;自動的に生成された説明">
                  <a:extLst>
                    <a:ext uri="{FF2B5EF4-FFF2-40B4-BE49-F238E27FC236}">
                      <a16:creationId xmlns:a16="http://schemas.microsoft.com/office/drawing/2014/main" id="{DCC0D0F8-F425-0C4D-4F3A-1385C42BB4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2517" t="25602" r="31800" b="14337"/>
                <a:stretch/>
              </p:blipFill>
              <p:spPr>
                <a:xfrm>
                  <a:off x="3744096" y="1852597"/>
                  <a:ext cx="5297469" cy="3290903"/>
                </a:xfrm>
                <a:prstGeom prst="rect">
                  <a:avLst/>
                </a:prstGeom>
              </p:spPr>
            </p:pic>
            <p:sp>
              <p:nvSpPr>
                <p:cNvPr id="49" name="四角形: 角を丸くする 48">
                  <a:extLst>
                    <a:ext uri="{FF2B5EF4-FFF2-40B4-BE49-F238E27FC236}">
                      <a16:creationId xmlns:a16="http://schemas.microsoft.com/office/drawing/2014/main" id="{FB1C8517-8876-9956-5EF4-8CE4475BBAF3}"/>
                    </a:ext>
                  </a:extLst>
                </p:cNvPr>
                <p:cNvSpPr/>
                <p:nvPr/>
              </p:nvSpPr>
              <p:spPr>
                <a:xfrm>
                  <a:off x="6147515" y="2084665"/>
                  <a:ext cx="2455572" cy="1409800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50" name="四角形: 角を丸くする 49">
                  <a:extLst>
                    <a:ext uri="{FF2B5EF4-FFF2-40B4-BE49-F238E27FC236}">
                      <a16:creationId xmlns:a16="http://schemas.microsoft.com/office/drawing/2014/main" id="{3B592DAE-1EAC-09BC-EE3C-C73916DC49EE}"/>
                    </a:ext>
                  </a:extLst>
                </p:cNvPr>
                <p:cNvSpPr/>
                <p:nvPr/>
              </p:nvSpPr>
              <p:spPr>
                <a:xfrm>
                  <a:off x="4504977" y="2806039"/>
                  <a:ext cx="1653093" cy="406940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51" name="四角形: 角を丸くする 50">
                  <a:extLst>
                    <a:ext uri="{FF2B5EF4-FFF2-40B4-BE49-F238E27FC236}">
                      <a16:creationId xmlns:a16="http://schemas.microsoft.com/office/drawing/2014/main" id="{9FA8CA8B-C553-D393-EDA4-E75D3E46FB54}"/>
                    </a:ext>
                  </a:extLst>
                </p:cNvPr>
                <p:cNvSpPr/>
                <p:nvPr/>
              </p:nvSpPr>
              <p:spPr>
                <a:xfrm>
                  <a:off x="4506787" y="2160237"/>
                  <a:ext cx="378225" cy="654830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52" name="四角形: 角を丸くする 51">
                  <a:extLst>
                    <a:ext uri="{FF2B5EF4-FFF2-40B4-BE49-F238E27FC236}">
                      <a16:creationId xmlns:a16="http://schemas.microsoft.com/office/drawing/2014/main" id="{DFFA894F-A646-B874-1B44-FC169A369773}"/>
                    </a:ext>
                  </a:extLst>
                </p:cNvPr>
                <p:cNvSpPr/>
                <p:nvPr/>
              </p:nvSpPr>
              <p:spPr>
                <a:xfrm>
                  <a:off x="8098665" y="3494465"/>
                  <a:ext cx="207089" cy="205384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53" name="四角形: 角を丸くする 52">
                  <a:extLst>
                    <a:ext uri="{FF2B5EF4-FFF2-40B4-BE49-F238E27FC236}">
                      <a16:creationId xmlns:a16="http://schemas.microsoft.com/office/drawing/2014/main" id="{8C8081B2-AAF8-D025-1FC5-22F1C4D2E056}"/>
                    </a:ext>
                  </a:extLst>
                </p:cNvPr>
                <p:cNvSpPr/>
                <p:nvPr/>
              </p:nvSpPr>
              <p:spPr>
                <a:xfrm rot="21091786">
                  <a:off x="8584616" y="3596434"/>
                  <a:ext cx="529029" cy="394291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54" name="四角形: 角を丸くする 53">
                  <a:extLst>
                    <a:ext uri="{FF2B5EF4-FFF2-40B4-BE49-F238E27FC236}">
                      <a16:creationId xmlns:a16="http://schemas.microsoft.com/office/drawing/2014/main" id="{8AD54646-81D2-952D-E7CB-A75C429638A2}"/>
                    </a:ext>
                  </a:extLst>
                </p:cNvPr>
                <p:cNvSpPr/>
                <p:nvPr/>
              </p:nvSpPr>
              <p:spPr>
                <a:xfrm rot="20908804">
                  <a:off x="8704015" y="3491631"/>
                  <a:ext cx="347898" cy="103775"/>
                </a:xfrm>
                <a:prstGeom prst="roundRect">
                  <a:avLst/>
                </a:prstGeom>
                <a:solidFill>
                  <a:srgbClr val="FFFFFF">
                    <a:alpha val="8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3B02368B-BC82-19BC-9934-D55227A0FB40}"/>
                  </a:ext>
                </a:extLst>
              </p:cNvPr>
              <p:cNvSpPr/>
              <p:nvPr/>
            </p:nvSpPr>
            <p:spPr>
              <a:xfrm>
                <a:off x="4838686" y="2686608"/>
                <a:ext cx="1149302" cy="436099"/>
              </a:xfrm>
              <a:prstGeom prst="roundRect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pic>
            <p:nvPicPr>
              <p:cNvPr id="44" name="図 43" descr="グラフ, ウォーターフォール図&#10;&#10;自動的に生成された説明">
                <a:extLst>
                  <a:ext uri="{FF2B5EF4-FFF2-40B4-BE49-F238E27FC236}">
                    <a16:creationId xmlns:a16="http://schemas.microsoft.com/office/drawing/2014/main" id="{F98DCF5B-D0C3-DABE-A906-59DBFA0B4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1461" y="1521980"/>
                <a:ext cx="4602998" cy="2034613"/>
              </a:xfrm>
              <a:prstGeom prst="rect">
                <a:avLst/>
              </a:prstGeom>
            </p:spPr>
          </p:pic>
          <p:grpSp>
            <p:nvGrpSpPr>
              <p:cNvPr id="45" name="グループ化 44">
                <a:extLst>
                  <a:ext uri="{FF2B5EF4-FFF2-40B4-BE49-F238E27FC236}">
                    <a16:creationId xmlns:a16="http://schemas.microsoft.com/office/drawing/2014/main" id="{94706061-4A62-7871-A784-0E949CAD5D99}"/>
                  </a:ext>
                </a:extLst>
              </p:cNvPr>
              <p:cNvGrpSpPr/>
              <p:nvPr/>
            </p:nvGrpSpPr>
            <p:grpSpPr>
              <a:xfrm>
                <a:off x="3788587" y="3246356"/>
                <a:ext cx="3141930" cy="1227807"/>
                <a:chOff x="646538" y="-187987"/>
                <a:chExt cx="3141930" cy="1227807"/>
              </a:xfrm>
            </p:grpSpPr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C2DFA87A-4226-230D-B615-CE8E18AA1BAF}"/>
                    </a:ext>
                  </a:extLst>
                </p:cNvPr>
                <p:cNvSpPr txBox="1"/>
                <p:nvPr/>
              </p:nvSpPr>
              <p:spPr>
                <a:xfrm>
                  <a:off x="646538" y="-187987"/>
                  <a:ext cx="3141930" cy="954492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900"/>
                    </a:lnSpc>
                  </a:pPr>
                  <a:r>
                    <a:rPr lang="en-US" altLang="ja-JP" sz="1400" b="1" dirty="0"/>
                    <a:t>Pion intensity </a:t>
                  </a:r>
                  <a:r>
                    <a:rPr lang="en-US" altLang="ja-JP" sz="1400" b="1" dirty="0">
                      <a:solidFill>
                        <a:srgbClr val="FF0000"/>
                      </a:solidFill>
                    </a:rPr>
                    <a:t>&gt; 2x10</a:t>
                  </a:r>
                  <a:r>
                    <a:rPr lang="en-US" altLang="ja-JP" sz="1400" b="1" baseline="30000" dirty="0">
                      <a:solidFill>
                        <a:srgbClr val="FF0000"/>
                      </a:solidFill>
                    </a:rPr>
                    <a:t>8</a:t>
                  </a:r>
                  <a:r>
                    <a:rPr lang="en-US" altLang="ja-JP" sz="1400" b="1" dirty="0">
                      <a:solidFill>
                        <a:srgbClr val="FF0000"/>
                      </a:solidFill>
                    </a:rPr>
                    <a:t>/spill</a:t>
                  </a:r>
                </a:p>
                <a:p>
                  <a:pPr>
                    <a:lnSpc>
                      <a:spcPts val="1900"/>
                    </a:lnSpc>
                  </a:pPr>
                  <a:r>
                    <a:rPr lang="en-US" altLang="ja-JP" sz="1400" b="1" dirty="0"/>
                    <a:t>      limited by proton intensity</a:t>
                  </a:r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5CD6C302-ED37-DC7C-C466-EBC3C6E593F1}"/>
                    </a:ext>
                  </a:extLst>
                </p:cNvPr>
                <p:cNvSpPr txBox="1"/>
                <p:nvPr/>
              </p:nvSpPr>
              <p:spPr>
                <a:xfrm>
                  <a:off x="691476" y="418071"/>
                  <a:ext cx="2313988" cy="62174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ja-JP" sz="1400" b="1" dirty="0"/>
                    <a:t>ΔM  ~ </a:t>
                  </a:r>
                  <a:r>
                    <a:rPr lang="en-US" altLang="ja-JP" sz="1400" b="1" dirty="0">
                      <a:solidFill>
                        <a:srgbClr val="FF0000"/>
                      </a:solidFill>
                    </a:rPr>
                    <a:t>0.3 MeV </a:t>
                  </a:r>
                  <a:r>
                    <a:rPr kumimoji="1" lang="en-US" altLang="ja-JP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50" charset="-128"/>
                      <a:cs typeface="+mn-cs"/>
                    </a:rPr>
                    <a:t>FWHM</a:t>
                  </a:r>
                </a:p>
                <a:p>
                  <a:r>
                    <a:rPr lang="en-US" altLang="ja-JP" sz="1400" dirty="0" err="1">
                      <a:latin typeface="Symbol" pitchFamily="2" charset="2"/>
                    </a:rPr>
                    <a:t>D</a:t>
                  </a:r>
                  <a:r>
                    <a:rPr lang="en-US" altLang="ja-JP" sz="1400" dirty="0" err="1"/>
                    <a:t>p</a:t>
                  </a:r>
                  <a:r>
                    <a:rPr lang="en-US" altLang="ja-JP" sz="1400" dirty="0"/>
                    <a:t>/p = 1/10000</a:t>
                  </a:r>
                  <a:endParaRPr lang="ja-JP" altLang="en-US" sz="1400" dirty="0"/>
                </a:p>
              </p:txBody>
            </p:sp>
          </p:grpSp>
        </p:grp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2050BF17-E28F-6B87-46C1-692726B8C48E}"/>
                </a:ext>
              </a:extLst>
            </p:cNvPr>
            <p:cNvSpPr txBox="1"/>
            <p:nvPr/>
          </p:nvSpPr>
          <p:spPr>
            <a:xfrm>
              <a:off x="4445223" y="2161304"/>
              <a:ext cx="843639" cy="412459"/>
            </a:xfrm>
            <a:prstGeom prst="rect">
              <a:avLst/>
            </a:prstGeom>
            <a:solidFill>
              <a:srgbClr val="00B050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altLang="ja-JP" b="1" dirty="0">
                  <a:solidFill>
                    <a:schemeClr val="bg1"/>
                  </a:solidFill>
                </a:rPr>
                <a:t>HIHR</a:t>
              </a:r>
              <a:endParaRPr lang="ja-JP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314B6A6-3B8E-ED6A-3850-3FE592CC2289}"/>
              </a:ext>
            </a:extLst>
          </p:cNvPr>
          <p:cNvSpPr txBox="1"/>
          <p:nvPr/>
        </p:nvSpPr>
        <p:spPr>
          <a:xfrm>
            <a:off x="136104" y="4343067"/>
            <a:ext cx="46562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/>
              <a:t>T</a:t>
            </a:r>
            <a:r>
              <a:rPr lang="en-US" altLang="ja-JP" sz="1600" dirty="0" smtClean="0"/>
              <a:t>ogether with </a:t>
            </a:r>
            <a:r>
              <a:rPr lang="en-US" altLang="ja-JP" sz="1600" dirty="0" smtClean="0">
                <a:latin typeface="Symbol" panose="05050102010706020507" pitchFamily="18" charset="2"/>
              </a:rPr>
              <a:t>LN </a:t>
            </a:r>
            <a:r>
              <a:rPr lang="en-US" altLang="ja-JP" sz="1600" dirty="0" smtClean="0"/>
              <a:t>scattering exp. (E86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@K1.1),</a:t>
            </a:r>
          </a:p>
          <a:p>
            <a:r>
              <a:rPr lang="en-US" altLang="ja-JP" sz="1600" dirty="0" smtClean="0"/>
              <a:t>those </a:t>
            </a:r>
            <a:r>
              <a:rPr lang="en-US" altLang="ja-JP" dirty="0" smtClean="0"/>
              <a:t>B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L</a:t>
            </a:r>
            <a:r>
              <a:rPr lang="en-US" altLang="ja-JP" sz="1600" dirty="0" smtClean="0"/>
              <a:t> values give info. on </a:t>
            </a:r>
            <a:r>
              <a:rPr lang="en-US" altLang="ja-JP" sz="1600" dirty="0" smtClean="0">
                <a:latin typeface="Symbol" panose="05050102010706020507" pitchFamily="18" charset="2"/>
              </a:rPr>
              <a:t>LNN</a:t>
            </a:r>
            <a:r>
              <a:rPr lang="en-US" altLang="ja-JP" sz="1600" dirty="0" smtClean="0"/>
              <a:t> strength.</a:t>
            </a:r>
            <a:endParaRPr lang="ja-JP" altLang="en-US" sz="1600" dirty="0"/>
          </a:p>
        </p:txBody>
      </p:sp>
      <p:sp>
        <p:nvSpPr>
          <p:cNvPr id="56" name="正方形/長方形 55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/>
              <a:t>15/25</a:t>
            </a:r>
            <a:endParaRPr lang="en-US" altLang="ja-JP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30197F-6C00-5531-8351-32449439E3E2}"/>
              </a:ext>
            </a:extLst>
          </p:cNvPr>
          <p:cNvSpPr txBox="1"/>
          <p:nvPr/>
        </p:nvSpPr>
        <p:spPr>
          <a:xfrm>
            <a:off x="82553" y="2359941"/>
            <a:ext cx="5183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u="sng" kern="0" dirty="0" smtClean="0">
                <a:cs typeface="Arial" panose="020B0604020202020204" pitchFamily="34" charset="0"/>
              </a:rPr>
              <a:t>J-PARC</a:t>
            </a:r>
            <a:r>
              <a:rPr lang="ja-JP" altLang="en-US" sz="2400" b="1" kern="0" dirty="0" smtClean="0">
                <a:cs typeface="Arial" panose="020B0604020202020204" pitchFamily="34" charset="0"/>
              </a:rPr>
              <a:t>　</a:t>
            </a:r>
            <a:r>
              <a:rPr lang="en-US" altLang="ja-JP" sz="2000" b="1" kern="0" dirty="0" smtClean="0">
                <a:cs typeface="Arial" panose="020B0604020202020204" pitchFamily="34" charset="0"/>
              </a:rPr>
              <a:t>@HIHR line </a:t>
            </a:r>
          </a:p>
          <a:p>
            <a:r>
              <a:rPr lang="en-US" altLang="ja-JP" sz="2000" b="1" kern="0" dirty="0">
                <a:cs typeface="Arial" panose="020B0604020202020204" pitchFamily="34" charset="0"/>
              </a:rPr>
              <a:t> </a:t>
            </a:r>
            <a:r>
              <a:rPr lang="en-US" altLang="ja-JP" sz="2000" b="1" kern="0" dirty="0" smtClean="0">
                <a:cs typeface="Arial" panose="020B0604020202020204" pitchFamily="34" charset="0"/>
              </a:rPr>
              <a:t>               at the extended Hadron Facility</a:t>
            </a:r>
            <a:endParaRPr lang="ja-JP" altLang="en-US" sz="2000" dirty="0"/>
          </a:p>
        </p:txBody>
      </p:sp>
      <p:sp>
        <p:nvSpPr>
          <p:cNvPr id="2" name="正方形/長方形 1"/>
          <p:cNvSpPr/>
          <p:nvPr/>
        </p:nvSpPr>
        <p:spPr>
          <a:xfrm>
            <a:off x="3897548" y="2516221"/>
            <a:ext cx="713362" cy="252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9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3773852-1F1E-167F-B099-1A4C1660784D}"/>
              </a:ext>
            </a:extLst>
          </p:cNvPr>
          <p:cNvGrpSpPr/>
          <p:nvPr/>
        </p:nvGrpSpPr>
        <p:grpSpPr>
          <a:xfrm>
            <a:off x="3225452" y="835528"/>
            <a:ext cx="6134677" cy="2222895"/>
            <a:chOff x="6307505" y="4157404"/>
            <a:chExt cx="6482935" cy="2527283"/>
          </a:xfrm>
        </p:grpSpPr>
        <p:grpSp>
          <p:nvGrpSpPr>
            <p:cNvPr id="3" name="グループ化 27">
              <a:extLst>
                <a:ext uri="{FF2B5EF4-FFF2-40B4-BE49-F238E27FC236}">
                  <a16:creationId xmlns:a16="http://schemas.microsoft.com/office/drawing/2014/main" id="{3A13D469-7794-681D-2E58-9D234352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7505" y="4157404"/>
              <a:ext cx="6482935" cy="2527283"/>
              <a:chOff x="6164350" y="3940813"/>
              <a:chExt cx="6483350" cy="2527421"/>
            </a:xfrm>
          </p:grpSpPr>
          <p:sp>
            <p:nvSpPr>
              <p:cNvPr id="5" name="テキスト ボックス 134">
                <a:extLst>
                  <a:ext uri="{FF2B5EF4-FFF2-40B4-BE49-F238E27FC236}">
                    <a16:creationId xmlns:a16="http://schemas.microsoft.com/office/drawing/2014/main" id="{1AEB7669-345C-F76A-DEBA-4A588745CC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64350" y="4497552"/>
                <a:ext cx="1153031" cy="664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/>
                <a:r>
                  <a:rPr lang="en-US" altLang="ja-JP" sz="1600" dirty="0">
                    <a:solidFill>
                      <a:srgbClr val="0070C0"/>
                    </a:solidFill>
                  </a:rPr>
                  <a:t>ΛNN</a:t>
                </a:r>
              </a:p>
              <a:p>
                <a:pPr algn="ctr"/>
                <a:r>
                  <a:rPr lang="en-US" altLang="ja-JP" sz="1600" dirty="0">
                    <a:solidFill>
                      <a:srgbClr val="0070C0"/>
                    </a:solidFill>
                  </a:rPr>
                  <a:t>strength</a:t>
                </a:r>
                <a:endParaRPr lang="ja-JP" altLang="en-US" sz="16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6" name="直線矢印コネクタ 5">
                <a:extLst>
                  <a:ext uri="{FF2B5EF4-FFF2-40B4-BE49-F238E27FC236}">
                    <a16:creationId xmlns:a16="http://schemas.microsoft.com/office/drawing/2014/main" id="{185505A2-DC9E-57AF-41DF-FA609CC8F2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180" y="4358605"/>
                <a:ext cx="0" cy="1997184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テキスト ボックス 138">
                <a:extLst>
                  <a:ext uri="{FF2B5EF4-FFF2-40B4-BE49-F238E27FC236}">
                    <a16:creationId xmlns:a16="http://schemas.microsoft.com/office/drawing/2014/main" id="{311DEBA5-1486-92EB-40DC-C97C4B0C3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0149" y="3940813"/>
                <a:ext cx="1289253" cy="384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1600" dirty="0">
                    <a:solidFill>
                      <a:srgbClr val="0070C0"/>
                    </a:solidFill>
                  </a:rPr>
                  <a:t>repulsive</a:t>
                </a:r>
                <a:endParaRPr lang="ja-JP" altLang="en-US" sz="16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テキスト ボックス 140">
                <a:extLst>
                  <a:ext uri="{FF2B5EF4-FFF2-40B4-BE49-F238E27FC236}">
                    <a16:creationId xmlns:a16="http://schemas.microsoft.com/office/drawing/2014/main" id="{F1404D0E-2DBE-2567-D659-BFDD424628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56434" y="4263350"/>
                <a:ext cx="827536" cy="594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1400">
                    <a:solidFill>
                      <a:srgbClr val="0070C0"/>
                    </a:solidFill>
                  </a:rPr>
                  <a:t>strong</a:t>
                </a:r>
                <a:endParaRPr lang="ja-JP" altLang="en-US" sz="1400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テキスト ボックス 142">
                <a:extLst>
                  <a:ext uri="{FF2B5EF4-FFF2-40B4-BE49-F238E27FC236}">
                    <a16:creationId xmlns:a16="http://schemas.microsoft.com/office/drawing/2014/main" id="{5DC0FF40-4FD0-6C05-FBD1-A448DBCCC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00359" y="4568999"/>
                <a:ext cx="2692267" cy="874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1600" dirty="0">
                    <a:solidFill>
                      <a:srgbClr val="0070C0"/>
                    </a:solidFill>
                  </a:rPr>
                  <a:t>Hyperons do not appear</a:t>
                </a:r>
              </a:p>
              <a:p>
                <a:pPr algn="ctr"/>
                <a:r>
                  <a:rPr lang="en-US" altLang="ja-JP" sz="1200" dirty="0">
                    <a:solidFill>
                      <a:srgbClr val="0070C0"/>
                    </a:solidFill>
                  </a:rPr>
                  <a:t>or</a:t>
                </a:r>
              </a:p>
            </p:txBody>
          </p:sp>
          <p:sp>
            <p:nvSpPr>
              <p:cNvPr id="10" name="テキスト ボックス 143">
                <a:extLst>
                  <a:ext uri="{FF2B5EF4-FFF2-40B4-BE49-F238E27FC236}">
                    <a16:creationId xmlns:a16="http://schemas.microsoft.com/office/drawing/2014/main" id="{54F159D3-015E-BF92-2BED-F1E6313E7B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2493" y="5232301"/>
                <a:ext cx="741739" cy="349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1400">
                    <a:solidFill>
                      <a:srgbClr val="0070C0"/>
                    </a:solidFill>
                  </a:rPr>
                  <a:t>weak</a:t>
                </a:r>
                <a:endParaRPr lang="ja-JP" altLang="en-US" sz="1400">
                  <a:solidFill>
                    <a:srgbClr val="0070C0"/>
                  </a:solidFill>
                </a:endParaRPr>
              </a:p>
            </p:txBody>
          </p:sp>
          <p:sp>
            <p:nvSpPr>
              <p:cNvPr id="11" name="テキスト ボックス 144">
                <a:extLst>
                  <a:ext uri="{FF2B5EF4-FFF2-40B4-BE49-F238E27FC236}">
                    <a16:creationId xmlns:a16="http://schemas.microsoft.com/office/drawing/2014/main" id="{EC09ACEA-24FB-C1CF-72C3-F88E94D8C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0424" y="6083300"/>
                <a:ext cx="741741" cy="384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1600">
                    <a:solidFill>
                      <a:srgbClr val="0070C0"/>
                    </a:solidFill>
                  </a:rPr>
                  <a:t>0</a:t>
                </a:r>
                <a:endParaRPr lang="ja-JP" altLang="en-US" sz="1600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テキスト ボックス 149">
                <a:extLst>
                  <a:ext uri="{FF2B5EF4-FFF2-40B4-BE49-F238E27FC236}">
                    <a16:creationId xmlns:a16="http://schemas.microsoft.com/office/drawing/2014/main" id="{B72E326A-FC4C-E439-241C-35F2C2274A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7849" y="5919963"/>
                <a:ext cx="4069851" cy="3849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r>
                  <a:rPr lang="en-US" altLang="ja-JP" sz="1600">
                    <a:solidFill>
                      <a:srgbClr val="0070C0"/>
                    </a:solidFill>
                  </a:rPr>
                  <a:t>Quark matter appears</a:t>
                </a:r>
                <a:r>
                  <a:rPr lang="ja-JP" altLang="en-US" sz="1600">
                    <a:solidFill>
                      <a:srgbClr val="0070C0"/>
                    </a:solidFill>
                  </a:rPr>
                  <a:t> </a:t>
                </a:r>
                <a:r>
                  <a:rPr lang="en-US" altLang="ja-JP" sz="1600">
                    <a:solidFill>
                      <a:srgbClr val="0070C0"/>
                    </a:solidFill>
                  </a:rPr>
                  <a:t>(hybrid star)</a:t>
                </a:r>
                <a:endParaRPr lang="ja-JP" altLang="en-US" sz="160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A6A774E8-BFE6-0CBE-FF8D-D959B3A1CEFD}"/>
                  </a:ext>
                </a:extLst>
              </p:cNvPr>
              <p:cNvCxnSpPr/>
              <p:nvPr/>
            </p:nvCxnSpPr>
            <p:spPr>
              <a:xfrm>
                <a:off x="8069436" y="5486638"/>
                <a:ext cx="4167252" cy="0"/>
              </a:xfrm>
              <a:prstGeom prst="line">
                <a:avLst/>
              </a:prstGeom>
              <a:ln w="12700">
                <a:solidFill>
                  <a:srgbClr val="008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AED400B-5732-308A-2B92-5C3EDD846A3B}"/>
                </a:ext>
              </a:extLst>
            </p:cNvPr>
            <p:cNvSpPr txBox="1"/>
            <p:nvPr/>
          </p:nvSpPr>
          <p:spPr>
            <a:xfrm>
              <a:off x="8222368" y="4441004"/>
              <a:ext cx="3052903" cy="4199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ja-JP" b="1" dirty="0" smtClean="0">
                  <a:solidFill>
                    <a:srgbClr val="008000"/>
                  </a:solidFill>
                </a:rPr>
                <a:t>Described </a:t>
              </a:r>
              <a:r>
                <a:rPr lang="en-US" altLang="ja-JP" b="1" dirty="0">
                  <a:solidFill>
                    <a:srgbClr val="008000"/>
                  </a:solidFill>
                </a:rPr>
                <a:t>in hadron level</a:t>
              </a:r>
              <a:endParaRPr lang="ja-JP" altLang="en-US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6" name="正方形/長方形 93">
            <a:extLst>
              <a:ext uri="{FF2B5EF4-FFF2-40B4-BE49-F238E27FC236}">
                <a16:creationId xmlns:a16="http://schemas.microsoft.com/office/drawing/2014/main" id="{969DAFB3-847C-7EA8-64ED-71E26699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0919" y="4694193"/>
            <a:ext cx="401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400" i="1">
                <a:latin typeface="Symbol" panose="05050102010706020507" pitchFamily="18" charset="2"/>
              </a:rPr>
              <a:t>r</a:t>
            </a:r>
            <a:r>
              <a:rPr lang="en-US" altLang="ja-JP" sz="1400" baseline="-25000">
                <a:latin typeface="Symbol" panose="05050102010706020507" pitchFamily="18" charset="2"/>
              </a:rPr>
              <a:t>0</a:t>
            </a:r>
            <a:endParaRPr lang="ja-JP" altLang="en-US" sz="1400" baseline="-25000"/>
          </a:p>
        </p:txBody>
      </p:sp>
      <p:grpSp>
        <p:nvGrpSpPr>
          <p:cNvPr id="17" name="グループ化 95">
            <a:extLst>
              <a:ext uri="{FF2B5EF4-FFF2-40B4-BE49-F238E27FC236}">
                <a16:creationId xmlns:a16="http://schemas.microsoft.com/office/drawing/2014/main" id="{1D3FBFB6-5C19-2087-DF50-649E224F11C3}"/>
              </a:ext>
            </a:extLst>
          </p:cNvPr>
          <p:cNvGrpSpPr>
            <a:grpSpLocks/>
          </p:cNvGrpSpPr>
          <p:nvPr/>
        </p:nvGrpSpPr>
        <p:grpSpPr bwMode="auto">
          <a:xfrm rot="17317197">
            <a:off x="1522277" y="4392046"/>
            <a:ext cx="239765" cy="241906"/>
            <a:chOff x="6497279" y="3352334"/>
            <a:chExt cx="450243" cy="453182"/>
          </a:xfrm>
        </p:grpSpPr>
        <p:grpSp>
          <p:nvGrpSpPr>
            <p:cNvPr id="18" name="グループ化 81">
              <a:extLst>
                <a:ext uri="{FF2B5EF4-FFF2-40B4-BE49-F238E27FC236}">
                  <a16:creationId xmlns:a16="http://schemas.microsoft.com/office/drawing/2014/main" id="{9D3FF88F-5901-3E96-77DE-BC7B1727D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21" name="円/楕円 82">
                <a:extLst>
                  <a:ext uri="{FF2B5EF4-FFF2-40B4-BE49-F238E27FC236}">
                    <a16:creationId xmlns:a16="http://schemas.microsoft.com/office/drawing/2014/main" id="{99382BDC-C677-465E-0E57-3C2161D9B9F7}"/>
                  </a:ext>
                </a:extLst>
              </p:cNvPr>
              <p:cNvSpPr/>
              <p:nvPr/>
            </p:nvSpPr>
            <p:spPr>
              <a:xfrm>
                <a:off x="6875016" y="5286158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22" name="円/楕円 84">
                <a:extLst>
                  <a:ext uri="{FF2B5EF4-FFF2-40B4-BE49-F238E27FC236}">
                    <a16:creationId xmlns:a16="http://schemas.microsoft.com/office/drawing/2014/main" id="{E372EA1D-2CE6-FDDD-3F53-F990E487AE8C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9" name="円/楕円 86">
              <a:extLst>
                <a:ext uri="{FF2B5EF4-FFF2-40B4-BE49-F238E27FC236}">
                  <a16:creationId xmlns:a16="http://schemas.microsoft.com/office/drawing/2014/main" id="{EA7F9721-A1D5-1A06-00D9-7A33782E2EE6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20" name="円/楕円 90">
              <a:extLst>
                <a:ext uri="{FF2B5EF4-FFF2-40B4-BE49-F238E27FC236}">
                  <a16:creationId xmlns:a16="http://schemas.microsoft.com/office/drawing/2014/main" id="{352FA15F-2E1F-F813-CD17-1099B71A2DDD}"/>
                </a:ext>
              </a:extLst>
            </p:cNvPr>
            <p:cNvSpPr/>
            <p:nvPr/>
          </p:nvSpPr>
          <p:spPr>
            <a:xfrm rot="17562393">
              <a:off x="6735124" y="3585595"/>
              <a:ext cx="152397" cy="14271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sp>
        <p:nvSpPr>
          <p:cNvPr id="23" name="右矢印 94">
            <a:extLst>
              <a:ext uri="{FF2B5EF4-FFF2-40B4-BE49-F238E27FC236}">
                <a16:creationId xmlns:a16="http://schemas.microsoft.com/office/drawing/2014/main" id="{1AA514CF-9579-709D-84E6-51326ECBCA46}"/>
              </a:ext>
            </a:extLst>
          </p:cNvPr>
          <p:cNvSpPr/>
          <p:nvPr/>
        </p:nvSpPr>
        <p:spPr>
          <a:xfrm>
            <a:off x="1944053" y="4330526"/>
            <a:ext cx="137009" cy="18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grpSp>
        <p:nvGrpSpPr>
          <p:cNvPr id="24" name="グループ化 96">
            <a:extLst>
              <a:ext uri="{FF2B5EF4-FFF2-40B4-BE49-F238E27FC236}">
                <a16:creationId xmlns:a16="http://schemas.microsoft.com/office/drawing/2014/main" id="{BF8D4EEB-BAF8-24E3-80AA-D82B1F52500E}"/>
              </a:ext>
            </a:extLst>
          </p:cNvPr>
          <p:cNvGrpSpPr>
            <a:grpSpLocks/>
          </p:cNvGrpSpPr>
          <p:nvPr/>
        </p:nvGrpSpPr>
        <p:grpSpPr bwMode="auto">
          <a:xfrm>
            <a:off x="1437715" y="4091269"/>
            <a:ext cx="239766" cy="241906"/>
            <a:chOff x="6497279" y="3352334"/>
            <a:chExt cx="450243" cy="453182"/>
          </a:xfrm>
        </p:grpSpPr>
        <p:grpSp>
          <p:nvGrpSpPr>
            <p:cNvPr id="25" name="グループ化 97">
              <a:extLst>
                <a:ext uri="{FF2B5EF4-FFF2-40B4-BE49-F238E27FC236}">
                  <a16:creationId xmlns:a16="http://schemas.microsoft.com/office/drawing/2014/main" id="{D086C923-5FB5-6D0F-B724-2CAEB269B5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28" name="円/楕円 100">
                <a:extLst>
                  <a:ext uri="{FF2B5EF4-FFF2-40B4-BE49-F238E27FC236}">
                    <a16:creationId xmlns:a16="http://schemas.microsoft.com/office/drawing/2014/main" id="{7F4BB2A3-4064-FAC6-BFF7-C0EEB2869985}"/>
                  </a:ext>
                </a:extLst>
              </p:cNvPr>
              <p:cNvSpPr/>
              <p:nvPr/>
            </p:nvSpPr>
            <p:spPr>
              <a:xfrm>
                <a:off x="6874099" y="5287861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29" name="円/楕円 101">
                <a:extLst>
                  <a:ext uri="{FF2B5EF4-FFF2-40B4-BE49-F238E27FC236}">
                    <a16:creationId xmlns:a16="http://schemas.microsoft.com/office/drawing/2014/main" id="{405D8A31-F88A-8A3C-8D2C-74BE447DEBBC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6" name="円/楕円 98">
              <a:extLst>
                <a:ext uri="{FF2B5EF4-FFF2-40B4-BE49-F238E27FC236}">
                  <a16:creationId xmlns:a16="http://schemas.microsoft.com/office/drawing/2014/main" id="{852E32D7-B68D-7110-6B96-4EED6B925B48}"/>
                </a:ext>
              </a:extLst>
            </p:cNvPr>
            <p:cNvSpPr/>
            <p:nvPr/>
          </p:nvSpPr>
          <p:spPr>
            <a:xfrm rot="4754354">
              <a:off x="6646202" y="3380239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27" name="円/楕円 99">
              <a:extLst>
                <a:ext uri="{FF2B5EF4-FFF2-40B4-BE49-F238E27FC236}">
                  <a16:creationId xmlns:a16="http://schemas.microsoft.com/office/drawing/2014/main" id="{D7C12AE9-906D-1B15-412A-C6C14A821221}"/>
                </a:ext>
              </a:extLst>
            </p:cNvPr>
            <p:cNvSpPr/>
            <p:nvPr/>
          </p:nvSpPr>
          <p:spPr>
            <a:xfrm rot="17562393">
              <a:off x="6743688" y="3593793"/>
              <a:ext cx="152397" cy="14271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grpSp>
        <p:nvGrpSpPr>
          <p:cNvPr id="30" name="グループ化 102">
            <a:extLst>
              <a:ext uri="{FF2B5EF4-FFF2-40B4-BE49-F238E27FC236}">
                <a16:creationId xmlns:a16="http://schemas.microsoft.com/office/drawing/2014/main" id="{A7D81FB0-B6FE-7134-E489-3EFCE7F44B9B}"/>
              </a:ext>
            </a:extLst>
          </p:cNvPr>
          <p:cNvGrpSpPr>
            <a:grpSpLocks/>
          </p:cNvGrpSpPr>
          <p:nvPr/>
        </p:nvGrpSpPr>
        <p:grpSpPr bwMode="auto">
          <a:xfrm rot="5056229">
            <a:off x="1190458" y="4410242"/>
            <a:ext cx="239765" cy="241906"/>
            <a:chOff x="6497279" y="3352334"/>
            <a:chExt cx="450243" cy="453182"/>
          </a:xfrm>
        </p:grpSpPr>
        <p:grpSp>
          <p:nvGrpSpPr>
            <p:cNvPr id="31" name="グループ化 103">
              <a:extLst>
                <a:ext uri="{FF2B5EF4-FFF2-40B4-BE49-F238E27FC236}">
                  <a16:creationId xmlns:a16="http://schemas.microsoft.com/office/drawing/2014/main" id="{B434241B-C60B-5407-21F5-DA477F1E9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34" name="円/楕円 106">
                <a:extLst>
                  <a:ext uri="{FF2B5EF4-FFF2-40B4-BE49-F238E27FC236}">
                    <a16:creationId xmlns:a16="http://schemas.microsoft.com/office/drawing/2014/main" id="{FD7D9EAF-64E4-CB24-7C1A-35A4B48273A7}"/>
                  </a:ext>
                </a:extLst>
              </p:cNvPr>
              <p:cNvSpPr/>
              <p:nvPr/>
            </p:nvSpPr>
            <p:spPr>
              <a:xfrm>
                <a:off x="6865616" y="5298935"/>
                <a:ext cx="164612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35" name="円/楕円 107">
                <a:extLst>
                  <a:ext uri="{FF2B5EF4-FFF2-40B4-BE49-F238E27FC236}">
                    <a16:creationId xmlns:a16="http://schemas.microsoft.com/office/drawing/2014/main" id="{802B90B8-D07E-3582-F5FF-B5C7C89C7D11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2" name="円/楕円 104">
              <a:extLst>
                <a:ext uri="{FF2B5EF4-FFF2-40B4-BE49-F238E27FC236}">
                  <a16:creationId xmlns:a16="http://schemas.microsoft.com/office/drawing/2014/main" id="{8B0F4214-6583-9FC1-B3CE-B1CB2BD8D067}"/>
                </a:ext>
              </a:extLst>
            </p:cNvPr>
            <p:cNvSpPr/>
            <p:nvPr/>
          </p:nvSpPr>
          <p:spPr>
            <a:xfrm rot="4754354">
              <a:off x="6635735" y="3401825"/>
              <a:ext cx="154403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33" name="円/楕円 105">
              <a:extLst>
                <a:ext uri="{FF2B5EF4-FFF2-40B4-BE49-F238E27FC236}">
                  <a16:creationId xmlns:a16="http://schemas.microsoft.com/office/drawing/2014/main" id="{4E02390F-8EE0-981D-2D3C-2319439C664A}"/>
                </a:ext>
              </a:extLst>
            </p:cNvPr>
            <p:cNvSpPr/>
            <p:nvPr/>
          </p:nvSpPr>
          <p:spPr>
            <a:xfrm rot="17562393">
              <a:off x="6732868" y="3610057"/>
              <a:ext cx="154402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grpSp>
        <p:nvGrpSpPr>
          <p:cNvPr id="36" name="グループ化 126">
            <a:extLst>
              <a:ext uri="{FF2B5EF4-FFF2-40B4-BE49-F238E27FC236}">
                <a16:creationId xmlns:a16="http://schemas.microsoft.com/office/drawing/2014/main" id="{125A962B-3228-EC4D-511B-C20A4B4429FA}"/>
              </a:ext>
            </a:extLst>
          </p:cNvPr>
          <p:cNvGrpSpPr>
            <a:grpSpLocks/>
          </p:cNvGrpSpPr>
          <p:nvPr/>
        </p:nvGrpSpPr>
        <p:grpSpPr bwMode="auto">
          <a:xfrm rot="17317197">
            <a:off x="2505224" y="4178596"/>
            <a:ext cx="239765" cy="241906"/>
            <a:chOff x="6497279" y="3352334"/>
            <a:chExt cx="450243" cy="453182"/>
          </a:xfrm>
        </p:grpSpPr>
        <p:grpSp>
          <p:nvGrpSpPr>
            <p:cNvPr id="37" name="グループ化 127">
              <a:extLst>
                <a:ext uri="{FF2B5EF4-FFF2-40B4-BE49-F238E27FC236}">
                  <a16:creationId xmlns:a16="http://schemas.microsoft.com/office/drawing/2014/main" id="{7FE0D8C5-4D17-A25C-5556-5EFBDA2AB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40" name="円/楕円 130">
                <a:extLst>
                  <a:ext uri="{FF2B5EF4-FFF2-40B4-BE49-F238E27FC236}">
                    <a16:creationId xmlns:a16="http://schemas.microsoft.com/office/drawing/2014/main" id="{051F57C4-BDFD-323E-55A9-8487BC40C23F}"/>
                  </a:ext>
                </a:extLst>
              </p:cNvPr>
              <p:cNvSpPr/>
              <p:nvPr/>
            </p:nvSpPr>
            <p:spPr>
              <a:xfrm>
                <a:off x="6875016" y="5286158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41" name="円/楕円 131">
                <a:extLst>
                  <a:ext uri="{FF2B5EF4-FFF2-40B4-BE49-F238E27FC236}">
                    <a16:creationId xmlns:a16="http://schemas.microsoft.com/office/drawing/2014/main" id="{28588918-511A-E381-91ED-1F829C7E15E9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38" name="円/楕円 128">
              <a:extLst>
                <a:ext uri="{FF2B5EF4-FFF2-40B4-BE49-F238E27FC236}">
                  <a16:creationId xmlns:a16="http://schemas.microsoft.com/office/drawing/2014/main" id="{F9E80B34-2209-C14E-5AF4-A0E7CB908872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39" name="円/楕円 129">
              <a:extLst>
                <a:ext uri="{FF2B5EF4-FFF2-40B4-BE49-F238E27FC236}">
                  <a16:creationId xmlns:a16="http://schemas.microsoft.com/office/drawing/2014/main" id="{401A7AD5-45EA-F794-3F7E-E6D796725730}"/>
                </a:ext>
              </a:extLst>
            </p:cNvPr>
            <p:cNvSpPr/>
            <p:nvPr/>
          </p:nvSpPr>
          <p:spPr>
            <a:xfrm rot="17562393">
              <a:off x="6735124" y="3585595"/>
              <a:ext cx="152397" cy="142712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grpSp>
        <p:nvGrpSpPr>
          <p:cNvPr id="42" name="グループ化 132">
            <a:extLst>
              <a:ext uri="{FF2B5EF4-FFF2-40B4-BE49-F238E27FC236}">
                <a16:creationId xmlns:a16="http://schemas.microsoft.com/office/drawing/2014/main" id="{87FB98AD-C879-106B-30CF-3181541545AA}"/>
              </a:ext>
            </a:extLst>
          </p:cNvPr>
          <p:cNvGrpSpPr>
            <a:grpSpLocks/>
          </p:cNvGrpSpPr>
          <p:nvPr/>
        </p:nvGrpSpPr>
        <p:grpSpPr bwMode="auto">
          <a:xfrm>
            <a:off x="2399376" y="4008958"/>
            <a:ext cx="239766" cy="241906"/>
            <a:chOff x="6497279" y="3352334"/>
            <a:chExt cx="450243" cy="453182"/>
          </a:xfrm>
        </p:grpSpPr>
        <p:grpSp>
          <p:nvGrpSpPr>
            <p:cNvPr id="43" name="グループ化 133">
              <a:extLst>
                <a:ext uri="{FF2B5EF4-FFF2-40B4-BE49-F238E27FC236}">
                  <a16:creationId xmlns:a16="http://schemas.microsoft.com/office/drawing/2014/main" id="{25BF1B88-A3FD-19C2-D63A-27CC90CDA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46" name="円/楕円 136">
                <a:extLst>
                  <a:ext uri="{FF2B5EF4-FFF2-40B4-BE49-F238E27FC236}">
                    <a16:creationId xmlns:a16="http://schemas.microsoft.com/office/drawing/2014/main" id="{F3D1963A-9CA6-A06A-DEE9-3817B97530FE}"/>
                  </a:ext>
                </a:extLst>
              </p:cNvPr>
              <p:cNvSpPr/>
              <p:nvPr/>
            </p:nvSpPr>
            <p:spPr>
              <a:xfrm>
                <a:off x="6874100" y="5287861"/>
                <a:ext cx="164611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47" name="円/楕円 137">
                <a:extLst>
                  <a:ext uri="{FF2B5EF4-FFF2-40B4-BE49-F238E27FC236}">
                    <a16:creationId xmlns:a16="http://schemas.microsoft.com/office/drawing/2014/main" id="{6C86FA45-B2AB-5333-FBDC-3F9C4C8D6D35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44" name="円/楕円 134">
              <a:extLst>
                <a:ext uri="{FF2B5EF4-FFF2-40B4-BE49-F238E27FC236}">
                  <a16:creationId xmlns:a16="http://schemas.microsoft.com/office/drawing/2014/main" id="{2F79ACCF-B49A-9976-D44B-38A8D7046118}"/>
                </a:ext>
              </a:extLst>
            </p:cNvPr>
            <p:cNvSpPr/>
            <p:nvPr/>
          </p:nvSpPr>
          <p:spPr>
            <a:xfrm rot="4754354">
              <a:off x="6645200" y="3381241"/>
              <a:ext cx="154403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45" name="円/楕円 135">
              <a:extLst>
                <a:ext uri="{FF2B5EF4-FFF2-40B4-BE49-F238E27FC236}">
                  <a16:creationId xmlns:a16="http://schemas.microsoft.com/office/drawing/2014/main" id="{2B60D143-42A6-65C7-BA6D-EBB987837F63}"/>
                </a:ext>
              </a:extLst>
            </p:cNvPr>
            <p:cNvSpPr/>
            <p:nvPr/>
          </p:nvSpPr>
          <p:spPr>
            <a:xfrm rot="17562393">
              <a:off x="6743688" y="3593795"/>
              <a:ext cx="152397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grpSp>
        <p:nvGrpSpPr>
          <p:cNvPr id="48" name="グループ化 138">
            <a:extLst>
              <a:ext uri="{FF2B5EF4-FFF2-40B4-BE49-F238E27FC236}">
                <a16:creationId xmlns:a16="http://schemas.microsoft.com/office/drawing/2014/main" id="{5C170C9A-B6F5-6A54-BCDB-8BCD2183AFE3}"/>
              </a:ext>
            </a:extLst>
          </p:cNvPr>
          <p:cNvGrpSpPr>
            <a:grpSpLocks/>
          </p:cNvGrpSpPr>
          <p:nvPr/>
        </p:nvGrpSpPr>
        <p:grpSpPr bwMode="auto">
          <a:xfrm rot="20218559">
            <a:off x="2320627" y="4248557"/>
            <a:ext cx="239766" cy="240835"/>
            <a:chOff x="6524862" y="3198032"/>
            <a:chExt cx="450243" cy="453182"/>
          </a:xfrm>
        </p:grpSpPr>
        <p:grpSp>
          <p:nvGrpSpPr>
            <p:cNvPr id="49" name="グループ化 139">
              <a:extLst>
                <a:ext uri="{FF2B5EF4-FFF2-40B4-BE49-F238E27FC236}">
                  <a16:creationId xmlns:a16="http://schemas.microsoft.com/office/drawing/2014/main" id="{24C1C385-F495-D64C-D94A-0ABFECDD91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4862" y="3198032"/>
              <a:ext cx="450243" cy="453182"/>
              <a:chOff x="6885049" y="4876438"/>
              <a:chExt cx="519338" cy="489508"/>
            </a:xfrm>
          </p:grpSpPr>
          <p:sp>
            <p:nvSpPr>
              <p:cNvPr id="52" name="円/楕円 142">
                <a:extLst>
                  <a:ext uri="{FF2B5EF4-FFF2-40B4-BE49-F238E27FC236}">
                    <a16:creationId xmlns:a16="http://schemas.microsoft.com/office/drawing/2014/main" id="{1DB10173-E028-276D-1AE2-474A675BF5F9}"/>
                  </a:ext>
                </a:extLst>
              </p:cNvPr>
              <p:cNvSpPr/>
              <p:nvPr/>
            </p:nvSpPr>
            <p:spPr>
              <a:xfrm>
                <a:off x="6916425" y="5140318"/>
                <a:ext cx="164611" cy="1631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53" name="円/楕円 143">
                <a:extLst>
                  <a:ext uri="{FF2B5EF4-FFF2-40B4-BE49-F238E27FC236}">
                    <a16:creationId xmlns:a16="http://schemas.microsoft.com/office/drawing/2014/main" id="{0DCB283D-9E74-750E-396B-EBDA8CE3DD56}"/>
                  </a:ext>
                </a:extLst>
              </p:cNvPr>
              <p:cNvSpPr/>
              <p:nvPr/>
            </p:nvSpPr>
            <p:spPr bwMode="auto">
              <a:xfrm>
                <a:off x="6885049" y="487643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50" name="円/楕円 140">
              <a:extLst>
                <a:ext uri="{FF2B5EF4-FFF2-40B4-BE49-F238E27FC236}">
                  <a16:creationId xmlns:a16="http://schemas.microsoft.com/office/drawing/2014/main" id="{E4798935-E1F1-5F78-6AA5-825946C4F515}"/>
                </a:ext>
              </a:extLst>
            </p:cNvPr>
            <p:cNvSpPr/>
            <p:nvPr/>
          </p:nvSpPr>
          <p:spPr>
            <a:xfrm rot="4754354">
              <a:off x="6680889" y="3224023"/>
              <a:ext cx="151061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51" name="円/楕円 141">
              <a:extLst>
                <a:ext uri="{FF2B5EF4-FFF2-40B4-BE49-F238E27FC236}">
                  <a16:creationId xmlns:a16="http://schemas.microsoft.com/office/drawing/2014/main" id="{BA0DF8B1-C8C0-7207-63C9-717D3C7D55A1}"/>
                </a:ext>
              </a:extLst>
            </p:cNvPr>
            <p:cNvSpPr/>
            <p:nvPr/>
          </p:nvSpPr>
          <p:spPr>
            <a:xfrm rot="17562393">
              <a:off x="6775550" y="3437740"/>
              <a:ext cx="153075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grpSp>
        <p:nvGrpSpPr>
          <p:cNvPr id="60" name="グループ化 95">
            <a:extLst>
              <a:ext uri="{FF2B5EF4-FFF2-40B4-BE49-F238E27FC236}">
                <a16:creationId xmlns:a16="http://schemas.microsoft.com/office/drawing/2014/main" id="{F64B1332-7FA8-F7AA-3E82-539565D462B2}"/>
              </a:ext>
            </a:extLst>
          </p:cNvPr>
          <p:cNvGrpSpPr>
            <a:grpSpLocks/>
          </p:cNvGrpSpPr>
          <p:nvPr/>
        </p:nvGrpSpPr>
        <p:grpSpPr bwMode="auto">
          <a:xfrm rot="17317197">
            <a:off x="1114461" y="4097691"/>
            <a:ext cx="239765" cy="241906"/>
            <a:chOff x="6497279" y="3352334"/>
            <a:chExt cx="450243" cy="453182"/>
          </a:xfrm>
        </p:grpSpPr>
        <p:grpSp>
          <p:nvGrpSpPr>
            <p:cNvPr id="61" name="グループ化 81">
              <a:extLst>
                <a:ext uri="{FF2B5EF4-FFF2-40B4-BE49-F238E27FC236}">
                  <a16:creationId xmlns:a16="http://schemas.microsoft.com/office/drawing/2014/main" id="{29839D97-2D8A-F3F5-43B0-0D5BFDF74A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64" name="円/楕円 82">
                <a:extLst>
                  <a:ext uri="{FF2B5EF4-FFF2-40B4-BE49-F238E27FC236}">
                    <a16:creationId xmlns:a16="http://schemas.microsoft.com/office/drawing/2014/main" id="{55791595-B357-5005-4717-D23DBE001E1E}"/>
                  </a:ext>
                </a:extLst>
              </p:cNvPr>
              <p:cNvSpPr/>
              <p:nvPr/>
            </p:nvSpPr>
            <p:spPr>
              <a:xfrm>
                <a:off x="6875024" y="5286158"/>
                <a:ext cx="166929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65" name="円/楕円 84">
                <a:extLst>
                  <a:ext uri="{FF2B5EF4-FFF2-40B4-BE49-F238E27FC236}">
                    <a16:creationId xmlns:a16="http://schemas.microsoft.com/office/drawing/2014/main" id="{B0263ED8-7D14-6E54-15FA-F5D88DC8040E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62" name="円/楕円 86">
              <a:extLst>
                <a:ext uri="{FF2B5EF4-FFF2-40B4-BE49-F238E27FC236}">
                  <a16:creationId xmlns:a16="http://schemas.microsoft.com/office/drawing/2014/main" id="{AADC7BDB-380D-9764-00F4-F965B5677203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63" name="円/楕円 90">
              <a:extLst>
                <a:ext uri="{FF2B5EF4-FFF2-40B4-BE49-F238E27FC236}">
                  <a16:creationId xmlns:a16="http://schemas.microsoft.com/office/drawing/2014/main" id="{1875E200-976F-6A11-ECBC-1CD7299AD74B}"/>
                </a:ext>
              </a:extLst>
            </p:cNvPr>
            <p:cNvSpPr/>
            <p:nvPr/>
          </p:nvSpPr>
          <p:spPr>
            <a:xfrm rot="17562393">
              <a:off x="6735123" y="3585596"/>
              <a:ext cx="152397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sp>
        <p:nvSpPr>
          <p:cNvPr id="68" name="テキスト ボックス 238">
            <a:extLst>
              <a:ext uri="{FF2B5EF4-FFF2-40B4-BE49-F238E27FC236}">
                <a16:creationId xmlns:a16="http://schemas.microsoft.com/office/drawing/2014/main" id="{CF57E3DC-A905-D2F4-6D78-0681B7504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872" y="4718681"/>
            <a:ext cx="10971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b="0">
                <a:latin typeface="+mn-lt"/>
              </a:rPr>
              <a:t>a few x </a:t>
            </a:r>
            <a:r>
              <a:rPr lang="en-US" altLang="ja-JP" sz="1400" b="0" i="1">
                <a:latin typeface="Symbol" panose="05050102010706020507" pitchFamily="18" charset="2"/>
              </a:rPr>
              <a:t>r</a:t>
            </a:r>
            <a:r>
              <a:rPr lang="en-US" altLang="ja-JP" sz="1400" b="0" baseline="-25000">
                <a:latin typeface="Symbol" panose="05050102010706020507" pitchFamily="18" charset="2"/>
              </a:rPr>
              <a:t>0</a:t>
            </a:r>
            <a:endParaRPr lang="ja-JP" altLang="en-US" sz="1400" b="0" baseline="-25000"/>
          </a:p>
        </p:txBody>
      </p:sp>
      <p:sp>
        <p:nvSpPr>
          <p:cNvPr id="69" name="タイトル 1">
            <a:extLst>
              <a:ext uri="{FF2B5EF4-FFF2-40B4-BE49-F238E27FC236}">
                <a16:creationId xmlns:a16="http://schemas.microsoft.com/office/drawing/2014/main" id="{B0CB7C6D-ABAA-726F-5BBE-1AE5C7D9A3E4}"/>
              </a:ext>
            </a:extLst>
          </p:cNvPr>
          <p:cNvSpPr txBox="1">
            <a:spLocks/>
          </p:cNvSpPr>
          <p:nvPr/>
        </p:nvSpPr>
        <p:spPr>
          <a:xfrm>
            <a:off x="1870702" y="271808"/>
            <a:ext cx="6153938" cy="4533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2400" b="1" u="sng" kern="0" dirty="0">
                <a:solidFill>
                  <a:srgbClr val="080808"/>
                </a:solidFill>
                <a:latin typeface="Arial"/>
                <a:ea typeface="ＭＳ Ｐゴシック"/>
              </a:rPr>
              <a:t>Possibilities on neutron star core</a:t>
            </a:r>
            <a:endParaRPr lang="ja-JP" altLang="en-US" sz="2400" b="1" u="sng" kern="0" dirty="0">
              <a:solidFill>
                <a:srgbClr val="080808"/>
              </a:solidFill>
              <a:latin typeface="Arial"/>
              <a:ea typeface="ＭＳ Ｐゴシック"/>
            </a:endParaRPr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3B338874-76D5-9443-9083-F1D3760C16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095" y="4714444"/>
            <a:ext cx="4346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2" name="Line 21">
            <a:extLst>
              <a:ext uri="{FF2B5EF4-FFF2-40B4-BE49-F238E27FC236}">
                <a16:creationId xmlns:a16="http://schemas.microsoft.com/office/drawing/2014/main" id="{8F2657CA-C1DB-49B7-13D0-65E8142F85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1330" y="2175852"/>
            <a:ext cx="0" cy="28552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D3A511D5-8684-B325-5B2C-6B10E90D0EE4}"/>
              </a:ext>
            </a:extLst>
          </p:cNvPr>
          <p:cNvSpPr txBox="1"/>
          <p:nvPr/>
        </p:nvSpPr>
        <p:spPr>
          <a:xfrm>
            <a:off x="1565539" y="2770651"/>
            <a:ext cx="1375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/>
              <a:t>crossover</a:t>
            </a:r>
            <a:endParaRPr lang="ja-JP" altLang="en-US"/>
          </a:p>
        </p:txBody>
      </p:sp>
      <p:sp>
        <p:nvSpPr>
          <p:cNvPr id="107" name="Arc 12">
            <a:extLst>
              <a:ext uri="{FF2B5EF4-FFF2-40B4-BE49-F238E27FC236}">
                <a16:creationId xmlns:a16="http://schemas.microsoft.com/office/drawing/2014/main" id="{1503FACE-C87D-0904-F3B6-BA397E4BB480}"/>
              </a:ext>
            </a:extLst>
          </p:cNvPr>
          <p:cNvSpPr>
            <a:spLocks/>
          </p:cNvSpPr>
          <p:nvPr/>
        </p:nvSpPr>
        <p:spPr bwMode="auto">
          <a:xfrm rot="2919188" flipH="1">
            <a:off x="3388595" y="3111531"/>
            <a:ext cx="1352138" cy="1695205"/>
          </a:xfrm>
          <a:custGeom>
            <a:avLst/>
            <a:gdLst>
              <a:gd name="T0" fmla="*/ 2147483646 w 21589"/>
              <a:gd name="T1" fmla="*/ 0 h 19226"/>
              <a:gd name="T2" fmla="*/ 2147483646 w 21589"/>
              <a:gd name="T3" fmla="*/ 2147483646 h 19226"/>
              <a:gd name="T4" fmla="*/ 0 w 21589"/>
              <a:gd name="T5" fmla="*/ 2147483646 h 19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9" h="19226" fill="none" extrusionOk="0">
                <a:moveTo>
                  <a:pt x="9845" y="0"/>
                </a:moveTo>
                <a:cubicBezTo>
                  <a:pt x="16836" y="3580"/>
                  <a:pt x="21332" y="10673"/>
                  <a:pt x="21588" y="18523"/>
                </a:cubicBezTo>
              </a:path>
              <a:path w="21589" h="19226" stroke="0" extrusionOk="0">
                <a:moveTo>
                  <a:pt x="9845" y="0"/>
                </a:moveTo>
                <a:cubicBezTo>
                  <a:pt x="16836" y="3580"/>
                  <a:pt x="21332" y="10673"/>
                  <a:pt x="21588" y="18523"/>
                </a:cubicBezTo>
                <a:lnTo>
                  <a:pt x="0" y="19226"/>
                </a:lnTo>
                <a:lnTo>
                  <a:pt x="9845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500"/>
          </a:p>
        </p:txBody>
      </p:sp>
      <p:sp>
        <p:nvSpPr>
          <p:cNvPr id="108" name="Arc 12">
            <a:extLst>
              <a:ext uri="{FF2B5EF4-FFF2-40B4-BE49-F238E27FC236}">
                <a16:creationId xmlns:a16="http://schemas.microsoft.com/office/drawing/2014/main" id="{40188CB5-0FE4-CBE5-2FD1-ABB18BF02A3A}"/>
              </a:ext>
            </a:extLst>
          </p:cNvPr>
          <p:cNvSpPr>
            <a:spLocks/>
          </p:cNvSpPr>
          <p:nvPr/>
        </p:nvSpPr>
        <p:spPr bwMode="auto">
          <a:xfrm rot="6677084" flipH="1">
            <a:off x="1795335" y="3352569"/>
            <a:ext cx="1439612" cy="1574659"/>
          </a:xfrm>
          <a:custGeom>
            <a:avLst/>
            <a:gdLst>
              <a:gd name="T0" fmla="*/ 2147483646 w 21589"/>
              <a:gd name="T1" fmla="*/ 0 h 19226"/>
              <a:gd name="T2" fmla="*/ 2147483646 w 21589"/>
              <a:gd name="T3" fmla="*/ 2147483646 h 19226"/>
              <a:gd name="T4" fmla="*/ 0 w 21589"/>
              <a:gd name="T5" fmla="*/ 2147483646 h 192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89" h="19226" fill="none" extrusionOk="0">
                <a:moveTo>
                  <a:pt x="9845" y="0"/>
                </a:moveTo>
                <a:cubicBezTo>
                  <a:pt x="16836" y="3580"/>
                  <a:pt x="21332" y="10673"/>
                  <a:pt x="21588" y="18523"/>
                </a:cubicBezTo>
              </a:path>
              <a:path w="21589" h="19226" stroke="0" extrusionOk="0">
                <a:moveTo>
                  <a:pt x="9845" y="0"/>
                </a:moveTo>
                <a:cubicBezTo>
                  <a:pt x="16836" y="3580"/>
                  <a:pt x="21332" y="10673"/>
                  <a:pt x="21588" y="18523"/>
                </a:cubicBezTo>
                <a:lnTo>
                  <a:pt x="0" y="19226"/>
                </a:lnTo>
                <a:lnTo>
                  <a:pt x="9845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500"/>
          </a:p>
        </p:txBody>
      </p:sp>
      <p:grpSp>
        <p:nvGrpSpPr>
          <p:cNvPr id="119" name="グループ化 95">
            <a:extLst>
              <a:ext uri="{FF2B5EF4-FFF2-40B4-BE49-F238E27FC236}">
                <a16:creationId xmlns:a16="http://schemas.microsoft.com/office/drawing/2014/main" id="{6B907265-B7A4-17AB-37F9-40F6E83DAF65}"/>
              </a:ext>
            </a:extLst>
          </p:cNvPr>
          <p:cNvGrpSpPr>
            <a:grpSpLocks/>
          </p:cNvGrpSpPr>
          <p:nvPr/>
        </p:nvGrpSpPr>
        <p:grpSpPr bwMode="auto">
          <a:xfrm rot="17317197">
            <a:off x="2675123" y="3869115"/>
            <a:ext cx="239765" cy="241906"/>
            <a:chOff x="6497279" y="3352334"/>
            <a:chExt cx="450243" cy="453182"/>
          </a:xfrm>
        </p:grpSpPr>
        <p:grpSp>
          <p:nvGrpSpPr>
            <p:cNvPr id="123" name="グループ化 81">
              <a:extLst>
                <a:ext uri="{FF2B5EF4-FFF2-40B4-BE49-F238E27FC236}">
                  <a16:creationId xmlns:a16="http://schemas.microsoft.com/office/drawing/2014/main" id="{0F330D67-373D-C22A-3D2D-3564FC8AD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126" name="円/楕円 82">
                <a:extLst>
                  <a:ext uri="{FF2B5EF4-FFF2-40B4-BE49-F238E27FC236}">
                    <a16:creationId xmlns:a16="http://schemas.microsoft.com/office/drawing/2014/main" id="{A7E26045-8511-43A0-F1F6-966D0BFC93C6}"/>
                  </a:ext>
                </a:extLst>
              </p:cNvPr>
              <p:cNvSpPr/>
              <p:nvPr/>
            </p:nvSpPr>
            <p:spPr>
              <a:xfrm>
                <a:off x="6875015" y="5286160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127" name="円/楕円 84">
                <a:extLst>
                  <a:ext uri="{FF2B5EF4-FFF2-40B4-BE49-F238E27FC236}">
                    <a16:creationId xmlns:a16="http://schemas.microsoft.com/office/drawing/2014/main" id="{DCD6A7DD-1365-8C30-9731-D993A32A245B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24" name="円/楕円 86">
              <a:extLst>
                <a:ext uri="{FF2B5EF4-FFF2-40B4-BE49-F238E27FC236}">
                  <a16:creationId xmlns:a16="http://schemas.microsoft.com/office/drawing/2014/main" id="{B4B0AEA5-78AE-D439-A7DC-5AA2E9C371EF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125" name="円/楕円 90">
              <a:extLst>
                <a:ext uri="{FF2B5EF4-FFF2-40B4-BE49-F238E27FC236}">
                  <a16:creationId xmlns:a16="http://schemas.microsoft.com/office/drawing/2014/main" id="{F8CE5FC1-F8B9-CD69-8492-3700AC63491C}"/>
                </a:ext>
              </a:extLst>
            </p:cNvPr>
            <p:cNvSpPr/>
            <p:nvPr/>
          </p:nvSpPr>
          <p:spPr>
            <a:xfrm rot="17562393">
              <a:off x="6735123" y="3585596"/>
              <a:ext cx="152397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grpSp>
        <p:nvGrpSpPr>
          <p:cNvPr id="163" name="グループ化 95">
            <a:extLst>
              <a:ext uri="{FF2B5EF4-FFF2-40B4-BE49-F238E27FC236}">
                <a16:creationId xmlns:a16="http://schemas.microsoft.com/office/drawing/2014/main" id="{26954079-BECB-3FED-293B-18066B64CE1C}"/>
              </a:ext>
            </a:extLst>
          </p:cNvPr>
          <p:cNvGrpSpPr>
            <a:grpSpLocks/>
          </p:cNvGrpSpPr>
          <p:nvPr/>
        </p:nvGrpSpPr>
        <p:grpSpPr bwMode="auto">
          <a:xfrm rot="17317197">
            <a:off x="2198514" y="3824502"/>
            <a:ext cx="239765" cy="241906"/>
            <a:chOff x="6497279" y="3352334"/>
            <a:chExt cx="450243" cy="453182"/>
          </a:xfrm>
        </p:grpSpPr>
        <p:grpSp>
          <p:nvGrpSpPr>
            <p:cNvPr id="164" name="グループ化 81">
              <a:extLst>
                <a:ext uri="{FF2B5EF4-FFF2-40B4-BE49-F238E27FC236}">
                  <a16:creationId xmlns:a16="http://schemas.microsoft.com/office/drawing/2014/main" id="{C0D24CE5-1389-32C9-E19A-F7F7E38087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167" name="円/楕円 82">
                <a:extLst>
                  <a:ext uri="{FF2B5EF4-FFF2-40B4-BE49-F238E27FC236}">
                    <a16:creationId xmlns:a16="http://schemas.microsoft.com/office/drawing/2014/main" id="{1A94F608-3184-A01E-FB2B-DE62A902B98E}"/>
                  </a:ext>
                </a:extLst>
              </p:cNvPr>
              <p:cNvSpPr/>
              <p:nvPr/>
            </p:nvSpPr>
            <p:spPr>
              <a:xfrm>
                <a:off x="6875015" y="5286160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168" name="円/楕円 84">
                <a:extLst>
                  <a:ext uri="{FF2B5EF4-FFF2-40B4-BE49-F238E27FC236}">
                    <a16:creationId xmlns:a16="http://schemas.microsoft.com/office/drawing/2014/main" id="{15A296FB-7FC3-FEC0-76B4-1FDB4B74E9AD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65" name="円/楕円 86">
              <a:extLst>
                <a:ext uri="{FF2B5EF4-FFF2-40B4-BE49-F238E27FC236}">
                  <a16:creationId xmlns:a16="http://schemas.microsoft.com/office/drawing/2014/main" id="{5F1A7AB2-65C6-1990-700E-58B237F73EEC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166" name="円/楕円 90">
              <a:extLst>
                <a:ext uri="{FF2B5EF4-FFF2-40B4-BE49-F238E27FC236}">
                  <a16:creationId xmlns:a16="http://schemas.microsoft.com/office/drawing/2014/main" id="{F1453189-1B7F-A934-822A-0DEC1B3B54DD}"/>
                </a:ext>
              </a:extLst>
            </p:cNvPr>
            <p:cNvSpPr/>
            <p:nvPr/>
          </p:nvSpPr>
          <p:spPr>
            <a:xfrm rot="17562393">
              <a:off x="6735123" y="3585596"/>
              <a:ext cx="152397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grpSp>
        <p:nvGrpSpPr>
          <p:cNvPr id="175" name="グループ化 95">
            <a:extLst>
              <a:ext uri="{FF2B5EF4-FFF2-40B4-BE49-F238E27FC236}">
                <a16:creationId xmlns:a16="http://schemas.microsoft.com/office/drawing/2014/main" id="{B441CD4A-078C-103F-CE57-A92AA6EA290A}"/>
              </a:ext>
            </a:extLst>
          </p:cNvPr>
          <p:cNvGrpSpPr>
            <a:grpSpLocks/>
          </p:cNvGrpSpPr>
          <p:nvPr/>
        </p:nvGrpSpPr>
        <p:grpSpPr bwMode="auto">
          <a:xfrm rot="20984190">
            <a:off x="2628530" y="4434227"/>
            <a:ext cx="239765" cy="241906"/>
            <a:chOff x="6497279" y="3352334"/>
            <a:chExt cx="450243" cy="453182"/>
          </a:xfrm>
        </p:grpSpPr>
        <p:grpSp>
          <p:nvGrpSpPr>
            <p:cNvPr id="176" name="グループ化 81">
              <a:extLst>
                <a:ext uri="{FF2B5EF4-FFF2-40B4-BE49-F238E27FC236}">
                  <a16:creationId xmlns:a16="http://schemas.microsoft.com/office/drawing/2014/main" id="{7F7D43F0-043F-F52E-5055-4C66FD0CE6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179" name="円/楕円 82">
                <a:extLst>
                  <a:ext uri="{FF2B5EF4-FFF2-40B4-BE49-F238E27FC236}">
                    <a16:creationId xmlns:a16="http://schemas.microsoft.com/office/drawing/2014/main" id="{44B758E5-8A0E-A529-A503-029AC354C246}"/>
                  </a:ext>
                </a:extLst>
              </p:cNvPr>
              <p:cNvSpPr/>
              <p:nvPr/>
            </p:nvSpPr>
            <p:spPr>
              <a:xfrm>
                <a:off x="6875015" y="5286160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180" name="円/楕円 84">
                <a:extLst>
                  <a:ext uri="{FF2B5EF4-FFF2-40B4-BE49-F238E27FC236}">
                    <a16:creationId xmlns:a16="http://schemas.microsoft.com/office/drawing/2014/main" id="{5D17E704-7AFE-AD12-2609-B32439985D9D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77" name="円/楕円 86">
              <a:extLst>
                <a:ext uri="{FF2B5EF4-FFF2-40B4-BE49-F238E27FC236}">
                  <a16:creationId xmlns:a16="http://schemas.microsoft.com/office/drawing/2014/main" id="{80C879EA-BFD2-FEDD-B2DB-2FC6D630D6A0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178" name="円/楕円 90">
              <a:extLst>
                <a:ext uri="{FF2B5EF4-FFF2-40B4-BE49-F238E27FC236}">
                  <a16:creationId xmlns:a16="http://schemas.microsoft.com/office/drawing/2014/main" id="{5E6561C0-E1AD-8607-E4A8-F7398DFE69EC}"/>
                </a:ext>
              </a:extLst>
            </p:cNvPr>
            <p:cNvSpPr/>
            <p:nvPr/>
          </p:nvSpPr>
          <p:spPr>
            <a:xfrm rot="17562393">
              <a:off x="6735123" y="3585596"/>
              <a:ext cx="152397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grpSp>
        <p:nvGrpSpPr>
          <p:cNvPr id="181" name="グループ化 95">
            <a:extLst>
              <a:ext uri="{FF2B5EF4-FFF2-40B4-BE49-F238E27FC236}">
                <a16:creationId xmlns:a16="http://schemas.microsoft.com/office/drawing/2014/main" id="{06D88368-940B-461B-03C8-7CC11E9FDDF1}"/>
              </a:ext>
            </a:extLst>
          </p:cNvPr>
          <p:cNvGrpSpPr>
            <a:grpSpLocks/>
          </p:cNvGrpSpPr>
          <p:nvPr/>
        </p:nvGrpSpPr>
        <p:grpSpPr bwMode="auto">
          <a:xfrm rot="20984190">
            <a:off x="1264443" y="3789962"/>
            <a:ext cx="239765" cy="241906"/>
            <a:chOff x="6497279" y="3352334"/>
            <a:chExt cx="450243" cy="453182"/>
          </a:xfrm>
        </p:grpSpPr>
        <p:grpSp>
          <p:nvGrpSpPr>
            <p:cNvPr id="182" name="グループ化 81">
              <a:extLst>
                <a:ext uri="{FF2B5EF4-FFF2-40B4-BE49-F238E27FC236}">
                  <a16:creationId xmlns:a16="http://schemas.microsoft.com/office/drawing/2014/main" id="{546437E4-969A-59F5-DDE4-380A408E0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185" name="円/楕円 82">
                <a:extLst>
                  <a:ext uri="{FF2B5EF4-FFF2-40B4-BE49-F238E27FC236}">
                    <a16:creationId xmlns:a16="http://schemas.microsoft.com/office/drawing/2014/main" id="{8B38B18C-C764-E047-8812-9DAAC09CDDC4}"/>
                  </a:ext>
                </a:extLst>
              </p:cNvPr>
              <p:cNvSpPr/>
              <p:nvPr/>
            </p:nvSpPr>
            <p:spPr>
              <a:xfrm>
                <a:off x="6875015" y="5286160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186" name="円/楕円 84">
                <a:extLst>
                  <a:ext uri="{FF2B5EF4-FFF2-40B4-BE49-F238E27FC236}">
                    <a16:creationId xmlns:a16="http://schemas.microsoft.com/office/drawing/2014/main" id="{A85F1488-5CBA-9EF3-8FE7-F72E28B00B6B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83" name="円/楕円 86">
              <a:extLst>
                <a:ext uri="{FF2B5EF4-FFF2-40B4-BE49-F238E27FC236}">
                  <a16:creationId xmlns:a16="http://schemas.microsoft.com/office/drawing/2014/main" id="{E2CDBEA7-2FC0-582D-3C06-6FD27101FCD1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184" name="円/楕円 90">
              <a:extLst>
                <a:ext uri="{FF2B5EF4-FFF2-40B4-BE49-F238E27FC236}">
                  <a16:creationId xmlns:a16="http://schemas.microsoft.com/office/drawing/2014/main" id="{E601A3A0-DADF-78E0-93CE-7042BE0C83B0}"/>
                </a:ext>
              </a:extLst>
            </p:cNvPr>
            <p:cNvSpPr/>
            <p:nvPr/>
          </p:nvSpPr>
          <p:spPr>
            <a:xfrm rot="17562393">
              <a:off x="6735123" y="3585596"/>
              <a:ext cx="152397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sp>
        <p:nvSpPr>
          <p:cNvPr id="191" name="円/楕円 106">
            <a:extLst>
              <a:ext uri="{FF2B5EF4-FFF2-40B4-BE49-F238E27FC236}">
                <a16:creationId xmlns:a16="http://schemas.microsoft.com/office/drawing/2014/main" id="{B2AED29E-F5DF-513C-BDC3-D8F96EF9CA72}"/>
              </a:ext>
            </a:extLst>
          </p:cNvPr>
          <p:cNvSpPr/>
          <p:nvPr/>
        </p:nvSpPr>
        <p:spPr bwMode="auto">
          <a:xfrm rot="5056229">
            <a:off x="3635215" y="4294778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189" name="円/楕円 104">
            <a:extLst>
              <a:ext uri="{FF2B5EF4-FFF2-40B4-BE49-F238E27FC236}">
                <a16:creationId xmlns:a16="http://schemas.microsoft.com/office/drawing/2014/main" id="{EEA11838-7468-FA0D-0095-73945F498494}"/>
              </a:ext>
            </a:extLst>
          </p:cNvPr>
          <p:cNvSpPr/>
          <p:nvPr/>
        </p:nvSpPr>
        <p:spPr bwMode="auto">
          <a:xfrm rot="9810583">
            <a:off x="3771555" y="4378551"/>
            <a:ext cx="82419" cy="74927"/>
          </a:xfrm>
          <a:prstGeom prst="ellipse">
            <a:avLst/>
          </a:prstGeom>
          <a:solidFill>
            <a:srgbClr val="00D25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190" name="円/楕円 105">
            <a:extLst>
              <a:ext uri="{FF2B5EF4-FFF2-40B4-BE49-F238E27FC236}">
                <a16:creationId xmlns:a16="http://schemas.microsoft.com/office/drawing/2014/main" id="{CFE47D9F-1AC6-4B60-E133-893CAA3F7808}"/>
              </a:ext>
            </a:extLst>
          </p:cNvPr>
          <p:cNvSpPr/>
          <p:nvPr/>
        </p:nvSpPr>
        <p:spPr bwMode="auto">
          <a:xfrm rot="1018622">
            <a:off x="3635751" y="4420547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193" name="円/楕円 106">
            <a:extLst>
              <a:ext uri="{FF2B5EF4-FFF2-40B4-BE49-F238E27FC236}">
                <a16:creationId xmlns:a16="http://schemas.microsoft.com/office/drawing/2014/main" id="{9101ED1B-F3CB-7AF9-CB5B-F3BA322CC2FA}"/>
              </a:ext>
            </a:extLst>
          </p:cNvPr>
          <p:cNvSpPr/>
          <p:nvPr/>
        </p:nvSpPr>
        <p:spPr bwMode="auto">
          <a:xfrm rot="5056229">
            <a:off x="3774960" y="4445239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194" name="円/楕円 104">
            <a:extLst>
              <a:ext uri="{FF2B5EF4-FFF2-40B4-BE49-F238E27FC236}">
                <a16:creationId xmlns:a16="http://schemas.microsoft.com/office/drawing/2014/main" id="{42A27773-103E-A21C-8C0C-5617ECDA0529}"/>
              </a:ext>
            </a:extLst>
          </p:cNvPr>
          <p:cNvSpPr/>
          <p:nvPr/>
        </p:nvSpPr>
        <p:spPr bwMode="auto">
          <a:xfrm rot="9810583">
            <a:off x="3534015" y="4429931"/>
            <a:ext cx="82419" cy="74927"/>
          </a:xfrm>
          <a:prstGeom prst="ellipse">
            <a:avLst/>
          </a:prstGeom>
          <a:solidFill>
            <a:srgbClr val="00D25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195" name="円/楕円 105">
            <a:extLst>
              <a:ext uri="{FF2B5EF4-FFF2-40B4-BE49-F238E27FC236}">
                <a16:creationId xmlns:a16="http://schemas.microsoft.com/office/drawing/2014/main" id="{524E55FD-9600-4B4E-C8AC-C714BD4F5096}"/>
              </a:ext>
            </a:extLst>
          </p:cNvPr>
          <p:cNvSpPr/>
          <p:nvPr/>
        </p:nvSpPr>
        <p:spPr bwMode="auto">
          <a:xfrm rot="1018622">
            <a:off x="3741259" y="4534399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196" name="円/楕円 104">
            <a:extLst>
              <a:ext uri="{FF2B5EF4-FFF2-40B4-BE49-F238E27FC236}">
                <a16:creationId xmlns:a16="http://schemas.microsoft.com/office/drawing/2014/main" id="{BF14586E-59F3-FFBB-4EB6-724B76E36629}"/>
              </a:ext>
            </a:extLst>
          </p:cNvPr>
          <p:cNvSpPr/>
          <p:nvPr/>
        </p:nvSpPr>
        <p:spPr bwMode="auto">
          <a:xfrm rot="9810583">
            <a:off x="3649982" y="4512043"/>
            <a:ext cx="82419" cy="74927"/>
          </a:xfrm>
          <a:prstGeom prst="ellipse">
            <a:avLst/>
          </a:prstGeom>
          <a:solidFill>
            <a:srgbClr val="00D25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197" name="円/楕円 105">
            <a:extLst>
              <a:ext uri="{FF2B5EF4-FFF2-40B4-BE49-F238E27FC236}">
                <a16:creationId xmlns:a16="http://schemas.microsoft.com/office/drawing/2014/main" id="{6E7BB90D-81F2-775A-283E-479CF7871D98}"/>
              </a:ext>
            </a:extLst>
          </p:cNvPr>
          <p:cNvSpPr/>
          <p:nvPr/>
        </p:nvSpPr>
        <p:spPr bwMode="auto">
          <a:xfrm rot="1018622">
            <a:off x="3564988" y="4326333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198" name="円/楕円 106">
            <a:extLst>
              <a:ext uri="{FF2B5EF4-FFF2-40B4-BE49-F238E27FC236}">
                <a16:creationId xmlns:a16="http://schemas.microsoft.com/office/drawing/2014/main" id="{5FEE1151-E0AB-0154-E4F4-A083261F3FF1}"/>
              </a:ext>
            </a:extLst>
          </p:cNvPr>
          <p:cNvSpPr/>
          <p:nvPr/>
        </p:nvSpPr>
        <p:spPr bwMode="auto">
          <a:xfrm rot="5056229">
            <a:off x="3560969" y="4520154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199" name="円/楕円 106">
            <a:extLst>
              <a:ext uri="{FF2B5EF4-FFF2-40B4-BE49-F238E27FC236}">
                <a16:creationId xmlns:a16="http://schemas.microsoft.com/office/drawing/2014/main" id="{A8F072C0-24AD-D23D-45E5-6F8C69255F9F}"/>
              </a:ext>
            </a:extLst>
          </p:cNvPr>
          <p:cNvSpPr/>
          <p:nvPr/>
        </p:nvSpPr>
        <p:spPr bwMode="auto">
          <a:xfrm rot="5056229">
            <a:off x="3690832" y="4168874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00" name="円/楕円 104">
            <a:extLst>
              <a:ext uri="{FF2B5EF4-FFF2-40B4-BE49-F238E27FC236}">
                <a16:creationId xmlns:a16="http://schemas.microsoft.com/office/drawing/2014/main" id="{6A1F95D0-4F4B-CDC8-8C3C-C84366CBD022}"/>
              </a:ext>
            </a:extLst>
          </p:cNvPr>
          <p:cNvSpPr/>
          <p:nvPr/>
        </p:nvSpPr>
        <p:spPr bwMode="auto">
          <a:xfrm rot="9810583">
            <a:off x="3807725" y="4568820"/>
            <a:ext cx="82419" cy="74927"/>
          </a:xfrm>
          <a:prstGeom prst="ellipse">
            <a:avLst/>
          </a:prstGeom>
          <a:solidFill>
            <a:srgbClr val="00D25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01" name="円/楕円 105">
            <a:extLst>
              <a:ext uri="{FF2B5EF4-FFF2-40B4-BE49-F238E27FC236}">
                <a16:creationId xmlns:a16="http://schemas.microsoft.com/office/drawing/2014/main" id="{3C09F5CE-7B6E-E99A-0E23-C91A2ECDF3A1}"/>
              </a:ext>
            </a:extLst>
          </p:cNvPr>
          <p:cNvSpPr/>
          <p:nvPr/>
        </p:nvSpPr>
        <p:spPr bwMode="auto">
          <a:xfrm rot="1018622">
            <a:off x="3484861" y="4420547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02" name="円/楕円 106">
            <a:extLst>
              <a:ext uri="{FF2B5EF4-FFF2-40B4-BE49-F238E27FC236}">
                <a16:creationId xmlns:a16="http://schemas.microsoft.com/office/drawing/2014/main" id="{7EAC19CD-DEB2-45DE-9517-7353C4C74C70}"/>
              </a:ext>
            </a:extLst>
          </p:cNvPr>
          <p:cNvSpPr/>
          <p:nvPr/>
        </p:nvSpPr>
        <p:spPr bwMode="auto">
          <a:xfrm rot="5056229">
            <a:off x="3662659" y="4578446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03" name="円/楕円 104">
            <a:extLst>
              <a:ext uri="{FF2B5EF4-FFF2-40B4-BE49-F238E27FC236}">
                <a16:creationId xmlns:a16="http://schemas.microsoft.com/office/drawing/2014/main" id="{8B49A13F-BC0A-CD27-FDCF-8B55FDA5D751}"/>
              </a:ext>
            </a:extLst>
          </p:cNvPr>
          <p:cNvSpPr/>
          <p:nvPr/>
        </p:nvSpPr>
        <p:spPr bwMode="auto">
          <a:xfrm rot="9810583">
            <a:off x="3496139" y="4306613"/>
            <a:ext cx="82419" cy="74927"/>
          </a:xfrm>
          <a:prstGeom prst="ellipse">
            <a:avLst/>
          </a:prstGeom>
          <a:solidFill>
            <a:srgbClr val="00D25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04" name="円/楕円 105">
            <a:extLst>
              <a:ext uri="{FF2B5EF4-FFF2-40B4-BE49-F238E27FC236}">
                <a16:creationId xmlns:a16="http://schemas.microsoft.com/office/drawing/2014/main" id="{74F3B1AC-849D-7F27-DBD2-255F43E3AB71}"/>
              </a:ext>
            </a:extLst>
          </p:cNvPr>
          <p:cNvSpPr/>
          <p:nvPr/>
        </p:nvSpPr>
        <p:spPr bwMode="auto">
          <a:xfrm rot="1018622">
            <a:off x="3517218" y="4576554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05" name="円/楕円 104">
            <a:extLst>
              <a:ext uri="{FF2B5EF4-FFF2-40B4-BE49-F238E27FC236}">
                <a16:creationId xmlns:a16="http://schemas.microsoft.com/office/drawing/2014/main" id="{AC63159A-3002-6112-9632-998B4E447B78}"/>
              </a:ext>
            </a:extLst>
          </p:cNvPr>
          <p:cNvSpPr/>
          <p:nvPr/>
        </p:nvSpPr>
        <p:spPr bwMode="auto">
          <a:xfrm rot="9810583">
            <a:off x="3733236" y="4275843"/>
            <a:ext cx="82419" cy="74927"/>
          </a:xfrm>
          <a:prstGeom prst="ellipse">
            <a:avLst/>
          </a:prstGeom>
          <a:solidFill>
            <a:srgbClr val="00D25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06" name="円/楕円 105">
            <a:extLst>
              <a:ext uri="{FF2B5EF4-FFF2-40B4-BE49-F238E27FC236}">
                <a16:creationId xmlns:a16="http://schemas.microsoft.com/office/drawing/2014/main" id="{7237006B-8FEE-6EAE-1F69-2D9C558BB666}"/>
              </a:ext>
            </a:extLst>
          </p:cNvPr>
          <p:cNvSpPr/>
          <p:nvPr/>
        </p:nvSpPr>
        <p:spPr bwMode="auto">
          <a:xfrm rot="1018622">
            <a:off x="3587135" y="4171082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07" name="円/楕円 106">
            <a:extLst>
              <a:ext uri="{FF2B5EF4-FFF2-40B4-BE49-F238E27FC236}">
                <a16:creationId xmlns:a16="http://schemas.microsoft.com/office/drawing/2014/main" id="{8EB76626-F2FF-04F3-60BC-E8409E1DA7C0}"/>
              </a:ext>
            </a:extLst>
          </p:cNvPr>
          <p:cNvSpPr/>
          <p:nvPr/>
        </p:nvSpPr>
        <p:spPr bwMode="auto">
          <a:xfrm rot="5056229">
            <a:off x="3695520" y="4376826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grpSp>
        <p:nvGrpSpPr>
          <p:cNvPr id="208" name="グループ化 95">
            <a:extLst>
              <a:ext uri="{FF2B5EF4-FFF2-40B4-BE49-F238E27FC236}">
                <a16:creationId xmlns:a16="http://schemas.microsoft.com/office/drawing/2014/main" id="{01F1AC42-EAA9-67CD-91E9-2D63E8A5B6F6}"/>
              </a:ext>
            </a:extLst>
          </p:cNvPr>
          <p:cNvGrpSpPr>
            <a:grpSpLocks/>
          </p:cNvGrpSpPr>
          <p:nvPr/>
        </p:nvGrpSpPr>
        <p:grpSpPr bwMode="auto">
          <a:xfrm rot="20984190">
            <a:off x="1600494" y="3834463"/>
            <a:ext cx="239765" cy="241906"/>
            <a:chOff x="6497279" y="3352334"/>
            <a:chExt cx="450243" cy="453182"/>
          </a:xfrm>
        </p:grpSpPr>
        <p:grpSp>
          <p:nvGrpSpPr>
            <p:cNvPr id="209" name="グループ化 81">
              <a:extLst>
                <a:ext uri="{FF2B5EF4-FFF2-40B4-BE49-F238E27FC236}">
                  <a16:creationId xmlns:a16="http://schemas.microsoft.com/office/drawing/2014/main" id="{B1AEFCD6-1778-9738-B17F-5F6E1E8FB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212" name="円/楕円 82">
                <a:extLst>
                  <a:ext uri="{FF2B5EF4-FFF2-40B4-BE49-F238E27FC236}">
                    <a16:creationId xmlns:a16="http://schemas.microsoft.com/office/drawing/2014/main" id="{B9B39B8C-3A4B-3771-2374-B632F895ED54}"/>
                  </a:ext>
                </a:extLst>
              </p:cNvPr>
              <p:cNvSpPr/>
              <p:nvPr/>
            </p:nvSpPr>
            <p:spPr>
              <a:xfrm>
                <a:off x="6875015" y="5286160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213" name="円/楕円 84">
                <a:extLst>
                  <a:ext uri="{FF2B5EF4-FFF2-40B4-BE49-F238E27FC236}">
                    <a16:creationId xmlns:a16="http://schemas.microsoft.com/office/drawing/2014/main" id="{4F3934FE-4B9E-B204-90BC-BD49F0834266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10" name="円/楕円 86">
              <a:extLst>
                <a:ext uri="{FF2B5EF4-FFF2-40B4-BE49-F238E27FC236}">
                  <a16:creationId xmlns:a16="http://schemas.microsoft.com/office/drawing/2014/main" id="{6AB3BD42-5A3E-A4C0-79F9-83113A53CAA4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211" name="円/楕円 90">
              <a:extLst>
                <a:ext uri="{FF2B5EF4-FFF2-40B4-BE49-F238E27FC236}">
                  <a16:creationId xmlns:a16="http://schemas.microsoft.com/office/drawing/2014/main" id="{14B998F9-0FF0-9E0C-5B2D-F3CAF928E0A7}"/>
                </a:ext>
              </a:extLst>
            </p:cNvPr>
            <p:cNvSpPr/>
            <p:nvPr/>
          </p:nvSpPr>
          <p:spPr>
            <a:xfrm rot="17562393">
              <a:off x="6735123" y="3585596"/>
              <a:ext cx="152397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sp>
        <p:nvSpPr>
          <p:cNvPr id="214" name="円弧 213">
            <a:extLst>
              <a:ext uri="{FF2B5EF4-FFF2-40B4-BE49-F238E27FC236}">
                <a16:creationId xmlns:a16="http://schemas.microsoft.com/office/drawing/2014/main" id="{EFDFCF24-A880-5594-9665-8575F6CA1869}"/>
              </a:ext>
            </a:extLst>
          </p:cNvPr>
          <p:cNvSpPr/>
          <p:nvPr/>
        </p:nvSpPr>
        <p:spPr>
          <a:xfrm rot="8510727">
            <a:off x="2895461" y="4007784"/>
            <a:ext cx="765629" cy="631171"/>
          </a:xfrm>
          <a:prstGeom prst="arc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5" name="円/楕円 106">
            <a:extLst>
              <a:ext uri="{FF2B5EF4-FFF2-40B4-BE49-F238E27FC236}">
                <a16:creationId xmlns:a16="http://schemas.microsoft.com/office/drawing/2014/main" id="{C8F16396-7D06-A9ED-44DF-F88B558D5A79}"/>
              </a:ext>
            </a:extLst>
          </p:cNvPr>
          <p:cNvSpPr/>
          <p:nvPr/>
        </p:nvSpPr>
        <p:spPr bwMode="auto">
          <a:xfrm rot="5056229">
            <a:off x="1199012" y="2608439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18" name="円/楕円 106">
            <a:extLst>
              <a:ext uri="{FF2B5EF4-FFF2-40B4-BE49-F238E27FC236}">
                <a16:creationId xmlns:a16="http://schemas.microsoft.com/office/drawing/2014/main" id="{1EA20EAD-0D5A-5617-5BD1-5B0803AA25B3}"/>
              </a:ext>
            </a:extLst>
          </p:cNvPr>
          <p:cNvSpPr/>
          <p:nvPr/>
        </p:nvSpPr>
        <p:spPr bwMode="auto">
          <a:xfrm rot="5056229">
            <a:off x="1342066" y="3138557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20" name="円/楕円 105">
            <a:extLst>
              <a:ext uri="{FF2B5EF4-FFF2-40B4-BE49-F238E27FC236}">
                <a16:creationId xmlns:a16="http://schemas.microsoft.com/office/drawing/2014/main" id="{3BC193A5-6C67-CD54-C642-B74A6A332A35}"/>
              </a:ext>
            </a:extLst>
          </p:cNvPr>
          <p:cNvSpPr/>
          <p:nvPr/>
        </p:nvSpPr>
        <p:spPr bwMode="auto">
          <a:xfrm rot="1018622">
            <a:off x="1459026" y="2411090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21" name="円/楕円 104">
            <a:extLst>
              <a:ext uri="{FF2B5EF4-FFF2-40B4-BE49-F238E27FC236}">
                <a16:creationId xmlns:a16="http://schemas.microsoft.com/office/drawing/2014/main" id="{2D36E445-C589-72B7-211D-DABED1B33DE7}"/>
              </a:ext>
            </a:extLst>
          </p:cNvPr>
          <p:cNvSpPr/>
          <p:nvPr/>
        </p:nvSpPr>
        <p:spPr bwMode="auto">
          <a:xfrm rot="9810583">
            <a:off x="1034725" y="2503657"/>
            <a:ext cx="82419" cy="74927"/>
          </a:xfrm>
          <a:prstGeom prst="ellipse">
            <a:avLst/>
          </a:prstGeom>
          <a:solidFill>
            <a:srgbClr val="00D25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22" name="円/楕円 105">
            <a:extLst>
              <a:ext uri="{FF2B5EF4-FFF2-40B4-BE49-F238E27FC236}">
                <a16:creationId xmlns:a16="http://schemas.microsoft.com/office/drawing/2014/main" id="{3C1B283A-9ED7-7422-E520-9151B8C9F4CB}"/>
              </a:ext>
            </a:extLst>
          </p:cNvPr>
          <p:cNvSpPr/>
          <p:nvPr/>
        </p:nvSpPr>
        <p:spPr bwMode="auto">
          <a:xfrm rot="1018622">
            <a:off x="1597176" y="2719750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24" name="円/楕円 106">
            <a:extLst>
              <a:ext uri="{FF2B5EF4-FFF2-40B4-BE49-F238E27FC236}">
                <a16:creationId xmlns:a16="http://schemas.microsoft.com/office/drawing/2014/main" id="{C9C9F92E-889B-58C2-1BAC-725B80CD8BD0}"/>
              </a:ext>
            </a:extLst>
          </p:cNvPr>
          <p:cNvSpPr/>
          <p:nvPr/>
        </p:nvSpPr>
        <p:spPr bwMode="auto">
          <a:xfrm rot="5056229">
            <a:off x="1750357" y="2253539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25" name="円/楕円 104">
            <a:extLst>
              <a:ext uri="{FF2B5EF4-FFF2-40B4-BE49-F238E27FC236}">
                <a16:creationId xmlns:a16="http://schemas.microsoft.com/office/drawing/2014/main" id="{AFEB2FBC-09CC-AECC-13F4-D431D5635E33}"/>
              </a:ext>
            </a:extLst>
          </p:cNvPr>
          <p:cNvSpPr/>
          <p:nvPr/>
        </p:nvSpPr>
        <p:spPr bwMode="auto">
          <a:xfrm rot="9810583">
            <a:off x="1479180" y="2933490"/>
            <a:ext cx="82419" cy="74927"/>
          </a:xfrm>
          <a:prstGeom prst="ellipse">
            <a:avLst/>
          </a:prstGeom>
          <a:solidFill>
            <a:srgbClr val="00D25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26" name="円/楕円 105">
            <a:extLst>
              <a:ext uri="{FF2B5EF4-FFF2-40B4-BE49-F238E27FC236}">
                <a16:creationId xmlns:a16="http://schemas.microsoft.com/office/drawing/2014/main" id="{38A409DE-5273-503D-C009-C3330AEDC3D9}"/>
              </a:ext>
            </a:extLst>
          </p:cNvPr>
          <p:cNvSpPr/>
          <p:nvPr/>
        </p:nvSpPr>
        <p:spPr bwMode="auto">
          <a:xfrm rot="1018622">
            <a:off x="1002979" y="3092858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27" name="円/楕円 106">
            <a:extLst>
              <a:ext uri="{FF2B5EF4-FFF2-40B4-BE49-F238E27FC236}">
                <a16:creationId xmlns:a16="http://schemas.microsoft.com/office/drawing/2014/main" id="{ED2649AD-9EAB-E7BD-3ACC-B169FC16526D}"/>
              </a:ext>
            </a:extLst>
          </p:cNvPr>
          <p:cNvSpPr/>
          <p:nvPr/>
        </p:nvSpPr>
        <p:spPr bwMode="auto">
          <a:xfrm rot="5056229">
            <a:off x="1092711" y="2332441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28" name="円/楕円 104">
            <a:extLst>
              <a:ext uri="{FF2B5EF4-FFF2-40B4-BE49-F238E27FC236}">
                <a16:creationId xmlns:a16="http://schemas.microsoft.com/office/drawing/2014/main" id="{EEF447CA-2320-D682-82B8-34C30907D73E}"/>
              </a:ext>
            </a:extLst>
          </p:cNvPr>
          <p:cNvSpPr/>
          <p:nvPr/>
        </p:nvSpPr>
        <p:spPr bwMode="auto">
          <a:xfrm rot="9810583">
            <a:off x="1059743" y="2671283"/>
            <a:ext cx="82419" cy="74927"/>
          </a:xfrm>
          <a:prstGeom prst="ellipse">
            <a:avLst/>
          </a:prstGeom>
          <a:solidFill>
            <a:srgbClr val="00D25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29" name="円/楕円 105">
            <a:extLst>
              <a:ext uri="{FF2B5EF4-FFF2-40B4-BE49-F238E27FC236}">
                <a16:creationId xmlns:a16="http://schemas.microsoft.com/office/drawing/2014/main" id="{2EB19621-CFE0-AF9A-DB66-33379C7B9C0E}"/>
              </a:ext>
            </a:extLst>
          </p:cNvPr>
          <p:cNvSpPr/>
          <p:nvPr/>
        </p:nvSpPr>
        <p:spPr bwMode="auto">
          <a:xfrm rot="1018622">
            <a:off x="1713816" y="2510574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30" name="円/楕円 104">
            <a:extLst>
              <a:ext uri="{FF2B5EF4-FFF2-40B4-BE49-F238E27FC236}">
                <a16:creationId xmlns:a16="http://schemas.microsoft.com/office/drawing/2014/main" id="{F81C6473-8D02-738D-9D3F-FABECFDABB29}"/>
              </a:ext>
            </a:extLst>
          </p:cNvPr>
          <p:cNvSpPr/>
          <p:nvPr/>
        </p:nvSpPr>
        <p:spPr bwMode="auto">
          <a:xfrm rot="9810583">
            <a:off x="1389579" y="2653940"/>
            <a:ext cx="82419" cy="74927"/>
          </a:xfrm>
          <a:prstGeom prst="ellipse">
            <a:avLst/>
          </a:prstGeom>
          <a:solidFill>
            <a:srgbClr val="00D25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31" name="円/楕円 105">
            <a:extLst>
              <a:ext uri="{FF2B5EF4-FFF2-40B4-BE49-F238E27FC236}">
                <a16:creationId xmlns:a16="http://schemas.microsoft.com/office/drawing/2014/main" id="{AD3D2B05-E2CB-74A7-818F-CF37DEC9A690}"/>
              </a:ext>
            </a:extLst>
          </p:cNvPr>
          <p:cNvSpPr/>
          <p:nvPr/>
        </p:nvSpPr>
        <p:spPr bwMode="auto">
          <a:xfrm rot="1018622">
            <a:off x="1265615" y="2465002"/>
            <a:ext cx="82419" cy="75996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sp>
        <p:nvSpPr>
          <p:cNvPr id="232" name="円/楕円 106">
            <a:extLst>
              <a:ext uri="{FF2B5EF4-FFF2-40B4-BE49-F238E27FC236}">
                <a16:creationId xmlns:a16="http://schemas.microsoft.com/office/drawing/2014/main" id="{E85A28B9-51F7-EBE8-62D8-AE818A654515}"/>
              </a:ext>
            </a:extLst>
          </p:cNvPr>
          <p:cNvSpPr/>
          <p:nvPr/>
        </p:nvSpPr>
        <p:spPr bwMode="auto">
          <a:xfrm rot="5056229">
            <a:off x="905483" y="2800311"/>
            <a:ext cx="75997" cy="8134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400"/>
          </a:p>
        </p:txBody>
      </p:sp>
      <p:grpSp>
        <p:nvGrpSpPr>
          <p:cNvPr id="233" name="グループ化 95">
            <a:extLst>
              <a:ext uri="{FF2B5EF4-FFF2-40B4-BE49-F238E27FC236}">
                <a16:creationId xmlns:a16="http://schemas.microsoft.com/office/drawing/2014/main" id="{85A287A6-1E4A-CB57-5A47-70EEDB3F0653}"/>
              </a:ext>
            </a:extLst>
          </p:cNvPr>
          <p:cNvGrpSpPr>
            <a:grpSpLocks/>
          </p:cNvGrpSpPr>
          <p:nvPr/>
        </p:nvGrpSpPr>
        <p:grpSpPr bwMode="auto">
          <a:xfrm rot="20984190">
            <a:off x="1128287" y="2782358"/>
            <a:ext cx="239765" cy="241906"/>
            <a:chOff x="6497279" y="3352334"/>
            <a:chExt cx="450243" cy="453182"/>
          </a:xfrm>
        </p:grpSpPr>
        <p:grpSp>
          <p:nvGrpSpPr>
            <p:cNvPr id="234" name="グループ化 81">
              <a:extLst>
                <a:ext uri="{FF2B5EF4-FFF2-40B4-BE49-F238E27FC236}">
                  <a16:creationId xmlns:a16="http://schemas.microsoft.com/office/drawing/2014/main" id="{37209C1A-0D1E-2B24-81D7-4677D87906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237" name="円/楕円 82">
                <a:extLst>
                  <a:ext uri="{FF2B5EF4-FFF2-40B4-BE49-F238E27FC236}">
                    <a16:creationId xmlns:a16="http://schemas.microsoft.com/office/drawing/2014/main" id="{F0F1B524-4781-3FEE-42FD-EBB2FAE70C71}"/>
                  </a:ext>
                </a:extLst>
              </p:cNvPr>
              <p:cNvSpPr/>
              <p:nvPr/>
            </p:nvSpPr>
            <p:spPr>
              <a:xfrm>
                <a:off x="6875015" y="5286160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238" name="円/楕円 84">
                <a:extLst>
                  <a:ext uri="{FF2B5EF4-FFF2-40B4-BE49-F238E27FC236}">
                    <a16:creationId xmlns:a16="http://schemas.microsoft.com/office/drawing/2014/main" id="{BCBA6FC5-C3F0-E6B7-2C20-8D9CB27BEE60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35" name="円/楕円 86">
              <a:extLst>
                <a:ext uri="{FF2B5EF4-FFF2-40B4-BE49-F238E27FC236}">
                  <a16:creationId xmlns:a16="http://schemas.microsoft.com/office/drawing/2014/main" id="{F9BB9563-442E-60C4-7E51-646CA213C80D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236" name="円/楕円 90">
              <a:extLst>
                <a:ext uri="{FF2B5EF4-FFF2-40B4-BE49-F238E27FC236}">
                  <a16:creationId xmlns:a16="http://schemas.microsoft.com/office/drawing/2014/main" id="{3DAFB84C-22BA-CE99-61E5-D6FA81A01BFA}"/>
                </a:ext>
              </a:extLst>
            </p:cNvPr>
            <p:cNvSpPr/>
            <p:nvPr/>
          </p:nvSpPr>
          <p:spPr>
            <a:xfrm rot="17562393">
              <a:off x="6735123" y="3585596"/>
              <a:ext cx="152397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grpSp>
        <p:nvGrpSpPr>
          <p:cNvPr id="239" name="グループ化 95">
            <a:extLst>
              <a:ext uri="{FF2B5EF4-FFF2-40B4-BE49-F238E27FC236}">
                <a16:creationId xmlns:a16="http://schemas.microsoft.com/office/drawing/2014/main" id="{12D0C82B-7526-8921-B4D3-76A181F20B4C}"/>
              </a:ext>
            </a:extLst>
          </p:cNvPr>
          <p:cNvGrpSpPr>
            <a:grpSpLocks/>
          </p:cNvGrpSpPr>
          <p:nvPr/>
        </p:nvGrpSpPr>
        <p:grpSpPr bwMode="auto">
          <a:xfrm rot="20984190">
            <a:off x="1050367" y="3203340"/>
            <a:ext cx="239765" cy="241906"/>
            <a:chOff x="6497279" y="3352334"/>
            <a:chExt cx="450243" cy="453182"/>
          </a:xfrm>
        </p:grpSpPr>
        <p:grpSp>
          <p:nvGrpSpPr>
            <p:cNvPr id="240" name="グループ化 81">
              <a:extLst>
                <a:ext uri="{FF2B5EF4-FFF2-40B4-BE49-F238E27FC236}">
                  <a16:creationId xmlns:a16="http://schemas.microsoft.com/office/drawing/2014/main" id="{3FEE48A9-3404-0B5A-C221-AE6FF8838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243" name="円/楕円 82">
                <a:extLst>
                  <a:ext uri="{FF2B5EF4-FFF2-40B4-BE49-F238E27FC236}">
                    <a16:creationId xmlns:a16="http://schemas.microsoft.com/office/drawing/2014/main" id="{1A506FD3-2E38-F2FE-914E-9324C97683EC}"/>
                  </a:ext>
                </a:extLst>
              </p:cNvPr>
              <p:cNvSpPr/>
              <p:nvPr/>
            </p:nvSpPr>
            <p:spPr>
              <a:xfrm>
                <a:off x="6875015" y="5286160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244" name="円/楕円 84">
                <a:extLst>
                  <a:ext uri="{FF2B5EF4-FFF2-40B4-BE49-F238E27FC236}">
                    <a16:creationId xmlns:a16="http://schemas.microsoft.com/office/drawing/2014/main" id="{F6F435E7-E5FC-B381-B170-55CAE4844406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41" name="円/楕円 86">
              <a:extLst>
                <a:ext uri="{FF2B5EF4-FFF2-40B4-BE49-F238E27FC236}">
                  <a16:creationId xmlns:a16="http://schemas.microsoft.com/office/drawing/2014/main" id="{B789CE74-A95D-6264-F66B-E0EAFABB96A6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242" name="円/楕円 90">
              <a:extLst>
                <a:ext uri="{FF2B5EF4-FFF2-40B4-BE49-F238E27FC236}">
                  <a16:creationId xmlns:a16="http://schemas.microsoft.com/office/drawing/2014/main" id="{EB27E392-9738-3F59-719B-7136E2E830EF}"/>
                </a:ext>
              </a:extLst>
            </p:cNvPr>
            <p:cNvSpPr/>
            <p:nvPr/>
          </p:nvSpPr>
          <p:spPr>
            <a:xfrm rot="17562393">
              <a:off x="6735123" y="3585596"/>
              <a:ext cx="152397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grpSp>
        <p:nvGrpSpPr>
          <p:cNvPr id="245" name="グループ化 95">
            <a:extLst>
              <a:ext uri="{FF2B5EF4-FFF2-40B4-BE49-F238E27FC236}">
                <a16:creationId xmlns:a16="http://schemas.microsoft.com/office/drawing/2014/main" id="{D919843D-C834-385F-2783-BD1A584D1B28}"/>
              </a:ext>
            </a:extLst>
          </p:cNvPr>
          <p:cNvGrpSpPr>
            <a:grpSpLocks/>
          </p:cNvGrpSpPr>
          <p:nvPr/>
        </p:nvGrpSpPr>
        <p:grpSpPr bwMode="auto">
          <a:xfrm rot="20984190">
            <a:off x="1514995" y="3250799"/>
            <a:ext cx="239765" cy="241906"/>
            <a:chOff x="6497279" y="3352334"/>
            <a:chExt cx="450243" cy="453182"/>
          </a:xfrm>
        </p:grpSpPr>
        <p:grpSp>
          <p:nvGrpSpPr>
            <p:cNvPr id="246" name="グループ化 81">
              <a:extLst>
                <a:ext uri="{FF2B5EF4-FFF2-40B4-BE49-F238E27FC236}">
                  <a16:creationId xmlns:a16="http://schemas.microsoft.com/office/drawing/2014/main" id="{1048A33E-62AD-F447-29A4-AE6F8907F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97279" y="3352334"/>
              <a:ext cx="450243" cy="453182"/>
              <a:chOff x="6853233" y="5043108"/>
              <a:chExt cx="519338" cy="489508"/>
            </a:xfrm>
          </p:grpSpPr>
          <p:sp>
            <p:nvSpPr>
              <p:cNvPr id="249" name="円/楕円 82">
                <a:extLst>
                  <a:ext uri="{FF2B5EF4-FFF2-40B4-BE49-F238E27FC236}">
                    <a16:creationId xmlns:a16="http://schemas.microsoft.com/office/drawing/2014/main" id="{ADAF6A4C-C654-66BD-3ED7-6BC6D1C9AE78}"/>
                  </a:ext>
                </a:extLst>
              </p:cNvPr>
              <p:cNvSpPr/>
              <p:nvPr/>
            </p:nvSpPr>
            <p:spPr>
              <a:xfrm>
                <a:off x="6875015" y="5286160"/>
                <a:ext cx="166930" cy="16461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400"/>
              </a:p>
            </p:txBody>
          </p:sp>
          <p:sp>
            <p:nvSpPr>
              <p:cNvPr id="250" name="円/楕円 84">
                <a:extLst>
                  <a:ext uri="{FF2B5EF4-FFF2-40B4-BE49-F238E27FC236}">
                    <a16:creationId xmlns:a16="http://schemas.microsoft.com/office/drawing/2014/main" id="{118CDF30-0C90-1AB4-9532-B4EA03764026}"/>
                  </a:ext>
                </a:extLst>
              </p:cNvPr>
              <p:cNvSpPr/>
              <p:nvPr/>
            </p:nvSpPr>
            <p:spPr bwMode="auto">
              <a:xfrm>
                <a:off x="6853233" y="5043108"/>
                <a:ext cx="519338" cy="48950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ja-JP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247" name="円/楕円 86">
              <a:extLst>
                <a:ext uri="{FF2B5EF4-FFF2-40B4-BE49-F238E27FC236}">
                  <a16:creationId xmlns:a16="http://schemas.microsoft.com/office/drawing/2014/main" id="{7E7D53D1-9934-600E-3B1D-5DD3D9BCE9C0}"/>
                </a:ext>
              </a:extLst>
            </p:cNvPr>
            <p:cNvSpPr/>
            <p:nvPr/>
          </p:nvSpPr>
          <p:spPr>
            <a:xfrm rot="4754354">
              <a:off x="6647054" y="3379212"/>
              <a:ext cx="152397" cy="140701"/>
            </a:xfrm>
            <a:prstGeom prst="ellipse">
              <a:avLst/>
            </a:prstGeom>
            <a:solidFill>
              <a:srgbClr val="00D25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248" name="円/楕円 90">
              <a:extLst>
                <a:ext uri="{FF2B5EF4-FFF2-40B4-BE49-F238E27FC236}">
                  <a16:creationId xmlns:a16="http://schemas.microsoft.com/office/drawing/2014/main" id="{15F81DD9-60EC-200A-01FE-95B4C392D9BD}"/>
                </a:ext>
              </a:extLst>
            </p:cNvPr>
            <p:cNvSpPr/>
            <p:nvPr/>
          </p:nvSpPr>
          <p:spPr>
            <a:xfrm rot="17562393">
              <a:off x="6735123" y="3585596"/>
              <a:ext cx="152397" cy="14271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E710E3AF-7BD0-4CEC-5291-1682DD0D7808}"/>
              </a:ext>
            </a:extLst>
          </p:cNvPr>
          <p:cNvSpPr txBox="1"/>
          <p:nvPr/>
        </p:nvSpPr>
        <p:spPr>
          <a:xfrm>
            <a:off x="2927079" y="4254042"/>
            <a:ext cx="352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/>
              <a:t>?</a:t>
            </a:r>
            <a:endParaRPr lang="ja-JP" altLang="en-US"/>
          </a:p>
        </p:txBody>
      </p:sp>
      <p:sp>
        <p:nvSpPr>
          <p:cNvPr id="253" name="テキスト ボックス 237">
            <a:extLst>
              <a:ext uri="{FF2B5EF4-FFF2-40B4-BE49-F238E27FC236}">
                <a16:creationId xmlns:a16="http://schemas.microsoft.com/office/drawing/2014/main" id="{DC161E37-05C7-62D2-3F8D-3BE75D8A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955" y="3657250"/>
            <a:ext cx="52183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b="0" dirty="0">
                <a:solidFill>
                  <a:srgbClr val="C00000"/>
                </a:solidFill>
              </a:rPr>
              <a:t>crossover between hadron phase and quark phase?</a:t>
            </a:r>
            <a:endParaRPr lang="ja-JP" altLang="en-US" sz="1600" b="0" dirty="0">
              <a:solidFill>
                <a:srgbClr val="C00000"/>
              </a:solidFill>
            </a:endParaRPr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9654602E-8DB3-A1C4-41CB-0C80379386CD}"/>
              </a:ext>
            </a:extLst>
          </p:cNvPr>
          <p:cNvSpPr txBox="1"/>
          <p:nvPr/>
        </p:nvSpPr>
        <p:spPr>
          <a:xfrm>
            <a:off x="4214246" y="3983011"/>
            <a:ext cx="4617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kern="0" dirty="0">
                <a:solidFill>
                  <a:srgbClr val="080808"/>
                </a:solidFill>
                <a:latin typeface="Symbol" panose="05050102010706020507" pitchFamily="18" charset="2"/>
                <a:ea typeface="ＭＳ Ｐゴシック"/>
              </a:rPr>
              <a:t>~2r</a:t>
            </a:r>
            <a:r>
              <a:rPr lang="en-US" altLang="ja-JP" sz="1400" b="1" kern="0" baseline="-25000" dirty="0">
                <a:solidFill>
                  <a:srgbClr val="080808"/>
                </a:solidFill>
                <a:latin typeface="Arial"/>
                <a:ea typeface="ＭＳ Ｐゴシック"/>
              </a:rPr>
              <a:t>0 </a:t>
            </a:r>
            <a:r>
              <a:rPr lang="ja-JP" altLang="en-US" sz="1400" b="1" kern="0" baseline="-25000" dirty="0">
                <a:solidFill>
                  <a:srgbClr val="080808"/>
                </a:solidFill>
                <a:latin typeface="Arial"/>
                <a:ea typeface="ＭＳ Ｐゴシック"/>
              </a:rPr>
              <a:t>  </a:t>
            </a:r>
            <a:r>
              <a:rPr lang="en-US" altLang="ja-JP" sz="1400" b="1" kern="0" dirty="0">
                <a:solidFill>
                  <a:srgbClr val="080808"/>
                </a:solidFill>
                <a:latin typeface="Arial"/>
                <a:ea typeface="ＭＳ Ｐゴシック"/>
              </a:rPr>
              <a:t>Quark matter begins to appear? -&gt; repulsive</a:t>
            </a:r>
          </a:p>
          <a:p>
            <a:endParaRPr lang="en-US" altLang="ja-JP" sz="1400" b="1" kern="0" dirty="0">
              <a:solidFill>
                <a:srgbClr val="080808"/>
              </a:solidFill>
              <a:latin typeface="Symbol" panose="05050102010706020507" pitchFamily="18" charset="2"/>
              <a:ea typeface="ＭＳ Ｐゴシック"/>
            </a:endParaRPr>
          </a:p>
        </p:txBody>
      </p:sp>
      <p:cxnSp>
        <p:nvCxnSpPr>
          <p:cNvPr id="257" name="直線矢印コネクタ 256">
            <a:extLst>
              <a:ext uri="{FF2B5EF4-FFF2-40B4-BE49-F238E27FC236}">
                <a16:creationId xmlns:a16="http://schemas.microsoft.com/office/drawing/2014/main" id="{C5DE535A-8A5E-1DC7-1FFE-5A9F7B3D25C8}"/>
              </a:ext>
            </a:extLst>
          </p:cNvPr>
          <p:cNvCxnSpPr>
            <a:cxnSpLocks/>
          </p:cNvCxnSpPr>
          <p:nvPr/>
        </p:nvCxnSpPr>
        <p:spPr>
          <a:xfrm flipH="1">
            <a:off x="3292012" y="3924918"/>
            <a:ext cx="382577" cy="6523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テキスト ボックス 262">
            <a:extLst>
              <a:ext uri="{FF2B5EF4-FFF2-40B4-BE49-F238E27FC236}">
                <a16:creationId xmlns:a16="http://schemas.microsoft.com/office/drawing/2014/main" id="{1F951C2D-5BCD-652F-1EF7-FF762DD98843}"/>
              </a:ext>
            </a:extLst>
          </p:cNvPr>
          <p:cNvSpPr txBox="1"/>
          <p:nvPr/>
        </p:nvSpPr>
        <p:spPr>
          <a:xfrm>
            <a:off x="497482" y="2126398"/>
            <a:ext cx="324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i="1"/>
              <a:t>T</a:t>
            </a:r>
            <a:endParaRPr lang="ja-JP" altLang="en-US" i="1"/>
          </a:p>
        </p:txBody>
      </p:sp>
      <p:sp>
        <p:nvSpPr>
          <p:cNvPr id="264" name="テキスト ボックス 263">
            <a:extLst>
              <a:ext uri="{FF2B5EF4-FFF2-40B4-BE49-F238E27FC236}">
                <a16:creationId xmlns:a16="http://schemas.microsoft.com/office/drawing/2014/main" id="{15FC3F63-5FF3-C69F-E0B3-537CC1B34EC9}"/>
              </a:ext>
            </a:extLst>
          </p:cNvPr>
          <p:cNvSpPr txBox="1"/>
          <p:nvPr/>
        </p:nvSpPr>
        <p:spPr>
          <a:xfrm>
            <a:off x="221729" y="2672157"/>
            <a:ext cx="7918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50" b="1" i="1"/>
              <a:t>170</a:t>
            </a:r>
            <a:r>
              <a:rPr lang="ja-JP" altLang="en-US" sz="1050" b="1" i="1"/>
              <a:t> </a:t>
            </a:r>
            <a:r>
              <a:rPr lang="en-US" altLang="ja-JP" sz="1050" b="1" i="1"/>
              <a:t>MeV</a:t>
            </a:r>
            <a:endParaRPr lang="ja-JP" altLang="en-US" sz="1050" b="1" i="1"/>
          </a:p>
        </p:txBody>
      </p:sp>
      <p:sp>
        <p:nvSpPr>
          <p:cNvPr id="265" name="正方形/長方形 93">
            <a:extLst>
              <a:ext uri="{FF2B5EF4-FFF2-40B4-BE49-F238E27FC236}">
                <a16:creationId xmlns:a16="http://schemas.microsoft.com/office/drawing/2014/main" id="{581651B3-3D1F-BB7F-D45E-85C1C53A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198" y="4706917"/>
            <a:ext cx="401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400" i="1">
                <a:latin typeface="Symbol" panose="05050102010706020507" pitchFamily="18" charset="2"/>
              </a:rPr>
              <a:t>r</a:t>
            </a:r>
            <a:endParaRPr lang="ja-JP" altLang="en-US" sz="1400" baseline="-25000"/>
          </a:p>
        </p:txBody>
      </p:sp>
      <p:sp>
        <p:nvSpPr>
          <p:cNvPr id="266" name="正方形/長方形 265">
            <a:extLst>
              <a:ext uri="{FF2B5EF4-FFF2-40B4-BE49-F238E27FC236}">
                <a16:creationId xmlns:a16="http://schemas.microsoft.com/office/drawing/2014/main" id="{40E518E5-03AF-97C7-5EC8-8FD3049B2C21}"/>
              </a:ext>
            </a:extLst>
          </p:cNvPr>
          <p:cNvSpPr/>
          <p:nvPr/>
        </p:nvSpPr>
        <p:spPr>
          <a:xfrm>
            <a:off x="4157612" y="3303724"/>
            <a:ext cx="950031" cy="330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7" name="タイトル 1">
            <a:extLst>
              <a:ext uri="{FF2B5EF4-FFF2-40B4-BE49-F238E27FC236}">
                <a16:creationId xmlns:a16="http://schemas.microsoft.com/office/drawing/2014/main" id="{BE0936C3-8895-AE26-0BA5-E9849DF20393}"/>
              </a:ext>
            </a:extLst>
          </p:cNvPr>
          <p:cNvSpPr txBox="1">
            <a:spLocks/>
          </p:cNvSpPr>
          <p:nvPr/>
        </p:nvSpPr>
        <p:spPr>
          <a:xfrm>
            <a:off x="1503245" y="983610"/>
            <a:ext cx="1802360" cy="4533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kumimoji="1" sz="3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defRPr/>
            </a:pPr>
            <a:r>
              <a:rPr lang="en-US" altLang="ja-JP" sz="1600" b="1" kern="0">
                <a:solidFill>
                  <a:srgbClr val="080808"/>
                </a:solidFill>
                <a:latin typeface="Arial"/>
                <a:ea typeface="ＭＳ Ｐゴシック"/>
              </a:rPr>
              <a:t>J-PARC determines </a:t>
            </a:r>
          </a:p>
          <a:p>
            <a:pPr algn="ctr">
              <a:defRPr/>
            </a:pPr>
            <a:r>
              <a:rPr lang="en-US" altLang="ja-JP" sz="1600" b="1" kern="0">
                <a:solidFill>
                  <a:srgbClr val="080808"/>
                </a:solidFill>
                <a:latin typeface="Arial"/>
                <a:ea typeface="ＭＳ Ｐゴシック"/>
              </a:rPr>
              <a:t>this strength</a:t>
            </a:r>
            <a:endParaRPr lang="ja-JP" altLang="en-US" sz="1600" b="1" kern="0" dirty="0">
              <a:solidFill>
                <a:srgbClr val="080808"/>
              </a:solidFill>
              <a:latin typeface="Arial"/>
              <a:ea typeface="ＭＳ Ｐゴシック"/>
            </a:endParaRPr>
          </a:p>
        </p:txBody>
      </p:sp>
      <p:cxnSp>
        <p:nvCxnSpPr>
          <p:cNvPr id="269" name="直線矢印コネクタ 268">
            <a:extLst>
              <a:ext uri="{FF2B5EF4-FFF2-40B4-BE49-F238E27FC236}">
                <a16:creationId xmlns:a16="http://schemas.microsoft.com/office/drawing/2014/main" id="{E6078E0E-2FE1-7CC0-F411-3CA8B55FCA2A}"/>
              </a:ext>
            </a:extLst>
          </p:cNvPr>
          <p:cNvCxnSpPr>
            <a:cxnSpLocks/>
          </p:cNvCxnSpPr>
          <p:nvPr/>
        </p:nvCxnSpPr>
        <p:spPr>
          <a:xfrm>
            <a:off x="2918933" y="1365529"/>
            <a:ext cx="612682" cy="1189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63BF74EF-C634-26A7-08E4-E332251AAEEF}"/>
              </a:ext>
            </a:extLst>
          </p:cNvPr>
          <p:cNvSpPr txBox="1"/>
          <p:nvPr/>
        </p:nvSpPr>
        <p:spPr>
          <a:xfrm>
            <a:off x="3340053" y="3343679"/>
            <a:ext cx="352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/>
              <a:t>?</a:t>
            </a:r>
            <a:endParaRPr lang="ja-JP" altLang="en-US"/>
          </a:p>
        </p:txBody>
      </p:sp>
      <p:sp>
        <p:nvSpPr>
          <p:cNvPr id="251" name="テキスト ボックス 142">
            <a:extLst>
              <a:ext uri="{FF2B5EF4-FFF2-40B4-BE49-F238E27FC236}">
                <a16:creationId xmlns:a16="http://schemas.microsoft.com/office/drawing/2014/main" id="{2CAD473A-4E87-981D-98E5-444F0119B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3654" y="1790562"/>
            <a:ext cx="25448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600" dirty="0">
                <a:solidFill>
                  <a:srgbClr val="0070C0"/>
                </a:solidFill>
              </a:rPr>
              <a:t>Hyperons partly appear</a:t>
            </a:r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46AA897E-1D2F-4D43-5932-75B1A4939315}"/>
              </a:ext>
            </a:extLst>
          </p:cNvPr>
          <p:cNvSpPr txBox="1"/>
          <p:nvPr/>
        </p:nvSpPr>
        <p:spPr>
          <a:xfrm>
            <a:off x="4964600" y="2256532"/>
            <a:ext cx="373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8000"/>
                </a:solidFill>
              </a:rPr>
              <a:t>Cannot be explained in hadron level</a:t>
            </a:r>
            <a:endParaRPr lang="ja-JP" altLang="en-US" b="1" dirty="0">
              <a:solidFill>
                <a:srgbClr val="008000"/>
              </a:solidFill>
            </a:endParaRPr>
          </a:p>
        </p:txBody>
      </p:sp>
      <p:sp>
        <p:nvSpPr>
          <p:cNvPr id="159" name="テキスト ボックス 237">
            <a:extLst>
              <a:ext uri="{FF2B5EF4-FFF2-40B4-BE49-F238E27FC236}">
                <a16:creationId xmlns:a16="http://schemas.microsoft.com/office/drawing/2014/main" id="{DC161E37-05C7-62D2-3F8D-3BE75D8A8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6921" y="4421642"/>
            <a:ext cx="4606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400" dirty="0"/>
              <a:t>FAIR-CBM    J-PARC HI project </a:t>
            </a:r>
          </a:p>
          <a:p>
            <a:r>
              <a:rPr lang="en-US" altLang="ja-JP" sz="1400" dirty="0"/>
              <a:t>-&gt; direct production of high density quark matter?</a:t>
            </a:r>
            <a:endParaRPr lang="ja-JP" altLang="en-US" sz="1400" dirty="0"/>
          </a:p>
        </p:txBody>
      </p:sp>
      <p:sp>
        <p:nvSpPr>
          <p:cNvPr id="54" name="下矢印 53"/>
          <p:cNvSpPr/>
          <p:nvPr/>
        </p:nvSpPr>
        <p:spPr>
          <a:xfrm rot="3862818">
            <a:off x="4581087" y="2888513"/>
            <a:ext cx="410246" cy="689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正方形/長方形 160"/>
          <p:cNvSpPr/>
          <p:nvPr/>
        </p:nvSpPr>
        <p:spPr>
          <a:xfrm>
            <a:off x="8322662" y="-59605"/>
            <a:ext cx="75213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/>
              <a:t>16/25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6084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83F58C-97F1-F585-B6B7-89C7A283DE62}"/>
              </a:ext>
            </a:extLst>
          </p:cNvPr>
          <p:cNvSpPr txBox="1"/>
          <p:nvPr/>
        </p:nvSpPr>
        <p:spPr>
          <a:xfrm>
            <a:off x="789226" y="1925224"/>
            <a:ext cx="748968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spcBef>
                <a:spcPts val="600"/>
              </a:spcBef>
              <a:buAutoNum type="arabicPeriod" startAt="4"/>
            </a:pPr>
            <a:r>
              <a:rPr lang="en-US" altLang="ja-JP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Future plan 2</a:t>
            </a:r>
          </a:p>
          <a:p>
            <a:pPr>
              <a:spcBef>
                <a:spcPts val="600"/>
              </a:spcBef>
            </a:pPr>
            <a:r>
              <a:rPr lang="en-US" altLang="ja-JP" sz="3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---Modification </a:t>
            </a:r>
            <a:r>
              <a:rPr lang="en-US" altLang="ja-JP" sz="3200" b="1" kern="0" dirty="0">
                <a:latin typeface="Arial" panose="020B0604020202020204" pitchFamily="34" charset="0"/>
                <a:cs typeface="Arial" panose="020B0604020202020204" pitchFamily="34" charset="0"/>
              </a:rPr>
              <a:t>of baryons in nuclei</a:t>
            </a:r>
            <a:endParaRPr lang="ja-JP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76385" y="1130428"/>
            <a:ext cx="4093056" cy="3139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5725" indent="-857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tabLst>
                <a:tab pos="361950" algn="l"/>
                <a:tab pos="447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64294" indent="-64294" defTabSz="914378">
              <a:lnSpc>
                <a:spcPct val="90000"/>
              </a:lnSpc>
              <a:buClr>
                <a:srgbClr val="330000">
                  <a:lumMod val="50000"/>
                  <a:lumOff val="50000"/>
                </a:srgbClr>
              </a:buClr>
              <a:buSzTx/>
              <a:tabLst>
                <a:tab pos="361941" algn="l"/>
                <a:tab pos="447664" algn="l"/>
              </a:tabLst>
              <a:defRPr/>
            </a:pPr>
            <a:r>
              <a:rPr lang="en-US" altLang="ja-JP" sz="1600" dirty="0">
                <a:solidFill>
                  <a:srgbClr val="080808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1600" b="1" dirty="0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600" b="1" dirty="0">
                <a:solidFill>
                  <a:srgbClr val="080808"/>
                </a:solidFill>
              </a:rPr>
              <a:t>-spin-flip M1 transition: B(M1) -&gt; </a:t>
            </a:r>
            <a:r>
              <a:rPr lang="en-US" altLang="ja-JP" sz="1600" b="1" i="1" dirty="0" err="1">
                <a:solidFill>
                  <a:srgbClr val="080808"/>
                </a:solidFill>
              </a:rPr>
              <a:t>g</a:t>
            </a:r>
            <a:r>
              <a:rPr lang="en-US" altLang="ja-JP" sz="1600" b="1" baseline="-25000" dirty="0" err="1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endParaRPr lang="en-US" altLang="ja-JP" sz="1600" b="1" baseline="-25000" dirty="0">
              <a:solidFill>
                <a:srgbClr val="080808"/>
              </a:solidFill>
              <a:latin typeface="Symbol" panose="05050102010706020507" pitchFamily="18" charset="2"/>
            </a:endParaRPr>
          </a:p>
        </p:txBody>
      </p:sp>
      <p:sp>
        <p:nvSpPr>
          <p:cNvPr id="161796" name="Text Box 5"/>
          <p:cNvSpPr txBox="1">
            <a:spLocks noChangeArrowheads="1"/>
          </p:cNvSpPr>
          <p:nvPr/>
        </p:nvSpPr>
        <p:spPr bwMode="auto">
          <a:xfrm>
            <a:off x="231990" y="4067995"/>
            <a:ext cx="7687330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lnSpc>
                <a:spcPct val="115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sz="1600" b="1" dirty="0">
                <a:solidFill>
                  <a:srgbClr val="080808"/>
                </a:solidFill>
              </a:rPr>
              <a:t>    Modification of </a:t>
            </a:r>
            <a:r>
              <a:rPr lang="en-US" altLang="ja-JP" sz="1600" b="1" dirty="0" err="1">
                <a:solidFill>
                  <a:srgbClr val="080808"/>
                </a:solidFill>
                <a:latin typeface="Arial"/>
              </a:rPr>
              <a:t>g</a:t>
            </a:r>
            <a:r>
              <a:rPr lang="en-US" altLang="ja-JP" sz="1600" b="1" baseline="-25000" dirty="0" err="1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600" b="1" baseline="-25000" dirty="0">
                <a:solidFill>
                  <a:srgbClr val="080808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1600" b="1" dirty="0">
                <a:solidFill>
                  <a:srgbClr val="080808"/>
                </a:solidFill>
              </a:rPr>
              <a:t> in nuclear medium?  </a:t>
            </a:r>
          </a:p>
          <a:p>
            <a:pPr marL="214313" indent="-214313" defTabSz="914378">
              <a:lnSpc>
                <a:spcPct val="115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ja-JP" sz="1600" dirty="0">
                <a:solidFill>
                  <a:srgbClr val="080808"/>
                </a:solidFill>
                <a:latin typeface="Arial"/>
                <a:ea typeface="ＭＳ Ｐゴシック"/>
              </a:rPr>
              <a:t> </a:t>
            </a:r>
            <a:r>
              <a:rPr lang="en-US" altLang="ja-JP" sz="1600" dirty="0" smtClean="0">
                <a:solidFill>
                  <a:srgbClr val="080808"/>
                </a:solidFill>
                <a:latin typeface="Arial"/>
                <a:ea typeface="ＭＳ Ｐゴシック"/>
              </a:rPr>
              <a:t>A few~10% (?) change expected from </a:t>
            </a:r>
            <a:r>
              <a:rPr lang="en-US" altLang="ja-JP" sz="1600" dirty="0">
                <a:solidFill>
                  <a:srgbClr val="080808"/>
                </a:solidFill>
                <a:latin typeface="Symbol" panose="05050102010706020507" pitchFamily="18" charset="2"/>
              </a:rPr>
              <a:t>LN-SN </a:t>
            </a:r>
            <a:r>
              <a:rPr lang="en-US" altLang="ja-JP" sz="1600" dirty="0" smtClean="0">
                <a:solidFill>
                  <a:srgbClr val="080808"/>
                </a:solidFill>
              </a:rPr>
              <a:t>mixing / </a:t>
            </a:r>
            <a:r>
              <a:rPr lang="en-US" altLang="ja-JP" sz="1600" dirty="0">
                <a:solidFill>
                  <a:srgbClr val="080808"/>
                </a:solidFill>
              </a:rPr>
              <a:t>K, 2</a:t>
            </a:r>
            <a:r>
              <a:rPr lang="en-US" altLang="ja-JP" sz="1600" dirty="0">
                <a:solidFill>
                  <a:srgbClr val="080808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1600" dirty="0">
                <a:solidFill>
                  <a:srgbClr val="080808"/>
                </a:solidFill>
              </a:rPr>
              <a:t> exchange </a:t>
            </a:r>
            <a:r>
              <a:rPr lang="en-US" altLang="ja-JP" sz="1600" dirty="0" smtClean="0">
                <a:solidFill>
                  <a:srgbClr val="080808"/>
                </a:solidFill>
              </a:rPr>
              <a:t>current</a:t>
            </a:r>
            <a:endParaRPr lang="en-US" altLang="ja-JP" sz="1600" dirty="0" smtClean="0">
              <a:solidFill>
                <a:srgbClr val="080808">
                  <a:lumMod val="75000"/>
                  <a:lumOff val="25000"/>
                </a:srgbClr>
              </a:solidFill>
            </a:endParaRPr>
          </a:p>
          <a:p>
            <a:pPr marL="214313" indent="-214313" defTabSz="914378">
              <a:lnSpc>
                <a:spcPct val="115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ja-JP" sz="1600" dirty="0" smtClean="0">
                <a:solidFill>
                  <a:srgbClr val="080808"/>
                </a:solidFill>
                <a:latin typeface="Arial"/>
                <a:ea typeface="ＭＳ Ｐゴシック"/>
              </a:rPr>
              <a:t>Possible effect of </a:t>
            </a:r>
            <a:r>
              <a:rPr lang="en-US" altLang="ja-JP" sz="1600" dirty="0" smtClean="0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600" dirty="0" smtClean="0">
                <a:solidFill>
                  <a:srgbClr val="080808"/>
                </a:solidFill>
                <a:latin typeface="Arial"/>
                <a:ea typeface="ＭＳ Ｐゴシック"/>
              </a:rPr>
              <a:t>’s structure change --- theoretically not studied </a:t>
            </a:r>
          </a:p>
          <a:p>
            <a:pPr defTabSz="914378">
              <a:lnSpc>
                <a:spcPct val="115000"/>
              </a:lnSpc>
              <a:spcBef>
                <a:spcPct val="0"/>
              </a:spcBef>
              <a:buClrTx/>
              <a:buSzTx/>
              <a:buNone/>
              <a:defRPr/>
            </a:pPr>
            <a:endParaRPr lang="en-US" altLang="ja-JP" sz="1600" dirty="0">
              <a:solidFill>
                <a:srgbClr val="080808"/>
              </a:solidFill>
              <a:latin typeface="Arial"/>
              <a:ea typeface="ＭＳ Ｐゴシック"/>
            </a:endParaRPr>
          </a:p>
        </p:txBody>
      </p:sp>
      <p:grpSp>
        <p:nvGrpSpPr>
          <p:cNvPr id="70661" name="Group 8"/>
          <p:cNvGrpSpPr>
            <a:grpSpLocks/>
          </p:cNvGrpSpPr>
          <p:nvPr/>
        </p:nvGrpSpPr>
        <p:grpSpPr bwMode="auto">
          <a:xfrm>
            <a:off x="449055" y="1452283"/>
            <a:ext cx="4495294" cy="1827300"/>
            <a:chOff x="182" y="1829"/>
            <a:chExt cx="3180" cy="1329"/>
          </a:xfrm>
        </p:grpSpPr>
        <p:grpSp>
          <p:nvGrpSpPr>
            <p:cNvPr id="70691" name="Group 9"/>
            <p:cNvGrpSpPr>
              <a:grpSpLocks/>
            </p:cNvGrpSpPr>
            <p:nvPr/>
          </p:nvGrpSpPr>
          <p:grpSpPr bwMode="auto">
            <a:xfrm>
              <a:off x="186" y="1829"/>
              <a:ext cx="3176" cy="1329"/>
              <a:chOff x="68" y="3203"/>
              <a:chExt cx="3072" cy="1239"/>
            </a:xfrm>
          </p:grpSpPr>
          <p:pic>
            <p:nvPicPr>
              <p:cNvPr id="70693" name="Picture 10" descr="BM1eq１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" y="3203"/>
                <a:ext cx="3072" cy="12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694" name="Rectangle 11"/>
              <p:cNvSpPr>
                <a:spLocks noChangeArrowheads="1"/>
              </p:cNvSpPr>
              <p:nvPr/>
            </p:nvSpPr>
            <p:spPr bwMode="auto">
              <a:xfrm>
                <a:off x="612" y="3974"/>
                <a:ext cx="998" cy="34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ja-JP" altLang="en-US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70692" name="Picture 12" descr="BM1eqlas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66" b="14850"/>
            <a:stretch>
              <a:fillRect/>
            </a:stretch>
          </p:blipFill>
          <p:spPr bwMode="auto">
            <a:xfrm>
              <a:off x="182" y="2592"/>
              <a:ext cx="2631" cy="44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662" name="Group 13"/>
          <p:cNvGrpSpPr>
            <a:grpSpLocks/>
          </p:cNvGrpSpPr>
          <p:nvPr/>
        </p:nvGrpSpPr>
        <p:grpSpPr bwMode="auto">
          <a:xfrm>
            <a:off x="5125378" y="1160497"/>
            <a:ext cx="3709340" cy="1579730"/>
            <a:chOff x="3815" y="1657"/>
            <a:chExt cx="2388" cy="1017"/>
          </a:xfrm>
        </p:grpSpPr>
        <p:sp>
          <p:nvSpPr>
            <p:cNvPr id="70686" name="Rectangle 14"/>
            <p:cNvSpPr>
              <a:spLocks noChangeArrowheads="1"/>
            </p:cNvSpPr>
            <p:nvPr/>
          </p:nvSpPr>
          <p:spPr bwMode="auto">
            <a:xfrm>
              <a:off x="4842" y="2274"/>
              <a:ext cx="354" cy="7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914378">
                <a:spcBef>
                  <a:spcPct val="0"/>
                </a:spcBef>
                <a:buClrTx/>
                <a:buSzTx/>
                <a:buNone/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70687" name="Rectangle 15"/>
            <p:cNvSpPr>
              <a:spLocks noChangeArrowheads="1"/>
            </p:cNvSpPr>
            <p:nvPr/>
          </p:nvSpPr>
          <p:spPr bwMode="auto">
            <a:xfrm>
              <a:off x="4809" y="2205"/>
              <a:ext cx="527" cy="19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914378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ja-JP" sz="1000">
                  <a:solidFill>
                    <a:srgbClr val="A50021"/>
                  </a:solidFill>
                </a:rPr>
                <a:t>in s-orbit</a:t>
              </a:r>
            </a:p>
          </p:txBody>
        </p:sp>
        <p:graphicFrame>
          <p:nvGraphicFramePr>
            <p:cNvPr id="70688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3815" y="1657"/>
            <a:ext cx="2053" cy="1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0" name="Drawing" r:id="rId5" imgW="7064516" imgH="2614277" progId="Canvas.5.Drawing">
                    <p:embed/>
                  </p:oleObj>
                </mc:Choice>
                <mc:Fallback>
                  <p:oleObj name="Drawing" r:id="rId5" imgW="7064516" imgH="2614277" progId="Canvas.5.Drawing">
                    <p:embed/>
                    <p:pic>
                      <p:nvPicPr>
                        <p:cNvPr id="7068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27225"/>
                        <a:stretch>
                          <a:fillRect/>
                        </a:stretch>
                      </p:blipFill>
                      <p:spPr bwMode="auto">
                        <a:xfrm>
                          <a:off x="3815" y="1657"/>
                          <a:ext cx="2053" cy="1017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0689" name="Picture 17" descr="BM1eq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8" y="1723"/>
              <a:ext cx="355" cy="6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90" name="Rectangle 18"/>
            <p:cNvSpPr>
              <a:spLocks noChangeArrowheads="1"/>
            </p:cNvSpPr>
            <p:nvPr/>
          </p:nvSpPr>
          <p:spPr bwMode="auto">
            <a:xfrm>
              <a:off x="5147" y="1672"/>
              <a:ext cx="43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914378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ja-JP" sz="1000">
                  <a:solidFill>
                    <a:srgbClr val="000099"/>
                  </a:solidFill>
                </a:rPr>
                <a:t> g</a:t>
              </a:r>
              <a:r>
                <a:rPr lang="en-US" altLang="ja-JP" sz="1100" baseline="-25000">
                  <a:solidFill>
                    <a:srgbClr val="000099"/>
                  </a:solidFill>
                </a:rPr>
                <a:t>c</a:t>
              </a:r>
            </a:p>
          </p:txBody>
        </p:sp>
      </p:grpSp>
      <p:sp>
        <p:nvSpPr>
          <p:cNvPr id="70663" name="正方形/長方形 2"/>
          <p:cNvSpPr>
            <a:spLocks noChangeArrowheads="1"/>
          </p:cNvSpPr>
          <p:nvPr/>
        </p:nvSpPr>
        <p:spPr bwMode="auto">
          <a:xfrm>
            <a:off x="4294741" y="2699306"/>
            <a:ext cx="2925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sz="1600" dirty="0">
                <a:solidFill>
                  <a:srgbClr val="080808"/>
                </a:solidFill>
              </a:rPr>
              <a:t>: assuming </a:t>
            </a:r>
            <a:r>
              <a:rPr lang="en-US" altLang="ja-JP" sz="1600" b="1" dirty="0">
                <a:solidFill>
                  <a:srgbClr val="080808"/>
                </a:solidFill>
              </a:rPr>
              <a:t>“weak coupling” </a:t>
            </a:r>
          </a:p>
          <a:p>
            <a:pPr defTabSz="914378"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sz="1600" dirty="0">
                <a:solidFill>
                  <a:srgbClr val="080808"/>
                </a:solidFill>
              </a:rPr>
              <a:t>      between a </a:t>
            </a:r>
            <a:r>
              <a:rPr lang="en-US" altLang="ja-JP" sz="1600" dirty="0">
                <a:solidFill>
                  <a:srgbClr val="080808"/>
                </a:solidFill>
                <a:latin typeface="Symbol" panose="05050102010706020507" pitchFamily="18" charset="2"/>
              </a:rPr>
              <a:t>L </a:t>
            </a:r>
            <a:r>
              <a:rPr lang="en-US" altLang="ja-JP" sz="1600" dirty="0">
                <a:solidFill>
                  <a:srgbClr val="080808"/>
                </a:solidFill>
              </a:rPr>
              <a:t>and the core.</a:t>
            </a:r>
            <a:endParaRPr lang="ja-JP" altLang="en-US" dirty="0">
              <a:solidFill>
                <a:srgbClr val="FFFFFF"/>
              </a:solidFill>
            </a:endParaRPr>
          </a:p>
        </p:txBody>
      </p:sp>
      <p:grpSp>
        <p:nvGrpSpPr>
          <p:cNvPr id="70664" name="グループ化 1"/>
          <p:cNvGrpSpPr>
            <a:grpSpLocks/>
          </p:cNvGrpSpPr>
          <p:nvPr/>
        </p:nvGrpSpPr>
        <p:grpSpPr bwMode="auto">
          <a:xfrm>
            <a:off x="330914" y="3238704"/>
            <a:ext cx="8691355" cy="828449"/>
            <a:chOff x="532375" y="5588796"/>
            <a:chExt cx="8847146" cy="855663"/>
          </a:xfrm>
        </p:grpSpPr>
        <p:grpSp>
          <p:nvGrpSpPr>
            <p:cNvPr id="70678" name="Group 27"/>
            <p:cNvGrpSpPr>
              <a:grpSpLocks/>
            </p:cNvGrpSpPr>
            <p:nvPr/>
          </p:nvGrpSpPr>
          <p:grpSpPr bwMode="auto">
            <a:xfrm>
              <a:off x="532375" y="5588796"/>
              <a:ext cx="8847146" cy="855663"/>
              <a:chOff x="123" y="1497"/>
              <a:chExt cx="5573" cy="539"/>
            </a:xfrm>
          </p:grpSpPr>
          <p:sp>
            <p:nvSpPr>
              <p:cNvPr id="70683" name="Rectangle 28"/>
              <p:cNvSpPr>
                <a:spLocks noChangeArrowheads="1"/>
              </p:cNvSpPr>
              <p:nvPr/>
            </p:nvSpPr>
            <p:spPr bwMode="auto">
              <a:xfrm>
                <a:off x="123" y="1497"/>
                <a:ext cx="5573" cy="38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600" dirty="0">
                    <a:solidFill>
                      <a:srgbClr val="D00000"/>
                    </a:solidFill>
                  </a:rPr>
                  <a:t>Doppler Shift Attenuation Method:  </a:t>
                </a:r>
                <a:r>
                  <a:rPr lang="en-US" altLang="ja-JP" sz="1600" dirty="0" err="1">
                    <a:solidFill>
                      <a:srgbClr val="080808"/>
                    </a:solidFill>
                  </a:rPr>
                  <a:t>eg</a:t>
                </a:r>
                <a:r>
                  <a:rPr lang="en-US" altLang="ja-JP" sz="1600" dirty="0">
                    <a:solidFill>
                      <a:srgbClr val="080808"/>
                    </a:solidFill>
                  </a:rPr>
                  <a:t>) B(E2): Tanida et al.</a:t>
                </a:r>
              </a:p>
              <a:p>
                <a:pPr algn="ctr"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600" dirty="0">
                    <a:solidFill>
                      <a:srgbClr val="D00000"/>
                    </a:solidFill>
                  </a:rPr>
                  <a:t>                                                       </a:t>
                </a:r>
                <a:r>
                  <a:rPr lang="en-US" altLang="ja-JP" sz="1600" dirty="0" smtClean="0">
                    <a:solidFill>
                      <a:srgbClr val="D00000"/>
                    </a:solidFill>
                  </a:rPr>
                  <a:t>    </a:t>
                </a:r>
                <a:r>
                  <a:rPr lang="en-US" altLang="ja-JP" sz="1200" i="1" dirty="0" smtClean="0">
                    <a:solidFill>
                      <a:srgbClr val="080808"/>
                    </a:solidFill>
                  </a:rPr>
                  <a:t>PRL </a:t>
                </a:r>
                <a:r>
                  <a:rPr lang="en-US" altLang="ja-JP" sz="1200" i="1" dirty="0">
                    <a:solidFill>
                      <a:srgbClr val="080808"/>
                    </a:solidFill>
                  </a:rPr>
                  <a:t>86 (2001) 1982 </a:t>
                </a:r>
              </a:p>
            </p:txBody>
          </p:sp>
          <p:sp>
            <p:nvSpPr>
              <p:cNvPr id="70684" name="Rectangle 29"/>
              <p:cNvSpPr>
                <a:spLocks noChangeArrowheads="1"/>
              </p:cNvSpPr>
              <p:nvPr/>
            </p:nvSpPr>
            <p:spPr bwMode="auto">
              <a:xfrm>
                <a:off x="411" y="1530"/>
                <a:ext cx="532" cy="22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600" dirty="0">
                    <a:solidFill>
                      <a:srgbClr val="080808"/>
                    </a:solidFill>
                  </a:rPr>
                  <a:t>~100%</a:t>
                </a:r>
              </a:p>
            </p:txBody>
          </p:sp>
          <p:pic>
            <p:nvPicPr>
              <p:cNvPr id="70685" name="Picture 30" descr="tauB(M1)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" y="1721"/>
                <a:ext cx="1593" cy="31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0679" name="Line 31"/>
            <p:cNvSpPr>
              <a:spLocks noChangeShapeType="1"/>
            </p:cNvSpPr>
            <p:nvPr/>
          </p:nvSpPr>
          <p:spPr bwMode="auto">
            <a:xfrm flipH="1">
              <a:off x="1222937" y="5944620"/>
              <a:ext cx="185404" cy="1490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>
                <a:defRPr/>
              </a:pPr>
              <a:endParaRPr lang="ja-JP" altLang="en-US" sz="1600">
                <a:solidFill>
                  <a:srgbClr val="F8F8F8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0680" name="Line 32"/>
            <p:cNvSpPr>
              <a:spLocks noChangeShapeType="1"/>
            </p:cNvSpPr>
            <p:nvPr/>
          </p:nvSpPr>
          <p:spPr bwMode="auto">
            <a:xfrm flipH="1">
              <a:off x="1141331" y="6042546"/>
              <a:ext cx="427861" cy="146072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>
                <a:defRPr/>
              </a:pPr>
              <a:endParaRPr lang="ja-JP" altLang="en-US" sz="1600">
                <a:solidFill>
                  <a:srgbClr val="F8F8F8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70681" name="Line 33"/>
            <p:cNvSpPr>
              <a:spLocks noChangeShapeType="1"/>
            </p:cNvSpPr>
            <p:nvPr/>
          </p:nvSpPr>
          <p:spPr bwMode="auto">
            <a:xfrm flipH="1">
              <a:off x="1968787" y="5865809"/>
              <a:ext cx="390525" cy="25082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378">
                <a:defRPr/>
              </a:pPr>
              <a:endParaRPr lang="ja-JP" altLang="en-US" sz="1600">
                <a:solidFill>
                  <a:srgbClr val="F8F8F8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572576" y="5607628"/>
              <a:ext cx="522481" cy="349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3F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defTabSz="914378" eaLnBrk="1" hangingPunct="1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ja-JP" sz="1600" kern="0" baseline="30000" dirty="0">
                  <a:solidFill>
                    <a:srgbClr val="080808"/>
                  </a:solidFill>
                </a:rPr>
                <a:t>7</a:t>
              </a:r>
              <a:r>
                <a:rPr lang="en-US" altLang="ja-JP" sz="1600" kern="0" baseline="-25000" dirty="0">
                  <a:solidFill>
                    <a:srgbClr val="080808"/>
                  </a:solidFill>
                  <a:latin typeface="Symbol" pitchFamily="18" charset="2"/>
                </a:rPr>
                <a:t>L</a:t>
              </a:r>
              <a:r>
                <a:rPr lang="en-US" altLang="ja-JP" sz="1600" kern="0" dirty="0">
                  <a:solidFill>
                    <a:srgbClr val="080808"/>
                  </a:solidFill>
                </a:rPr>
                <a:t>Li</a:t>
              </a:r>
            </a:p>
          </p:txBody>
        </p:sp>
      </p:grpSp>
      <p:sp>
        <p:nvSpPr>
          <p:cNvPr id="70666" name="正方形/長方形 13"/>
          <p:cNvSpPr>
            <a:spLocks noChangeArrowheads="1"/>
          </p:cNvSpPr>
          <p:nvPr/>
        </p:nvSpPr>
        <p:spPr bwMode="auto">
          <a:xfrm>
            <a:off x="1413024" y="3010788"/>
            <a:ext cx="3321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defRPr/>
            </a:pPr>
            <a:r>
              <a:rPr lang="en-US" altLang="ja-JP" sz="1000" b="0" i="1" dirty="0">
                <a:solidFill>
                  <a:srgbClr val="080808">
                    <a:lumMod val="75000"/>
                    <a:lumOff val="25000"/>
                  </a:srgbClr>
                </a:solidFill>
              </a:rPr>
              <a:t>R.H. </a:t>
            </a:r>
            <a:r>
              <a:rPr lang="en-US" altLang="ja-JP" sz="1000" b="0" i="1" dirty="0" err="1">
                <a:solidFill>
                  <a:srgbClr val="080808">
                    <a:lumMod val="75000"/>
                    <a:lumOff val="25000"/>
                  </a:srgbClr>
                </a:solidFill>
              </a:rPr>
              <a:t>Dalitz</a:t>
            </a:r>
            <a:r>
              <a:rPr lang="en-US" altLang="ja-JP" sz="1000" b="0" i="1" dirty="0">
                <a:solidFill>
                  <a:srgbClr val="080808">
                    <a:lumMod val="75000"/>
                    <a:lumOff val="25000"/>
                  </a:srgbClr>
                </a:solidFill>
              </a:rPr>
              <a:t> and A. Gal, Annals of Phys. 116 (1978) 167.</a:t>
            </a:r>
            <a:endParaRPr lang="ja-JP" altLang="en-US" sz="1000" b="0" i="1" dirty="0">
              <a:solidFill>
                <a:srgbClr val="080808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5831542" y="1854453"/>
            <a:ext cx="0" cy="267392"/>
          </a:xfrm>
          <a:prstGeom prst="straightConnector1">
            <a:avLst/>
          </a:prstGeom>
          <a:noFill/>
          <a:ln w="57150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0669" name="グループ化 35"/>
          <p:cNvGrpSpPr>
            <a:grpSpLocks/>
          </p:cNvGrpSpPr>
          <p:nvPr/>
        </p:nvGrpSpPr>
        <p:grpSpPr bwMode="auto">
          <a:xfrm>
            <a:off x="7174910" y="3479800"/>
            <a:ext cx="1634040" cy="1007094"/>
            <a:chOff x="3193063" y="6136595"/>
            <a:chExt cx="1349426" cy="816164"/>
          </a:xfrm>
        </p:grpSpPr>
        <p:grpSp>
          <p:nvGrpSpPr>
            <p:cNvPr id="70672" name="グループ化 3"/>
            <p:cNvGrpSpPr>
              <a:grpSpLocks/>
            </p:cNvGrpSpPr>
            <p:nvPr/>
          </p:nvGrpSpPr>
          <p:grpSpPr bwMode="auto">
            <a:xfrm>
              <a:off x="3193063" y="6169138"/>
              <a:ext cx="1330486" cy="753904"/>
              <a:chOff x="7260009" y="2050369"/>
              <a:chExt cx="1883909" cy="1081714"/>
            </a:xfrm>
          </p:grpSpPr>
          <p:pic>
            <p:nvPicPr>
              <p:cNvPr id="70676" name="Picture 4" descr="GFACTOR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0009" y="2050369"/>
                <a:ext cx="1883909" cy="1070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Rectangle 6"/>
              <p:cNvSpPr>
                <a:spLocks noChangeArrowheads="1"/>
              </p:cNvSpPr>
              <p:nvPr/>
            </p:nvSpPr>
            <p:spPr bwMode="auto">
              <a:xfrm>
                <a:off x="7462659" y="2847967"/>
                <a:ext cx="1104093" cy="28316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ja-JP" altLang="en-US" sz="3600" ker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" name="楕円 40"/>
            <p:cNvSpPr/>
            <p:nvPr/>
          </p:nvSpPr>
          <p:spPr>
            <a:xfrm>
              <a:off x="3712893" y="6136595"/>
              <a:ext cx="829596" cy="816164"/>
            </a:xfrm>
            <a:prstGeom prst="ellipse">
              <a:avLst/>
            </a:prstGeom>
            <a:noFill/>
            <a:ln w="1270">
              <a:solidFill>
                <a:srgbClr val="FFCCFF"/>
              </a:solidFill>
            </a:ln>
            <a:effectLst>
              <a:glow rad="254000">
                <a:srgbClr val="F846D2">
                  <a:alpha val="42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>
                <a:defRPr/>
              </a:pPr>
              <a:endParaRPr lang="ja-JP" altLang="en-US" sz="1600">
                <a:solidFill>
                  <a:srgbClr val="F8F8F8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37" name="右矢印 36"/>
          <p:cNvSpPr/>
          <p:nvPr/>
        </p:nvSpPr>
        <p:spPr bwMode="auto">
          <a:xfrm>
            <a:off x="7639948" y="3844620"/>
            <a:ext cx="288032" cy="281681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ja-JP" altLang="en-US" sz="1350">
              <a:solidFill>
                <a:srgbClr val="F8F8F8"/>
              </a:solidFill>
              <a:latin typeface="Arial"/>
              <a:ea typeface="ＭＳ Ｐゴシック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76385" y="788947"/>
            <a:ext cx="8656662" cy="3139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85725" indent="-857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tabLst>
                <a:tab pos="361950" algn="l"/>
                <a:tab pos="447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361950" algn="l"/>
                <a:tab pos="447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64294" indent="-64294" defTabSz="914378">
              <a:lnSpc>
                <a:spcPct val="90000"/>
              </a:lnSpc>
              <a:buClr>
                <a:srgbClr val="330000">
                  <a:lumMod val="50000"/>
                  <a:lumOff val="50000"/>
                </a:srgbClr>
              </a:buClr>
              <a:buSzTx/>
              <a:tabLst>
                <a:tab pos="361941" algn="l"/>
                <a:tab pos="447664" algn="l"/>
              </a:tabLst>
              <a:defRPr/>
            </a:pPr>
            <a:r>
              <a:rPr lang="en-US" altLang="ja-JP" sz="1600" dirty="0">
                <a:solidFill>
                  <a:srgbClr val="080808"/>
                </a:solidFill>
              </a:rPr>
              <a:t> Measurement of </a:t>
            </a:r>
            <a:r>
              <a:rPr lang="en-US" altLang="ja-JP" sz="1600" dirty="0">
                <a:solidFill>
                  <a:srgbClr val="080808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1600" baseline="-25000" dirty="0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600" dirty="0">
                <a:solidFill>
                  <a:srgbClr val="080808"/>
                </a:solidFill>
              </a:rPr>
              <a:t> in a hypernucleus is very difficult  =&gt; possible via </a:t>
            </a:r>
            <a:r>
              <a:rPr lang="en-US" altLang="ja-JP" sz="1600" dirty="0" smtClean="0">
                <a:solidFill>
                  <a:srgbClr val="080808"/>
                </a:solidFill>
              </a:rPr>
              <a:t>HI in future </a:t>
            </a:r>
            <a:endParaRPr lang="en-US" altLang="ja-JP" sz="1600" dirty="0">
              <a:solidFill>
                <a:srgbClr val="080808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7D618D2-9B54-15BC-62D9-F822916D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094" y="71508"/>
            <a:ext cx="8229600" cy="422671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7AC5A5-0231-A6CD-5A8D-334497FC1272}"/>
              </a:ext>
            </a:extLst>
          </p:cNvPr>
          <p:cNvSpPr txBox="1"/>
          <p:nvPr/>
        </p:nvSpPr>
        <p:spPr>
          <a:xfrm>
            <a:off x="1338580" y="128571"/>
            <a:ext cx="74896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u="sng" kern="0" dirty="0" smtClean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2800" b="1" u="sng" kern="0" dirty="0" smtClean="0">
                <a:solidFill>
                  <a:schemeClr val="bg2"/>
                </a:solidFill>
                <a:cs typeface="Arial" panose="020B0604020202020204" pitchFamily="34" charset="0"/>
              </a:rPr>
              <a:t>’s </a:t>
            </a:r>
            <a:r>
              <a:rPr lang="en-US" altLang="ja-JP" sz="2800" b="1" u="sng" kern="0" dirty="0">
                <a:solidFill>
                  <a:schemeClr val="bg2"/>
                </a:solidFill>
                <a:cs typeface="Arial" panose="020B0604020202020204" pitchFamily="34" charset="0"/>
              </a:rPr>
              <a:t>magnetic moment in a nucleus</a:t>
            </a:r>
            <a:endParaRPr lang="ja-JP" altLang="en-US" sz="2800" u="sng" dirty="0">
              <a:solidFill>
                <a:schemeClr val="bg2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68830" y="5637594"/>
            <a:ext cx="63881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914378">
              <a:lnSpc>
                <a:spcPct val="115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ja-JP" dirty="0">
                <a:solidFill>
                  <a:srgbClr val="080808"/>
                </a:solidFill>
                <a:latin typeface="Symbol" panose="05050102010706020507" pitchFamily="18" charset="2"/>
              </a:rPr>
              <a:t>LN-SN </a:t>
            </a:r>
            <a:r>
              <a:rPr lang="en-US" altLang="ja-JP" dirty="0">
                <a:solidFill>
                  <a:srgbClr val="080808"/>
                </a:solidFill>
              </a:rPr>
              <a:t>mixing:   </a:t>
            </a:r>
            <a:r>
              <a:rPr lang="en-US" altLang="ja-JP" sz="1200" i="1" dirty="0">
                <a:solidFill>
                  <a:srgbClr val="080808">
                    <a:lumMod val="75000"/>
                    <a:lumOff val="25000"/>
                  </a:srgbClr>
                </a:solidFill>
              </a:rPr>
              <a:t>C.B. Dover, H. </a:t>
            </a:r>
            <a:r>
              <a:rPr lang="en-US" altLang="ja-JP" sz="1200" i="1" dirty="0" err="1">
                <a:solidFill>
                  <a:srgbClr val="080808">
                    <a:lumMod val="75000"/>
                    <a:lumOff val="25000"/>
                  </a:srgbClr>
                </a:solidFill>
              </a:rPr>
              <a:t>Feshbacj</a:t>
            </a:r>
            <a:r>
              <a:rPr lang="en-US" altLang="ja-JP" sz="1200" i="1" dirty="0">
                <a:solidFill>
                  <a:srgbClr val="080808">
                    <a:lumMod val="75000"/>
                    <a:lumOff val="25000"/>
                  </a:srgbClr>
                </a:solidFill>
              </a:rPr>
              <a:t>, A. Gal, PRC 51 (1995) 541</a:t>
            </a:r>
            <a:r>
              <a:rPr lang="en-US" altLang="ja-JP" sz="1200" dirty="0">
                <a:solidFill>
                  <a:srgbClr val="080808">
                    <a:lumMod val="75000"/>
                    <a:lumOff val="25000"/>
                  </a:srgbClr>
                </a:solidFill>
              </a:rPr>
              <a:t>.</a:t>
            </a:r>
          </a:p>
          <a:p>
            <a:pPr defTabSz="914378">
              <a:lnSpc>
                <a:spcPct val="115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dirty="0">
                <a:solidFill>
                  <a:srgbClr val="080808"/>
                </a:solidFill>
              </a:rPr>
              <a:t>             +2--5 % for </a:t>
            </a:r>
            <a:r>
              <a:rPr lang="en-US" altLang="ja-JP" kern="0" baseline="30000" dirty="0">
                <a:solidFill>
                  <a:srgbClr val="080808"/>
                </a:solidFill>
              </a:rPr>
              <a:t>4</a:t>
            </a:r>
            <a:r>
              <a:rPr lang="en-US" altLang="ja-JP" kern="0" baseline="-25000" dirty="0">
                <a:solidFill>
                  <a:srgbClr val="080808"/>
                </a:solidFill>
                <a:latin typeface="Symbol" pitchFamily="18" charset="2"/>
              </a:rPr>
              <a:t>L</a:t>
            </a:r>
            <a:r>
              <a:rPr lang="en-US" altLang="ja-JP" kern="0" dirty="0">
                <a:solidFill>
                  <a:srgbClr val="080808"/>
                </a:solidFill>
              </a:rPr>
              <a:t>He, small for T=0 hypernuclei</a:t>
            </a:r>
            <a:endParaRPr lang="en-US" altLang="ja-JP" dirty="0">
              <a:solidFill>
                <a:srgbClr val="080808"/>
              </a:solidFill>
            </a:endParaRPr>
          </a:p>
          <a:p>
            <a:pPr marL="214313" indent="-214313" defTabSz="914378">
              <a:lnSpc>
                <a:spcPct val="115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ja-JP" dirty="0">
                <a:solidFill>
                  <a:srgbClr val="080808"/>
                </a:solidFill>
              </a:rPr>
              <a:t>K, 2</a:t>
            </a:r>
            <a:r>
              <a:rPr lang="en-US" altLang="ja-JP" dirty="0">
                <a:solidFill>
                  <a:srgbClr val="080808"/>
                </a:solidFill>
                <a:latin typeface="Symbol" panose="05050102010706020507" pitchFamily="18" charset="2"/>
              </a:rPr>
              <a:t>p</a:t>
            </a:r>
            <a:r>
              <a:rPr lang="en-US" altLang="ja-JP" dirty="0">
                <a:solidFill>
                  <a:srgbClr val="080808"/>
                </a:solidFill>
              </a:rPr>
              <a:t> exchange current</a:t>
            </a:r>
            <a:r>
              <a:rPr lang="en-US" altLang="ja-JP" dirty="0">
                <a:solidFill>
                  <a:srgbClr val="080808">
                    <a:lumMod val="75000"/>
                    <a:lumOff val="25000"/>
                  </a:srgbClr>
                </a:solidFill>
              </a:rPr>
              <a:t>:   </a:t>
            </a:r>
            <a:r>
              <a:rPr lang="en-US" altLang="ja-JP" sz="1200" i="1" dirty="0">
                <a:solidFill>
                  <a:srgbClr val="080808">
                    <a:lumMod val="75000"/>
                    <a:lumOff val="25000"/>
                  </a:srgbClr>
                </a:solidFill>
              </a:rPr>
              <a:t>K. Saito, M. Oka, T. Suzuki, NPA 625 (1997) 95.</a:t>
            </a:r>
          </a:p>
          <a:p>
            <a:pPr defTabSz="914378">
              <a:lnSpc>
                <a:spcPct val="115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i="1" dirty="0">
                <a:solidFill>
                  <a:srgbClr val="080808"/>
                </a:solidFill>
              </a:rPr>
              <a:t>             </a:t>
            </a:r>
            <a:r>
              <a:rPr lang="en-US" altLang="ja-JP" dirty="0">
                <a:solidFill>
                  <a:srgbClr val="080808"/>
                </a:solidFill>
              </a:rPr>
              <a:t>-7% for </a:t>
            </a:r>
            <a:r>
              <a:rPr lang="en-US" altLang="ja-JP" kern="0" baseline="30000" dirty="0">
                <a:solidFill>
                  <a:srgbClr val="080808"/>
                </a:solidFill>
              </a:rPr>
              <a:t>7</a:t>
            </a:r>
            <a:r>
              <a:rPr lang="en-US" altLang="ja-JP" kern="0" baseline="-25000" dirty="0">
                <a:solidFill>
                  <a:srgbClr val="080808"/>
                </a:solidFill>
                <a:latin typeface="Symbol" pitchFamily="18" charset="2"/>
              </a:rPr>
              <a:t>L</a:t>
            </a:r>
            <a:r>
              <a:rPr lang="en-US" altLang="ja-JP" kern="0" dirty="0">
                <a:solidFill>
                  <a:srgbClr val="080808"/>
                </a:solidFill>
              </a:rPr>
              <a:t>Li</a:t>
            </a:r>
            <a:endParaRPr lang="en-US" altLang="ja-JP" dirty="0">
              <a:solidFill>
                <a:srgbClr val="080808"/>
              </a:solidFill>
            </a:endParaRPr>
          </a:p>
          <a:p>
            <a:pPr defTabSz="914378">
              <a:lnSpc>
                <a:spcPct val="115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dirty="0">
                <a:solidFill>
                  <a:srgbClr val="080808"/>
                </a:solidFill>
              </a:rPr>
              <a:t>     “Quark exchange current” in QCM   </a:t>
            </a:r>
            <a:r>
              <a:rPr lang="en-US" altLang="ja-JP" sz="1200" i="1" dirty="0">
                <a:solidFill>
                  <a:srgbClr val="080808">
                    <a:lumMod val="75000"/>
                    <a:lumOff val="25000"/>
                  </a:srgbClr>
                </a:solidFill>
              </a:rPr>
              <a:t>T. </a:t>
            </a:r>
            <a:r>
              <a:rPr lang="ja-JP" altLang="en-US" sz="1200" i="1" dirty="0">
                <a:solidFill>
                  <a:srgbClr val="080808">
                    <a:lumMod val="75000"/>
                    <a:lumOff val="25000"/>
                  </a:srgbClr>
                </a:solidFill>
              </a:rPr>
              <a:t>Takeuchi, K. Shimizu, K. Yazaki</a:t>
            </a:r>
            <a:r>
              <a:rPr lang="en-US" altLang="ja-JP" sz="1200" i="1" dirty="0">
                <a:solidFill>
                  <a:srgbClr val="080808">
                    <a:lumMod val="75000"/>
                    <a:lumOff val="25000"/>
                  </a:srgbClr>
                </a:solidFill>
              </a:rPr>
              <a:t>, NPA 481 (1988) 693</a:t>
            </a:r>
          </a:p>
          <a:p>
            <a:pPr marL="214313" indent="-214313" defTabSz="914378">
              <a:lnSpc>
                <a:spcPct val="115000"/>
              </a:lnSpc>
              <a:spcBef>
                <a:spcPct val="0"/>
              </a:spcBef>
              <a:buClrTx/>
              <a:buSzTx/>
              <a:defRPr/>
            </a:pPr>
            <a:r>
              <a:rPr lang="en-US" altLang="ja-JP" u="sng" dirty="0">
                <a:solidFill>
                  <a:srgbClr val="080808"/>
                </a:solidFill>
              </a:rPr>
              <a:t>Structure change </a:t>
            </a:r>
            <a:r>
              <a:rPr lang="en-US" altLang="ja-JP" dirty="0">
                <a:solidFill>
                  <a:srgbClr val="080808"/>
                </a:solidFill>
              </a:rPr>
              <a:t>of a </a:t>
            </a:r>
            <a:r>
              <a:rPr lang="en-US" altLang="ja-JP" dirty="0">
                <a:solidFill>
                  <a:srgbClr val="080808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>
                <a:solidFill>
                  <a:srgbClr val="080808"/>
                </a:solidFill>
              </a:rPr>
              <a:t> in nuclear matter?</a:t>
            </a:r>
            <a:endParaRPr lang="en-US" altLang="ja-JP" i="1" dirty="0">
              <a:solidFill>
                <a:srgbClr val="080808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>
                <a:solidFill>
                  <a:schemeClr val="bg2"/>
                </a:solidFill>
              </a:rPr>
              <a:t>18/25</a:t>
            </a:r>
            <a:endParaRPr lang="en-US" altLang="ja-JP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78870"/>
      </p:ext>
    </p:extLst>
  </p:cSld>
  <p:clrMapOvr>
    <a:masterClrMapping/>
  </p:clrMapOvr>
  <p:transition advTm="18490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Tamura\Desktop\aaa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9" t="23807" r="638" b="1682"/>
          <a:stretch>
            <a:fillRect/>
          </a:stretch>
        </p:blipFill>
        <p:spPr bwMode="auto">
          <a:xfrm>
            <a:off x="5035995" y="2084296"/>
            <a:ext cx="3462546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グループ化 9"/>
          <p:cNvGrpSpPr/>
          <p:nvPr/>
        </p:nvGrpSpPr>
        <p:grpSpPr bwMode="auto">
          <a:xfrm>
            <a:off x="6453749" y="4333925"/>
            <a:ext cx="2263920" cy="595880"/>
            <a:chOff x="6008741" y="4031121"/>
            <a:chExt cx="3381184" cy="829386"/>
          </a:xfrm>
          <a:solidFill>
            <a:schemeClr val="tx2"/>
          </a:solidFill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6534371" y="4031121"/>
              <a:ext cx="1298002" cy="829386"/>
              <a:chOff x="1519" y="3747"/>
              <a:chExt cx="803" cy="478"/>
            </a:xfrm>
            <a:grpFill/>
          </p:grpSpPr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1537" y="3747"/>
                <a:ext cx="769" cy="25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A5002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914378" eaLnBrk="1" hangingPunct="1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500" dirty="0" err="1">
                    <a:solidFill>
                      <a:srgbClr val="A50021"/>
                    </a:solidFill>
                    <a:latin typeface="Symbol" pitchFamily="18" charset="2"/>
                  </a:rPr>
                  <a:t>D</a:t>
                </a:r>
                <a:r>
                  <a:rPr lang="en-US" altLang="ja-JP" sz="1500" dirty="0" err="1">
                    <a:solidFill>
                      <a:srgbClr val="A50021"/>
                    </a:solidFill>
                  </a:rPr>
                  <a:t>|g</a:t>
                </a:r>
                <a:r>
                  <a:rPr lang="en-US" altLang="ja-JP" sz="1500" baseline="-25000" dirty="0" err="1">
                    <a:solidFill>
                      <a:srgbClr val="A50021"/>
                    </a:solidFill>
                    <a:latin typeface="Symbol" pitchFamily="18" charset="2"/>
                  </a:rPr>
                  <a:t>L</a:t>
                </a:r>
                <a:r>
                  <a:rPr lang="en-US" altLang="ja-JP" sz="1500" dirty="0" err="1">
                    <a:solidFill>
                      <a:srgbClr val="A50021"/>
                    </a:solidFill>
                  </a:rPr>
                  <a:t>-g</a:t>
                </a:r>
                <a:r>
                  <a:rPr lang="en-US" altLang="ja-JP" sz="1500" baseline="-25000" dirty="0" err="1">
                    <a:solidFill>
                      <a:srgbClr val="A50021"/>
                    </a:solidFill>
                  </a:rPr>
                  <a:t>c</a:t>
                </a:r>
                <a:r>
                  <a:rPr lang="en-US" altLang="ja-JP" sz="1500" dirty="0">
                    <a:solidFill>
                      <a:srgbClr val="A50021"/>
                    </a:solidFill>
                  </a:rPr>
                  <a:t>|</a:t>
                </a: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1564" y="3966"/>
                <a:ext cx="710" cy="25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A5002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914378" eaLnBrk="1" hangingPunct="1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500" dirty="0">
                    <a:solidFill>
                      <a:srgbClr val="A50021"/>
                    </a:solidFill>
                  </a:rPr>
                  <a:t> |</a:t>
                </a:r>
                <a:r>
                  <a:rPr lang="en-US" altLang="ja-JP" sz="1500" dirty="0" err="1">
                    <a:solidFill>
                      <a:srgbClr val="A50021"/>
                    </a:solidFill>
                  </a:rPr>
                  <a:t>g</a:t>
                </a:r>
                <a:r>
                  <a:rPr lang="en-US" altLang="ja-JP" sz="1500" baseline="-25000" dirty="0" err="1">
                    <a:solidFill>
                      <a:srgbClr val="A50021"/>
                    </a:solidFill>
                    <a:latin typeface="Symbol" pitchFamily="18" charset="2"/>
                  </a:rPr>
                  <a:t>L</a:t>
                </a:r>
                <a:r>
                  <a:rPr lang="en-US" altLang="ja-JP" sz="1500" dirty="0" err="1">
                    <a:solidFill>
                      <a:srgbClr val="A50021"/>
                    </a:solidFill>
                  </a:rPr>
                  <a:t>-g</a:t>
                </a:r>
                <a:r>
                  <a:rPr lang="en-US" altLang="ja-JP" sz="1500" baseline="-25000" dirty="0" err="1">
                    <a:solidFill>
                      <a:srgbClr val="A50021"/>
                    </a:solidFill>
                  </a:rPr>
                  <a:t>c</a:t>
                </a:r>
                <a:r>
                  <a:rPr lang="en-US" altLang="ja-JP" sz="1500" dirty="0">
                    <a:solidFill>
                      <a:srgbClr val="A50021"/>
                    </a:solidFill>
                  </a:rPr>
                  <a:t>|</a:t>
                </a:r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1519" y="4012"/>
                <a:ext cx="803" cy="0"/>
              </a:xfrm>
              <a:prstGeom prst="line">
                <a:avLst/>
              </a:prstGeom>
              <a:grpFill/>
              <a:ln w="1905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330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</p:grp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6008741" y="4263321"/>
              <a:ext cx="752165" cy="449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914378" eaLnBrk="1" hangingPunct="1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ja-JP" sz="1500" dirty="0">
                  <a:solidFill>
                    <a:srgbClr val="A50021"/>
                  </a:solidFill>
                </a:rPr>
                <a:t>=&gt;</a:t>
              </a: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8008222" y="4231750"/>
              <a:ext cx="1381703" cy="44980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defTabSz="914378" eaLnBrk="1" hangingPunct="1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ja-JP" sz="1500" dirty="0">
                  <a:solidFill>
                    <a:srgbClr val="A50021"/>
                  </a:solidFill>
                </a:rPr>
                <a:t>~ 3%</a:t>
              </a:r>
            </a:p>
          </p:txBody>
        </p:sp>
      </p:grpSp>
      <p:sp>
        <p:nvSpPr>
          <p:cNvPr id="18" name="Rectangle 23"/>
          <p:cNvSpPr txBox="1">
            <a:spLocks noChangeArrowheads="1"/>
          </p:cNvSpPr>
          <p:nvPr/>
        </p:nvSpPr>
        <p:spPr bwMode="auto">
          <a:xfrm>
            <a:off x="1143000" y="192265"/>
            <a:ext cx="3944730" cy="4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defTabSz="914378" eaLnBrk="1" hangingPunct="1">
              <a:defRPr/>
            </a:pPr>
            <a:r>
              <a:rPr lang="en-US" altLang="ja-JP" sz="2100" b="1" u="sng" kern="0" dirty="0">
                <a:solidFill>
                  <a:srgbClr val="080808"/>
                </a:solidFill>
                <a:latin typeface="Arial"/>
                <a:ea typeface="ＭＳ Ｐゴシック"/>
              </a:rPr>
              <a:t>Experiment at J-PARC (E63)</a:t>
            </a:r>
          </a:p>
        </p:txBody>
      </p:sp>
      <p:sp>
        <p:nvSpPr>
          <p:cNvPr id="71685" name="正方形/長方形 18"/>
          <p:cNvSpPr>
            <a:spLocks noChangeArrowheads="1"/>
          </p:cNvSpPr>
          <p:nvPr/>
        </p:nvSpPr>
        <p:spPr bwMode="auto">
          <a:xfrm>
            <a:off x="760116" y="4557711"/>
            <a:ext cx="2712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defRPr/>
            </a:pPr>
            <a:r>
              <a:rPr lang="en-US" altLang="ja-JP" sz="1200" b="0" dirty="0">
                <a:solidFill>
                  <a:srgbClr val="191919"/>
                </a:solidFill>
              </a:rPr>
              <a:t>For 35 days for 50kW</a:t>
            </a:r>
          </a:p>
          <a:p>
            <a:pPr defTabSz="914378">
              <a:defRPr/>
            </a:pPr>
            <a:r>
              <a:rPr lang="en-US" altLang="ja-JP" sz="1200" b="0" dirty="0">
                <a:solidFill>
                  <a:srgbClr val="191919"/>
                </a:solidFill>
              </a:rPr>
              <a:t>Assuming 176k K</a:t>
            </a:r>
            <a:r>
              <a:rPr lang="en-US" altLang="ja-JP" sz="1200" b="0" baseline="30000" dirty="0">
                <a:solidFill>
                  <a:srgbClr val="191919"/>
                </a:solidFill>
              </a:rPr>
              <a:t>-</a:t>
            </a:r>
            <a:r>
              <a:rPr lang="en-US" altLang="ja-JP" sz="1200" b="0" dirty="0">
                <a:solidFill>
                  <a:srgbClr val="191919"/>
                </a:solidFill>
              </a:rPr>
              <a:t>/spill  for 1.1 GeV/c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5391150" y="2412838"/>
            <a:ext cx="115608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en-US" altLang="ja-JP" sz="1200" dirty="0" err="1">
                <a:solidFill>
                  <a:srgbClr val="F8F8F8">
                    <a:lumMod val="25000"/>
                  </a:srgbClr>
                </a:solidFill>
                <a:latin typeface="Arial"/>
                <a:ea typeface="ＭＳ Ｐゴシック"/>
              </a:rPr>
              <a:t>p</a:t>
            </a:r>
            <a:r>
              <a:rPr lang="en-US" altLang="ja-JP" sz="1200" baseline="-25000" dirty="0" err="1">
                <a:solidFill>
                  <a:srgbClr val="F8F8F8">
                    <a:lumMod val="25000"/>
                  </a:srgbClr>
                </a:solidFill>
                <a:latin typeface="Arial"/>
                <a:ea typeface="ＭＳ Ｐゴシック"/>
              </a:rPr>
              <a:t>K</a:t>
            </a:r>
            <a:r>
              <a:rPr lang="en-US" altLang="ja-JP" sz="1200" dirty="0">
                <a:solidFill>
                  <a:srgbClr val="F8F8F8">
                    <a:lumMod val="25000"/>
                  </a:srgbClr>
                </a:solidFill>
                <a:latin typeface="Arial"/>
                <a:ea typeface="ＭＳ Ｐゴシック"/>
              </a:rPr>
              <a:t>= 1.1 GeV/c</a:t>
            </a:r>
            <a:endParaRPr lang="ja-JP" altLang="en-US" sz="1200" dirty="0">
              <a:solidFill>
                <a:srgbClr val="F8F8F8">
                  <a:lumMod val="25000"/>
                </a:srgbClr>
              </a:solidFill>
              <a:latin typeface="Arial"/>
              <a:ea typeface="ＭＳ Ｐゴシック"/>
            </a:endParaRPr>
          </a:p>
        </p:txBody>
      </p:sp>
      <p:grpSp>
        <p:nvGrpSpPr>
          <p:cNvPr id="71687" name="グループ化 1"/>
          <p:cNvGrpSpPr>
            <a:grpSpLocks/>
          </p:cNvGrpSpPr>
          <p:nvPr/>
        </p:nvGrpSpPr>
        <p:grpSpPr bwMode="auto">
          <a:xfrm>
            <a:off x="2938441" y="916977"/>
            <a:ext cx="2595023" cy="1039569"/>
            <a:chOff x="5339425" y="955675"/>
            <a:chExt cx="4042071" cy="1577975"/>
          </a:xfrm>
        </p:grpSpPr>
        <p:pic>
          <p:nvPicPr>
            <p:cNvPr id="71724" name="Picture 8" descr="reactio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00" y="955675"/>
              <a:ext cx="2754313" cy="157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7800172" y="1792695"/>
              <a:ext cx="1581324" cy="6373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defTabSz="914378">
                <a:spcBef>
                  <a:spcPct val="0"/>
                </a:spcBef>
                <a:buNone/>
                <a:defRPr/>
              </a:pPr>
              <a:r>
                <a:rPr lang="en-US" altLang="ja-JP" sz="900" kern="0" dirty="0" err="1">
                  <a:solidFill>
                    <a:srgbClr val="000000"/>
                  </a:solidFill>
                  <a:latin typeface="Arial" pitchFamily="34" charset="0"/>
                </a:rPr>
                <a:t>Hypernucleus</a:t>
              </a:r>
              <a:endParaRPr lang="en-US" altLang="ja-JP" sz="900" kern="0" dirty="0">
                <a:solidFill>
                  <a:srgbClr val="000000"/>
                </a:solidFill>
                <a:latin typeface="Arial" pitchFamily="34" charset="0"/>
              </a:endParaRPr>
            </a:p>
            <a:p>
              <a:pPr algn="ctr" defTabSz="914378">
                <a:spcBef>
                  <a:spcPct val="0"/>
                </a:spcBef>
                <a:buNone/>
                <a:defRPr/>
              </a:pPr>
              <a:r>
                <a:rPr lang="en-US" altLang="ja-JP" sz="900" kern="0" dirty="0">
                  <a:solidFill>
                    <a:srgbClr val="000000"/>
                  </a:solidFill>
                  <a:latin typeface="Arial" pitchFamily="34" charset="0"/>
                </a:rPr>
                <a:t>in excited state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5627529" y="1586453"/>
              <a:ext cx="793277" cy="3798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defTabSz="914378">
                <a:spcBef>
                  <a:spcPct val="0"/>
                </a:spcBef>
                <a:buNone/>
                <a:defRPr/>
              </a:pPr>
              <a:r>
                <a:rPr lang="en-US" altLang="ja-JP" sz="1200" kern="0" dirty="0">
                  <a:solidFill>
                    <a:srgbClr val="000000"/>
                  </a:solidFill>
                  <a:latin typeface="Arial" pitchFamily="34" charset="0"/>
                </a:rPr>
                <a:t>K</a:t>
              </a:r>
              <a:r>
                <a:rPr lang="en-US" altLang="ja-JP" sz="1350" kern="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8240215" y="1263875"/>
              <a:ext cx="524904" cy="419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defTabSz="914378">
                <a:spcBef>
                  <a:spcPct val="0"/>
                </a:spcBef>
                <a:buNone/>
                <a:defRPr/>
              </a:pPr>
              <a:r>
                <a:rPr lang="en-US" altLang="ja-JP" sz="1350" kern="0" dirty="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r>
                <a:rPr lang="en-US" altLang="ja-JP" sz="1500" kern="0" baseline="30000" dirty="0">
                  <a:solidFill>
                    <a:srgbClr val="000000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5339425" y="1510432"/>
              <a:ext cx="2918550" cy="876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defTabSz="914378">
                <a:spcBef>
                  <a:spcPct val="0"/>
                </a:spcBef>
                <a:buNone/>
                <a:defRPr/>
              </a:pPr>
              <a:r>
                <a:rPr lang="en-US" altLang="ja-JP" sz="900" kern="0" dirty="0">
                  <a:solidFill>
                    <a:srgbClr val="000000"/>
                  </a:solidFill>
                  <a:latin typeface="Arial" pitchFamily="34" charset="0"/>
                </a:rPr>
                <a:t>Slows down</a:t>
              </a:r>
            </a:p>
            <a:p>
              <a:pPr algn="ctr" defTabSz="914378">
                <a:spcBef>
                  <a:spcPct val="0"/>
                </a:spcBef>
                <a:buNone/>
                <a:defRPr/>
              </a:pPr>
              <a:r>
                <a:rPr lang="en-US" altLang="ja-JP" sz="900" kern="0" dirty="0">
                  <a:solidFill>
                    <a:srgbClr val="000000"/>
                  </a:solidFill>
                  <a:latin typeface="Arial" pitchFamily="34" charset="0"/>
                </a:rPr>
                <a:t>in material</a:t>
              </a:r>
            </a:p>
            <a:p>
              <a:pPr algn="ctr" defTabSz="914378">
                <a:spcBef>
                  <a:spcPct val="0"/>
                </a:spcBef>
                <a:buNone/>
                <a:defRPr/>
              </a:pPr>
              <a:endParaRPr lang="en-US" altLang="ja-JP" sz="900" kern="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71688" name="図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1628" r="8089" b="51413"/>
          <a:stretch>
            <a:fillRect/>
          </a:stretch>
        </p:blipFill>
        <p:spPr bwMode="auto">
          <a:xfrm>
            <a:off x="5669618" y="53789"/>
            <a:ext cx="2471738" cy="20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テキスト ボックス 3"/>
          <p:cNvSpPr txBox="1">
            <a:spLocks noChangeArrowheads="1"/>
          </p:cNvSpPr>
          <p:nvPr/>
        </p:nvSpPr>
        <p:spPr bwMode="auto">
          <a:xfrm>
            <a:off x="7224575" y="1149164"/>
            <a:ext cx="72648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sz="1050">
                <a:solidFill>
                  <a:srgbClr val="080808"/>
                </a:solidFill>
                <a:sym typeface="Symbol" panose="05050102010706020507" pitchFamily="18" charset="2"/>
              </a:rPr>
              <a:t> =</a:t>
            </a:r>
            <a:r>
              <a:rPr lang="en-US" altLang="ja-JP" sz="1050">
                <a:solidFill>
                  <a:srgbClr val="080808"/>
                </a:solidFill>
              </a:rPr>
              <a:t>0.1 ps</a:t>
            </a:r>
            <a:endParaRPr lang="ja-JP" altLang="en-US" sz="1050">
              <a:solidFill>
                <a:srgbClr val="080808"/>
              </a:solidFill>
            </a:endParaRPr>
          </a:p>
        </p:txBody>
      </p:sp>
      <p:sp>
        <p:nvSpPr>
          <p:cNvPr id="71690" name="テキスト ボックス 14"/>
          <p:cNvSpPr txBox="1">
            <a:spLocks noChangeArrowheads="1"/>
          </p:cNvSpPr>
          <p:nvPr/>
        </p:nvSpPr>
        <p:spPr bwMode="auto">
          <a:xfrm>
            <a:off x="7105512" y="616955"/>
            <a:ext cx="68961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sz="1050">
                <a:solidFill>
                  <a:srgbClr val="FA44FA"/>
                </a:solidFill>
                <a:sym typeface="Symbol" panose="05050102010706020507" pitchFamily="18" charset="2"/>
              </a:rPr>
              <a:t>=</a:t>
            </a:r>
            <a:r>
              <a:rPr lang="en-US" altLang="ja-JP" sz="1050">
                <a:solidFill>
                  <a:srgbClr val="FA44FA"/>
                </a:solidFill>
              </a:rPr>
              <a:t>0.5 ps</a:t>
            </a:r>
            <a:endParaRPr lang="ja-JP" altLang="en-US" sz="1050">
              <a:solidFill>
                <a:srgbClr val="FA44FA"/>
              </a:solidFill>
            </a:endParaRPr>
          </a:p>
        </p:txBody>
      </p:sp>
      <p:sp>
        <p:nvSpPr>
          <p:cNvPr id="35" name="テキスト ボックス 19"/>
          <p:cNvSpPr txBox="1"/>
          <p:nvPr/>
        </p:nvSpPr>
        <p:spPr>
          <a:xfrm>
            <a:off x="7023359" y="239527"/>
            <a:ext cx="76014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>
              <a:defRPr/>
            </a:pPr>
            <a:r>
              <a:rPr lang="en-US" altLang="ja-JP" sz="1200" dirty="0">
                <a:solidFill>
                  <a:srgbClr val="FF9900">
                    <a:lumMod val="75000"/>
                  </a:srgbClr>
                </a:solidFill>
                <a:latin typeface="Arial"/>
                <a:ea typeface="ＭＳ Ｐゴシック"/>
                <a:sym typeface="Symbol" panose="05050102010706020507" pitchFamily="18" charset="2"/>
              </a:rPr>
              <a:t>=1</a:t>
            </a:r>
            <a:r>
              <a:rPr lang="en-US" altLang="ja-JP" sz="1200" dirty="0">
                <a:solidFill>
                  <a:srgbClr val="FF9900">
                    <a:lumMod val="75000"/>
                  </a:srgbClr>
                </a:solidFill>
                <a:latin typeface="Arial"/>
                <a:ea typeface="ＭＳ Ｐゴシック"/>
              </a:rPr>
              <a:t>.0 </a:t>
            </a:r>
            <a:r>
              <a:rPr lang="en-US" altLang="ja-JP" sz="1200" dirty="0" err="1">
                <a:solidFill>
                  <a:srgbClr val="FF9900">
                    <a:lumMod val="75000"/>
                  </a:srgbClr>
                </a:solidFill>
                <a:latin typeface="Arial"/>
                <a:ea typeface="ＭＳ Ｐゴシック"/>
              </a:rPr>
              <a:t>ps</a:t>
            </a:r>
            <a:endParaRPr lang="ja-JP" altLang="en-US" sz="1200" dirty="0">
              <a:solidFill>
                <a:srgbClr val="FF9900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415263" y="1657829"/>
            <a:ext cx="3065479" cy="3000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914378"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sz="1350" dirty="0">
                <a:solidFill>
                  <a:srgbClr val="080808"/>
                </a:solidFill>
              </a:rPr>
              <a:t>in Li</a:t>
            </a:r>
            <a:r>
              <a:rPr lang="en-US" altLang="ja-JP" sz="1350" baseline="-25000" dirty="0">
                <a:solidFill>
                  <a:srgbClr val="080808"/>
                </a:solidFill>
              </a:rPr>
              <a:t>2</a:t>
            </a:r>
            <a:r>
              <a:rPr lang="en-US" altLang="ja-JP" sz="1350" dirty="0">
                <a:solidFill>
                  <a:srgbClr val="080808"/>
                </a:solidFill>
              </a:rPr>
              <a:t>O (2.01 g/cm</a:t>
            </a:r>
            <a:r>
              <a:rPr lang="en-US" altLang="ja-JP" sz="1350" baseline="30000" dirty="0">
                <a:solidFill>
                  <a:srgbClr val="080808"/>
                </a:solidFill>
              </a:rPr>
              <a:t>3,</a:t>
            </a:r>
            <a:r>
              <a:rPr lang="en-US" altLang="ja-JP" sz="1350" dirty="0">
                <a:solidFill>
                  <a:srgbClr val="080808"/>
                </a:solidFill>
              </a:rPr>
              <a:t> single crystal)</a:t>
            </a:r>
            <a:endParaRPr lang="en-US" altLang="ja-JP" sz="1350" dirty="0">
              <a:solidFill>
                <a:srgbClr val="F8F8F8">
                  <a:lumMod val="25000"/>
                </a:srgbClr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618420" y="209762"/>
            <a:ext cx="115608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en-US" altLang="ja-JP" sz="1200" dirty="0" err="1">
                <a:solidFill>
                  <a:srgbClr val="F8F8F8">
                    <a:lumMod val="25000"/>
                  </a:srgbClr>
                </a:solidFill>
                <a:latin typeface="Arial"/>
                <a:ea typeface="ＭＳ Ｐゴシック"/>
              </a:rPr>
              <a:t>p</a:t>
            </a:r>
            <a:r>
              <a:rPr lang="en-US" altLang="ja-JP" sz="1200" baseline="-25000" dirty="0" err="1">
                <a:solidFill>
                  <a:srgbClr val="F8F8F8">
                    <a:lumMod val="25000"/>
                  </a:srgbClr>
                </a:solidFill>
                <a:latin typeface="Arial"/>
                <a:ea typeface="ＭＳ Ｐゴシック"/>
              </a:rPr>
              <a:t>K</a:t>
            </a:r>
            <a:r>
              <a:rPr lang="en-US" altLang="ja-JP" sz="1200" dirty="0">
                <a:solidFill>
                  <a:srgbClr val="F8F8F8">
                    <a:lumMod val="25000"/>
                  </a:srgbClr>
                </a:solidFill>
                <a:latin typeface="Arial"/>
                <a:ea typeface="ＭＳ Ｐゴシック"/>
              </a:rPr>
              <a:t>= 1.1 GeV/c</a:t>
            </a:r>
            <a:endParaRPr lang="ja-JP" altLang="en-US" sz="1200" dirty="0">
              <a:solidFill>
                <a:srgbClr val="F8F8F8">
                  <a:lumMod val="2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163857" name="正方形/長方形 2"/>
          <p:cNvSpPr>
            <a:spLocks noChangeArrowheads="1"/>
          </p:cNvSpPr>
          <p:nvPr/>
        </p:nvSpPr>
        <p:spPr bwMode="auto">
          <a:xfrm>
            <a:off x="753924" y="1311735"/>
            <a:ext cx="202331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defRPr/>
            </a:pPr>
            <a:r>
              <a:rPr lang="en-US" altLang="ja-JP" sz="1350" i="1" dirty="0" smtClean="0">
                <a:solidFill>
                  <a:srgbClr val="080808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1350" dirty="0" smtClean="0">
                <a:solidFill>
                  <a:srgbClr val="080808"/>
                </a:solidFill>
              </a:rPr>
              <a:t>  ~ </a:t>
            </a:r>
            <a:r>
              <a:rPr lang="en-US" altLang="ja-JP" sz="1350" dirty="0">
                <a:solidFill>
                  <a:srgbClr val="080808"/>
                </a:solidFill>
              </a:rPr>
              <a:t>0.5 </a:t>
            </a:r>
            <a:r>
              <a:rPr lang="en-US" altLang="ja-JP" sz="1350" dirty="0" err="1" smtClean="0">
                <a:solidFill>
                  <a:srgbClr val="080808"/>
                </a:solidFill>
              </a:rPr>
              <a:t>ps</a:t>
            </a:r>
            <a:r>
              <a:rPr lang="en-US" altLang="ja-JP" sz="1350" dirty="0" smtClean="0">
                <a:solidFill>
                  <a:srgbClr val="080808"/>
                </a:solidFill>
              </a:rPr>
              <a:t>,   </a:t>
            </a:r>
            <a:r>
              <a:rPr lang="en-US" altLang="ja-JP" sz="1350" b="0" i="1" dirty="0" err="1" smtClean="0">
                <a:solidFill>
                  <a:srgbClr val="080808"/>
                </a:solidFill>
              </a:rPr>
              <a:t>t</a:t>
            </a:r>
            <a:r>
              <a:rPr lang="en-US" altLang="ja-JP" sz="1350" baseline="-25000" dirty="0" err="1" smtClean="0">
                <a:solidFill>
                  <a:srgbClr val="080808"/>
                </a:solidFill>
              </a:rPr>
              <a:t>stop</a:t>
            </a:r>
            <a:r>
              <a:rPr lang="en-US" altLang="ja-JP" sz="1350" dirty="0" smtClean="0">
                <a:solidFill>
                  <a:srgbClr val="080808"/>
                </a:solidFill>
              </a:rPr>
              <a:t> </a:t>
            </a:r>
            <a:r>
              <a:rPr lang="en-US" altLang="ja-JP" sz="1350" dirty="0">
                <a:solidFill>
                  <a:srgbClr val="080808"/>
                </a:solidFill>
              </a:rPr>
              <a:t>~ 2 </a:t>
            </a:r>
            <a:r>
              <a:rPr lang="en-US" altLang="ja-JP" sz="1350" dirty="0" err="1">
                <a:solidFill>
                  <a:srgbClr val="080808"/>
                </a:solidFill>
              </a:rPr>
              <a:t>ps</a:t>
            </a:r>
            <a:endParaRPr lang="ja-JP" altLang="en-US" sz="1350" dirty="0">
              <a:solidFill>
                <a:srgbClr val="080808"/>
              </a:solidFill>
            </a:endParaRPr>
          </a:p>
        </p:txBody>
      </p:sp>
      <p:grpSp>
        <p:nvGrpSpPr>
          <p:cNvPr id="71695" name="Group 26"/>
          <p:cNvGrpSpPr>
            <a:grpSpLocks/>
          </p:cNvGrpSpPr>
          <p:nvPr/>
        </p:nvGrpSpPr>
        <p:grpSpPr bwMode="auto">
          <a:xfrm>
            <a:off x="5776912" y="5262565"/>
            <a:ext cx="1871663" cy="1246585"/>
            <a:chOff x="144" y="2892"/>
            <a:chExt cx="1572" cy="1047"/>
          </a:xfrm>
        </p:grpSpPr>
        <p:sp>
          <p:nvSpPr>
            <p:cNvPr id="71702" name="Rectangle 27"/>
            <p:cNvSpPr>
              <a:spLocks noChangeArrowheads="1"/>
            </p:cNvSpPr>
            <p:nvPr/>
          </p:nvSpPr>
          <p:spPr bwMode="auto">
            <a:xfrm>
              <a:off x="144" y="2935"/>
              <a:ext cx="3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defTabSz="914378"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ja-JP" sz="1200">
                  <a:solidFill>
                    <a:srgbClr val="080808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ja-JP" sz="1500" baseline="30000">
                  <a:solidFill>
                    <a:srgbClr val="080808"/>
                  </a:solidFill>
                  <a:latin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71703" name="Group 28"/>
            <p:cNvGrpSpPr>
              <a:grpSpLocks/>
            </p:cNvGrpSpPr>
            <p:nvPr/>
          </p:nvGrpSpPr>
          <p:grpSpPr bwMode="auto">
            <a:xfrm>
              <a:off x="157" y="2892"/>
              <a:ext cx="1559" cy="1047"/>
              <a:chOff x="-404" y="2529"/>
              <a:chExt cx="1502" cy="1192"/>
            </a:xfrm>
          </p:grpSpPr>
          <p:sp>
            <p:nvSpPr>
              <p:cNvPr id="71704" name="Rectangle 29"/>
              <p:cNvSpPr>
                <a:spLocks noChangeArrowheads="1"/>
              </p:cNvSpPr>
              <p:nvPr/>
            </p:nvSpPr>
            <p:spPr bwMode="auto">
              <a:xfrm>
                <a:off x="667" y="2529"/>
                <a:ext cx="356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20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7/2</a:t>
                </a:r>
                <a:r>
                  <a:rPr lang="en-US" altLang="ja-JP" sz="1500" baseline="3000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+</a:t>
                </a:r>
                <a:r>
                  <a:rPr lang="en-US" altLang="ja-JP" sz="135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71705" name="Text Box 30"/>
              <p:cNvSpPr txBox="1">
                <a:spLocks noChangeArrowheads="1"/>
              </p:cNvSpPr>
              <p:nvPr/>
            </p:nvSpPr>
            <p:spPr bwMode="auto">
              <a:xfrm>
                <a:off x="293" y="3403"/>
                <a:ext cx="400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3F3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500" baseline="30000">
                    <a:solidFill>
                      <a:srgbClr val="080808"/>
                    </a:solidFill>
                  </a:rPr>
                  <a:t>7</a:t>
                </a:r>
                <a:r>
                  <a:rPr lang="en-US" altLang="ja-JP" sz="1500" baseline="-25000">
                    <a:solidFill>
                      <a:srgbClr val="080808"/>
                    </a:solidFill>
                    <a:latin typeface="Symbol" panose="05050102010706020507" pitchFamily="18" charset="2"/>
                  </a:rPr>
                  <a:t>L</a:t>
                </a:r>
                <a:r>
                  <a:rPr lang="en-US" altLang="ja-JP" sz="1500">
                    <a:solidFill>
                      <a:srgbClr val="080808"/>
                    </a:solidFill>
                  </a:rPr>
                  <a:t>Li</a:t>
                </a:r>
              </a:p>
            </p:txBody>
          </p:sp>
          <p:sp>
            <p:nvSpPr>
              <p:cNvPr id="71706" name="Line 31"/>
              <p:cNvSpPr>
                <a:spLocks noChangeShapeType="1"/>
              </p:cNvSpPr>
              <p:nvPr/>
            </p:nvSpPr>
            <p:spPr bwMode="auto">
              <a:xfrm>
                <a:off x="300" y="3184"/>
                <a:ext cx="474" cy="0"/>
              </a:xfrm>
              <a:prstGeom prst="line">
                <a:avLst/>
              </a:prstGeom>
              <a:noFill/>
              <a:ln w="38100">
                <a:solidFill>
                  <a:srgbClr val="EF010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07" name="Line 32"/>
              <p:cNvSpPr>
                <a:spLocks noChangeShapeType="1"/>
              </p:cNvSpPr>
              <p:nvPr/>
            </p:nvSpPr>
            <p:spPr bwMode="auto">
              <a:xfrm>
                <a:off x="300" y="3357"/>
                <a:ext cx="474" cy="0"/>
              </a:xfrm>
              <a:prstGeom prst="line">
                <a:avLst/>
              </a:prstGeom>
              <a:noFill/>
              <a:ln w="38100">
                <a:solidFill>
                  <a:srgbClr val="EF010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08" name="Line 33"/>
              <p:cNvSpPr>
                <a:spLocks noChangeShapeType="1"/>
              </p:cNvSpPr>
              <p:nvPr/>
            </p:nvSpPr>
            <p:spPr bwMode="auto">
              <a:xfrm>
                <a:off x="537" y="3184"/>
                <a:ext cx="0" cy="173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09" name="Line 34"/>
              <p:cNvSpPr>
                <a:spLocks noChangeShapeType="1"/>
              </p:cNvSpPr>
              <p:nvPr/>
            </p:nvSpPr>
            <p:spPr bwMode="auto">
              <a:xfrm>
                <a:off x="260" y="2664"/>
                <a:ext cx="47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10" name="Line 35"/>
              <p:cNvSpPr>
                <a:spLocks noChangeShapeType="1"/>
              </p:cNvSpPr>
              <p:nvPr/>
            </p:nvSpPr>
            <p:spPr bwMode="auto">
              <a:xfrm>
                <a:off x="260" y="2808"/>
                <a:ext cx="47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11" name="Line 36"/>
              <p:cNvSpPr>
                <a:spLocks noChangeShapeType="1"/>
              </p:cNvSpPr>
              <p:nvPr/>
            </p:nvSpPr>
            <p:spPr bwMode="auto">
              <a:xfrm>
                <a:off x="497" y="2664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12" name="Line 37"/>
              <p:cNvSpPr>
                <a:spLocks noChangeShapeType="1"/>
              </p:cNvSpPr>
              <p:nvPr/>
            </p:nvSpPr>
            <p:spPr bwMode="auto">
              <a:xfrm>
                <a:off x="379" y="2808"/>
                <a:ext cx="0" cy="549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13" name="Line 38"/>
              <p:cNvSpPr>
                <a:spLocks noChangeShapeType="1"/>
              </p:cNvSpPr>
              <p:nvPr/>
            </p:nvSpPr>
            <p:spPr bwMode="auto">
              <a:xfrm>
                <a:off x="-214" y="3299"/>
                <a:ext cx="31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14" name="Line 39"/>
              <p:cNvSpPr>
                <a:spLocks noChangeShapeType="1"/>
              </p:cNvSpPr>
              <p:nvPr/>
            </p:nvSpPr>
            <p:spPr bwMode="auto">
              <a:xfrm flipV="1">
                <a:off x="102" y="3184"/>
                <a:ext cx="198" cy="115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15" name="Line 40"/>
              <p:cNvSpPr>
                <a:spLocks noChangeShapeType="1"/>
              </p:cNvSpPr>
              <p:nvPr/>
            </p:nvSpPr>
            <p:spPr bwMode="auto">
              <a:xfrm>
                <a:off x="102" y="3299"/>
                <a:ext cx="198" cy="5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16" name="Line 41"/>
              <p:cNvSpPr>
                <a:spLocks noChangeShapeType="1"/>
              </p:cNvSpPr>
              <p:nvPr/>
            </p:nvSpPr>
            <p:spPr bwMode="auto">
              <a:xfrm>
                <a:off x="-214" y="2722"/>
                <a:ext cx="31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17" name="Line 42"/>
              <p:cNvSpPr>
                <a:spLocks noChangeShapeType="1"/>
              </p:cNvSpPr>
              <p:nvPr/>
            </p:nvSpPr>
            <p:spPr bwMode="auto">
              <a:xfrm flipV="1">
                <a:off x="102" y="2664"/>
                <a:ext cx="158" cy="58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18" name="Line 43"/>
              <p:cNvSpPr>
                <a:spLocks noChangeShapeType="1"/>
              </p:cNvSpPr>
              <p:nvPr/>
            </p:nvSpPr>
            <p:spPr bwMode="auto">
              <a:xfrm>
                <a:off x="102" y="2722"/>
                <a:ext cx="158" cy="8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378">
                  <a:defRPr/>
                </a:pPr>
                <a:endParaRPr lang="ja-JP" altLang="en-US" sz="1350">
                  <a:solidFill>
                    <a:srgbClr val="F8F8F8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71719" name="Rectangle 44"/>
              <p:cNvSpPr>
                <a:spLocks noChangeArrowheads="1"/>
              </p:cNvSpPr>
              <p:nvPr/>
            </p:nvSpPr>
            <p:spPr bwMode="auto">
              <a:xfrm>
                <a:off x="737" y="3257"/>
                <a:ext cx="355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20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1/2</a:t>
                </a:r>
                <a:r>
                  <a:rPr lang="en-US" altLang="ja-JP" sz="1500" baseline="3000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+</a:t>
                </a:r>
                <a:r>
                  <a:rPr lang="en-US" altLang="ja-JP" sz="135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71720" name="Rectangle 45"/>
              <p:cNvSpPr>
                <a:spLocks noChangeArrowheads="1"/>
              </p:cNvSpPr>
              <p:nvPr/>
            </p:nvSpPr>
            <p:spPr bwMode="auto">
              <a:xfrm>
                <a:off x="743" y="3048"/>
                <a:ext cx="355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20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3/2</a:t>
                </a:r>
                <a:r>
                  <a:rPr lang="en-US" altLang="ja-JP" sz="1500" baseline="3000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+</a:t>
                </a:r>
                <a:r>
                  <a:rPr lang="en-US" altLang="ja-JP" sz="135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71721" name="Rectangle 46"/>
              <p:cNvSpPr>
                <a:spLocks noChangeArrowheads="1"/>
              </p:cNvSpPr>
              <p:nvPr/>
            </p:nvSpPr>
            <p:spPr bwMode="auto">
              <a:xfrm>
                <a:off x="673" y="2703"/>
                <a:ext cx="356" cy="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20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5/2</a:t>
                </a:r>
                <a:r>
                  <a:rPr lang="en-US" altLang="ja-JP" sz="1500" baseline="3000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+</a:t>
                </a:r>
                <a:r>
                  <a:rPr lang="en-US" altLang="ja-JP" sz="135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71722" name="Rectangle 47"/>
              <p:cNvSpPr>
                <a:spLocks noChangeArrowheads="1"/>
              </p:cNvSpPr>
              <p:nvPr/>
            </p:nvSpPr>
            <p:spPr bwMode="auto">
              <a:xfrm>
                <a:off x="-404" y="3182"/>
                <a:ext cx="270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20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ja-JP" sz="1500" baseline="30000">
                    <a:solidFill>
                      <a:srgbClr val="080808"/>
                    </a:solidFill>
                    <a:latin typeface="Times New Roman" panose="02020603050405020304" pitchFamily="18" charset="0"/>
                  </a:rPr>
                  <a:t>+</a:t>
                </a:r>
              </a:p>
            </p:txBody>
          </p:sp>
          <p:sp>
            <p:nvSpPr>
              <p:cNvPr id="71723" name="Text Box 48"/>
              <p:cNvSpPr txBox="1">
                <a:spLocks noChangeArrowheads="1"/>
              </p:cNvSpPr>
              <p:nvPr/>
            </p:nvSpPr>
            <p:spPr bwMode="auto">
              <a:xfrm>
                <a:off x="-169" y="3300"/>
                <a:ext cx="328" cy="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¡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75000"/>
                  <a:buFont typeface="Wingdings" panose="05000000000000000000" pitchFamily="2" charset="2"/>
                  <a:buChar char="¡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defTabSz="914378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ja-JP" sz="1500" baseline="30000">
                    <a:solidFill>
                      <a:srgbClr val="080808"/>
                    </a:solidFill>
                  </a:rPr>
                  <a:t>6</a:t>
                </a:r>
                <a:r>
                  <a:rPr lang="en-US" altLang="ja-JP" sz="1500">
                    <a:solidFill>
                      <a:srgbClr val="080808"/>
                    </a:solidFill>
                  </a:rPr>
                  <a:t>Li</a:t>
                </a:r>
              </a:p>
            </p:txBody>
          </p:sp>
        </p:grpSp>
      </p:grpSp>
      <p:pic>
        <p:nvPicPr>
          <p:cNvPr id="57" name="Picture 2" descr="C:\Users\Tamura\Desktop\Lilevel.bmp"/>
          <p:cNvPicPr>
            <a:picLocks noChangeAspect="1" noChangeArrowheads="1"/>
          </p:cNvPicPr>
          <p:nvPr/>
        </p:nvPicPr>
        <p:blipFill rotWithShape="1">
          <a:blip r:embed="rId5"/>
          <a:srcRect l="1286" t="38075" r="13111" b="852"/>
          <a:stretch/>
        </p:blipFill>
        <p:spPr bwMode="auto">
          <a:xfrm>
            <a:off x="581904" y="2216882"/>
            <a:ext cx="3262967" cy="2234803"/>
          </a:xfrm>
          <a:prstGeom prst="rect">
            <a:avLst/>
          </a:prstGeom>
          <a:noFill/>
          <a:ln w="19050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7" name="正方形/長方形 2"/>
          <p:cNvSpPr>
            <a:spLocks noChangeArrowheads="1"/>
          </p:cNvSpPr>
          <p:nvPr/>
        </p:nvSpPr>
        <p:spPr bwMode="auto">
          <a:xfrm>
            <a:off x="147918" y="988291"/>
            <a:ext cx="2855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914378">
              <a:defRPr/>
            </a:pPr>
            <a:r>
              <a:rPr lang="en-US" altLang="ja-JP" sz="1400" b="0" dirty="0">
                <a:solidFill>
                  <a:srgbClr val="080808"/>
                </a:solidFill>
              </a:rPr>
              <a:t>Doppler Shift </a:t>
            </a:r>
            <a:r>
              <a:rPr lang="en-US" altLang="ja-JP" sz="1400" b="0" dirty="0" smtClean="0">
                <a:solidFill>
                  <a:srgbClr val="080808"/>
                </a:solidFill>
              </a:rPr>
              <a:t> Attenuation </a:t>
            </a:r>
            <a:r>
              <a:rPr lang="en-US" altLang="ja-JP" sz="1400" b="0" dirty="0">
                <a:solidFill>
                  <a:srgbClr val="080808"/>
                </a:solidFill>
              </a:rPr>
              <a:t>Method</a:t>
            </a:r>
            <a:endParaRPr lang="ja-JP" altLang="en-US" sz="1400" b="0" dirty="0">
              <a:solidFill>
                <a:srgbClr val="FFFFFF"/>
              </a:solidFill>
            </a:endParaRPr>
          </a:p>
        </p:txBody>
      </p:sp>
      <p:sp>
        <p:nvSpPr>
          <p:cNvPr id="71698" name="正方形/長方形 3"/>
          <p:cNvSpPr>
            <a:spLocks noChangeArrowheads="1"/>
          </p:cNvSpPr>
          <p:nvPr/>
        </p:nvSpPr>
        <p:spPr bwMode="auto">
          <a:xfrm>
            <a:off x="4551761" y="3820718"/>
            <a:ext cx="491728" cy="364331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defRPr/>
            </a:pPr>
            <a:endParaRPr lang="ja-JP" altLang="en-US" sz="3000">
              <a:solidFill>
                <a:srgbClr val="FFFFFF"/>
              </a:solidFill>
            </a:endParaRPr>
          </a:p>
        </p:txBody>
      </p:sp>
      <p:sp>
        <p:nvSpPr>
          <p:cNvPr id="71699" name="正方形/長方形 16"/>
          <p:cNvSpPr>
            <a:spLocks noChangeArrowheads="1"/>
          </p:cNvSpPr>
          <p:nvPr/>
        </p:nvSpPr>
        <p:spPr bwMode="auto">
          <a:xfrm>
            <a:off x="5525341" y="3968703"/>
            <a:ext cx="3039666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defRPr/>
            </a:pPr>
            <a:r>
              <a:rPr lang="en-US" altLang="ja-JP" sz="1050" i="1" dirty="0">
                <a:solidFill>
                  <a:srgbClr val="464646"/>
                </a:solidFill>
              </a:rPr>
              <a:t>H. Tamura et al., </a:t>
            </a:r>
            <a:r>
              <a:rPr lang="ja-JP" altLang="ja-JP" sz="1050" i="1" dirty="0">
                <a:solidFill>
                  <a:srgbClr val="464646"/>
                </a:solidFill>
              </a:rPr>
              <a:t>Nucl.Phys. A881 (2012) 310</a:t>
            </a:r>
            <a:r>
              <a:rPr lang="en-US" altLang="ja-JP" sz="1050" i="1" dirty="0">
                <a:solidFill>
                  <a:srgbClr val="464646"/>
                </a:solidFill>
              </a:rPr>
              <a:t>    </a:t>
            </a:r>
            <a:r>
              <a:rPr lang="ja-JP" altLang="ja-JP" sz="1050" i="1" dirty="0">
                <a:solidFill>
                  <a:srgbClr val="464646"/>
                </a:solidFill>
              </a:rPr>
              <a:t> </a:t>
            </a:r>
            <a:r>
              <a:rPr lang="en-US" altLang="ja-JP" sz="1050" i="1" dirty="0">
                <a:solidFill>
                  <a:srgbClr val="464646"/>
                </a:solidFill>
              </a:rPr>
              <a:t>                   </a:t>
            </a:r>
            <a:endParaRPr lang="ja-JP" altLang="en-US" sz="1050" i="1" dirty="0">
              <a:solidFill>
                <a:srgbClr val="464646"/>
              </a:solidFill>
            </a:endParaRPr>
          </a:p>
        </p:txBody>
      </p:sp>
      <p:sp>
        <p:nvSpPr>
          <p:cNvPr id="71700" name="正方形/長方形 4"/>
          <p:cNvSpPr>
            <a:spLocks noChangeArrowheads="1"/>
          </p:cNvSpPr>
          <p:nvPr/>
        </p:nvSpPr>
        <p:spPr bwMode="auto">
          <a:xfrm>
            <a:off x="5380997" y="4375898"/>
            <a:ext cx="1114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defRPr/>
            </a:pPr>
            <a:r>
              <a:rPr lang="en-US" altLang="ja-JP" sz="1500">
                <a:solidFill>
                  <a:srgbClr val="A50021"/>
                </a:solidFill>
              </a:rPr>
              <a:t>Stat. error  </a:t>
            </a:r>
          </a:p>
          <a:p>
            <a:pPr defTabSz="914378">
              <a:defRPr/>
            </a:pPr>
            <a:r>
              <a:rPr lang="en-US" altLang="ja-JP" sz="1500">
                <a:solidFill>
                  <a:srgbClr val="A50021"/>
                </a:solidFill>
                <a:latin typeface="Symbol" panose="05050102010706020507" pitchFamily="18" charset="2"/>
              </a:rPr>
              <a:t>Dt</a:t>
            </a:r>
            <a:r>
              <a:rPr lang="en-US" altLang="ja-JP" sz="1500">
                <a:solidFill>
                  <a:srgbClr val="A50021"/>
                </a:solidFill>
              </a:rPr>
              <a:t>/</a:t>
            </a:r>
            <a:r>
              <a:rPr lang="en-US" altLang="ja-JP" sz="1500">
                <a:solidFill>
                  <a:srgbClr val="A50021"/>
                </a:solidFill>
                <a:latin typeface="Symbol" panose="05050102010706020507" pitchFamily="18" charset="2"/>
              </a:rPr>
              <a:t>t = </a:t>
            </a:r>
            <a:r>
              <a:rPr lang="en-US" altLang="ja-JP" sz="1500">
                <a:solidFill>
                  <a:srgbClr val="A50021"/>
                </a:solidFill>
              </a:rPr>
              <a:t>6%</a:t>
            </a:r>
          </a:p>
        </p:txBody>
      </p:sp>
      <p:cxnSp>
        <p:nvCxnSpPr>
          <p:cNvPr id="71701" name="直線矢印コネクタ 6"/>
          <p:cNvCxnSpPr>
            <a:cxnSpLocks noChangeShapeType="1"/>
          </p:cNvCxnSpPr>
          <p:nvPr/>
        </p:nvCxnSpPr>
        <p:spPr bwMode="auto">
          <a:xfrm>
            <a:off x="2552690" y="3814244"/>
            <a:ext cx="0" cy="282179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9" t="27147" r="27991" b="25479"/>
          <a:stretch/>
        </p:blipFill>
        <p:spPr>
          <a:xfrm>
            <a:off x="-1749288" y="2204036"/>
            <a:ext cx="1390919" cy="2035728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983943" y="652597"/>
            <a:ext cx="3291286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lnSpc>
                <a:spcPct val="115000"/>
              </a:lnSpc>
              <a:spcBef>
                <a:spcPct val="0"/>
              </a:spcBef>
              <a:defRPr/>
            </a:pPr>
            <a:r>
              <a:rPr lang="en-US" altLang="ja-JP" sz="1400" b="1" kern="0" baseline="30000" dirty="0">
                <a:solidFill>
                  <a:srgbClr val="080808"/>
                </a:solidFill>
                <a:latin typeface="Arial"/>
                <a:ea typeface="ＭＳ Ｐゴシック"/>
              </a:rPr>
              <a:t>7</a:t>
            </a:r>
            <a:r>
              <a:rPr lang="en-US" altLang="ja-JP" sz="1400" b="1" kern="0" baseline="-25000" dirty="0">
                <a:solidFill>
                  <a:srgbClr val="080808"/>
                </a:solidFill>
                <a:latin typeface="Symbol" pitchFamily="18" charset="2"/>
                <a:ea typeface="ＭＳ Ｐゴシック"/>
              </a:rPr>
              <a:t>L</a:t>
            </a:r>
            <a:r>
              <a:rPr lang="en-US" altLang="ja-JP" sz="1400" b="1" kern="0" dirty="0">
                <a:solidFill>
                  <a:srgbClr val="080808"/>
                </a:solidFill>
                <a:latin typeface="Arial"/>
                <a:ea typeface="ＭＳ Ｐゴシック"/>
              </a:rPr>
              <a:t>Li :  the </a:t>
            </a:r>
            <a:r>
              <a:rPr lang="en-US" altLang="ja-JP" sz="1400" b="1" kern="0" dirty="0" smtClean="0">
                <a:solidFill>
                  <a:srgbClr val="080808"/>
                </a:solidFill>
                <a:latin typeface="Arial"/>
                <a:ea typeface="ＭＳ Ｐゴシック"/>
              </a:rPr>
              <a:t>best-studied </a:t>
            </a:r>
            <a:r>
              <a:rPr lang="en-US" altLang="ja-JP" sz="1400" b="1" kern="0" dirty="0">
                <a:solidFill>
                  <a:srgbClr val="080808"/>
                </a:solidFill>
                <a:latin typeface="Arial"/>
                <a:ea typeface="ＭＳ Ｐゴシック"/>
              </a:rPr>
              <a:t>hypernucleus</a:t>
            </a:r>
            <a:endParaRPr lang="en-US" altLang="ja-JP" sz="1400" b="1" dirty="0">
              <a:solidFill>
                <a:srgbClr val="080808"/>
              </a:solidFill>
              <a:latin typeface="Arial"/>
              <a:ea typeface="ＭＳ Ｐゴシック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>
                <a:solidFill>
                  <a:schemeClr val="bg2"/>
                </a:solidFill>
              </a:rPr>
              <a:t>19/25</a:t>
            </a:r>
            <a:endParaRPr lang="en-US" altLang="ja-JP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64537"/>
      </p:ext>
    </p:extLst>
  </p:cSld>
  <p:clrMapOvr>
    <a:masterClrMapping/>
  </p:clrMapOvr>
  <p:transition spd="slow" advTm="8745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6DB3AA10-450A-1B5A-B5EE-122F26ED5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68261" cy="5193824"/>
          </a:xfrm>
          <a:prstGeom prst="rect">
            <a:avLst/>
          </a:prstGeom>
          <a:solidFill>
            <a:srgbClr val="01556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77" tIns="34289" rIns="68577" bIns="34289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ja-JP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26" descr="JPARCcor">
            <a:extLst>
              <a:ext uri="{FF2B5EF4-FFF2-40B4-BE49-F238E27FC236}">
                <a16:creationId xmlns:a16="http://schemas.microsoft.com/office/drawing/2014/main" id="{1A3BBD53-3E79-6694-21CA-35BBD57F1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1506" r="2949" b="-877"/>
          <a:stretch/>
        </p:blipFill>
        <p:spPr bwMode="auto">
          <a:xfrm>
            <a:off x="23587" y="1372661"/>
            <a:ext cx="9144674" cy="29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A84F8B25-B9C2-6671-066A-FBF8112BA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26" y="1150676"/>
            <a:ext cx="7744795" cy="283923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ffectLst/>
        </p:spPr>
        <p:txBody>
          <a:bodyPr wrap="square" lIns="68577" tIns="34289" rIns="68577" bIns="34289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FFFFFF"/>
                </a:solidFill>
              </a:rPr>
              <a:t>                                       </a:t>
            </a:r>
            <a:r>
              <a:rPr lang="en-US" altLang="ja-JP" sz="2000" b="1" u="sng" dirty="0">
                <a:solidFill>
                  <a:srgbClr val="FFFFFF"/>
                </a:solidFill>
              </a:rPr>
              <a:t>Contents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 smtClean="0">
                <a:solidFill>
                  <a:srgbClr val="FFFFFF"/>
                </a:solidFill>
              </a:rPr>
              <a:t>1. Introduction – neutron stars and 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BB interactions</a:t>
            </a:r>
            <a:endParaRPr lang="en-US" altLang="ja-JP" sz="2000" b="1" dirty="0" smtClean="0">
              <a:solidFill>
                <a:srgbClr val="FFFFFF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 smtClean="0">
                <a:solidFill>
                  <a:srgbClr val="FFFFFF"/>
                </a:solidFill>
              </a:rPr>
              <a:t>2. Present </a:t>
            </a:r>
            <a:r>
              <a:rPr lang="en-US" altLang="ja-JP" sz="2000" b="1" dirty="0">
                <a:solidFill>
                  <a:srgbClr val="FFFFFF"/>
                </a:solidFill>
              </a:rPr>
              <a:t>status 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– S=-2 systems at J-PARC</a:t>
            </a:r>
            <a:endParaRPr lang="en-US" altLang="ja-JP" sz="2000" b="1" dirty="0">
              <a:solidFill>
                <a:srgbClr val="FFFFFF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FFFFFF"/>
                </a:solidFill>
              </a:rPr>
              <a:t>3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. </a:t>
            </a:r>
            <a:r>
              <a:rPr lang="en-US" altLang="ja-JP" sz="2000" b="1" dirty="0">
                <a:solidFill>
                  <a:srgbClr val="FFFFFF"/>
                </a:solidFill>
              </a:rPr>
              <a:t>Future 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plan 1  </a:t>
            </a:r>
            <a:r>
              <a:rPr lang="en-US" altLang="ja-JP" sz="2000" b="1" dirty="0">
                <a:solidFill>
                  <a:srgbClr val="FFFFFF"/>
                </a:solidFill>
              </a:rPr>
              <a:t>--- </a:t>
            </a:r>
            <a:r>
              <a:rPr lang="en-US" altLang="ja-JP" sz="2000" b="1" dirty="0" smtClean="0">
                <a:solidFill>
                  <a:srgbClr val="FFFFFF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NN interaction</a:t>
            </a:r>
            <a:endParaRPr lang="en-US" altLang="ja-JP" sz="2000" b="1" dirty="0">
              <a:solidFill>
                <a:srgbClr val="FFFFFF"/>
              </a:solidFill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FFFFFF"/>
                </a:solidFill>
              </a:rPr>
              <a:t>4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. </a:t>
            </a:r>
            <a:r>
              <a:rPr lang="en-US" altLang="ja-JP" sz="2000" b="1" dirty="0">
                <a:solidFill>
                  <a:srgbClr val="FFFFFF"/>
                </a:solidFill>
              </a:rPr>
              <a:t>Future 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plan 2  </a:t>
            </a:r>
            <a:r>
              <a:rPr lang="en-US" altLang="ja-JP" sz="2000" b="1" dirty="0">
                <a:solidFill>
                  <a:srgbClr val="FFFFFF"/>
                </a:solidFill>
              </a:rPr>
              <a:t>--- In-medium baryon modification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FFFFFF"/>
                </a:solidFill>
              </a:rPr>
              <a:t>5</a:t>
            </a:r>
            <a:r>
              <a:rPr lang="en-US" altLang="ja-JP" sz="2000" b="1" dirty="0" smtClean="0">
                <a:solidFill>
                  <a:srgbClr val="FFFFFF"/>
                </a:solidFill>
              </a:rPr>
              <a:t>. </a:t>
            </a:r>
            <a:r>
              <a:rPr lang="en-US" altLang="ja-JP" sz="2000" b="1" dirty="0">
                <a:solidFill>
                  <a:srgbClr val="FFFF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77240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3140" r="740" b="697"/>
          <a:stretch>
            <a:fillRect/>
          </a:stretch>
        </p:blipFill>
        <p:spPr bwMode="auto">
          <a:xfrm>
            <a:off x="3348757" y="-50103"/>
            <a:ext cx="5629275" cy="508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698967" y="291999"/>
            <a:ext cx="337624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en-US" altLang="ja-JP" sz="1500" kern="0" dirty="0">
                <a:solidFill>
                  <a:srgbClr val="080808"/>
                </a:solidFill>
                <a:latin typeface="Arial"/>
                <a:ea typeface="ＭＳ Ｐゴシック"/>
              </a:rPr>
              <a:t>K1.1 Beam spectrometer</a:t>
            </a:r>
          </a:p>
          <a:p>
            <a:pPr defTabSz="914378">
              <a:defRPr/>
            </a:pPr>
            <a:r>
              <a:rPr lang="en-US" altLang="ja-JP" sz="1500" kern="0" dirty="0" err="1">
                <a:solidFill>
                  <a:srgbClr val="080808"/>
                </a:solidFill>
                <a:latin typeface="Symbol" panose="05050102010706020507" pitchFamily="18" charset="2"/>
                <a:ea typeface="ＭＳ Ｐゴシック"/>
              </a:rPr>
              <a:t>D</a:t>
            </a:r>
            <a:r>
              <a:rPr lang="en-US" altLang="ja-JP" sz="1500" kern="0" dirty="0" err="1">
                <a:solidFill>
                  <a:srgbClr val="080808"/>
                </a:solidFill>
                <a:latin typeface="Arial"/>
                <a:ea typeface="ＭＳ Ｐゴシック"/>
              </a:rPr>
              <a:t>p</a:t>
            </a:r>
            <a:r>
              <a:rPr lang="en-US" altLang="ja-JP" sz="1500" kern="0" dirty="0">
                <a:solidFill>
                  <a:srgbClr val="080808"/>
                </a:solidFill>
                <a:latin typeface="Arial"/>
                <a:ea typeface="ＭＳ Ｐゴシック"/>
              </a:rPr>
              <a:t>/p = 0.042% (FWHM)  @1.1 GeV/c</a:t>
            </a:r>
          </a:p>
          <a:p>
            <a:pPr defTabSz="914378">
              <a:defRPr/>
            </a:pPr>
            <a:r>
              <a:rPr lang="en-US" altLang="ja-JP" sz="1500" kern="0" dirty="0">
                <a:solidFill>
                  <a:srgbClr val="080808"/>
                </a:solidFill>
                <a:latin typeface="Arial"/>
                <a:ea typeface="ＭＳ Ｐゴシック"/>
              </a:rPr>
              <a:t>+ multiple scat. effect</a:t>
            </a:r>
            <a:endParaRPr lang="ja-JP" altLang="en-US" sz="1500" dirty="0">
              <a:solidFill>
                <a:srgbClr val="F8F8F8"/>
              </a:solidFill>
              <a:latin typeface="Arial"/>
              <a:ea typeface="ＭＳ Ｐゴシック"/>
            </a:endParaRPr>
          </a:p>
        </p:txBody>
      </p:sp>
      <p:sp>
        <p:nvSpPr>
          <p:cNvPr id="165892" name="正方形/長方形 1"/>
          <p:cNvSpPr>
            <a:spLocks noChangeArrowheads="1"/>
          </p:cNvSpPr>
          <p:nvPr/>
        </p:nvSpPr>
        <p:spPr bwMode="auto">
          <a:xfrm>
            <a:off x="1042000" y="4347954"/>
            <a:ext cx="3967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378"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sz="1800" i="1" dirty="0">
                <a:solidFill>
                  <a:srgbClr val="0000FF"/>
                </a:solidFill>
              </a:rPr>
              <a:t>All the detectors are ready.</a:t>
            </a:r>
          </a:p>
          <a:p>
            <a:pPr defTabSz="914378">
              <a:spcBef>
                <a:spcPct val="0"/>
              </a:spcBef>
              <a:buClrTx/>
              <a:buSzTx/>
              <a:buNone/>
              <a:defRPr/>
            </a:pPr>
            <a:r>
              <a:rPr lang="en-US" altLang="ja-JP" sz="1800" i="1" dirty="0">
                <a:solidFill>
                  <a:srgbClr val="0000FF"/>
                </a:solidFill>
              </a:rPr>
              <a:t>K1.1 beamline is not constructed yet.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94777" y="337614"/>
            <a:ext cx="2562225" cy="5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defTabSz="914378" eaLnBrk="1" hangingPunct="1">
              <a:defRPr/>
            </a:pPr>
            <a:r>
              <a:rPr lang="en-US" altLang="ja-JP" sz="2700" b="1" u="sng" kern="0" dirty="0">
                <a:solidFill>
                  <a:srgbClr val="080808"/>
                </a:solidFill>
                <a:latin typeface="Arial"/>
                <a:ea typeface="ＭＳ Ｐゴシック"/>
              </a:rPr>
              <a:t>E63 setup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763367" y="249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en-US" altLang="ja-JP" b="1" kern="0" dirty="0">
                <a:solidFill>
                  <a:srgbClr val="080808"/>
                </a:solidFill>
                <a:latin typeface="Arial"/>
                <a:ea typeface="ＭＳ Ｐゴシック"/>
              </a:rPr>
              <a:t>K1.1</a:t>
            </a:r>
            <a:endParaRPr lang="ja-JP" altLang="en-US" b="1" dirty="0">
              <a:solidFill>
                <a:srgbClr val="F8F8F8"/>
              </a:solidFill>
              <a:latin typeface="Arial"/>
              <a:ea typeface="ＭＳ Ｐゴシック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572346" y="808989"/>
            <a:ext cx="478631" cy="220109"/>
          </a:xfrm>
          <a:prstGeom prst="rect">
            <a:avLst/>
          </a:prstGeom>
          <a:noFill/>
          <a:ln>
            <a:noFill/>
          </a:ln>
        </p:spPr>
        <p:txBody>
          <a:bodyPr lIns="67500" tIns="35100" rIns="6750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14378">
              <a:spcBef>
                <a:spcPct val="0"/>
              </a:spcBef>
              <a:buNone/>
              <a:defRPr/>
            </a:pPr>
            <a:r>
              <a:rPr lang="en-US" altLang="ja-JP" sz="1200" kern="0" dirty="0">
                <a:solidFill>
                  <a:srgbClr val="330000">
                    <a:lumMod val="50000"/>
                    <a:lumOff val="50000"/>
                  </a:srgbClr>
                </a:solidFill>
                <a:latin typeface="Arial" pitchFamily="34" charset="0"/>
              </a:rPr>
              <a:t>K</a:t>
            </a:r>
            <a:r>
              <a:rPr lang="en-US" altLang="ja-JP" sz="1350" kern="0" baseline="30000" dirty="0">
                <a:solidFill>
                  <a:srgbClr val="330000">
                    <a:lumMod val="50000"/>
                    <a:lumOff val="50000"/>
                  </a:srgbClr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6250112" y="3693253"/>
            <a:ext cx="316706" cy="243192"/>
          </a:xfrm>
          <a:prstGeom prst="rect">
            <a:avLst/>
          </a:prstGeom>
          <a:noFill/>
          <a:ln>
            <a:noFill/>
          </a:ln>
        </p:spPr>
        <p:txBody>
          <a:bodyPr lIns="67500" tIns="35100" rIns="67500" bIns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defTabSz="914378">
              <a:spcBef>
                <a:spcPct val="0"/>
              </a:spcBef>
              <a:buNone/>
              <a:defRPr/>
            </a:pPr>
            <a:r>
              <a:rPr lang="en-US" altLang="ja-JP" sz="1350" kern="0" dirty="0">
                <a:solidFill>
                  <a:srgbClr val="330000">
                    <a:lumMod val="50000"/>
                    <a:lumOff val="50000"/>
                  </a:srgbClr>
                </a:solidFill>
                <a:latin typeface="Symbol" pitchFamily="18" charset="2"/>
              </a:rPr>
              <a:t>p</a:t>
            </a:r>
            <a:r>
              <a:rPr lang="en-US" altLang="ja-JP" sz="1500" kern="0" baseline="30000" dirty="0">
                <a:solidFill>
                  <a:srgbClr val="330000">
                    <a:lumMod val="50000"/>
                    <a:lumOff val="50000"/>
                  </a:srgbClr>
                </a:solidFill>
                <a:latin typeface="Arial" pitchFamily="34" charset="0"/>
              </a:rPr>
              <a:t>-</a:t>
            </a:r>
          </a:p>
        </p:txBody>
      </p:sp>
      <p:pic>
        <p:nvPicPr>
          <p:cNvPr id="12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6" y="1017170"/>
            <a:ext cx="4067019" cy="29206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/>
          <p:cNvGrpSpPr>
            <a:grpSpLocks/>
          </p:cNvGrpSpPr>
          <p:nvPr/>
        </p:nvGrpSpPr>
        <p:grpSpPr bwMode="auto">
          <a:xfrm>
            <a:off x="463465" y="2912300"/>
            <a:ext cx="4922727" cy="1289368"/>
            <a:chOff x="4497223" y="1107966"/>
            <a:chExt cx="4921450" cy="1288365"/>
          </a:xfrm>
        </p:grpSpPr>
        <p:sp>
          <p:nvSpPr>
            <p:cNvPr id="14" name="テキスト ボックス 41"/>
            <p:cNvSpPr txBox="1">
              <a:spLocks noChangeArrowheads="1"/>
            </p:cNvSpPr>
            <p:nvPr/>
          </p:nvSpPr>
          <p:spPr bwMode="auto">
            <a:xfrm>
              <a:off x="4497223" y="1996532"/>
              <a:ext cx="2548385" cy="399799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ja-JP" sz="2000" dirty="0">
                  <a:solidFill>
                    <a:srgbClr val="C00000"/>
                  </a:solidFill>
                  <a:latin typeface="Calibri" panose="020F0502020204030204" pitchFamily="34" charset="0"/>
                </a:rPr>
                <a:t>Ge </a:t>
              </a:r>
              <a:r>
                <a:rPr lang="en-US" altLang="ja-JP" sz="20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array “Hyperball-J</a:t>
              </a:r>
              <a:r>
                <a:rPr lang="en-US" altLang="ja-JP" sz="2000" dirty="0">
                  <a:solidFill>
                    <a:srgbClr val="C00000"/>
                  </a:solidFill>
                  <a:latin typeface="Calibri" panose="020F0502020204030204" pitchFamily="34" charset="0"/>
                </a:rPr>
                <a:t>”</a:t>
              </a:r>
              <a:endParaRPr lang="ja-JP" altLang="en-US" sz="2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 bwMode="auto">
            <a:xfrm flipV="1">
              <a:off x="7055522" y="1107966"/>
              <a:ext cx="2363151" cy="92522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正方形/長方形 16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>
                <a:solidFill>
                  <a:schemeClr val="bg2"/>
                </a:solidFill>
              </a:rPr>
              <a:t>20/25</a:t>
            </a:r>
            <a:endParaRPr lang="en-US" altLang="ja-JP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94035"/>
      </p:ext>
    </p:extLst>
  </p:cSld>
  <p:clrMapOvr>
    <a:masterClrMapping/>
  </p:clrMapOvr>
  <p:transition spd="slow" advTm="315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040661" y="1520276"/>
            <a:ext cx="2184046" cy="2430270"/>
            <a:chOff x="6262751" y="2852936"/>
            <a:chExt cx="2912061" cy="3240360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7020272" y="2924944"/>
              <a:ext cx="1512168" cy="1080120"/>
              <a:chOff x="7236296" y="2996952"/>
              <a:chExt cx="1942316" cy="648072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7890852" y="2996952"/>
                <a:ext cx="1287760" cy="648072"/>
                <a:chOff x="7956376" y="2996952"/>
                <a:chExt cx="1287760" cy="648072"/>
              </a:xfrm>
            </p:grpSpPr>
            <p:sp>
              <p:nvSpPr>
                <p:cNvPr id="9" name="円弧 8"/>
                <p:cNvSpPr/>
                <p:nvPr/>
              </p:nvSpPr>
              <p:spPr>
                <a:xfrm>
                  <a:off x="7956376" y="3068960"/>
                  <a:ext cx="432048" cy="576064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ja-JP" altLang="en-US" sz="135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0" name="円弧 9"/>
                <p:cNvSpPr/>
                <p:nvPr/>
              </p:nvSpPr>
              <p:spPr>
                <a:xfrm flipH="1" flipV="1">
                  <a:off x="8388424" y="2996952"/>
                  <a:ext cx="855712" cy="567680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ja-JP" altLang="en-US" sz="135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12" name="グループ化 11"/>
              <p:cNvGrpSpPr/>
              <p:nvPr/>
            </p:nvGrpSpPr>
            <p:grpSpPr>
              <a:xfrm flipH="1">
                <a:off x="7236296" y="2996952"/>
                <a:ext cx="1088504" cy="648072"/>
                <a:chOff x="7956376" y="2996952"/>
                <a:chExt cx="1287760" cy="648072"/>
              </a:xfrm>
            </p:grpSpPr>
            <p:sp>
              <p:nvSpPr>
                <p:cNvPr id="13" name="円弧 12"/>
                <p:cNvSpPr/>
                <p:nvPr/>
              </p:nvSpPr>
              <p:spPr>
                <a:xfrm>
                  <a:off x="7956376" y="3068960"/>
                  <a:ext cx="432048" cy="576064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ja-JP" altLang="en-US" sz="135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14" name="円弧 13"/>
                <p:cNvSpPr/>
                <p:nvPr/>
              </p:nvSpPr>
              <p:spPr>
                <a:xfrm flipH="1" flipV="1">
                  <a:off x="8388424" y="2996952"/>
                  <a:ext cx="855712" cy="567680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ja-JP" altLang="en-US" sz="135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</p:grpSp>
        <p:grpSp>
          <p:nvGrpSpPr>
            <p:cNvPr id="26" name="グループ化 25"/>
            <p:cNvGrpSpPr/>
            <p:nvPr/>
          </p:nvGrpSpPr>
          <p:grpSpPr>
            <a:xfrm rot="21425513">
              <a:off x="6973011" y="3425708"/>
              <a:ext cx="1584784" cy="488622"/>
              <a:chOff x="6876256" y="4149080"/>
              <a:chExt cx="1440160" cy="360040"/>
            </a:xfrm>
          </p:grpSpPr>
          <p:sp>
            <p:nvSpPr>
              <p:cNvPr id="24" name="フリーフォーム 23"/>
              <p:cNvSpPr/>
              <p:nvPr/>
            </p:nvSpPr>
            <p:spPr>
              <a:xfrm>
                <a:off x="6876256" y="4149080"/>
                <a:ext cx="754380" cy="288032"/>
              </a:xfrm>
              <a:custGeom>
                <a:avLst/>
                <a:gdLst>
                  <a:gd name="connsiteX0" fmla="*/ 0 w 754380"/>
                  <a:gd name="connsiteY0" fmla="*/ 208130 h 208130"/>
                  <a:gd name="connsiteX1" fmla="*/ 365760 w 754380"/>
                  <a:gd name="connsiteY1" fmla="*/ 154790 h 208130"/>
                  <a:gd name="connsiteX2" fmla="*/ 480060 w 754380"/>
                  <a:gd name="connsiteY2" fmla="*/ 101450 h 208130"/>
                  <a:gd name="connsiteX3" fmla="*/ 632460 w 754380"/>
                  <a:gd name="connsiteY3" fmla="*/ 10010 h 208130"/>
                  <a:gd name="connsiteX4" fmla="*/ 754380 w 754380"/>
                  <a:gd name="connsiteY4" fmla="*/ 2390 h 208130"/>
                  <a:gd name="connsiteX5" fmla="*/ 754380 w 754380"/>
                  <a:gd name="connsiteY5" fmla="*/ 2390 h 20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380" h="208130">
                    <a:moveTo>
                      <a:pt x="0" y="208130"/>
                    </a:moveTo>
                    <a:cubicBezTo>
                      <a:pt x="142875" y="190350"/>
                      <a:pt x="285750" y="172570"/>
                      <a:pt x="365760" y="154790"/>
                    </a:cubicBezTo>
                    <a:cubicBezTo>
                      <a:pt x="445770" y="137010"/>
                      <a:pt x="435610" y="125580"/>
                      <a:pt x="480060" y="101450"/>
                    </a:cubicBezTo>
                    <a:cubicBezTo>
                      <a:pt x="524510" y="77320"/>
                      <a:pt x="586740" y="26520"/>
                      <a:pt x="632460" y="10010"/>
                    </a:cubicBezTo>
                    <a:cubicBezTo>
                      <a:pt x="678180" y="-6500"/>
                      <a:pt x="754380" y="2390"/>
                      <a:pt x="754380" y="2390"/>
                    </a:cubicBezTo>
                    <a:lnTo>
                      <a:pt x="754380" y="2390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ja-JP" altLang="en-US" sz="1350" dirty="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25" name="フリーフォーム 24"/>
              <p:cNvSpPr/>
              <p:nvPr/>
            </p:nvSpPr>
            <p:spPr>
              <a:xfrm flipH="1">
                <a:off x="7524328" y="4149080"/>
                <a:ext cx="792088" cy="360040"/>
              </a:xfrm>
              <a:custGeom>
                <a:avLst/>
                <a:gdLst>
                  <a:gd name="connsiteX0" fmla="*/ 0 w 754380"/>
                  <a:gd name="connsiteY0" fmla="*/ 208130 h 208130"/>
                  <a:gd name="connsiteX1" fmla="*/ 365760 w 754380"/>
                  <a:gd name="connsiteY1" fmla="*/ 154790 h 208130"/>
                  <a:gd name="connsiteX2" fmla="*/ 480060 w 754380"/>
                  <a:gd name="connsiteY2" fmla="*/ 101450 h 208130"/>
                  <a:gd name="connsiteX3" fmla="*/ 632460 w 754380"/>
                  <a:gd name="connsiteY3" fmla="*/ 10010 h 208130"/>
                  <a:gd name="connsiteX4" fmla="*/ 754380 w 754380"/>
                  <a:gd name="connsiteY4" fmla="*/ 2390 h 208130"/>
                  <a:gd name="connsiteX5" fmla="*/ 754380 w 754380"/>
                  <a:gd name="connsiteY5" fmla="*/ 2390 h 20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380" h="208130">
                    <a:moveTo>
                      <a:pt x="0" y="208130"/>
                    </a:moveTo>
                    <a:cubicBezTo>
                      <a:pt x="142875" y="190350"/>
                      <a:pt x="285750" y="172570"/>
                      <a:pt x="365760" y="154790"/>
                    </a:cubicBezTo>
                    <a:cubicBezTo>
                      <a:pt x="445770" y="137010"/>
                      <a:pt x="435610" y="125580"/>
                      <a:pt x="480060" y="101450"/>
                    </a:cubicBezTo>
                    <a:cubicBezTo>
                      <a:pt x="524510" y="77320"/>
                      <a:pt x="586740" y="26520"/>
                      <a:pt x="632460" y="10010"/>
                    </a:cubicBezTo>
                    <a:cubicBezTo>
                      <a:pt x="678180" y="-6500"/>
                      <a:pt x="754380" y="2390"/>
                      <a:pt x="754380" y="2390"/>
                    </a:cubicBezTo>
                    <a:lnTo>
                      <a:pt x="754380" y="2390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ja-JP" altLang="en-US" sz="135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28" name="直線コネクタ 27"/>
            <p:cNvCxnSpPr/>
            <p:nvPr/>
          </p:nvCxnSpPr>
          <p:spPr>
            <a:xfrm>
              <a:off x="6508596" y="3861048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グループ化 28"/>
            <p:cNvGrpSpPr/>
            <p:nvPr/>
          </p:nvGrpSpPr>
          <p:grpSpPr>
            <a:xfrm>
              <a:off x="7020272" y="5013176"/>
              <a:ext cx="1512168" cy="1080120"/>
              <a:chOff x="7236296" y="2996952"/>
              <a:chExt cx="1942316" cy="648072"/>
            </a:xfrm>
          </p:grpSpPr>
          <p:grpSp>
            <p:nvGrpSpPr>
              <p:cNvPr id="30" name="グループ化 29"/>
              <p:cNvGrpSpPr/>
              <p:nvPr/>
            </p:nvGrpSpPr>
            <p:grpSpPr>
              <a:xfrm>
                <a:off x="7890852" y="2996952"/>
                <a:ext cx="1287760" cy="648072"/>
                <a:chOff x="7956376" y="2996952"/>
                <a:chExt cx="1287760" cy="648072"/>
              </a:xfrm>
            </p:grpSpPr>
            <p:sp>
              <p:nvSpPr>
                <p:cNvPr id="34" name="円弧 33"/>
                <p:cNvSpPr/>
                <p:nvPr/>
              </p:nvSpPr>
              <p:spPr>
                <a:xfrm>
                  <a:off x="7956376" y="3068960"/>
                  <a:ext cx="432048" cy="576064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ja-JP" altLang="en-US" sz="135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5" name="円弧 34"/>
                <p:cNvSpPr/>
                <p:nvPr/>
              </p:nvSpPr>
              <p:spPr>
                <a:xfrm flipH="1" flipV="1">
                  <a:off x="8388424" y="2996952"/>
                  <a:ext cx="855712" cy="567680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ja-JP" altLang="en-US" sz="135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  <p:grpSp>
            <p:nvGrpSpPr>
              <p:cNvPr id="31" name="グループ化 30"/>
              <p:cNvGrpSpPr/>
              <p:nvPr/>
            </p:nvGrpSpPr>
            <p:grpSpPr>
              <a:xfrm flipH="1">
                <a:off x="7236296" y="2996952"/>
                <a:ext cx="1088504" cy="648072"/>
                <a:chOff x="7956376" y="2996952"/>
                <a:chExt cx="1287760" cy="648072"/>
              </a:xfrm>
            </p:grpSpPr>
            <p:sp>
              <p:nvSpPr>
                <p:cNvPr id="32" name="円弧 31"/>
                <p:cNvSpPr/>
                <p:nvPr/>
              </p:nvSpPr>
              <p:spPr>
                <a:xfrm>
                  <a:off x="7956376" y="3068960"/>
                  <a:ext cx="432048" cy="576064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ja-JP" altLang="en-US" sz="135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  <p:sp>
              <p:nvSpPr>
                <p:cNvPr id="33" name="円弧 32"/>
                <p:cNvSpPr/>
                <p:nvPr/>
              </p:nvSpPr>
              <p:spPr>
                <a:xfrm flipH="1" flipV="1">
                  <a:off x="8388424" y="2996952"/>
                  <a:ext cx="855712" cy="567680"/>
                </a:xfrm>
                <a:prstGeom prst="arc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685800"/>
                  <a:endParaRPr lang="ja-JP" altLang="en-US" sz="1350">
                    <a:solidFill>
                      <a:prstClr val="black"/>
                    </a:solidFill>
                    <a:latin typeface="Calibri"/>
                    <a:ea typeface="ＭＳ Ｐゴシック" panose="020B0600070205080204" pitchFamily="50" charset="-128"/>
                  </a:endParaRPr>
                </a:p>
              </p:txBody>
            </p:sp>
          </p:grpSp>
        </p:grpSp>
        <p:grpSp>
          <p:nvGrpSpPr>
            <p:cNvPr id="36" name="グループ化 35"/>
            <p:cNvGrpSpPr/>
            <p:nvPr/>
          </p:nvGrpSpPr>
          <p:grpSpPr>
            <a:xfrm>
              <a:off x="6262751" y="5661248"/>
              <a:ext cx="2912061" cy="270452"/>
              <a:chOff x="6876256" y="4149080"/>
              <a:chExt cx="1440160" cy="360040"/>
            </a:xfrm>
          </p:grpSpPr>
          <p:sp>
            <p:nvSpPr>
              <p:cNvPr id="37" name="フリーフォーム 36"/>
              <p:cNvSpPr/>
              <p:nvPr/>
            </p:nvSpPr>
            <p:spPr>
              <a:xfrm>
                <a:off x="6876256" y="4149080"/>
                <a:ext cx="754380" cy="288032"/>
              </a:xfrm>
              <a:custGeom>
                <a:avLst/>
                <a:gdLst>
                  <a:gd name="connsiteX0" fmla="*/ 0 w 754380"/>
                  <a:gd name="connsiteY0" fmla="*/ 208130 h 208130"/>
                  <a:gd name="connsiteX1" fmla="*/ 365760 w 754380"/>
                  <a:gd name="connsiteY1" fmla="*/ 154790 h 208130"/>
                  <a:gd name="connsiteX2" fmla="*/ 480060 w 754380"/>
                  <a:gd name="connsiteY2" fmla="*/ 101450 h 208130"/>
                  <a:gd name="connsiteX3" fmla="*/ 632460 w 754380"/>
                  <a:gd name="connsiteY3" fmla="*/ 10010 h 208130"/>
                  <a:gd name="connsiteX4" fmla="*/ 754380 w 754380"/>
                  <a:gd name="connsiteY4" fmla="*/ 2390 h 208130"/>
                  <a:gd name="connsiteX5" fmla="*/ 754380 w 754380"/>
                  <a:gd name="connsiteY5" fmla="*/ 2390 h 20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380" h="208130">
                    <a:moveTo>
                      <a:pt x="0" y="208130"/>
                    </a:moveTo>
                    <a:cubicBezTo>
                      <a:pt x="142875" y="190350"/>
                      <a:pt x="285750" y="172570"/>
                      <a:pt x="365760" y="154790"/>
                    </a:cubicBezTo>
                    <a:cubicBezTo>
                      <a:pt x="445770" y="137010"/>
                      <a:pt x="435610" y="125580"/>
                      <a:pt x="480060" y="101450"/>
                    </a:cubicBezTo>
                    <a:cubicBezTo>
                      <a:pt x="524510" y="77320"/>
                      <a:pt x="586740" y="26520"/>
                      <a:pt x="632460" y="10010"/>
                    </a:cubicBezTo>
                    <a:cubicBezTo>
                      <a:pt x="678180" y="-6500"/>
                      <a:pt x="754380" y="2390"/>
                      <a:pt x="754380" y="2390"/>
                    </a:cubicBezTo>
                    <a:lnTo>
                      <a:pt x="754380" y="2390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ja-JP" altLang="en-US" sz="135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38" name="フリーフォーム 37"/>
              <p:cNvSpPr/>
              <p:nvPr/>
            </p:nvSpPr>
            <p:spPr>
              <a:xfrm flipH="1">
                <a:off x="7524328" y="4149080"/>
                <a:ext cx="792088" cy="360040"/>
              </a:xfrm>
              <a:custGeom>
                <a:avLst/>
                <a:gdLst>
                  <a:gd name="connsiteX0" fmla="*/ 0 w 754380"/>
                  <a:gd name="connsiteY0" fmla="*/ 208130 h 208130"/>
                  <a:gd name="connsiteX1" fmla="*/ 365760 w 754380"/>
                  <a:gd name="connsiteY1" fmla="*/ 154790 h 208130"/>
                  <a:gd name="connsiteX2" fmla="*/ 480060 w 754380"/>
                  <a:gd name="connsiteY2" fmla="*/ 101450 h 208130"/>
                  <a:gd name="connsiteX3" fmla="*/ 632460 w 754380"/>
                  <a:gd name="connsiteY3" fmla="*/ 10010 h 208130"/>
                  <a:gd name="connsiteX4" fmla="*/ 754380 w 754380"/>
                  <a:gd name="connsiteY4" fmla="*/ 2390 h 208130"/>
                  <a:gd name="connsiteX5" fmla="*/ 754380 w 754380"/>
                  <a:gd name="connsiteY5" fmla="*/ 2390 h 20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4380" h="208130">
                    <a:moveTo>
                      <a:pt x="0" y="208130"/>
                    </a:moveTo>
                    <a:cubicBezTo>
                      <a:pt x="142875" y="190350"/>
                      <a:pt x="285750" y="172570"/>
                      <a:pt x="365760" y="154790"/>
                    </a:cubicBezTo>
                    <a:cubicBezTo>
                      <a:pt x="445770" y="137010"/>
                      <a:pt x="435610" y="125580"/>
                      <a:pt x="480060" y="101450"/>
                    </a:cubicBezTo>
                    <a:cubicBezTo>
                      <a:pt x="524510" y="77320"/>
                      <a:pt x="586740" y="26520"/>
                      <a:pt x="632460" y="10010"/>
                    </a:cubicBezTo>
                    <a:cubicBezTo>
                      <a:pt x="678180" y="-6500"/>
                      <a:pt x="754380" y="2390"/>
                      <a:pt x="754380" y="2390"/>
                    </a:cubicBezTo>
                    <a:lnTo>
                      <a:pt x="754380" y="2390"/>
                    </a:ln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ja-JP" altLang="en-US" sz="135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39" name="直線コネクタ 38"/>
            <p:cNvCxnSpPr/>
            <p:nvPr/>
          </p:nvCxnSpPr>
          <p:spPr>
            <a:xfrm>
              <a:off x="6372200" y="5949280"/>
              <a:ext cx="26566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/>
            <p:cNvSpPr/>
            <p:nvPr/>
          </p:nvSpPr>
          <p:spPr>
            <a:xfrm>
              <a:off x="7740352" y="2852936"/>
              <a:ext cx="37446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ja-JP" sz="1350" b="1" i="1" kern="0" dirty="0">
                  <a:solidFill>
                    <a:srgbClr val="FF0000"/>
                  </a:solidFill>
                  <a:latin typeface="Arial"/>
                  <a:ea typeface="ＭＳ Ｐゴシック"/>
                </a:rPr>
                <a:t>s</a:t>
              </a:r>
              <a:endParaRPr lang="ja-JP" altLang="en-US" sz="1350" i="1" dirty="0">
                <a:solidFill>
                  <a:srgbClr val="FF0000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956376" y="3284984"/>
              <a:ext cx="387285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altLang="ja-JP" sz="1350" b="1" i="1" kern="0" dirty="0">
                  <a:solidFill>
                    <a:srgbClr val="0033CC"/>
                  </a:solidFill>
                  <a:latin typeface="Arial"/>
                  <a:ea typeface="ＭＳ Ｐゴシック"/>
                </a:rPr>
                <a:t>u</a:t>
              </a:r>
              <a:endParaRPr lang="ja-JP" altLang="en-US" sz="1350" i="1" dirty="0">
                <a:solidFill>
                  <a:srgbClr val="0033CC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3"/>
          <a:srcRect t="13444"/>
          <a:stretch/>
        </p:blipFill>
        <p:spPr>
          <a:xfrm>
            <a:off x="72209" y="1401360"/>
            <a:ext cx="4236476" cy="280636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0561" y="651931"/>
            <a:ext cx="8361168" cy="6552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685800"/>
            <a:r>
              <a:rPr lang="en-US" altLang="ja-JP" sz="2000" b="1" kern="0" dirty="0">
                <a:solidFill>
                  <a:srgbClr val="080808"/>
                </a:solidFill>
                <a:latin typeface="Arial"/>
                <a:ea typeface="ＭＳ Ｐゴシック"/>
              </a:rPr>
              <a:t>Modification of </a:t>
            </a:r>
            <a:r>
              <a:rPr lang="en-US" altLang="ja-JP" sz="2000" b="1" i="1" kern="0" dirty="0" err="1">
                <a:solidFill>
                  <a:srgbClr val="080808"/>
                </a:solidFill>
                <a:latin typeface="Arial"/>
                <a:ea typeface="ＭＳ Ｐゴシック"/>
              </a:rPr>
              <a:t>g</a:t>
            </a:r>
            <a:r>
              <a:rPr lang="en-US" altLang="ja-JP" sz="2000" b="1" kern="0" baseline="-25000" dirty="0" err="1">
                <a:solidFill>
                  <a:srgbClr val="080808"/>
                </a:solidFill>
                <a:latin typeface="Arial"/>
                <a:ea typeface="ＭＳ Ｐゴシック"/>
              </a:rPr>
              <a:t>A</a:t>
            </a:r>
            <a:r>
              <a:rPr lang="en-US" altLang="ja-JP" sz="2000" b="1" kern="0" baseline="30000" dirty="0" err="1">
                <a:solidFill>
                  <a:srgbClr val="080808"/>
                </a:solidFill>
                <a:latin typeface="Symbol" pitchFamily="18" charset="2"/>
                <a:ea typeface="ＭＳ Ｐゴシック"/>
              </a:rPr>
              <a:t>L</a:t>
            </a:r>
            <a:r>
              <a:rPr lang="en-US" altLang="ja-JP" sz="2000" b="1" kern="0" dirty="0">
                <a:solidFill>
                  <a:srgbClr val="080808"/>
                </a:solidFill>
                <a:latin typeface="Symbol" pitchFamily="18" charset="2"/>
                <a:ea typeface="ＭＳ Ｐゴシック"/>
              </a:rPr>
              <a:t> </a:t>
            </a:r>
            <a:r>
              <a:rPr lang="en-US" altLang="ja-JP" sz="2000" b="1" kern="0" dirty="0">
                <a:solidFill>
                  <a:srgbClr val="080808"/>
                </a:solidFill>
                <a:latin typeface="Arial"/>
                <a:ea typeface="ＭＳ Ｐゴシック"/>
              </a:rPr>
              <a:t>due to baryon “swelling” in medium</a:t>
            </a:r>
            <a:br>
              <a:rPr lang="en-US" altLang="ja-JP" sz="2000" b="1" kern="0" dirty="0">
                <a:solidFill>
                  <a:srgbClr val="080808"/>
                </a:solidFill>
                <a:latin typeface="Arial"/>
                <a:ea typeface="ＭＳ Ｐゴシック"/>
              </a:rPr>
            </a:br>
            <a:endParaRPr lang="en-US" altLang="ja-JP" sz="1000" b="1" kern="0" dirty="0">
              <a:solidFill>
                <a:srgbClr val="080808"/>
              </a:solidFill>
              <a:latin typeface="Arial"/>
              <a:ea typeface="ＭＳ Ｐゴシック"/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2008132" y="1072872"/>
            <a:ext cx="5650349" cy="464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ja-JP" sz="18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Sensitive to overlap of u and s quark w.f.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881829" y="1010097"/>
            <a:ext cx="184217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2100" b="1" kern="0" dirty="0">
                <a:solidFill>
                  <a:srgbClr val="080808"/>
                </a:solidFill>
                <a:latin typeface="Symbol" pitchFamily="18" charset="2"/>
                <a:ea typeface="ＭＳ Ｐゴシック"/>
              </a:rPr>
              <a:t> L -&gt; </a:t>
            </a:r>
            <a:r>
              <a:rPr lang="en-US" altLang="ja-JP" sz="2100" b="1" kern="0" dirty="0">
                <a:solidFill>
                  <a:srgbClr val="080808"/>
                </a:solidFill>
                <a:latin typeface="Arial"/>
                <a:ea typeface="ＭＳ Ｐゴシック"/>
              </a:rPr>
              <a:t>p e</a:t>
            </a:r>
            <a:r>
              <a:rPr lang="en-US" altLang="ja-JP" sz="2100" b="1" kern="0" baseline="30000" dirty="0">
                <a:solidFill>
                  <a:srgbClr val="080808"/>
                </a:solidFill>
                <a:latin typeface="Symbol" pitchFamily="18" charset="2"/>
                <a:ea typeface="ＭＳ Ｐゴシック"/>
              </a:rPr>
              <a:t>-</a:t>
            </a:r>
            <a:r>
              <a:rPr lang="en-US" altLang="ja-JP" sz="2100" b="1" kern="0" dirty="0">
                <a:solidFill>
                  <a:srgbClr val="080808"/>
                </a:solidFill>
                <a:latin typeface="Symbol" pitchFamily="18" charset="2"/>
                <a:ea typeface="ＭＳ Ｐゴシック"/>
              </a:rPr>
              <a:t> </a:t>
            </a:r>
            <a:r>
              <a:rPr lang="en-US" altLang="ja-JP" sz="2100" b="1" kern="0" dirty="0" err="1">
                <a:solidFill>
                  <a:srgbClr val="080808"/>
                </a:solidFill>
                <a:latin typeface="Symbol" pitchFamily="18" charset="2"/>
                <a:ea typeface="ＭＳ Ｐゴシック"/>
              </a:rPr>
              <a:t>n</a:t>
            </a:r>
            <a:r>
              <a:rPr lang="en-US" altLang="ja-JP" sz="2100" b="1" kern="0" baseline="30000" dirty="0" err="1">
                <a:solidFill>
                  <a:srgbClr val="080808"/>
                </a:solidFill>
                <a:latin typeface="Arial"/>
                <a:ea typeface="ＭＳ Ｐゴシック"/>
              </a:rPr>
              <a:t>bar</a:t>
            </a:r>
            <a:endParaRPr lang="ja-JP" altLang="en-US" sz="21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3267199" y="4073766"/>
            <a:ext cx="244503" cy="360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ja-JP" altLang="en-US" sz="135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663530" y="4055068"/>
            <a:ext cx="24449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350" i="1" kern="0" dirty="0">
                <a:solidFill>
                  <a:srgbClr val="0033CC"/>
                </a:solidFill>
                <a:latin typeface="Arial"/>
                <a:ea typeface="ＭＳ Ｐゴシック"/>
              </a:rPr>
              <a:t> Reduction of beta decay rate</a:t>
            </a:r>
          </a:p>
          <a:p>
            <a:pPr defTabSz="685800"/>
            <a:r>
              <a:rPr lang="en-US" altLang="ja-JP" sz="1350" i="1" kern="0" dirty="0">
                <a:solidFill>
                  <a:srgbClr val="0033CC"/>
                </a:solidFill>
                <a:latin typeface="Arial"/>
                <a:ea typeface="ＭＳ Ｐゴシック"/>
              </a:rPr>
              <a:t> in medium</a:t>
            </a:r>
            <a:endParaRPr lang="ja-JP" altLang="en-US" sz="1350" i="1" dirty="0">
              <a:solidFill>
                <a:srgbClr val="0033CC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165515" y="4066827"/>
            <a:ext cx="197229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ja-JP" sz="1350" i="1" kern="0" dirty="0">
                <a:solidFill>
                  <a:srgbClr val="0033CC"/>
                </a:solidFill>
                <a:latin typeface="Arial"/>
                <a:ea typeface="ＭＳ Ｐゴシック"/>
              </a:rPr>
              <a:t> Less overlap between s and u quarks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786099" y="2770338"/>
            <a:ext cx="25603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ja-JP" sz="135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but s quark is not spread, then </a:t>
            </a:r>
            <a:endParaRPr lang="ja-JP" altLang="en-US" sz="135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250296" y="2709190"/>
            <a:ext cx="1628029" cy="1383527"/>
          </a:xfrm>
          <a:prstGeom prst="rect">
            <a:avLst/>
          </a:prstGeom>
          <a:solidFill>
            <a:srgbClr val="FFFF00">
              <a:alpha val="902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ja-JP" altLang="en-US" sz="135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040333" y="2716148"/>
            <a:ext cx="1628029" cy="1383527"/>
          </a:xfrm>
          <a:prstGeom prst="rect">
            <a:avLst/>
          </a:prstGeom>
          <a:solidFill>
            <a:srgbClr val="FFFF00">
              <a:alpha val="9020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ja-JP" altLang="en-US" sz="1350">
              <a:solidFill>
                <a:prstClr val="white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58" name="正方形/長方形 18">
            <a:extLst>
              <a:ext uri="{FF2B5EF4-FFF2-40B4-BE49-F238E27FC236}">
                <a16:creationId xmlns:a16="http://schemas.microsoft.com/office/drawing/2014/main" id="{4092CD96-97EA-428A-B7AC-66BE903E7AF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26025" y="-492758"/>
            <a:ext cx="25693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ja-JP" sz="135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B  : Pressure from outside</a:t>
            </a:r>
            <a:endParaRPr lang="ja-JP" altLang="en-US" sz="135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正方形/長方形 64">
            <a:extLst>
              <a:ext uri="{FF2B5EF4-FFF2-40B4-BE49-F238E27FC236}">
                <a16:creationId xmlns:a16="http://schemas.microsoft.com/office/drawing/2014/main" id="{5EC00841-B674-41A3-A131-E71FF9178E4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333209" y="-509687"/>
            <a:ext cx="254793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en-US" altLang="ja-JP" sz="135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confinement potential</a:t>
            </a:r>
            <a:endParaRPr lang="ja-JP" altLang="en-US" sz="135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" name="図 2">
            <a:extLst>
              <a:ext uri="{FF2B5EF4-FFF2-40B4-BE49-F238E27FC236}">
                <a16:creationId xmlns:a16="http://schemas.microsoft.com/office/drawing/2014/main" id="{28D2DA79-EAF5-4464-ADFA-9C2B80B9EF9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83" y="2664619"/>
            <a:ext cx="2352011" cy="38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2">
            <a:extLst>
              <a:ext uri="{FF2B5EF4-FFF2-40B4-BE49-F238E27FC236}">
                <a16:creationId xmlns:a16="http://schemas.microsoft.com/office/drawing/2014/main" id="{2FB1DBA0-160E-46DA-8E47-115632A2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2475" y="1253809"/>
            <a:ext cx="2261525" cy="4643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altLang="ja-JP" sz="18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Bag model picture</a:t>
            </a: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7AD76641-C5B0-4507-83B7-E791100690D4}"/>
              </a:ext>
            </a:extLst>
          </p:cNvPr>
          <p:cNvGrpSpPr/>
          <p:nvPr/>
        </p:nvGrpSpPr>
        <p:grpSpPr>
          <a:xfrm>
            <a:off x="6881626" y="1842006"/>
            <a:ext cx="2025062" cy="763162"/>
            <a:chOff x="-4000827" y="344224"/>
            <a:chExt cx="4481476" cy="1548674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805BD269-1E14-44DD-9CE7-F4CA6435C15D}"/>
                </a:ext>
              </a:extLst>
            </p:cNvPr>
            <p:cNvSpPr/>
            <p:nvPr/>
          </p:nvSpPr>
          <p:spPr>
            <a:xfrm>
              <a:off x="-2564138" y="762597"/>
              <a:ext cx="1757363" cy="1130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C4DA8812-767E-45E9-B92A-749DFAF0FBA1}"/>
                </a:ext>
              </a:extLst>
            </p:cNvPr>
            <p:cNvCxnSpPr/>
            <p:nvPr/>
          </p:nvCxnSpPr>
          <p:spPr>
            <a:xfrm flipV="1">
              <a:off x="-771888" y="761010"/>
              <a:ext cx="1252537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5205C53A-2157-4D42-943F-9728D9188005}"/>
                </a:ext>
              </a:extLst>
            </p:cNvPr>
            <p:cNvSpPr/>
            <p:nvPr/>
          </p:nvSpPr>
          <p:spPr>
            <a:xfrm>
              <a:off x="-2516531" y="535584"/>
              <a:ext cx="1685924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id="{AAB2C0E5-8E28-4A8E-A480-0E388324B383}"/>
                </a:ext>
              </a:extLst>
            </p:cNvPr>
            <p:cNvCxnSpPr/>
            <p:nvPr/>
          </p:nvCxnSpPr>
          <p:spPr>
            <a:xfrm>
              <a:off x="-4000827" y="761009"/>
              <a:ext cx="14366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円/楕円 6">
              <a:extLst>
                <a:ext uri="{FF2B5EF4-FFF2-40B4-BE49-F238E27FC236}">
                  <a16:creationId xmlns:a16="http://schemas.microsoft.com/office/drawing/2014/main" id="{0D99B4C9-E722-467D-AE16-8F1B264E7321}"/>
                </a:ext>
              </a:extLst>
            </p:cNvPr>
            <p:cNvSpPr/>
            <p:nvPr/>
          </p:nvSpPr>
          <p:spPr>
            <a:xfrm>
              <a:off x="-1773564" y="1523009"/>
              <a:ext cx="165100" cy="16351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5" name="円/楕円 8">
              <a:extLst>
                <a:ext uri="{FF2B5EF4-FFF2-40B4-BE49-F238E27FC236}">
                  <a16:creationId xmlns:a16="http://schemas.microsoft.com/office/drawing/2014/main" id="{813A6A4D-D74A-4454-93DE-38A031340755}"/>
                </a:ext>
              </a:extLst>
            </p:cNvPr>
            <p:cNvSpPr/>
            <p:nvPr/>
          </p:nvSpPr>
          <p:spPr>
            <a:xfrm>
              <a:off x="-2252989" y="1194397"/>
              <a:ext cx="163513" cy="163512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6" name="円/楕円 9">
              <a:extLst>
                <a:ext uri="{FF2B5EF4-FFF2-40B4-BE49-F238E27FC236}">
                  <a16:creationId xmlns:a16="http://schemas.microsoft.com/office/drawing/2014/main" id="{CFBF371A-B0D6-4B4B-9246-25508311F2F8}"/>
                </a:ext>
              </a:extLst>
            </p:cNvPr>
            <p:cNvSpPr/>
            <p:nvPr/>
          </p:nvSpPr>
          <p:spPr>
            <a:xfrm>
              <a:off x="-1271914" y="1111847"/>
              <a:ext cx="163513" cy="163512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6A281BF5-C462-4E36-83E7-1B5F6AFD71A2}"/>
                </a:ext>
              </a:extLst>
            </p:cNvPr>
            <p:cNvCxnSpPr/>
            <p:nvPr/>
          </p:nvCxnSpPr>
          <p:spPr>
            <a:xfrm>
              <a:off x="-1608464" y="1605559"/>
              <a:ext cx="4730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>
              <a:extLst>
                <a:ext uri="{FF2B5EF4-FFF2-40B4-BE49-F238E27FC236}">
                  <a16:creationId xmlns:a16="http://schemas.microsoft.com/office/drawing/2014/main" id="{2323E769-F715-4745-BA70-86CA0C9D2C38}"/>
                </a:ext>
              </a:extLst>
            </p:cNvPr>
            <p:cNvCxnSpPr/>
            <p:nvPr/>
          </p:nvCxnSpPr>
          <p:spPr>
            <a:xfrm>
              <a:off x="-2987316" y="757834"/>
              <a:ext cx="0" cy="113506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正方形/長方形 24">
              <a:extLst>
                <a:ext uri="{FF2B5EF4-FFF2-40B4-BE49-F238E27FC236}">
                  <a16:creationId xmlns:a16="http://schemas.microsoft.com/office/drawing/2014/main" id="{8A6666B3-808A-4B35-84A4-10D77F0B73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519327" y="344224"/>
              <a:ext cx="357188" cy="60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en-US" altLang="ja-JP" sz="135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ja-JP" altLang="en-US" sz="135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1" name="直線矢印コネクタ 80">
              <a:extLst>
                <a:ext uri="{FF2B5EF4-FFF2-40B4-BE49-F238E27FC236}">
                  <a16:creationId xmlns:a16="http://schemas.microsoft.com/office/drawing/2014/main" id="{0E26C225-A882-4C15-901D-7408FA6FDDCB}"/>
                </a:ext>
              </a:extLst>
            </p:cNvPr>
            <p:cNvCxnSpPr/>
            <p:nvPr/>
          </p:nvCxnSpPr>
          <p:spPr>
            <a:xfrm flipH="1">
              <a:off x="-1732115" y="867176"/>
              <a:ext cx="93662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正方形/長方形 50">
              <a:extLst>
                <a:ext uri="{FF2B5EF4-FFF2-40B4-BE49-F238E27FC236}">
                  <a16:creationId xmlns:a16="http://schemas.microsoft.com/office/drawing/2014/main" id="{5E56AC76-7DE6-40C3-B975-6538D8E72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87757" y="1066425"/>
              <a:ext cx="653443" cy="56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en-US" altLang="ja-JP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ja-JP" altLang="en-US" sz="1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3" name="図 56">
              <a:extLst>
                <a:ext uri="{FF2B5EF4-FFF2-40B4-BE49-F238E27FC236}">
                  <a16:creationId xmlns:a16="http://schemas.microsoft.com/office/drawing/2014/main" id="{FF35FC8B-DF34-4062-A82D-37C6A4E3F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7000" contrast="4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0" t="7384" r="33203" b="9579"/>
            <a:stretch>
              <a:fillRect/>
            </a:stretch>
          </p:blipFill>
          <p:spPr bwMode="auto">
            <a:xfrm>
              <a:off x="-3815021" y="1032801"/>
              <a:ext cx="704851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E9942B8-0473-4647-B4D0-E5D2F4521113}"/>
              </a:ext>
            </a:extLst>
          </p:cNvPr>
          <p:cNvGrpSpPr/>
          <p:nvPr/>
        </p:nvGrpSpPr>
        <p:grpSpPr>
          <a:xfrm>
            <a:off x="6797718" y="3272939"/>
            <a:ext cx="2346282" cy="626747"/>
            <a:chOff x="8628887" y="4819370"/>
            <a:chExt cx="3693526" cy="835662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5C0BAC03-F220-4543-B682-E1A0E618118F}"/>
                </a:ext>
              </a:extLst>
            </p:cNvPr>
            <p:cNvSpPr/>
            <p:nvPr/>
          </p:nvSpPr>
          <p:spPr>
            <a:xfrm>
              <a:off x="10071044" y="4957820"/>
              <a:ext cx="1075264" cy="283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9A4AE8BE-3C9D-49D5-B269-EAA2691DD3D1}"/>
                </a:ext>
              </a:extLst>
            </p:cNvPr>
            <p:cNvGrpSpPr/>
            <p:nvPr/>
          </p:nvGrpSpPr>
          <p:grpSpPr>
            <a:xfrm>
              <a:off x="8628887" y="5105935"/>
              <a:ext cx="3693526" cy="549097"/>
              <a:chOff x="736654" y="5166302"/>
              <a:chExt cx="2478309" cy="743702"/>
            </a:xfrm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2DDBC956-ADC2-4CA7-B33F-FACDBFD98371}"/>
                  </a:ext>
                </a:extLst>
              </p:cNvPr>
              <p:cNvSpPr/>
              <p:nvPr/>
            </p:nvSpPr>
            <p:spPr>
              <a:xfrm>
                <a:off x="1443090" y="5167345"/>
                <a:ext cx="1120827" cy="7426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ja-JP" altLang="en-US" sz="135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145F4FE6-8B6F-49F6-8AEE-3DF90A3E9B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63917" y="5167345"/>
                <a:ext cx="65104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EA1F5EC8-29CA-4235-BDD4-2F7030588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654" y="5166302"/>
                <a:ext cx="70643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円/楕円 6">
              <a:extLst>
                <a:ext uri="{FF2B5EF4-FFF2-40B4-BE49-F238E27FC236}">
                  <a16:creationId xmlns:a16="http://schemas.microsoft.com/office/drawing/2014/main" id="{E21812E8-08DA-4FE4-8636-4B70AC59583F}"/>
                </a:ext>
              </a:extLst>
            </p:cNvPr>
            <p:cNvSpPr/>
            <p:nvPr/>
          </p:nvSpPr>
          <p:spPr>
            <a:xfrm>
              <a:off x="10562333" y="5488788"/>
              <a:ext cx="105299" cy="1074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4" name="円/楕円 8">
              <a:extLst>
                <a:ext uri="{FF2B5EF4-FFF2-40B4-BE49-F238E27FC236}">
                  <a16:creationId xmlns:a16="http://schemas.microsoft.com/office/drawing/2014/main" id="{D8A56FEF-F843-4694-8727-F8637997F78C}"/>
                </a:ext>
              </a:extLst>
            </p:cNvPr>
            <p:cNvSpPr/>
            <p:nvPr/>
          </p:nvSpPr>
          <p:spPr>
            <a:xfrm>
              <a:off x="10250255" y="5390690"/>
              <a:ext cx="104287" cy="107435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円/楕円 9">
              <a:extLst>
                <a:ext uri="{FF2B5EF4-FFF2-40B4-BE49-F238E27FC236}">
                  <a16:creationId xmlns:a16="http://schemas.microsoft.com/office/drawing/2014/main" id="{F9ECDF58-0ED8-43F7-A15A-F9B252027C24}"/>
                </a:ext>
              </a:extLst>
            </p:cNvPr>
            <p:cNvSpPr/>
            <p:nvPr/>
          </p:nvSpPr>
          <p:spPr>
            <a:xfrm>
              <a:off x="10919864" y="5270616"/>
              <a:ext cx="104287" cy="107435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79117F73-EA2D-4929-A6A3-6D6B9F01D773}"/>
                </a:ext>
              </a:extLst>
            </p:cNvPr>
            <p:cNvCxnSpPr/>
            <p:nvPr/>
          </p:nvCxnSpPr>
          <p:spPr>
            <a:xfrm>
              <a:off x="10644097" y="5528599"/>
              <a:ext cx="30172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DDEFA00C-2C7F-41E0-BDB2-31A55B85D202}"/>
                </a:ext>
              </a:extLst>
            </p:cNvPr>
            <p:cNvCxnSpPr>
              <a:cxnSpLocks/>
            </p:cNvCxnSpPr>
            <p:nvPr/>
          </p:nvCxnSpPr>
          <p:spPr>
            <a:xfrm>
              <a:off x="9505878" y="5099676"/>
              <a:ext cx="0" cy="55535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正方形/長方形 50">
              <a:extLst>
                <a:ext uri="{FF2B5EF4-FFF2-40B4-BE49-F238E27FC236}">
                  <a16:creationId xmlns:a16="http://schemas.microsoft.com/office/drawing/2014/main" id="{FD0B33AF-C87F-4983-A868-B5F537F82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6985" y="5178280"/>
              <a:ext cx="4648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685800">
                <a:spcBef>
                  <a:spcPct val="0"/>
                </a:spcBef>
                <a:buNone/>
              </a:pPr>
              <a:r>
                <a:rPr lang="en-US" altLang="ja-JP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ja-JP" altLang="en-US" sz="12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正方形/長方形 83">
              <a:extLst>
                <a:ext uri="{FF2B5EF4-FFF2-40B4-BE49-F238E27FC236}">
                  <a16:creationId xmlns:a16="http://schemas.microsoft.com/office/drawing/2014/main" id="{6B9D9CCB-5F2D-4771-B9D2-653762054987}"/>
                </a:ext>
              </a:extLst>
            </p:cNvPr>
            <p:cNvSpPr/>
            <p:nvPr/>
          </p:nvSpPr>
          <p:spPr>
            <a:xfrm>
              <a:off x="9701714" y="5000642"/>
              <a:ext cx="1629080" cy="178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DFA7142-36A9-4B06-8D69-59B8A3FED49A}"/>
                </a:ext>
              </a:extLst>
            </p:cNvPr>
            <p:cNvGrpSpPr/>
            <p:nvPr/>
          </p:nvGrpSpPr>
          <p:grpSpPr>
            <a:xfrm>
              <a:off x="10503845" y="4819370"/>
              <a:ext cx="835878" cy="400109"/>
              <a:chOff x="1895128" y="4879737"/>
              <a:chExt cx="835878" cy="400109"/>
            </a:xfrm>
          </p:grpSpPr>
          <p:sp>
            <p:nvSpPr>
              <p:cNvPr id="60" name="正方形/長方形 24">
                <a:extLst>
                  <a:ext uri="{FF2B5EF4-FFF2-40B4-BE49-F238E27FC236}">
                    <a16:creationId xmlns:a16="http://schemas.microsoft.com/office/drawing/2014/main" id="{EA0226C5-ADCE-4440-8E3F-2057C02CE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121453" y="4879737"/>
                <a:ext cx="597367" cy="400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685800">
                  <a:spcBef>
                    <a:spcPct val="0"/>
                  </a:spcBef>
                  <a:buNone/>
                </a:pPr>
                <a:r>
                  <a:rPr lang="en-US" altLang="ja-JP" sz="135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R’</a:t>
                </a:r>
                <a:endParaRPr lang="ja-JP" altLang="en-US" sz="135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1" name="直線矢印コネクタ 60">
                <a:extLst>
                  <a:ext uri="{FF2B5EF4-FFF2-40B4-BE49-F238E27FC236}">
                    <a16:creationId xmlns:a16="http://schemas.microsoft.com/office/drawing/2014/main" id="{9EAE7C90-A9AC-48D5-9E01-6AA92D5E05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95128" y="5202083"/>
                <a:ext cx="83587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グループ化 12">
            <a:extLst>
              <a:ext uri="{FF2B5EF4-FFF2-40B4-BE49-F238E27FC236}">
                <a16:creationId xmlns:a16="http://schemas.microsoft.com/office/drawing/2014/main" id="{BF98395A-1739-4AD3-9024-AD8BB04B1228}"/>
              </a:ext>
            </a:extLst>
          </p:cNvPr>
          <p:cNvGrpSpPr>
            <a:grpSpLocks/>
          </p:cNvGrpSpPr>
          <p:nvPr/>
        </p:nvGrpSpPr>
        <p:grpSpPr bwMode="auto">
          <a:xfrm>
            <a:off x="5112682" y="5505614"/>
            <a:ext cx="3767204" cy="332386"/>
            <a:chOff x="2161359" y="3853909"/>
            <a:chExt cx="6605510" cy="583850"/>
          </a:xfrm>
        </p:grpSpPr>
        <p:pic>
          <p:nvPicPr>
            <p:cNvPr id="86" name="図 7">
              <a:extLst>
                <a:ext uri="{FF2B5EF4-FFF2-40B4-BE49-F238E27FC236}">
                  <a16:creationId xmlns:a16="http://schemas.microsoft.com/office/drawing/2014/main" id="{59AA741F-2107-4864-9128-5D988BA96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29" r="27637" b="2428"/>
            <a:stretch>
              <a:fillRect/>
            </a:stretch>
          </p:blipFill>
          <p:spPr bwMode="auto">
            <a:xfrm>
              <a:off x="2161359" y="3892974"/>
              <a:ext cx="4574420" cy="50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59C3F0F0-243E-4367-8F5D-85CA23A296E8}"/>
                </a:ext>
              </a:extLst>
            </p:cNvPr>
            <p:cNvSpPr/>
            <p:nvPr/>
          </p:nvSpPr>
          <p:spPr>
            <a:xfrm>
              <a:off x="6742831" y="3922317"/>
              <a:ext cx="342896" cy="389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B9983E3E-5E97-458E-8828-82FF5E30EED1}"/>
                </a:ext>
              </a:extLst>
            </p:cNvPr>
            <p:cNvSpPr/>
            <p:nvPr/>
          </p:nvSpPr>
          <p:spPr>
            <a:xfrm>
              <a:off x="4529881" y="3938226"/>
              <a:ext cx="373058" cy="415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pic>
          <p:nvPicPr>
            <p:cNvPr id="89" name="図 116">
              <a:extLst>
                <a:ext uri="{FF2B5EF4-FFF2-40B4-BE49-F238E27FC236}">
                  <a16:creationId xmlns:a16="http://schemas.microsoft.com/office/drawing/2014/main" id="{31E4FFA4-77F3-4992-AB36-D52277AD4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1" t="10873" r="75053" b="2519"/>
            <a:stretch>
              <a:fillRect/>
            </a:stretch>
          </p:blipFill>
          <p:spPr bwMode="auto">
            <a:xfrm>
              <a:off x="4688179" y="3977446"/>
              <a:ext cx="235390" cy="37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図 121">
              <a:extLst>
                <a:ext uri="{FF2B5EF4-FFF2-40B4-BE49-F238E27FC236}">
                  <a16:creationId xmlns:a16="http://schemas.microsoft.com/office/drawing/2014/main" id="{7339A066-AB70-463E-8239-DE50AFF98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10" r="89845"/>
            <a:stretch>
              <a:fillRect/>
            </a:stretch>
          </p:blipFill>
          <p:spPr bwMode="auto">
            <a:xfrm>
              <a:off x="4411142" y="4023605"/>
              <a:ext cx="275209" cy="31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正方形/長方形 90">
              <a:extLst>
                <a:ext uri="{FF2B5EF4-FFF2-40B4-BE49-F238E27FC236}">
                  <a16:creationId xmlns:a16="http://schemas.microsoft.com/office/drawing/2014/main" id="{B173102C-8A4A-4935-B6D5-2B7842046898}"/>
                </a:ext>
              </a:extLst>
            </p:cNvPr>
            <p:cNvSpPr/>
            <p:nvPr/>
          </p:nvSpPr>
          <p:spPr>
            <a:xfrm>
              <a:off x="6344372" y="3966861"/>
              <a:ext cx="468308" cy="389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pic>
          <p:nvPicPr>
            <p:cNvPr id="92" name="図 109">
              <a:extLst>
                <a:ext uri="{FF2B5EF4-FFF2-40B4-BE49-F238E27FC236}">
                  <a16:creationId xmlns:a16="http://schemas.microsoft.com/office/drawing/2014/main" id="{8FCFF59E-9CBB-4FDE-8F06-D18FC2275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69" b="7297"/>
            <a:stretch>
              <a:fillRect/>
            </a:stretch>
          </p:blipFill>
          <p:spPr bwMode="auto">
            <a:xfrm>
              <a:off x="7022473" y="4057400"/>
              <a:ext cx="239755" cy="25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3" name="グループ化 124">
              <a:extLst>
                <a:ext uri="{FF2B5EF4-FFF2-40B4-BE49-F238E27FC236}">
                  <a16:creationId xmlns:a16="http://schemas.microsoft.com/office/drawing/2014/main" id="{23A75950-4C61-46A9-B6CF-25262F997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892" y="3926192"/>
              <a:ext cx="362373" cy="367528"/>
              <a:chOff x="1899984" y="4519120"/>
              <a:chExt cx="392131" cy="443497"/>
            </a:xfrm>
          </p:grpSpPr>
          <p:pic>
            <p:nvPicPr>
              <p:cNvPr id="96" name="図 125">
                <a:extLst>
                  <a:ext uri="{FF2B5EF4-FFF2-40B4-BE49-F238E27FC236}">
                    <a16:creationId xmlns:a16="http://schemas.microsoft.com/office/drawing/2014/main" id="{309F2F08-AAE1-4A80-8593-AABED2773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246" b="1019"/>
              <a:stretch>
                <a:fillRect/>
              </a:stretch>
            </p:blipFill>
            <p:spPr bwMode="auto">
              <a:xfrm>
                <a:off x="1899984" y="4519120"/>
                <a:ext cx="372700" cy="443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467F3ECF-A660-4973-9A45-4F7A76A5F531}"/>
                  </a:ext>
                </a:extLst>
              </p:cNvPr>
              <p:cNvSpPr/>
              <p:nvPr/>
            </p:nvSpPr>
            <p:spPr>
              <a:xfrm>
                <a:off x="2110636" y="4518283"/>
                <a:ext cx="182092" cy="2322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>
                  <a:defRPr/>
                </a:pPr>
                <a:endParaRPr lang="ja-JP" altLang="en-US" sz="1350"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</p:txBody>
          </p:sp>
        </p:grpSp>
        <p:pic>
          <p:nvPicPr>
            <p:cNvPr id="94" name="図 7">
              <a:extLst>
                <a:ext uri="{FF2B5EF4-FFF2-40B4-BE49-F238E27FC236}">
                  <a16:creationId xmlns:a16="http://schemas.microsoft.com/office/drawing/2014/main" id="{6057A094-913D-4289-8EBE-AECC071F2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91" t="7249"/>
            <a:stretch>
              <a:fillRect/>
            </a:stretch>
          </p:blipFill>
          <p:spPr bwMode="auto">
            <a:xfrm>
              <a:off x="7362971" y="3853909"/>
              <a:ext cx="1403898" cy="58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図 118">
              <a:extLst>
                <a:ext uri="{FF2B5EF4-FFF2-40B4-BE49-F238E27FC236}">
                  <a16:creationId xmlns:a16="http://schemas.microsoft.com/office/drawing/2014/main" id="{411571FA-3679-420A-90E0-10CAC7D93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3748" r="44501" b="-468"/>
            <a:stretch>
              <a:fillRect/>
            </a:stretch>
          </p:blipFill>
          <p:spPr bwMode="auto">
            <a:xfrm>
              <a:off x="6724597" y="4009281"/>
              <a:ext cx="246311" cy="29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グループ化 12">
            <a:extLst>
              <a:ext uri="{FF2B5EF4-FFF2-40B4-BE49-F238E27FC236}">
                <a16:creationId xmlns:a16="http://schemas.microsoft.com/office/drawing/2014/main" id="{929A947E-5D01-4E6D-840C-DAB4DBF8C533}"/>
              </a:ext>
            </a:extLst>
          </p:cNvPr>
          <p:cNvGrpSpPr>
            <a:grpSpLocks/>
          </p:cNvGrpSpPr>
          <p:nvPr/>
        </p:nvGrpSpPr>
        <p:grpSpPr bwMode="auto">
          <a:xfrm>
            <a:off x="5829238" y="3967628"/>
            <a:ext cx="3255386" cy="332386"/>
            <a:chOff x="1592067" y="3837469"/>
            <a:chExt cx="5931269" cy="583850"/>
          </a:xfrm>
        </p:grpSpPr>
        <p:pic>
          <p:nvPicPr>
            <p:cNvPr id="99" name="図 7">
              <a:extLst>
                <a:ext uri="{FF2B5EF4-FFF2-40B4-BE49-F238E27FC236}">
                  <a16:creationId xmlns:a16="http://schemas.microsoft.com/office/drawing/2014/main" id="{55377D6D-E879-4406-A2B0-8AE4DA8277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6" t="18686" r="36642" b="770"/>
            <a:stretch/>
          </p:blipFill>
          <p:spPr bwMode="auto">
            <a:xfrm>
              <a:off x="1592067" y="3903411"/>
              <a:ext cx="4574420" cy="50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299E4042-D3A8-43CE-A808-FF0DDAFEB13B}"/>
                </a:ext>
              </a:extLst>
            </p:cNvPr>
            <p:cNvSpPr/>
            <p:nvPr/>
          </p:nvSpPr>
          <p:spPr>
            <a:xfrm>
              <a:off x="6742831" y="3922317"/>
              <a:ext cx="342896" cy="389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863FC0CD-C8F3-453C-A694-7131A71462AB}"/>
                </a:ext>
              </a:extLst>
            </p:cNvPr>
            <p:cNvSpPr/>
            <p:nvPr/>
          </p:nvSpPr>
          <p:spPr>
            <a:xfrm>
              <a:off x="4529881" y="3938226"/>
              <a:ext cx="373058" cy="415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pic>
          <p:nvPicPr>
            <p:cNvPr id="102" name="図 116">
              <a:extLst>
                <a:ext uri="{FF2B5EF4-FFF2-40B4-BE49-F238E27FC236}">
                  <a16:creationId xmlns:a16="http://schemas.microsoft.com/office/drawing/2014/main" id="{B3889B46-30B2-476C-A8FC-E98791BB9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1" t="10873" r="75053" b="2519"/>
            <a:stretch>
              <a:fillRect/>
            </a:stretch>
          </p:blipFill>
          <p:spPr bwMode="auto">
            <a:xfrm>
              <a:off x="4688179" y="3977446"/>
              <a:ext cx="235390" cy="371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図 121">
              <a:extLst>
                <a:ext uri="{FF2B5EF4-FFF2-40B4-BE49-F238E27FC236}">
                  <a16:creationId xmlns:a16="http://schemas.microsoft.com/office/drawing/2014/main" id="{FB01C907-5897-46A7-A01A-F75407F62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10" r="89845"/>
            <a:stretch>
              <a:fillRect/>
            </a:stretch>
          </p:blipFill>
          <p:spPr bwMode="auto">
            <a:xfrm>
              <a:off x="4411142" y="4023605"/>
              <a:ext cx="275209" cy="31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C3300C96-D4CB-46DB-A29A-59D56F73D72D}"/>
                </a:ext>
              </a:extLst>
            </p:cNvPr>
            <p:cNvSpPr/>
            <p:nvPr/>
          </p:nvSpPr>
          <p:spPr>
            <a:xfrm>
              <a:off x="6344372" y="3966861"/>
              <a:ext cx="468308" cy="389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C885F0F8-E207-4A8C-AA14-9312DB10BD16}"/>
                </a:ext>
              </a:extLst>
            </p:cNvPr>
            <p:cNvSpPr/>
            <p:nvPr/>
          </p:nvSpPr>
          <p:spPr bwMode="auto">
            <a:xfrm>
              <a:off x="6574553" y="3925502"/>
              <a:ext cx="168274" cy="192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pic>
          <p:nvPicPr>
            <p:cNvPr id="107" name="図 7">
              <a:extLst>
                <a:ext uri="{FF2B5EF4-FFF2-40B4-BE49-F238E27FC236}">
                  <a16:creationId xmlns:a16="http://schemas.microsoft.com/office/drawing/2014/main" id="{06065D09-6309-4AAD-B70E-C929073D5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91" t="7249"/>
            <a:stretch>
              <a:fillRect/>
            </a:stretch>
          </p:blipFill>
          <p:spPr bwMode="auto">
            <a:xfrm>
              <a:off x="6119438" y="3837469"/>
              <a:ext cx="1403898" cy="58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3B08AF-9B5C-4F53-A80D-DA78A4FAB5C8}"/>
              </a:ext>
            </a:extLst>
          </p:cNvPr>
          <p:cNvSpPr txBox="1"/>
          <p:nvPr/>
        </p:nvSpPr>
        <p:spPr>
          <a:xfrm>
            <a:off x="7128539" y="4269852"/>
            <a:ext cx="467665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altLang="ja-JP" sz="1350" i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m*</a:t>
            </a:r>
            <a:endParaRPr lang="ja-JP" altLang="en-US" sz="135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22" name="右中かっこ 21">
            <a:extLst>
              <a:ext uri="{FF2B5EF4-FFF2-40B4-BE49-F238E27FC236}">
                <a16:creationId xmlns:a16="http://schemas.microsoft.com/office/drawing/2014/main" id="{127C15BF-4D75-4996-BAE0-4908335F1FFE}"/>
              </a:ext>
            </a:extLst>
          </p:cNvPr>
          <p:cNvSpPr/>
          <p:nvPr/>
        </p:nvSpPr>
        <p:spPr>
          <a:xfrm rot="5400000">
            <a:off x="7282062" y="3911993"/>
            <a:ext cx="116959" cy="728322"/>
          </a:xfrm>
          <a:prstGeom prst="rightBrace">
            <a:avLst>
              <a:gd name="adj1" fmla="val 4164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ja-JP" altLang="en-US" sz="135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BFA882BB-CC92-4D94-BDA1-92D8531C372C}"/>
              </a:ext>
            </a:extLst>
          </p:cNvPr>
          <p:cNvGrpSpPr/>
          <p:nvPr/>
        </p:nvGrpSpPr>
        <p:grpSpPr>
          <a:xfrm>
            <a:off x="7052996" y="1651981"/>
            <a:ext cx="1744747" cy="366467"/>
            <a:chOff x="11434317" y="1509922"/>
            <a:chExt cx="1586318" cy="488622"/>
          </a:xfrm>
        </p:grpSpPr>
        <p:sp>
          <p:nvSpPr>
            <p:cNvPr id="112" name="フリーフォーム 23">
              <a:extLst>
                <a:ext uri="{FF2B5EF4-FFF2-40B4-BE49-F238E27FC236}">
                  <a16:creationId xmlns:a16="http://schemas.microsoft.com/office/drawing/2014/main" id="{F20D03FD-67D4-4231-8046-29705323C1FD}"/>
                </a:ext>
              </a:extLst>
            </p:cNvPr>
            <p:cNvSpPr/>
            <p:nvPr/>
          </p:nvSpPr>
          <p:spPr>
            <a:xfrm rot="21425513">
              <a:off x="11434317" y="1547219"/>
              <a:ext cx="830136" cy="390898"/>
            </a:xfrm>
            <a:custGeom>
              <a:avLst/>
              <a:gdLst>
                <a:gd name="connsiteX0" fmla="*/ 0 w 754380"/>
                <a:gd name="connsiteY0" fmla="*/ 208130 h 208130"/>
                <a:gd name="connsiteX1" fmla="*/ 365760 w 754380"/>
                <a:gd name="connsiteY1" fmla="*/ 154790 h 208130"/>
                <a:gd name="connsiteX2" fmla="*/ 480060 w 754380"/>
                <a:gd name="connsiteY2" fmla="*/ 101450 h 208130"/>
                <a:gd name="connsiteX3" fmla="*/ 632460 w 754380"/>
                <a:gd name="connsiteY3" fmla="*/ 10010 h 208130"/>
                <a:gd name="connsiteX4" fmla="*/ 754380 w 754380"/>
                <a:gd name="connsiteY4" fmla="*/ 2390 h 208130"/>
                <a:gd name="connsiteX5" fmla="*/ 754380 w 754380"/>
                <a:gd name="connsiteY5" fmla="*/ 2390 h 2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380" h="208130">
                  <a:moveTo>
                    <a:pt x="0" y="208130"/>
                  </a:moveTo>
                  <a:cubicBezTo>
                    <a:pt x="142875" y="190350"/>
                    <a:pt x="285750" y="172570"/>
                    <a:pt x="365760" y="154790"/>
                  </a:cubicBezTo>
                  <a:cubicBezTo>
                    <a:pt x="445770" y="137010"/>
                    <a:pt x="435610" y="125580"/>
                    <a:pt x="480060" y="101450"/>
                  </a:cubicBezTo>
                  <a:cubicBezTo>
                    <a:pt x="524510" y="77320"/>
                    <a:pt x="586740" y="26520"/>
                    <a:pt x="632460" y="10010"/>
                  </a:cubicBezTo>
                  <a:cubicBezTo>
                    <a:pt x="678180" y="-6500"/>
                    <a:pt x="754380" y="2390"/>
                    <a:pt x="754380" y="2390"/>
                  </a:cubicBezTo>
                  <a:lnTo>
                    <a:pt x="754380" y="2390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13" name="フリーフォーム 24">
              <a:extLst>
                <a:ext uri="{FF2B5EF4-FFF2-40B4-BE49-F238E27FC236}">
                  <a16:creationId xmlns:a16="http://schemas.microsoft.com/office/drawing/2014/main" id="{507330F2-CF5C-4756-A52C-EBFC5AAB28EE}"/>
                </a:ext>
              </a:extLst>
            </p:cNvPr>
            <p:cNvSpPr/>
            <p:nvPr/>
          </p:nvSpPr>
          <p:spPr>
            <a:xfrm flipH="1">
              <a:off x="12149004" y="1509922"/>
              <a:ext cx="871631" cy="488622"/>
            </a:xfrm>
            <a:custGeom>
              <a:avLst/>
              <a:gdLst>
                <a:gd name="connsiteX0" fmla="*/ 0 w 754380"/>
                <a:gd name="connsiteY0" fmla="*/ 208130 h 208130"/>
                <a:gd name="connsiteX1" fmla="*/ 365760 w 754380"/>
                <a:gd name="connsiteY1" fmla="*/ 154790 h 208130"/>
                <a:gd name="connsiteX2" fmla="*/ 480060 w 754380"/>
                <a:gd name="connsiteY2" fmla="*/ 101450 h 208130"/>
                <a:gd name="connsiteX3" fmla="*/ 632460 w 754380"/>
                <a:gd name="connsiteY3" fmla="*/ 10010 h 208130"/>
                <a:gd name="connsiteX4" fmla="*/ 754380 w 754380"/>
                <a:gd name="connsiteY4" fmla="*/ 2390 h 208130"/>
                <a:gd name="connsiteX5" fmla="*/ 754380 w 754380"/>
                <a:gd name="connsiteY5" fmla="*/ 2390 h 2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380" h="208130">
                  <a:moveTo>
                    <a:pt x="0" y="208130"/>
                  </a:moveTo>
                  <a:cubicBezTo>
                    <a:pt x="142875" y="190350"/>
                    <a:pt x="285750" y="172570"/>
                    <a:pt x="365760" y="154790"/>
                  </a:cubicBezTo>
                  <a:cubicBezTo>
                    <a:pt x="445770" y="137010"/>
                    <a:pt x="435610" y="125580"/>
                    <a:pt x="480060" y="101450"/>
                  </a:cubicBezTo>
                  <a:cubicBezTo>
                    <a:pt x="524510" y="77320"/>
                    <a:pt x="586740" y="26520"/>
                    <a:pt x="632460" y="10010"/>
                  </a:cubicBezTo>
                  <a:cubicBezTo>
                    <a:pt x="678180" y="-6500"/>
                    <a:pt x="754380" y="2390"/>
                    <a:pt x="754380" y="2390"/>
                  </a:cubicBezTo>
                  <a:lnTo>
                    <a:pt x="754380" y="2390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52C877FE-1ACC-4C9C-9BCE-FF202FE0FAAC}"/>
              </a:ext>
            </a:extLst>
          </p:cNvPr>
          <p:cNvGrpSpPr/>
          <p:nvPr/>
        </p:nvGrpSpPr>
        <p:grpSpPr>
          <a:xfrm>
            <a:off x="6761572" y="3134235"/>
            <a:ext cx="2497242" cy="273275"/>
            <a:chOff x="11434317" y="1509922"/>
            <a:chExt cx="1586318" cy="488622"/>
          </a:xfrm>
        </p:grpSpPr>
        <p:sp>
          <p:nvSpPr>
            <p:cNvPr id="116" name="フリーフォーム 23">
              <a:extLst>
                <a:ext uri="{FF2B5EF4-FFF2-40B4-BE49-F238E27FC236}">
                  <a16:creationId xmlns:a16="http://schemas.microsoft.com/office/drawing/2014/main" id="{0045B0FB-EA40-4582-AB61-3101069E9465}"/>
                </a:ext>
              </a:extLst>
            </p:cNvPr>
            <p:cNvSpPr/>
            <p:nvPr/>
          </p:nvSpPr>
          <p:spPr>
            <a:xfrm rot="21425513">
              <a:off x="11434317" y="1547219"/>
              <a:ext cx="830136" cy="390898"/>
            </a:xfrm>
            <a:custGeom>
              <a:avLst/>
              <a:gdLst>
                <a:gd name="connsiteX0" fmla="*/ 0 w 754380"/>
                <a:gd name="connsiteY0" fmla="*/ 208130 h 208130"/>
                <a:gd name="connsiteX1" fmla="*/ 365760 w 754380"/>
                <a:gd name="connsiteY1" fmla="*/ 154790 h 208130"/>
                <a:gd name="connsiteX2" fmla="*/ 480060 w 754380"/>
                <a:gd name="connsiteY2" fmla="*/ 101450 h 208130"/>
                <a:gd name="connsiteX3" fmla="*/ 632460 w 754380"/>
                <a:gd name="connsiteY3" fmla="*/ 10010 h 208130"/>
                <a:gd name="connsiteX4" fmla="*/ 754380 w 754380"/>
                <a:gd name="connsiteY4" fmla="*/ 2390 h 208130"/>
                <a:gd name="connsiteX5" fmla="*/ 754380 w 754380"/>
                <a:gd name="connsiteY5" fmla="*/ 2390 h 2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380" h="208130">
                  <a:moveTo>
                    <a:pt x="0" y="208130"/>
                  </a:moveTo>
                  <a:cubicBezTo>
                    <a:pt x="142875" y="190350"/>
                    <a:pt x="285750" y="172570"/>
                    <a:pt x="365760" y="154790"/>
                  </a:cubicBezTo>
                  <a:cubicBezTo>
                    <a:pt x="445770" y="137010"/>
                    <a:pt x="435610" y="125580"/>
                    <a:pt x="480060" y="101450"/>
                  </a:cubicBezTo>
                  <a:cubicBezTo>
                    <a:pt x="524510" y="77320"/>
                    <a:pt x="586740" y="26520"/>
                    <a:pt x="632460" y="10010"/>
                  </a:cubicBezTo>
                  <a:cubicBezTo>
                    <a:pt x="678180" y="-6500"/>
                    <a:pt x="754380" y="2390"/>
                    <a:pt x="754380" y="2390"/>
                  </a:cubicBezTo>
                  <a:lnTo>
                    <a:pt x="754380" y="2390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17" name="フリーフォーム 24">
              <a:extLst>
                <a:ext uri="{FF2B5EF4-FFF2-40B4-BE49-F238E27FC236}">
                  <a16:creationId xmlns:a16="http://schemas.microsoft.com/office/drawing/2014/main" id="{846D1B4D-5EF1-4079-B17D-7C9195B069C0}"/>
                </a:ext>
              </a:extLst>
            </p:cNvPr>
            <p:cNvSpPr/>
            <p:nvPr/>
          </p:nvSpPr>
          <p:spPr>
            <a:xfrm flipH="1">
              <a:off x="12149004" y="1509922"/>
              <a:ext cx="871631" cy="488622"/>
            </a:xfrm>
            <a:custGeom>
              <a:avLst/>
              <a:gdLst>
                <a:gd name="connsiteX0" fmla="*/ 0 w 754380"/>
                <a:gd name="connsiteY0" fmla="*/ 208130 h 208130"/>
                <a:gd name="connsiteX1" fmla="*/ 365760 w 754380"/>
                <a:gd name="connsiteY1" fmla="*/ 154790 h 208130"/>
                <a:gd name="connsiteX2" fmla="*/ 480060 w 754380"/>
                <a:gd name="connsiteY2" fmla="*/ 101450 h 208130"/>
                <a:gd name="connsiteX3" fmla="*/ 632460 w 754380"/>
                <a:gd name="connsiteY3" fmla="*/ 10010 h 208130"/>
                <a:gd name="connsiteX4" fmla="*/ 754380 w 754380"/>
                <a:gd name="connsiteY4" fmla="*/ 2390 h 208130"/>
                <a:gd name="connsiteX5" fmla="*/ 754380 w 754380"/>
                <a:gd name="connsiteY5" fmla="*/ 2390 h 20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380" h="208130">
                  <a:moveTo>
                    <a:pt x="0" y="208130"/>
                  </a:moveTo>
                  <a:cubicBezTo>
                    <a:pt x="142875" y="190350"/>
                    <a:pt x="285750" y="172570"/>
                    <a:pt x="365760" y="154790"/>
                  </a:cubicBezTo>
                  <a:cubicBezTo>
                    <a:pt x="445770" y="137010"/>
                    <a:pt x="435610" y="125580"/>
                    <a:pt x="480060" y="101450"/>
                  </a:cubicBezTo>
                  <a:cubicBezTo>
                    <a:pt x="524510" y="77320"/>
                    <a:pt x="586740" y="26520"/>
                    <a:pt x="632460" y="10010"/>
                  </a:cubicBezTo>
                  <a:cubicBezTo>
                    <a:pt x="678180" y="-6500"/>
                    <a:pt x="754380" y="2390"/>
                    <a:pt x="754380" y="2390"/>
                  </a:cubicBezTo>
                  <a:lnTo>
                    <a:pt x="754380" y="2390"/>
                  </a:ln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ja-JP" altLang="en-US" sz="135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121" name="直線コネクタ 120">
            <a:extLst>
              <a:ext uri="{FF2B5EF4-FFF2-40B4-BE49-F238E27FC236}">
                <a16:creationId xmlns:a16="http://schemas.microsoft.com/office/drawing/2014/main" id="{71DD8CAF-13FC-41AB-B8E6-4672F6AC9852}"/>
              </a:ext>
            </a:extLst>
          </p:cNvPr>
          <p:cNvCxnSpPr/>
          <p:nvPr/>
        </p:nvCxnSpPr>
        <p:spPr>
          <a:xfrm>
            <a:off x="6808462" y="2605167"/>
            <a:ext cx="2275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>
            <a:extLst>
              <a:ext uri="{FF2B5EF4-FFF2-40B4-BE49-F238E27FC236}">
                <a16:creationId xmlns:a16="http://schemas.microsoft.com/office/drawing/2014/main" id="{116ECC4C-CB6B-4E0B-B8E1-76C250A28906}"/>
              </a:ext>
            </a:extLst>
          </p:cNvPr>
          <p:cNvCxnSpPr/>
          <p:nvPr/>
        </p:nvCxnSpPr>
        <p:spPr>
          <a:xfrm>
            <a:off x="6813196" y="3907667"/>
            <a:ext cx="2275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C4DF691C-A92E-4B67-8167-6E80096083BC}"/>
              </a:ext>
            </a:extLst>
          </p:cNvPr>
          <p:cNvGrpSpPr/>
          <p:nvPr/>
        </p:nvGrpSpPr>
        <p:grpSpPr>
          <a:xfrm>
            <a:off x="6588992" y="3565048"/>
            <a:ext cx="734309" cy="272239"/>
            <a:chOff x="9048762" y="5230914"/>
            <a:chExt cx="979078" cy="362985"/>
          </a:xfrm>
        </p:grpSpPr>
        <p:pic>
          <p:nvPicPr>
            <p:cNvPr id="66" name="図 56">
              <a:extLst>
                <a:ext uri="{FF2B5EF4-FFF2-40B4-BE49-F238E27FC236}">
                  <a16:creationId xmlns:a16="http://schemas.microsoft.com/office/drawing/2014/main" id="{46759BC1-DB19-42D8-8A04-03672BC4B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00" t="7384" r="33203" b="9579"/>
            <a:stretch>
              <a:fillRect/>
            </a:stretch>
          </p:blipFill>
          <p:spPr bwMode="auto">
            <a:xfrm>
              <a:off x="9048762" y="5230914"/>
              <a:ext cx="449546" cy="362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1B68234A-22CC-4313-B354-A6158B2D9FD8}"/>
                </a:ext>
              </a:extLst>
            </p:cNvPr>
            <p:cNvGrpSpPr/>
            <p:nvPr/>
          </p:nvGrpSpPr>
          <p:grpSpPr>
            <a:xfrm>
              <a:off x="9562769" y="5279323"/>
              <a:ext cx="465071" cy="244862"/>
              <a:chOff x="12990300" y="5823071"/>
              <a:chExt cx="520996" cy="287158"/>
            </a:xfrm>
          </p:grpSpPr>
          <p:pic>
            <p:nvPicPr>
              <p:cNvPr id="124" name="図 116">
                <a:extLst>
                  <a:ext uri="{FF2B5EF4-FFF2-40B4-BE49-F238E27FC236}">
                    <a16:creationId xmlns:a16="http://schemas.microsoft.com/office/drawing/2014/main" id="{9B173146-BDC9-4886-8B50-B51AF11E3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61" t="10873" r="75053" b="2519"/>
              <a:stretch>
                <a:fillRect/>
              </a:stretch>
            </p:blipFill>
            <p:spPr bwMode="auto">
              <a:xfrm>
                <a:off x="13332302" y="5828200"/>
                <a:ext cx="178994" cy="282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5" name="図 121">
                <a:extLst>
                  <a:ext uri="{FF2B5EF4-FFF2-40B4-BE49-F238E27FC236}">
                    <a16:creationId xmlns:a16="http://schemas.microsoft.com/office/drawing/2014/main" id="{9BAC4FDF-8BF4-4889-8AEC-4B709803A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510" r="89845"/>
              <a:stretch>
                <a:fillRect/>
              </a:stretch>
            </p:blipFill>
            <p:spPr bwMode="auto">
              <a:xfrm>
                <a:off x="13121639" y="5863238"/>
                <a:ext cx="209273" cy="236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図 2">
                <a:extLst>
                  <a:ext uri="{FF2B5EF4-FFF2-40B4-BE49-F238E27FC236}">
                    <a16:creationId xmlns:a16="http://schemas.microsoft.com/office/drawing/2014/main" id="{CA97186F-D11C-4382-85B3-6BAEBF4E7C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31" t="20552" r="51440" b="25736"/>
              <a:stretch/>
            </p:blipFill>
            <p:spPr bwMode="auto">
              <a:xfrm>
                <a:off x="12990300" y="5823071"/>
                <a:ext cx="101254" cy="276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3A83F58C-97F1-F585-B6B7-89C7A283DE62}"/>
              </a:ext>
            </a:extLst>
          </p:cNvPr>
          <p:cNvSpPr txBox="1"/>
          <p:nvPr/>
        </p:nvSpPr>
        <p:spPr>
          <a:xfrm>
            <a:off x="1654313" y="67183"/>
            <a:ext cx="74896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u="sng" kern="0" dirty="0" smtClean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2800" b="1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’s </a:t>
            </a:r>
            <a:r>
              <a:rPr lang="en-US" altLang="ja-JP" sz="28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beta decay rate in a nucleus</a:t>
            </a:r>
            <a:endParaRPr lang="ja-JP" alt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図 119"/>
          <p:cNvPicPr>
            <a:picLocks noChangeAspect="1"/>
          </p:cNvPicPr>
          <p:nvPr/>
        </p:nvPicPr>
        <p:blipFill rotWithShape="1">
          <a:blip r:embed="rId10"/>
          <a:srcRect l="27550" t="-1710" r="30623" b="95033"/>
          <a:stretch/>
        </p:blipFill>
        <p:spPr>
          <a:xfrm>
            <a:off x="1643896" y="4772696"/>
            <a:ext cx="4972494" cy="370804"/>
          </a:xfrm>
          <a:prstGeom prst="rect">
            <a:avLst/>
          </a:prstGeom>
        </p:spPr>
      </p:pic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CFD60AF3-D029-4494-9217-68FDFCC3607E}"/>
              </a:ext>
            </a:extLst>
          </p:cNvPr>
          <p:cNvSpPr txBox="1"/>
          <p:nvPr/>
        </p:nvSpPr>
        <p:spPr>
          <a:xfrm>
            <a:off x="101175" y="4590499"/>
            <a:ext cx="688097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altLang="ja-JP" sz="1350" dirty="0">
                <a:solidFill>
                  <a:srgbClr val="080808"/>
                </a:solidFill>
                <a:latin typeface="Arial"/>
                <a:ea typeface="ＭＳ Ｐゴシック"/>
              </a:rPr>
              <a:t>QMC model:  </a:t>
            </a:r>
            <a:r>
              <a:rPr lang="en-US" altLang="ja-JP" sz="1350" dirty="0" err="1">
                <a:solidFill>
                  <a:srgbClr val="080808"/>
                </a:solidFill>
                <a:latin typeface="Arial"/>
                <a:ea typeface="ＭＳ Ｐゴシック"/>
              </a:rPr>
              <a:t>u,d</a:t>
            </a:r>
            <a:r>
              <a:rPr lang="en-US" altLang="ja-JP" sz="1350" dirty="0">
                <a:solidFill>
                  <a:srgbClr val="080808"/>
                </a:solidFill>
                <a:latin typeface="Arial"/>
                <a:ea typeface="ＭＳ Ｐゴシック"/>
              </a:rPr>
              <a:t> quarks couple to </a:t>
            </a:r>
            <a:r>
              <a:rPr lang="en-US" altLang="ja-JP" sz="1350" i="1" dirty="0">
                <a:solidFill>
                  <a:srgbClr val="080808"/>
                </a:solidFill>
                <a:latin typeface="Symbol" panose="05050102010706020507" pitchFamily="18" charset="2"/>
                <a:ea typeface="ＭＳ Ｐゴシック"/>
              </a:rPr>
              <a:t>s, r, w </a:t>
            </a:r>
            <a:r>
              <a:rPr lang="en-US" altLang="ja-JP" sz="1350" dirty="0">
                <a:solidFill>
                  <a:srgbClr val="080808"/>
                </a:solidFill>
                <a:latin typeface="Arial"/>
                <a:ea typeface="ＭＳ Ｐゴシック"/>
              </a:rPr>
              <a:t>fields in a nucleus but s quark does not. </a:t>
            </a:r>
            <a:endParaRPr lang="ja-JP" altLang="en-US" sz="1350" dirty="0">
              <a:solidFill>
                <a:srgbClr val="F8F8F8"/>
              </a:solidFill>
              <a:latin typeface="Arial"/>
              <a:ea typeface="ＭＳ Ｐゴシック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6440814" y="4543148"/>
            <a:ext cx="1418992" cy="5078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US" altLang="ja-JP" sz="1350" b="1" i="1" dirty="0">
                <a:solidFill>
                  <a:srgbClr val="080808"/>
                </a:solidFill>
                <a:latin typeface="Symbol" panose="05050102010706020507" pitchFamily="18" charset="2"/>
                <a:ea typeface="ＭＳ Ｐゴシック"/>
              </a:rPr>
              <a:t>d </a:t>
            </a:r>
            <a:r>
              <a:rPr lang="en-US" altLang="ja-JP" sz="1350" b="1" i="1" dirty="0" err="1" smtClean="0">
                <a:solidFill>
                  <a:srgbClr val="080808"/>
                </a:solidFill>
                <a:latin typeface="Arial"/>
                <a:ea typeface="ＭＳ Ｐゴシック"/>
              </a:rPr>
              <a:t>g</a:t>
            </a:r>
            <a:r>
              <a:rPr lang="en-US" altLang="ja-JP" sz="1350" b="1" baseline="-25000" dirty="0" err="1" smtClean="0">
                <a:solidFill>
                  <a:srgbClr val="080808"/>
                </a:solidFill>
                <a:latin typeface="Arial"/>
                <a:ea typeface="ＭＳ Ｐゴシック"/>
              </a:rPr>
              <a:t>A</a:t>
            </a:r>
            <a:r>
              <a:rPr lang="en-US" altLang="ja-JP" sz="1350" b="1" dirty="0" smtClean="0">
                <a:solidFill>
                  <a:srgbClr val="080808"/>
                </a:solidFill>
                <a:latin typeface="Arial"/>
                <a:ea typeface="ＭＳ Ｐゴシック"/>
              </a:rPr>
              <a:t> </a:t>
            </a:r>
            <a:r>
              <a:rPr lang="en-US" altLang="ja-JP" sz="1350" b="1" dirty="0">
                <a:solidFill>
                  <a:srgbClr val="080808"/>
                </a:solidFill>
                <a:latin typeface="Arial"/>
                <a:ea typeface="ＭＳ Ｐゴシック"/>
              </a:rPr>
              <a:t>(</a:t>
            </a:r>
            <a:r>
              <a:rPr lang="en-US" altLang="ja-JP" sz="1350" b="1" i="1" dirty="0">
                <a:solidFill>
                  <a:srgbClr val="080808"/>
                </a:solidFill>
                <a:latin typeface="Symbol" panose="05050102010706020507" pitchFamily="18" charset="2"/>
                <a:ea typeface="ＭＳ Ｐゴシック"/>
              </a:rPr>
              <a:t>r</a:t>
            </a:r>
            <a:r>
              <a:rPr lang="en-US" altLang="ja-JP" sz="1350" b="1" i="1" baseline="-25000" dirty="0">
                <a:solidFill>
                  <a:srgbClr val="080808"/>
                </a:solidFill>
                <a:latin typeface="Symbol" panose="05050102010706020507" pitchFamily="18" charset="2"/>
                <a:ea typeface="ＭＳ Ｐゴシック"/>
              </a:rPr>
              <a:t>0</a:t>
            </a:r>
            <a:r>
              <a:rPr lang="en-US" altLang="ja-JP" sz="1350" b="1" dirty="0">
                <a:solidFill>
                  <a:srgbClr val="080808"/>
                </a:solidFill>
                <a:latin typeface="Arial"/>
                <a:ea typeface="ＭＳ Ｐゴシック"/>
              </a:rPr>
              <a:t>) ~ -</a:t>
            </a:r>
            <a:r>
              <a:rPr lang="en-US" altLang="ja-JP" sz="1350" b="1" dirty="0" smtClean="0">
                <a:solidFill>
                  <a:srgbClr val="080808"/>
                </a:solidFill>
                <a:latin typeface="Arial"/>
                <a:ea typeface="ＭＳ Ｐゴシック"/>
              </a:rPr>
              <a:t>10%</a:t>
            </a:r>
          </a:p>
          <a:p>
            <a:pPr defTabSz="685800"/>
            <a:r>
              <a:rPr lang="en-US" altLang="ja-JP" sz="1350" b="1" i="1" dirty="0" smtClean="0">
                <a:solidFill>
                  <a:srgbClr val="080808"/>
                </a:solidFill>
                <a:latin typeface="Symbol" panose="05050102010706020507" pitchFamily="18" charset="2"/>
                <a:ea typeface="ＭＳ Ｐゴシック"/>
              </a:rPr>
              <a:t>d </a:t>
            </a:r>
            <a:r>
              <a:rPr lang="en-US" altLang="ja-JP" sz="1350" b="1" i="1" dirty="0" err="1" smtClean="0">
                <a:solidFill>
                  <a:srgbClr val="080808"/>
                </a:solidFill>
                <a:latin typeface="Arial"/>
                <a:ea typeface="ＭＳ Ｐゴシック"/>
              </a:rPr>
              <a:t>g</a:t>
            </a:r>
            <a:r>
              <a:rPr lang="en-US" altLang="ja-JP" sz="1350" b="1" baseline="-25000" dirty="0" err="1" smtClean="0">
                <a:solidFill>
                  <a:srgbClr val="080808"/>
                </a:solidFill>
                <a:latin typeface="Arial"/>
                <a:ea typeface="ＭＳ Ｐゴシック"/>
              </a:rPr>
              <a:t>V</a:t>
            </a:r>
            <a:r>
              <a:rPr lang="en-US" altLang="ja-JP" sz="1350" b="1" dirty="0" smtClean="0">
                <a:solidFill>
                  <a:srgbClr val="080808"/>
                </a:solidFill>
                <a:latin typeface="Arial"/>
                <a:ea typeface="ＭＳ Ｐゴシック"/>
              </a:rPr>
              <a:t> </a:t>
            </a:r>
            <a:r>
              <a:rPr lang="en-US" altLang="ja-JP" sz="1350" b="1" dirty="0">
                <a:solidFill>
                  <a:srgbClr val="080808"/>
                </a:solidFill>
                <a:latin typeface="Arial"/>
                <a:ea typeface="ＭＳ Ｐゴシック"/>
              </a:rPr>
              <a:t>(</a:t>
            </a:r>
            <a:r>
              <a:rPr lang="en-US" altLang="ja-JP" sz="1350" b="1" i="1" dirty="0">
                <a:solidFill>
                  <a:srgbClr val="080808"/>
                </a:solidFill>
                <a:latin typeface="Symbol" panose="05050102010706020507" pitchFamily="18" charset="2"/>
                <a:ea typeface="ＭＳ Ｐゴシック"/>
              </a:rPr>
              <a:t>r</a:t>
            </a:r>
            <a:r>
              <a:rPr lang="en-US" altLang="ja-JP" sz="1350" b="1" i="1" baseline="-25000" dirty="0">
                <a:solidFill>
                  <a:srgbClr val="080808"/>
                </a:solidFill>
                <a:latin typeface="Symbol" panose="05050102010706020507" pitchFamily="18" charset="2"/>
                <a:ea typeface="ＭＳ Ｐゴシック"/>
              </a:rPr>
              <a:t>0</a:t>
            </a:r>
            <a:r>
              <a:rPr lang="en-US" altLang="ja-JP" sz="1350" b="1" dirty="0">
                <a:solidFill>
                  <a:srgbClr val="080808"/>
                </a:solidFill>
                <a:latin typeface="Arial"/>
                <a:ea typeface="ＭＳ Ｐゴシック"/>
              </a:rPr>
              <a:t>) ~ </a:t>
            </a:r>
            <a:r>
              <a:rPr lang="en-US" altLang="ja-JP" sz="1350" b="1" dirty="0" smtClean="0">
                <a:solidFill>
                  <a:srgbClr val="080808"/>
                </a:solidFill>
                <a:latin typeface="Arial"/>
                <a:ea typeface="ＭＳ Ｐゴシック"/>
              </a:rPr>
              <a:t>-</a:t>
            </a:r>
            <a:r>
              <a:rPr lang="en-US" altLang="ja-JP" sz="1350" b="1" dirty="0">
                <a:solidFill>
                  <a:srgbClr val="080808"/>
                </a:solidFill>
                <a:latin typeface="Arial"/>
                <a:ea typeface="ＭＳ Ｐゴシック"/>
              </a:rPr>
              <a:t>4</a:t>
            </a:r>
            <a:r>
              <a:rPr lang="en-US" altLang="ja-JP" sz="1350" b="1" dirty="0" smtClean="0">
                <a:solidFill>
                  <a:srgbClr val="080808"/>
                </a:solidFill>
                <a:latin typeface="Arial"/>
                <a:ea typeface="ＭＳ Ｐゴシック"/>
              </a:rPr>
              <a:t>%</a:t>
            </a:r>
            <a:endParaRPr lang="en-US" altLang="ja-JP" sz="1350" b="1" dirty="0">
              <a:solidFill>
                <a:srgbClr val="080808"/>
              </a:solidFill>
              <a:latin typeface="Arial"/>
              <a:ea typeface="ＭＳ Ｐゴシック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781604" y="4565738"/>
            <a:ext cx="13516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ja-JP" altLang="en-US" sz="1400" b="1" dirty="0">
                <a:solidFill>
                  <a:srgbClr val="080808"/>
                </a:solidFill>
                <a:latin typeface="Arial"/>
                <a:ea typeface="ＭＳ Ｐゴシック"/>
              </a:rPr>
              <a:t>→</a:t>
            </a:r>
            <a:r>
              <a:rPr lang="en-US" altLang="ja-JP" sz="1400" b="1" dirty="0">
                <a:solidFill>
                  <a:srgbClr val="080808"/>
                </a:solidFill>
                <a:latin typeface="Arial"/>
                <a:ea typeface="ＭＳ Ｐゴシック"/>
              </a:rPr>
              <a:t> </a:t>
            </a:r>
            <a:r>
              <a:rPr lang="en-US" altLang="ja-JP" sz="1400" b="1" i="1" dirty="0">
                <a:solidFill>
                  <a:srgbClr val="080808"/>
                </a:solidFill>
                <a:latin typeface="Symbol" panose="05050102010706020507" pitchFamily="18" charset="2"/>
                <a:ea typeface="ＭＳ Ｐゴシック"/>
              </a:rPr>
              <a:t>d G</a:t>
            </a:r>
            <a:r>
              <a:rPr lang="en-US" altLang="ja-JP" sz="1400" b="1" i="1" baseline="-25000" dirty="0">
                <a:solidFill>
                  <a:srgbClr val="080808"/>
                </a:solidFill>
                <a:latin typeface="Arial"/>
                <a:ea typeface="ＭＳ Ｐゴシック"/>
              </a:rPr>
              <a:t>β</a:t>
            </a:r>
            <a:r>
              <a:rPr lang="en-US" altLang="ja-JP" sz="1400" b="1" dirty="0">
                <a:solidFill>
                  <a:srgbClr val="080808"/>
                </a:solidFill>
                <a:latin typeface="Arial"/>
                <a:ea typeface="ＭＳ Ｐゴシック"/>
              </a:rPr>
              <a:t> &lt; -20%</a:t>
            </a:r>
          </a:p>
        </p:txBody>
      </p:sp>
      <p:sp>
        <p:nvSpPr>
          <p:cNvPr id="118" name="正方形/長方形 117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>
                <a:solidFill>
                  <a:srgbClr val="080808"/>
                </a:solidFill>
                <a:latin typeface="Arial"/>
              </a:rPr>
              <a:t>21/25</a:t>
            </a:r>
            <a:endParaRPr lang="en-US" altLang="ja-JP" b="1" dirty="0">
              <a:solidFill>
                <a:srgbClr val="08080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2"/>
    </mc:Choice>
    <mc:Fallback xmlns="">
      <p:transition spd="slow" advTm="5915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番号プレースホルダー 5"/>
          <p:cNvSpPr txBox="1">
            <a:spLocks/>
          </p:cNvSpPr>
          <p:nvPr/>
        </p:nvSpPr>
        <p:spPr bwMode="auto">
          <a:xfrm>
            <a:off x="6380379" y="4679265"/>
            <a:ext cx="1600200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defTabSz="342892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fld id="{D589F2D4-81EB-406D-ABD3-5DC5184E26DD}" type="slidenum">
              <a:rPr lang="en-US" altLang="ja-JP" sz="825">
                <a:solidFill>
                  <a:srgbClr val="898989"/>
                </a:solidFill>
              </a:rPr>
              <a:pPr algn="r" defTabSz="342892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22</a:t>
            </a:fld>
            <a:endParaRPr lang="en-US" altLang="ja-JP" sz="825">
              <a:solidFill>
                <a:srgbClr val="898989"/>
              </a:solidFill>
            </a:endParaRPr>
          </a:p>
        </p:txBody>
      </p:sp>
      <p:sp>
        <p:nvSpPr>
          <p:cNvPr id="89091" name="テキスト ボックス 5"/>
          <p:cNvSpPr txBox="1">
            <a:spLocks noChangeArrowheads="1"/>
          </p:cNvSpPr>
          <p:nvPr/>
        </p:nvSpPr>
        <p:spPr bwMode="auto">
          <a:xfrm>
            <a:off x="194698" y="1614072"/>
            <a:ext cx="8817779" cy="646331"/>
          </a:xfrm>
          <a:prstGeom prst="rect">
            <a:avLst/>
          </a:prstGeom>
          <a:solidFill>
            <a:srgbClr val="FFFF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hypernuclei -&gt; Little quenching of </a:t>
            </a:r>
            <a:r>
              <a:rPr lang="en-US" altLang="ja-JP" sz="18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1800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meson exchange and nuclear effects. </a:t>
            </a:r>
            <a:r>
              <a:rPr lang="ja-JP" altLang="en-US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　　　　　　　　　　　　　　　</a:t>
            </a:r>
            <a:endParaRPr lang="en-US" altLang="ja-JP" sz="18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ja-JP" altLang="en-US" sz="1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ja-JP" altLang="en-US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　　　　　　　　　　    </a:t>
            </a:r>
            <a:r>
              <a:rPr lang="en-US" altLang="ja-JP" sz="1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calculation possible</a:t>
            </a:r>
          </a:p>
        </p:txBody>
      </p:sp>
      <p:sp>
        <p:nvSpPr>
          <p:cNvPr id="4" name="テキスト ボックス 5"/>
          <p:cNvSpPr txBox="1">
            <a:spLocks noChangeArrowheads="1"/>
          </p:cNvSpPr>
          <p:nvPr/>
        </p:nvSpPr>
        <p:spPr bwMode="auto">
          <a:xfrm>
            <a:off x="212943" y="651035"/>
            <a:ext cx="9422590" cy="861774"/>
          </a:xfrm>
          <a:prstGeom prst="rect">
            <a:avLst/>
          </a:prstGeom>
          <a:noFill/>
          <a:ln>
            <a:noFill/>
          </a:ln>
        </p:spPr>
        <p:txBody>
          <a:bodyPr wrap="square" spcCol="108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783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 branching </a:t>
            </a:r>
            <a:r>
              <a:rPr lang="en-US" altLang="ja-JP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US" altLang="ja-JP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altLang="ja-JP" sz="1800" b="1" i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ja-JP" sz="1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lifetime </a:t>
            </a:r>
            <a:r>
              <a:rPr lang="en-US" altLang="ja-JP" sz="1800" b="1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altLang="ja-JP" sz="18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hypernucleus</a:t>
            </a:r>
            <a:endParaRPr lang="en-US" altLang="ja-JP" sz="21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685783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 "/>
              <a:defRPr/>
            </a:pPr>
            <a:r>
              <a:rPr lang="en-US" altLang="ja-JP" sz="1800" dirty="0">
                <a:solidFill>
                  <a:schemeClr val="bg2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1800" i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ja-JP" sz="1800" dirty="0">
                <a:solidFill>
                  <a:schemeClr val="bg2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1800" dirty="0">
                <a:solidFill>
                  <a:schemeClr val="bg2"/>
                </a:solidFill>
                <a:latin typeface="+mj-lt"/>
              </a:rPr>
              <a:t>= </a:t>
            </a:r>
            <a:r>
              <a:rPr lang="en-US" altLang="ja-JP" sz="1800" dirty="0" smtClean="0">
                <a:solidFill>
                  <a:schemeClr val="bg2"/>
                </a:solidFill>
                <a:latin typeface="+mj-lt"/>
              </a:rPr>
              <a:t>BR</a:t>
            </a:r>
            <a:r>
              <a:rPr lang="en-US" altLang="ja-JP" sz="1800" i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ja-JP" sz="1800" dirty="0" smtClean="0">
                <a:solidFill>
                  <a:schemeClr val="bg2"/>
                </a:solidFill>
                <a:latin typeface="+mj-lt"/>
              </a:rPr>
              <a:t>/</a:t>
            </a:r>
            <a:r>
              <a:rPr lang="en-US" altLang="ja-JP" sz="1800" dirty="0" smtClean="0">
                <a:solidFill>
                  <a:schemeClr val="bg2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18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ja-JP" altLang="en-US" sz="1800" dirty="0">
                <a:solidFill>
                  <a:schemeClr val="bg2"/>
                </a:solidFill>
              </a:rPr>
              <a:t>∝ </a:t>
            </a:r>
            <a:r>
              <a:rPr lang="en-US" altLang="ja-JP" sz="1800" dirty="0">
                <a:solidFill>
                  <a:schemeClr val="bg2"/>
                </a:solidFill>
              </a:rPr>
              <a:t>(</a:t>
            </a:r>
            <a:r>
              <a:rPr lang="en-US" altLang="ja-JP" sz="1800" i="1" dirty="0" err="1">
                <a:solidFill>
                  <a:schemeClr val="bg2"/>
                </a:solidFill>
              </a:rPr>
              <a:t>g</a:t>
            </a:r>
            <a:r>
              <a:rPr lang="en-US" altLang="ja-JP" sz="1800" baseline="-25000" dirty="0" err="1">
                <a:solidFill>
                  <a:schemeClr val="bg2"/>
                </a:solidFill>
              </a:rPr>
              <a:t>V</a:t>
            </a:r>
            <a:r>
              <a:rPr lang="en-US" altLang="ja-JP" sz="1800" baseline="30000" dirty="0" err="1">
                <a:solidFill>
                  <a:schemeClr val="bg2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800" dirty="0">
                <a:solidFill>
                  <a:schemeClr val="bg2"/>
                </a:solidFill>
              </a:rPr>
              <a:t>)</a:t>
            </a:r>
            <a:r>
              <a:rPr lang="en-US" altLang="ja-JP" sz="1800" baseline="30000" dirty="0">
                <a:solidFill>
                  <a:schemeClr val="bg2"/>
                </a:solidFill>
              </a:rPr>
              <a:t>2</a:t>
            </a:r>
            <a:r>
              <a:rPr lang="en-US" altLang="ja-JP" sz="1800" dirty="0">
                <a:solidFill>
                  <a:schemeClr val="bg2"/>
                </a:solidFill>
              </a:rPr>
              <a:t> |</a:t>
            </a:r>
            <a:r>
              <a:rPr lang="ja-JP" altLang="en-US" sz="2100" dirty="0">
                <a:solidFill>
                  <a:schemeClr val="bg2"/>
                </a:solidFill>
              </a:rPr>
              <a:t>∫</a:t>
            </a:r>
            <a:r>
              <a:rPr lang="en-US" altLang="ja-JP" sz="1800" dirty="0">
                <a:solidFill>
                  <a:schemeClr val="bg2"/>
                </a:solidFill>
              </a:rPr>
              <a:t>1|</a:t>
            </a:r>
            <a:r>
              <a:rPr lang="en-US" altLang="ja-JP" sz="1800" baseline="30000" dirty="0">
                <a:solidFill>
                  <a:schemeClr val="bg2"/>
                </a:solidFill>
              </a:rPr>
              <a:t>2 </a:t>
            </a:r>
            <a:r>
              <a:rPr lang="en-US" altLang="ja-JP" sz="1800" dirty="0">
                <a:solidFill>
                  <a:schemeClr val="bg2"/>
                </a:solidFill>
              </a:rPr>
              <a:t> + (</a:t>
            </a:r>
            <a:r>
              <a:rPr lang="en-US" altLang="ja-JP" sz="1800" i="1" dirty="0" err="1">
                <a:solidFill>
                  <a:schemeClr val="bg2"/>
                </a:solidFill>
              </a:rPr>
              <a:t>g</a:t>
            </a:r>
            <a:r>
              <a:rPr lang="en-US" altLang="ja-JP" sz="1800" baseline="-25000" dirty="0" err="1">
                <a:solidFill>
                  <a:schemeClr val="bg2"/>
                </a:solidFill>
              </a:rPr>
              <a:t>A</a:t>
            </a:r>
            <a:r>
              <a:rPr lang="en-US" altLang="ja-JP" sz="1800" baseline="30000" dirty="0" err="1">
                <a:solidFill>
                  <a:schemeClr val="bg2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1800" dirty="0">
                <a:solidFill>
                  <a:schemeClr val="bg2"/>
                </a:solidFill>
              </a:rPr>
              <a:t>)</a:t>
            </a:r>
            <a:r>
              <a:rPr lang="en-US" altLang="ja-JP" sz="1800" baseline="30000" dirty="0">
                <a:solidFill>
                  <a:schemeClr val="bg2"/>
                </a:solidFill>
              </a:rPr>
              <a:t>2</a:t>
            </a:r>
            <a:r>
              <a:rPr lang="en-US" altLang="ja-JP" sz="2100" dirty="0">
                <a:solidFill>
                  <a:schemeClr val="bg2"/>
                </a:solidFill>
              </a:rPr>
              <a:t> </a:t>
            </a:r>
            <a:r>
              <a:rPr lang="en-US" altLang="ja-JP" sz="1800" dirty="0">
                <a:solidFill>
                  <a:schemeClr val="bg2"/>
                </a:solidFill>
              </a:rPr>
              <a:t>|</a:t>
            </a:r>
            <a:r>
              <a:rPr lang="ja-JP" altLang="en-US" sz="2100" dirty="0">
                <a:solidFill>
                  <a:schemeClr val="bg2"/>
                </a:solidFill>
              </a:rPr>
              <a:t>∫</a:t>
            </a:r>
            <a:r>
              <a:rPr lang="en-US" altLang="ja-JP" sz="1800" dirty="0">
                <a:solidFill>
                  <a:schemeClr val="bg2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1800" dirty="0">
                <a:solidFill>
                  <a:schemeClr val="bg2"/>
                </a:solidFill>
              </a:rPr>
              <a:t>|</a:t>
            </a:r>
            <a:r>
              <a:rPr lang="en-US" altLang="ja-JP" sz="1800" baseline="30000" dirty="0">
                <a:solidFill>
                  <a:schemeClr val="bg2"/>
                </a:solidFill>
              </a:rPr>
              <a:t>2</a:t>
            </a:r>
            <a:r>
              <a:rPr lang="en-US" altLang="ja-JP" sz="2100" dirty="0">
                <a:solidFill>
                  <a:schemeClr val="bg2"/>
                </a:solidFill>
              </a:rPr>
              <a:t> </a:t>
            </a:r>
            <a:endParaRPr lang="en-US" altLang="ja-JP" sz="2400" dirty="0">
              <a:solidFill>
                <a:schemeClr val="bg2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89118" y="2259389"/>
            <a:ext cx="9259454" cy="125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ja-JP" b="1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lang="en-US" altLang="ja-JP" b="1" dirty="0" smtClean="0">
                <a:solidFill>
                  <a:schemeClr val="bg2"/>
                </a:solidFill>
              </a:rPr>
              <a:t>(</a:t>
            </a:r>
            <a:r>
              <a:rPr lang="en-US" altLang="ja-JP" b="1" dirty="0">
                <a:solidFill>
                  <a:schemeClr val="bg2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 dirty="0">
                <a:solidFill>
                  <a:schemeClr val="bg2"/>
                </a:solidFill>
              </a:rPr>
              <a:t>+</a:t>
            </a:r>
            <a:r>
              <a:rPr lang="en-US" altLang="ja-JP" b="1" dirty="0">
                <a:solidFill>
                  <a:schemeClr val="bg2"/>
                </a:solidFill>
              </a:rPr>
              <a:t>, K</a:t>
            </a:r>
            <a:r>
              <a:rPr lang="en-US" altLang="ja-JP" b="1" baseline="30000" dirty="0" smtClean="0">
                <a:solidFill>
                  <a:schemeClr val="bg2"/>
                </a:solidFill>
              </a:rPr>
              <a:t>+</a:t>
            </a:r>
            <a:r>
              <a:rPr lang="en-US" altLang="ja-JP" b="1" dirty="0" smtClean="0">
                <a:solidFill>
                  <a:schemeClr val="bg2"/>
                </a:solidFill>
              </a:rPr>
              <a:t>)</a:t>
            </a:r>
            <a:r>
              <a:rPr lang="en-US" altLang="ja-JP" b="1" baseline="-25000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b="1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b="1" baseline="-25000" dirty="0" smtClean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+ p,   </a:t>
            </a:r>
            <a:endParaRPr lang="ja-JP" altLang="en-US" b="1" dirty="0">
              <a:solidFill>
                <a:schemeClr val="bg2"/>
              </a:solidFill>
            </a:endParaRPr>
          </a:p>
          <a:p>
            <a:pPr defTabSz="685783" fontAlgn="base">
              <a:spcBef>
                <a:spcPts val="300"/>
              </a:spcBef>
              <a:spcAft>
                <a:spcPct val="0"/>
              </a:spcAft>
              <a:buNone/>
              <a:defRPr/>
            </a:pPr>
            <a:endParaRPr lang="en-US" altLang="ja-JP" sz="1400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 fontAlgn="base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Statistically, </a:t>
            </a:r>
            <a:r>
              <a:rPr lang="en-US" altLang="ja-JP" dirty="0" smtClean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altLang="ja-JP" i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~4% and </a:t>
            </a:r>
            <a:r>
              <a:rPr lang="en-US" altLang="ja-JP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Dt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2%  =&gt; </a:t>
            </a:r>
            <a:r>
              <a:rPr lang="en-US" altLang="ja-JP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DG</a:t>
            </a:r>
            <a:r>
              <a:rPr lang="en-US" altLang="ja-JP" i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ja-JP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4.5% =&gt; </a:t>
            </a:r>
            <a:r>
              <a:rPr lang="en-US" altLang="ja-JP" dirty="0" err="1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ja-JP" i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baseline="30000" dirty="0" err="1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baseline="-25000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He)</a:t>
            </a:r>
            <a:r>
              <a:rPr lang="en-US" altLang="ja-JP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~3.7%   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defTabSz="685783" fontAlgn="base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state p is not bound -&gt; </a:t>
            </a:r>
            <a:r>
              <a:rPr lang="en-US" altLang="ja-JP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may be reduced.</a:t>
            </a:r>
            <a:endParaRPr lang="en-US" altLang="ja-JP" u="sng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406952" y="2429595"/>
            <a:ext cx="3567002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 fontAlgn="base">
              <a:lnSpc>
                <a:spcPts val="322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altLang="ja-JP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ja-JP" altLang="en-US" dirty="0">
                <a:solidFill>
                  <a:srgbClr val="FF0000"/>
                </a:solidFill>
              </a:rPr>
              <a:t>∝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en-US" altLang="ja-JP" i="1" dirty="0" err="1">
                <a:solidFill>
                  <a:srgbClr val="FF0000"/>
                </a:solidFill>
              </a:rPr>
              <a:t>g</a:t>
            </a:r>
            <a:r>
              <a:rPr lang="en-US" altLang="ja-JP" baseline="-25000" dirty="0" err="1">
                <a:solidFill>
                  <a:srgbClr val="FF0000"/>
                </a:solidFill>
              </a:rPr>
              <a:t>V</a:t>
            </a:r>
            <a:r>
              <a:rPr lang="en-US" altLang="ja-JP" baseline="30000" dirty="0" err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en-US" altLang="ja-JP" baseline="30000" dirty="0">
                <a:solidFill>
                  <a:srgbClr val="FF0000"/>
                </a:solidFill>
              </a:rPr>
              <a:t>2 </a:t>
            </a:r>
            <a:r>
              <a:rPr lang="en-US" altLang="ja-JP" dirty="0">
                <a:solidFill>
                  <a:srgbClr val="FF0000"/>
                </a:solidFill>
              </a:rPr>
              <a:t> + 3 (</a:t>
            </a:r>
            <a:r>
              <a:rPr lang="en-US" altLang="ja-JP" i="1" dirty="0" err="1">
                <a:solidFill>
                  <a:srgbClr val="FF0000"/>
                </a:solidFill>
              </a:rPr>
              <a:t>g</a:t>
            </a:r>
            <a:r>
              <a:rPr lang="en-US" altLang="ja-JP" baseline="-25000" dirty="0" err="1">
                <a:solidFill>
                  <a:srgbClr val="FF0000"/>
                </a:solidFill>
              </a:rPr>
              <a:t>A</a:t>
            </a:r>
            <a:r>
              <a:rPr lang="en-US" altLang="ja-JP" baseline="30000" dirty="0" err="1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  <a:r>
              <a:rPr lang="en-US" altLang="ja-JP" baseline="30000" dirty="0">
                <a:solidFill>
                  <a:srgbClr val="FF0000"/>
                </a:solidFill>
              </a:rPr>
              <a:t>2</a:t>
            </a:r>
            <a:r>
              <a:rPr lang="en-US" altLang="ja-JP" dirty="0" smtClean="0">
                <a:solidFill>
                  <a:srgbClr val="FF0000"/>
                </a:solidFill>
                <a:cs typeface="Arial" panose="020B0604020202020204" pitchFamily="34" charset="0"/>
              </a:rPr>
              <a:t>  ~ 1  </a:t>
            </a:r>
            <a:r>
              <a:rPr lang="en-US" altLang="ja-JP" dirty="0">
                <a:solidFill>
                  <a:srgbClr val="FF0000"/>
                </a:solidFill>
                <a:cs typeface="Arial" panose="020B0604020202020204" pitchFamily="34" charset="0"/>
              </a:rPr>
              <a:t>+ </a:t>
            </a:r>
            <a:r>
              <a:rPr lang="en-US" altLang="ja-JP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rgbClr val="FF0000"/>
                </a:solidFill>
                <a:cs typeface="Arial" panose="020B0604020202020204" pitchFamily="34" charset="0"/>
              </a:rPr>
              <a:t>1.5</a:t>
            </a:r>
            <a:endParaRPr lang="en-US" altLang="ja-JP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41024" y="1345814"/>
            <a:ext cx="3127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1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1400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ja-JP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  </a:t>
            </a:r>
            <a:r>
              <a:rPr lang="en-US" altLang="ja-JP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1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1400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ja-JP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1400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sz="1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sz="1400" baseline="30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altLang="ja-JP" sz="14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−0.718 ± 0.015 </a:t>
            </a:r>
            <a:endParaRPr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95722" y="1092632"/>
            <a:ext cx="231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altLang="ja-JP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dirty="0" smtClean="0">
                <a:solidFill>
                  <a:schemeClr val="bg2"/>
                </a:solidFill>
              </a:rPr>
              <a:t>BR</a:t>
            </a:r>
            <a:r>
              <a:rPr lang="en-US" altLang="ja-JP" i="1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ja-JP" dirty="0" smtClean="0">
                <a:solidFill>
                  <a:schemeClr val="bg2"/>
                </a:solidFill>
              </a:rPr>
              <a:t> </a:t>
            </a:r>
            <a:r>
              <a:rPr lang="en-US" altLang="ja-JP" dirty="0">
                <a:solidFill>
                  <a:schemeClr val="bg2"/>
                </a:solidFill>
              </a:rPr>
              <a:t>= </a:t>
            </a:r>
            <a:r>
              <a:rPr lang="en-US" altLang="ja-JP" dirty="0" smtClean="0">
                <a:solidFill>
                  <a:schemeClr val="bg2"/>
                </a:solidFill>
              </a:rPr>
              <a:t>8x10</a:t>
            </a:r>
            <a:r>
              <a:rPr lang="en-US" altLang="ja-JP" baseline="30000" dirty="0" smtClean="0">
                <a:solidFill>
                  <a:schemeClr val="bg2"/>
                </a:solidFill>
              </a:rPr>
              <a:t>-4</a:t>
            </a:r>
            <a:endParaRPr lang="ja-JP" altLang="en-US" baseline="30000" dirty="0">
              <a:solidFill>
                <a:schemeClr val="bg2"/>
              </a:solidFill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643267" y="5714624"/>
            <a:ext cx="8035183" cy="1560095"/>
            <a:chOff x="235311" y="3383612"/>
            <a:chExt cx="8035183" cy="1560095"/>
          </a:xfrm>
        </p:grpSpPr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40AFC5F4-D4F3-4A51-96A7-7179552EB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6276"/>
            <a:stretch/>
          </p:blipFill>
          <p:spPr>
            <a:xfrm>
              <a:off x="235311" y="3383612"/>
              <a:ext cx="8035183" cy="1560095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 bwMode="auto">
            <a:xfrm>
              <a:off x="1628078" y="4192859"/>
              <a:ext cx="706244" cy="223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673D3F4-13AB-400E-AEBC-E773EB059C70}"/>
              </a:ext>
            </a:extLst>
          </p:cNvPr>
          <p:cNvGrpSpPr/>
          <p:nvPr/>
        </p:nvGrpSpPr>
        <p:grpSpPr>
          <a:xfrm>
            <a:off x="-231731" y="6664159"/>
            <a:ext cx="7973128" cy="461665"/>
            <a:chOff x="163542" y="2757093"/>
            <a:chExt cx="11599480" cy="615552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BCBFF4F-AF35-4DB6-BC90-426C5EC25354}"/>
                </a:ext>
              </a:extLst>
            </p:cNvPr>
            <p:cNvSpPr/>
            <p:nvPr/>
          </p:nvSpPr>
          <p:spPr bwMode="auto">
            <a:xfrm>
              <a:off x="163542" y="2782833"/>
              <a:ext cx="11599480" cy="285750"/>
            </a:xfrm>
            <a:prstGeom prst="rect">
              <a:avLst/>
            </a:prstGeom>
            <a:solidFill>
              <a:srgbClr val="FFFF00">
                <a:alpha val="23922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700">
                <a:latin typeface="Arial Black" pitchFamily="34" charset="0"/>
                <a:ea typeface="ＭＳ Ｐゴシック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29BA991-2B52-45C1-9136-1ED508CB6FD3}"/>
                </a:ext>
              </a:extLst>
            </p:cNvPr>
            <p:cNvSpPr txBox="1"/>
            <p:nvPr/>
          </p:nvSpPr>
          <p:spPr>
            <a:xfrm>
              <a:off x="163542" y="2757093"/>
              <a:ext cx="1162755" cy="61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KEK E462</a:t>
              </a:r>
              <a:endParaRPr lang="ja-JP" altLang="en-US" sz="1200" dirty="0"/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2927446" y="94290"/>
            <a:ext cx="330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measure?</a:t>
            </a:r>
            <a:endParaRPr lang="ja-JP" altLang="en-US" sz="2800" u="sng" dirty="0"/>
          </a:p>
        </p:txBody>
      </p:sp>
      <p:sp>
        <p:nvSpPr>
          <p:cNvPr id="21" name="正方形/長方形 20"/>
          <p:cNvSpPr/>
          <p:nvPr/>
        </p:nvSpPr>
        <p:spPr>
          <a:xfrm>
            <a:off x="920953" y="3827755"/>
            <a:ext cx="862689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ja-JP" b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altLang="ja-JP" b="1" dirty="0">
                <a:solidFill>
                  <a:schemeClr val="bg2"/>
                </a:solidFill>
              </a:rPr>
              <a:t>(K</a:t>
            </a:r>
            <a:r>
              <a:rPr lang="en-US" altLang="ja-JP" b="1" baseline="30000" dirty="0">
                <a:solidFill>
                  <a:schemeClr val="bg2"/>
                </a:solidFill>
              </a:rPr>
              <a:t>-</a:t>
            </a:r>
            <a:r>
              <a:rPr lang="en-US" altLang="ja-JP" b="1" dirty="0">
                <a:solidFill>
                  <a:schemeClr val="bg2"/>
                </a:solidFill>
              </a:rPr>
              <a:t>, </a:t>
            </a:r>
            <a:r>
              <a:rPr lang="en-US" altLang="ja-JP" b="1" dirty="0">
                <a:solidFill>
                  <a:schemeClr val="bg2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 dirty="0">
                <a:solidFill>
                  <a:schemeClr val="bg2"/>
                </a:solidFill>
              </a:rPr>
              <a:t>0</a:t>
            </a:r>
            <a:r>
              <a:rPr lang="en-US" altLang="ja-JP" b="1" dirty="0">
                <a:solidFill>
                  <a:schemeClr val="bg2"/>
                </a:solidFill>
              </a:rPr>
              <a:t>)</a:t>
            </a:r>
            <a:r>
              <a:rPr lang="en-US" altLang="ja-JP" b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b="1" baseline="-25000" dirty="0" smtClean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 Large yield, but </a:t>
            </a:r>
            <a:r>
              <a:rPr lang="en-US" altLang="ja-JP" b="1" dirty="0" smtClean="0">
                <a:solidFill>
                  <a:schemeClr val="bg2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 dirty="0" smtClean="0">
                <a:solidFill>
                  <a:schemeClr val="bg2"/>
                </a:solidFill>
              </a:rPr>
              <a:t>0</a:t>
            </a:r>
            <a:r>
              <a:rPr lang="en-US" altLang="ja-JP" b="1" dirty="0" smtClean="0">
                <a:solidFill>
                  <a:schemeClr val="bg2"/>
                </a:solidFill>
                <a:latin typeface="Symbol" panose="05050102010706020507" pitchFamily="18" charset="2"/>
              </a:rPr>
              <a:t> 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spectrometer very expensive</a:t>
            </a:r>
          </a:p>
          <a:p>
            <a:pPr defTabSz="685783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ja-JP" dirty="0" smtClean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altLang="ja-JP" i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 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~2-3% 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Dt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2%  =&gt; </a:t>
            </a:r>
            <a:r>
              <a:rPr lang="en-US" altLang="ja-JP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DG</a:t>
            </a:r>
            <a:r>
              <a:rPr lang="en-US" altLang="ja-JP" i="1" baseline="-25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ja-JP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3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en-US" altLang="ja-JP" dirty="0" err="1" smtClean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ja-JP" i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ja-JP" baseline="-25000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ja-JP" baseline="30000" dirty="0" err="1" smtClean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baseline="-25000" dirty="0" smtClean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</a:t>
            </a:r>
            <a:r>
              <a:rPr lang="en-US" altLang="ja-JP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~1.5%  </a:t>
            </a:r>
          </a:p>
          <a:p>
            <a:pPr defTabSz="685783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state p is bound in </a:t>
            </a:r>
            <a:r>
              <a:rPr lang="en-US" altLang="ja-JP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He, but</a:t>
            </a:r>
            <a:endParaRPr lang="ja-JP" altLang="en-US" dirty="0"/>
          </a:p>
          <a:p>
            <a:pPr defTabSz="685783" fontAlgn="base">
              <a:spcBef>
                <a:spcPts val="300"/>
              </a:spcBef>
              <a:spcAft>
                <a:spcPct val="0"/>
              </a:spcAft>
              <a:buNone/>
              <a:defRPr/>
            </a:pP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057112" y="4640798"/>
            <a:ext cx="3604513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 fontAlgn="base">
              <a:lnSpc>
                <a:spcPts val="3225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altLang="ja-JP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</a:t>
            </a:r>
            <a:r>
              <a:rPr lang="en-US" altLang="ja-JP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ja-JP" altLang="en-US" dirty="0">
                <a:solidFill>
                  <a:srgbClr val="FF0000"/>
                </a:solidFill>
              </a:rPr>
              <a:t>∝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(</a:t>
            </a:r>
            <a:r>
              <a:rPr lang="en-US" altLang="ja-JP" i="1" dirty="0" err="1" smtClean="0">
                <a:solidFill>
                  <a:srgbClr val="FF0000"/>
                </a:solidFill>
              </a:rPr>
              <a:t>g</a:t>
            </a:r>
            <a:r>
              <a:rPr lang="en-US" altLang="ja-JP" baseline="-25000" dirty="0" err="1" smtClean="0">
                <a:solidFill>
                  <a:srgbClr val="FF0000"/>
                </a:solidFill>
              </a:rPr>
              <a:t>V</a:t>
            </a:r>
            <a:r>
              <a:rPr lang="en-US" altLang="ja-JP" baseline="30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2</a:t>
            </a:r>
            <a:r>
              <a:rPr lang="ja-JP" altLang="en-US" baseline="30000" dirty="0" smtClean="0">
                <a:solidFill>
                  <a:srgbClr val="FF0000"/>
                </a:solidFill>
              </a:rPr>
              <a:t>　 </a:t>
            </a:r>
            <a:r>
              <a:rPr lang="en-US" altLang="ja-JP" dirty="0" smtClean="0">
                <a:solidFill>
                  <a:schemeClr val="bg2"/>
                </a:solidFill>
              </a:rPr>
              <a:t>-&gt; </a:t>
            </a:r>
            <a:r>
              <a:rPr lang="en-US" altLang="ja-JP" u="sng" dirty="0" smtClean="0">
                <a:solidFill>
                  <a:schemeClr val="bg2"/>
                </a:solidFill>
              </a:rPr>
              <a:t>Effect is small</a:t>
            </a:r>
            <a:r>
              <a:rPr lang="ja-JP" altLang="en-US" baseline="30000" dirty="0" smtClean="0">
                <a:solidFill>
                  <a:srgbClr val="FF0000"/>
                </a:solidFill>
              </a:rPr>
              <a:t>　</a:t>
            </a:r>
            <a:endParaRPr lang="en-US" altLang="ja-JP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47315" y="2228944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b="1" baseline="-25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: </a:t>
            </a:r>
            <a:endParaRPr lang="ja-JP" altLang="en-US" b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229581" y="3796908"/>
            <a:ext cx="808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2000" b="1" baseline="-25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: </a:t>
            </a:r>
            <a:endParaRPr lang="ja-JP" altLang="en-US" sz="2000" b="1" dirty="0"/>
          </a:p>
        </p:txBody>
      </p:sp>
      <p:sp>
        <p:nvSpPr>
          <p:cNvPr id="25" name="正方形/長方形 24"/>
          <p:cNvSpPr/>
          <p:nvPr/>
        </p:nvSpPr>
        <p:spPr>
          <a:xfrm>
            <a:off x="917638" y="3447931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xperimentally feasible</a:t>
            </a:r>
            <a:r>
              <a:rPr lang="en-US" altLang="ja-JP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4317880" y="4457748"/>
            <a:ext cx="427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b="1" baseline="-250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H(0</a:t>
            </a:r>
            <a:r>
              <a:rPr lang="en-US" altLang="ja-JP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ja-JP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altLang="ja-JP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 e</a:t>
            </a:r>
            <a:r>
              <a:rPr lang="en-US" altLang="ja-JP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ja-JP" b="1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ja-JP" b="1" baseline="30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  <a:r>
              <a:rPr lang="en-US" altLang="ja-JP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Fermi transition</a:t>
            </a:r>
            <a:endParaRPr lang="ja-JP" altLang="en-US" baseline="30000" dirty="0"/>
          </a:p>
        </p:txBody>
      </p:sp>
      <p:sp>
        <p:nvSpPr>
          <p:cNvPr id="29" name="正方形/長方形 28"/>
          <p:cNvSpPr/>
          <p:nvPr/>
        </p:nvSpPr>
        <p:spPr>
          <a:xfrm>
            <a:off x="3136259" y="2255255"/>
            <a:ext cx="413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b="1" baseline="-25000" dirty="0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He(0</a:t>
            </a:r>
            <a:r>
              <a:rPr lang="en-US" altLang="ja-JP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ja-JP" alt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ja-JP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altLang="ja-JP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 p  e</a:t>
            </a:r>
            <a:r>
              <a:rPr lang="en-US" altLang="ja-JP" b="1" baseline="30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altLang="ja-JP" b="1" dirty="0" err="1" smtClean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ja-JP" b="1" baseline="30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</a:t>
            </a:r>
            <a:r>
              <a:rPr lang="en-US" altLang="ja-JP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Fermi + GT</a:t>
            </a:r>
            <a:endParaRPr lang="ja-JP" altLang="en-US" baseline="30000" dirty="0"/>
          </a:p>
        </p:txBody>
      </p:sp>
      <p:sp>
        <p:nvSpPr>
          <p:cNvPr id="30" name="正方形/長方形 29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>
                <a:solidFill>
                  <a:srgbClr val="080808"/>
                </a:solidFill>
                <a:latin typeface="Arial"/>
              </a:rPr>
              <a:t>22/25</a:t>
            </a:r>
            <a:endParaRPr lang="en-US" altLang="ja-JP" b="1" dirty="0">
              <a:solidFill>
                <a:srgbClr val="08080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790970"/>
      </p:ext>
    </p:extLst>
  </p:cSld>
  <p:clrMapOvr>
    <a:masterClrMapping/>
  </p:clrMapOvr>
  <p:transition spd="slow" advTm="138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DC1FD56-AC5D-473A-90C7-84B2D9B7BF71}"/>
              </a:ext>
            </a:extLst>
          </p:cNvPr>
          <p:cNvGrpSpPr/>
          <p:nvPr/>
        </p:nvGrpSpPr>
        <p:grpSpPr>
          <a:xfrm>
            <a:off x="3155226" y="108151"/>
            <a:ext cx="6016780" cy="4976805"/>
            <a:chOff x="502508" y="57665"/>
            <a:chExt cx="8221363" cy="680033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t="794"/>
            <a:stretch/>
          </p:blipFill>
          <p:spPr>
            <a:xfrm>
              <a:off x="854025" y="197708"/>
              <a:ext cx="7869846" cy="6660292"/>
            </a:xfrm>
            <a:prstGeom prst="rect">
              <a:avLst/>
            </a:prstGeom>
          </p:spPr>
        </p:pic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D1530F09-FEC6-4AD6-A132-7A8A8D389EA0}"/>
                </a:ext>
              </a:extLst>
            </p:cNvPr>
            <p:cNvCxnSpPr/>
            <p:nvPr/>
          </p:nvCxnSpPr>
          <p:spPr bwMode="auto">
            <a:xfrm>
              <a:off x="502508" y="57665"/>
              <a:ext cx="914400" cy="40365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E535E09A-83B9-4F5C-B779-964F0693C073}"/>
                </a:ext>
              </a:extLst>
            </p:cNvPr>
            <p:cNvCxnSpPr/>
            <p:nvPr/>
          </p:nvCxnSpPr>
          <p:spPr bwMode="auto">
            <a:xfrm>
              <a:off x="3698617" y="2421925"/>
              <a:ext cx="181405" cy="4139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D5F91B88-85DC-435E-99F2-B863333483BB}"/>
                </a:ext>
              </a:extLst>
            </p:cNvPr>
            <p:cNvCxnSpPr/>
            <p:nvPr/>
          </p:nvCxnSpPr>
          <p:spPr bwMode="auto">
            <a:xfrm>
              <a:off x="4607543" y="4361936"/>
              <a:ext cx="181405" cy="4139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1ECBA9D9-C095-42A5-99D8-29C64FEFF414}"/>
                </a:ext>
              </a:extLst>
            </p:cNvPr>
            <p:cNvCxnSpPr/>
            <p:nvPr/>
          </p:nvCxnSpPr>
          <p:spPr bwMode="auto">
            <a:xfrm>
              <a:off x="4478156" y="4452552"/>
              <a:ext cx="96435" cy="4139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A3336029-BB9B-4559-9F71-51D3C6D1C598}"/>
                </a:ext>
              </a:extLst>
            </p:cNvPr>
            <p:cNvCxnSpPr/>
            <p:nvPr/>
          </p:nvCxnSpPr>
          <p:spPr bwMode="auto">
            <a:xfrm>
              <a:off x="4726228" y="4297063"/>
              <a:ext cx="191344" cy="26155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6462" y="174999"/>
            <a:ext cx="3447392" cy="508796"/>
          </a:xfrm>
        </p:spPr>
        <p:txBody>
          <a:bodyPr/>
          <a:lstStyle/>
          <a:p>
            <a:pPr algn="ctr"/>
            <a:r>
              <a:rPr lang="en-US" altLang="ja-JP" sz="2400" b="1" u="sng" dirty="0" smtClean="0">
                <a:solidFill>
                  <a:schemeClr val="bg2"/>
                </a:solidFill>
              </a:rPr>
              <a:t>Setup for</a:t>
            </a:r>
            <a:r>
              <a:rPr lang="en-US" altLang="ja-JP" sz="2400" b="1" u="sng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altLang="ja-JP" sz="2400" b="1" u="sng" baseline="-25000" dirty="0" smtClean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2400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altLang="ja-JP" sz="2400" b="1" u="sng" dirty="0">
                <a:solidFill>
                  <a:schemeClr val="bg2"/>
                </a:solidFill>
              </a:rPr>
              <a:t/>
            </a:r>
            <a:br>
              <a:rPr lang="en-US" altLang="ja-JP" sz="2400" b="1" u="sng" dirty="0">
                <a:solidFill>
                  <a:schemeClr val="bg2"/>
                </a:solidFill>
              </a:rPr>
            </a:br>
            <a:r>
              <a:rPr lang="en-US" altLang="ja-JP" sz="2400" b="1" u="sng" dirty="0">
                <a:solidFill>
                  <a:schemeClr val="bg2"/>
                </a:solidFill>
              </a:rPr>
              <a:t>at K1.1 beam line</a:t>
            </a:r>
            <a:endParaRPr lang="ja-JP" altLang="en-US" sz="2400" b="1" u="sng" dirty="0">
              <a:solidFill>
                <a:schemeClr val="bg2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5F29A16-FF5B-46FE-809C-DDAB64F0B9A4}"/>
              </a:ext>
            </a:extLst>
          </p:cNvPr>
          <p:cNvSpPr txBox="1"/>
          <p:nvPr/>
        </p:nvSpPr>
        <p:spPr>
          <a:xfrm>
            <a:off x="323008" y="117738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Li(</a:t>
            </a:r>
            <a:r>
              <a:rPr lang="en-US" altLang="ja-JP" sz="2000" b="1" dirty="0" err="1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ja-JP" sz="2000" b="1" baseline="30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20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,K</a:t>
            </a:r>
            <a:r>
              <a:rPr lang="en-US" altLang="ja-JP" sz="2000" b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000" b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altLang="ja-JP" sz="2000" b="1" baseline="-25000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Li, </a:t>
            </a:r>
            <a:r>
              <a:rPr lang="ja-JP" alt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2000" b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ja-JP" sz="2000" b="1" baseline="-25000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-&gt; </a:t>
            </a:r>
            <a:r>
              <a:rPr lang="en-US" altLang="ja-JP" sz="2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sz="2000" b="1" baseline="-25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ja-JP" alt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 </a:t>
            </a:r>
            <a:endParaRPr lang="ja-JP" altLang="en-US" sz="2000" dirty="0">
              <a:solidFill>
                <a:schemeClr val="bg2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6DA8F147-9C3A-46A2-BBED-D2A5C939ADF6}"/>
              </a:ext>
            </a:extLst>
          </p:cNvPr>
          <p:cNvSpPr txBox="1">
            <a:spLocks/>
          </p:cNvSpPr>
          <p:nvPr/>
        </p:nvSpPr>
        <p:spPr>
          <a:xfrm>
            <a:off x="5560547" y="183243"/>
            <a:ext cx="3098530" cy="2838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500" b="1" kern="0" dirty="0">
                <a:solidFill>
                  <a:schemeClr val="bg2"/>
                </a:solidFill>
              </a:rPr>
              <a:t>One of the future experiments at the Extended Hadron Facility</a:t>
            </a:r>
            <a:endParaRPr lang="ja-JP" altLang="en-US" sz="1500" b="1" kern="0" dirty="0">
              <a:solidFill>
                <a:schemeClr val="bg2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97BFA9E-A606-450B-B95F-188928805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77" r="2709"/>
          <a:stretch/>
        </p:blipFill>
        <p:spPr>
          <a:xfrm>
            <a:off x="0" y="1840831"/>
            <a:ext cx="4755983" cy="3302669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35E9A1F4-A337-4F10-97DB-B840EFCBB303}"/>
              </a:ext>
            </a:extLst>
          </p:cNvPr>
          <p:cNvSpPr txBox="1">
            <a:spLocks/>
          </p:cNvSpPr>
          <p:nvPr/>
        </p:nvSpPr>
        <p:spPr>
          <a:xfrm>
            <a:off x="292152" y="4780214"/>
            <a:ext cx="4279849" cy="300207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350" b="1" kern="0" dirty="0">
                <a:solidFill>
                  <a:schemeClr val="bg2"/>
                </a:solidFill>
              </a:rPr>
              <a:t>Setup around the target for BR measurement</a:t>
            </a:r>
            <a:endParaRPr lang="ja-JP" altLang="en-US" sz="1350" b="1" kern="0" dirty="0">
              <a:solidFill>
                <a:schemeClr val="bg2"/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3073400" y="571500"/>
            <a:ext cx="5842000" cy="3436482"/>
            <a:chOff x="2774950" y="304800"/>
            <a:chExt cx="5842000" cy="3436482"/>
          </a:xfrm>
        </p:grpSpPr>
        <p:sp>
          <p:nvSpPr>
            <p:cNvPr id="19" name="正方形/長方形 18"/>
            <p:cNvSpPr/>
            <p:nvPr/>
          </p:nvSpPr>
          <p:spPr bwMode="auto">
            <a:xfrm>
              <a:off x="2774950" y="304800"/>
              <a:ext cx="5842000" cy="343648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accent2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40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2906750" y="353094"/>
              <a:ext cx="5684801" cy="3275867"/>
              <a:chOff x="3092604" y="263884"/>
              <a:chExt cx="5684801" cy="3275867"/>
            </a:xfrm>
          </p:grpSpPr>
          <p:grpSp>
            <p:nvGrpSpPr>
              <p:cNvPr id="21" name="グループ化 20"/>
              <p:cNvGrpSpPr/>
              <p:nvPr/>
            </p:nvGrpSpPr>
            <p:grpSpPr>
              <a:xfrm>
                <a:off x="3092604" y="263884"/>
                <a:ext cx="5684801" cy="2984838"/>
                <a:chOff x="3218984" y="509211"/>
                <a:chExt cx="5684801" cy="2984838"/>
              </a:xfrm>
            </p:grpSpPr>
            <p:pic>
              <p:nvPicPr>
                <p:cNvPr id="23" name="図 22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7059" r="16469" b="25324"/>
                <a:stretch/>
              </p:blipFill>
              <p:spPr>
                <a:xfrm>
                  <a:off x="3218984" y="509211"/>
                  <a:ext cx="3932665" cy="2984838"/>
                </a:xfrm>
                <a:prstGeom prst="rect">
                  <a:avLst/>
                </a:prstGeom>
              </p:spPr>
            </p:pic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489CCE11-9C96-45C8-B148-57FF3E1F85DE}"/>
                    </a:ext>
                  </a:extLst>
                </p:cNvPr>
                <p:cNvSpPr txBox="1"/>
                <p:nvPr/>
              </p:nvSpPr>
              <p:spPr>
                <a:xfrm>
                  <a:off x="5892785" y="1401273"/>
                  <a:ext cx="3011000" cy="122084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2200"/>
                    </a:lnSpc>
                  </a:pPr>
                  <a:r>
                    <a:rPr lang="en-US" altLang="ja-JP" sz="1600" kern="0" dirty="0">
                      <a:solidFill>
                        <a:schemeClr val="bg2"/>
                      </a:solidFill>
                    </a:rPr>
                    <a:t>Background/ Signal </a:t>
                  </a:r>
                </a:p>
                <a:p>
                  <a:pPr>
                    <a:lnSpc>
                      <a:spcPts val="2200"/>
                    </a:lnSpc>
                  </a:pPr>
                  <a:r>
                    <a:rPr lang="en-US" altLang="ja-JP" sz="1600" kern="0" dirty="0">
                      <a:solidFill>
                        <a:schemeClr val="bg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≈</a:t>
                  </a:r>
                  <a:r>
                    <a:rPr lang="en-US" altLang="ja-JP" sz="1600" kern="0" dirty="0">
                      <a:solidFill>
                        <a:schemeClr val="bg2"/>
                      </a:solidFill>
                    </a:rPr>
                    <a:t> BR(</a:t>
                  </a:r>
                  <a:r>
                    <a:rPr lang="en-US" altLang="ja-JP" sz="1600" kern="0" dirty="0">
                      <a:solidFill>
                        <a:schemeClr val="bg2"/>
                      </a:solidFill>
                      <a:latin typeface="Symbol" panose="05050102010706020507" pitchFamily="18" charset="2"/>
                    </a:rPr>
                    <a:t>p</a:t>
                  </a:r>
                  <a:r>
                    <a:rPr lang="en-US" altLang="ja-JP" sz="1600" kern="0" baseline="30000" dirty="0">
                      <a:solidFill>
                        <a:schemeClr val="bg2"/>
                      </a:solidFill>
                    </a:rPr>
                    <a:t>0 </a:t>
                  </a:r>
                  <a:r>
                    <a:rPr lang="en-US" altLang="ja-JP" sz="1600" kern="0" dirty="0" err="1">
                      <a:solidFill>
                        <a:schemeClr val="bg2"/>
                      </a:solidFill>
                    </a:rPr>
                    <a:t>bg</a:t>
                  </a:r>
                  <a:r>
                    <a:rPr lang="en-US" altLang="ja-JP" sz="1600" kern="0" dirty="0">
                      <a:solidFill>
                        <a:schemeClr val="bg2"/>
                      </a:solidFill>
                    </a:rPr>
                    <a:t>)/ 0.68 </a:t>
                  </a:r>
                  <a:r>
                    <a:rPr lang="en-US" altLang="ja-JP" sz="1600" kern="0" dirty="0" smtClean="0">
                      <a:solidFill>
                        <a:schemeClr val="bg2"/>
                      </a:solidFill>
                    </a:rPr>
                    <a:t>BR</a:t>
                  </a:r>
                  <a:r>
                    <a:rPr lang="en-US" altLang="ja-JP" sz="1600" i="1" kern="0" baseline="-25000" dirty="0" smtClean="0">
                      <a:solidFill>
                        <a:schemeClr val="bg2"/>
                      </a:solidFill>
                    </a:rPr>
                    <a:t>β</a:t>
                  </a:r>
                  <a:endParaRPr lang="en-US" altLang="ja-JP" sz="1600" kern="0" baseline="-25000" dirty="0">
                    <a:solidFill>
                      <a:schemeClr val="bg2"/>
                    </a:solidFill>
                  </a:endParaRPr>
                </a:p>
                <a:p>
                  <a:pPr>
                    <a:lnSpc>
                      <a:spcPts val="2200"/>
                    </a:lnSpc>
                  </a:pPr>
                  <a:r>
                    <a:rPr lang="en-US" altLang="ja-JP" sz="1600" kern="0" dirty="0">
                      <a:solidFill>
                        <a:schemeClr val="bg2"/>
                      </a:solidFill>
                    </a:rPr>
                    <a:t>  = 0.35</a:t>
                  </a:r>
                  <a:r>
                    <a:rPr kumimoji="0" lang="en-US" altLang="ja-JP" sz="1600" kern="0" dirty="0">
                      <a:solidFill>
                        <a:schemeClr val="bg2"/>
                      </a:solidFill>
                      <a:latin typeface="Arial"/>
                    </a:rPr>
                    <a:t>x10</a:t>
                  </a:r>
                  <a:r>
                    <a:rPr kumimoji="0" lang="en-US" altLang="ja-JP" sz="1600" kern="0" baseline="30000" dirty="0">
                      <a:solidFill>
                        <a:schemeClr val="bg2"/>
                      </a:solidFill>
                      <a:latin typeface="Arial"/>
                    </a:rPr>
                    <a:t>-4 </a:t>
                  </a:r>
                  <a:r>
                    <a:rPr lang="en-US" altLang="ja-JP" sz="1600" kern="0" dirty="0">
                      <a:solidFill>
                        <a:schemeClr val="bg2"/>
                      </a:solidFill>
                    </a:rPr>
                    <a:t>/ ( 0.68 x 8.3</a:t>
                  </a:r>
                  <a:r>
                    <a:rPr kumimoji="0" lang="en-US" altLang="ja-JP" sz="1600" kern="0" dirty="0">
                      <a:solidFill>
                        <a:schemeClr val="bg2"/>
                      </a:solidFill>
                      <a:latin typeface="Arial"/>
                    </a:rPr>
                    <a:t>x10</a:t>
                  </a:r>
                  <a:r>
                    <a:rPr kumimoji="0" lang="en-US" altLang="ja-JP" sz="1600" kern="0" baseline="30000" dirty="0">
                      <a:solidFill>
                        <a:schemeClr val="bg2"/>
                      </a:solidFill>
                      <a:latin typeface="Arial"/>
                    </a:rPr>
                    <a:t>-4</a:t>
                  </a:r>
                  <a:r>
                    <a:rPr kumimoji="0" lang="en-US" altLang="ja-JP" sz="1600" kern="0" dirty="0">
                      <a:solidFill>
                        <a:schemeClr val="bg2"/>
                      </a:solidFill>
                      <a:latin typeface="Arial"/>
                    </a:rPr>
                    <a:t>)</a:t>
                  </a:r>
                </a:p>
                <a:p>
                  <a:pPr>
                    <a:lnSpc>
                      <a:spcPts val="2200"/>
                    </a:lnSpc>
                  </a:pPr>
                  <a:r>
                    <a:rPr kumimoji="0" lang="en-US" altLang="ja-JP" sz="1600" kern="0" dirty="0">
                      <a:solidFill>
                        <a:schemeClr val="bg2"/>
                      </a:solidFill>
                      <a:latin typeface="Arial"/>
                    </a:rPr>
                    <a:t>  = 0.06</a:t>
                  </a:r>
                  <a:endParaRPr lang="ja-JP" altLang="en-US" sz="1600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2" name="正方形/長方形 21"/>
              <p:cNvSpPr/>
              <p:nvPr/>
            </p:nvSpPr>
            <p:spPr>
              <a:xfrm>
                <a:off x="3594337" y="3170419"/>
                <a:ext cx="3998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en-US" altLang="ja-JP" kern="0" dirty="0" smtClean="0">
                    <a:solidFill>
                      <a:srgbClr val="C00000"/>
                    </a:solidFill>
                  </a:rPr>
                  <a:t>Systematic </a:t>
                </a:r>
                <a:r>
                  <a:rPr kumimoji="0" lang="en-US" altLang="ja-JP" kern="0" dirty="0">
                    <a:solidFill>
                      <a:srgbClr val="C00000"/>
                    </a:solidFill>
                  </a:rPr>
                  <a:t>error in </a:t>
                </a:r>
                <a:r>
                  <a:rPr kumimoji="0" lang="en-US" altLang="ja-JP" kern="0" dirty="0" smtClean="0">
                    <a:solidFill>
                      <a:srgbClr val="C00000"/>
                    </a:solidFill>
                  </a:rPr>
                  <a:t>BR</a:t>
                </a:r>
                <a:r>
                  <a:rPr lang="en-US" altLang="ja-JP" i="1" kern="0" baseline="-25000" dirty="0" smtClean="0">
                    <a:solidFill>
                      <a:srgbClr val="C00000"/>
                    </a:solidFill>
                  </a:rPr>
                  <a:t>β</a:t>
                </a:r>
                <a:r>
                  <a:rPr lang="en-US" altLang="ja-JP" kern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ja-JP" kern="0" dirty="0">
                    <a:solidFill>
                      <a:srgbClr val="C00000"/>
                    </a:solidFill>
                  </a:rPr>
                  <a:t>will </a:t>
                </a:r>
                <a:r>
                  <a:rPr lang="en-US" altLang="ja-JP" kern="0" dirty="0" smtClean="0">
                    <a:solidFill>
                      <a:srgbClr val="C00000"/>
                    </a:solidFill>
                  </a:rPr>
                  <a:t>be &lt; 2%</a:t>
                </a:r>
              </a:p>
            </p:txBody>
          </p:sp>
        </p:grpSp>
      </p:grpSp>
      <p:sp>
        <p:nvSpPr>
          <p:cNvPr id="25" name="正方形/長方形 24"/>
          <p:cNvSpPr/>
          <p:nvPr/>
        </p:nvSpPr>
        <p:spPr>
          <a:xfrm>
            <a:off x="2522963" y="4187773"/>
            <a:ext cx="650673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kumimoji="0" lang="en-US" altLang="ja-JP" kern="0" dirty="0" smtClean="0">
                <a:solidFill>
                  <a:schemeClr val="bg2"/>
                </a:solidFill>
              </a:rPr>
              <a:t>Detailed studies for background are on-going.</a:t>
            </a:r>
          </a:p>
          <a:p>
            <a:r>
              <a:rPr kumimoji="0" lang="en-US" altLang="ja-JP" kern="0" dirty="0" smtClean="0">
                <a:solidFill>
                  <a:schemeClr val="bg2"/>
                </a:solidFill>
              </a:rPr>
              <a:t>Theoretical calculations for the beta decay rate are necessary. 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>
                <a:solidFill>
                  <a:srgbClr val="080808"/>
                </a:solidFill>
                <a:latin typeface="Arial"/>
              </a:rPr>
              <a:t>23/25</a:t>
            </a:r>
            <a:endParaRPr lang="en-US" altLang="ja-JP" b="1" dirty="0">
              <a:solidFill>
                <a:srgbClr val="08080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49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336860" y="101161"/>
            <a:ext cx="54745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700" b="1" u="sng" kern="0" dirty="0">
                <a:solidFill>
                  <a:schemeClr val="bg2"/>
                </a:solidFill>
              </a:rPr>
              <a:t>Yield and statistical error for BR</a:t>
            </a:r>
            <a:endParaRPr lang="ja-JP" altLang="en-US" sz="2700" dirty="0"/>
          </a:p>
        </p:txBody>
      </p:sp>
      <p:sp>
        <p:nvSpPr>
          <p:cNvPr id="13" name="正方形/長方形 12"/>
          <p:cNvSpPr/>
          <p:nvPr/>
        </p:nvSpPr>
        <p:spPr>
          <a:xfrm>
            <a:off x="165355" y="869401"/>
            <a:ext cx="177163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1600" b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ja-JP" sz="1600" b="1" baseline="-25000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via </a:t>
            </a:r>
            <a:r>
              <a:rPr lang="en-US" altLang="ja-JP" b="1" dirty="0">
                <a:solidFill>
                  <a:schemeClr val="bg2"/>
                </a:solidFill>
              </a:rPr>
              <a:t>(</a:t>
            </a:r>
            <a:r>
              <a:rPr lang="en-US" altLang="ja-JP" b="1" dirty="0">
                <a:solidFill>
                  <a:schemeClr val="bg2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 dirty="0">
                <a:solidFill>
                  <a:schemeClr val="bg2"/>
                </a:solidFill>
              </a:rPr>
              <a:t>+</a:t>
            </a:r>
            <a:r>
              <a:rPr lang="en-US" altLang="ja-JP" b="1" dirty="0">
                <a:solidFill>
                  <a:schemeClr val="bg2"/>
                </a:solidFill>
              </a:rPr>
              <a:t>, K</a:t>
            </a:r>
            <a:r>
              <a:rPr lang="en-US" altLang="ja-JP" b="1" baseline="30000" dirty="0">
                <a:solidFill>
                  <a:schemeClr val="bg2"/>
                </a:solidFill>
              </a:rPr>
              <a:t>+</a:t>
            </a:r>
            <a:r>
              <a:rPr lang="en-US" altLang="ja-JP" b="1" dirty="0">
                <a:solidFill>
                  <a:schemeClr val="bg2"/>
                </a:solidFill>
              </a:rPr>
              <a:t>)</a:t>
            </a:r>
            <a:endParaRPr lang="ja-JP" altLang="en-US" sz="1600" b="1" dirty="0">
              <a:solidFill>
                <a:schemeClr val="bg2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9684580" y="1578577"/>
            <a:ext cx="55335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b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ja-JP" sz="1500" b="1" baseline="-25000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5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ja-JP" altLang="en-US" sz="1500" dirty="0">
              <a:solidFill>
                <a:schemeClr val="bg2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9475500" y="2271799"/>
            <a:ext cx="100860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ja-JP" sz="13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target</a:t>
            </a:r>
          </a:p>
          <a:p>
            <a:r>
              <a:rPr lang="en-US" altLang="ja-JP" sz="13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20g/cm</a:t>
            </a:r>
            <a:r>
              <a:rPr lang="en-US" altLang="ja-JP" sz="135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ja-JP" altLang="en-US" sz="1350" baseline="30000" dirty="0">
              <a:solidFill>
                <a:schemeClr val="bg2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409376" y="2717123"/>
            <a:ext cx="1074333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ja-JP" sz="1350" baseline="-25000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3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counts</a:t>
            </a:r>
          </a:p>
          <a:p>
            <a:r>
              <a:rPr lang="en-US" altLang="ja-JP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1.3x10</a:t>
            </a:r>
            <a:r>
              <a:rPr lang="en-US" altLang="ja-JP" sz="150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ja-JP" altLang="en-US" sz="1500" baseline="30000" dirty="0">
              <a:solidFill>
                <a:schemeClr val="bg2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738679" y="3236669"/>
            <a:ext cx="42511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</a:t>
            </a:r>
            <a:endParaRPr lang="ja-JP" altLang="en-US" sz="1350" dirty="0"/>
          </a:p>
        </p:txBody>
      </p:sp>
      <p:sp>
        <p:nvSpPr>
          <p:cNvPr id="20" name="正方形/長方形 19"/>
          <p:cNvSpPr/>
          <p:nvPr/>
        </p:nvSpPr>
        <p:spPr>
          <a:xfrm>
            <a:off x="9710475" y="3787386"/>
            <a:ext cx="4732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5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endParaRPr lang="ja-JP" altLang="en-US" sz="1350" dirty="0"/>
          </a:p>
        </p:txBody>
      </p:sp>
      <p:sp>
        <p:nvSpPr>
          <p:cNvPr id="21" name="正方形/長方形 20"/>
          <p:cNvSpPr/>
          <p:nvPr/>
        </p:nvSpPr>
        <p:spPr>
          <a:xfrm>
            <a:off x="9653873" y="4240982"/>
            <a:ext cx="6335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6.7% </a:t>
            </a:r>
            <a:endParaRPr lang="ja-JP" altLang="en-US" sz="15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2F55ECF5-9A69-44B5-BEBC-07EC9D71FA89}"/>
              </a:ext>
            </a:extLst>
          </p:cNvPr>
          <p:cNvCxnSpPr/>
          <p:nvPr/>
        </p:nvCxnSpPr>
        <p:spPr bwMode="auto">
          <a:xfrm>
            <a:off x="7155119" y="3093842"/>
            <a:ext cx="3273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589824"/>
              </p:ext>
            </p:extLst>
          </p:nvPr>
        </p:nvGraphicFramePr>
        <p:xfrm>
          <a:off x="178418" y="1299552"/>
          <a:ext cx="4319238" cy="320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10">
                  <a:extLst>
                    <a:ext uri="{9D8B030D-6E8A-4147-A177-3AD203B41FA5}">
                      <a16:colId xmlns:a16="http://schemas.microsoft.com/office/drawing/2014/main" val="2181954921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864961661"/>
                    </a:ext>
                  </a:extLst>
                </a:gridCol>
                <a:gridCol w="1568603">
                  <a:extLst>
                    <a:ext uri="{9D8B030D-6E8A-4147-A177-3AD203B41FA5}">
                      <a16:colId xmlns:a16="http://schemas.microsoft.com/office/drawing/2014/main" val="737490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6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Li (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+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  <a:latin typeface="+mn-lt"/>
                        </a:rPr>
                        <a:t>,</a:t>
                      </a:r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K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+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)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 5</a:t>
                      </a:r>
                      <a:r>
                        <a:rPr kumimoji="1" lang="en-US" altLang="ja-JP" b="0" baseline="-2500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He+p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PS E462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Proposed exp.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# of pi+</a:t>
                      </a:r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beam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2.5x10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12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43x10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12</a:t>
                      </a:r>
                    </a:p>
                    <a:p>
                      <a:pPr algn="ctr"/>
                      <a:r>
                        <a:rPr kumimoji="1" lang="en-US" altLang="ja-JP" sz="1200" b="0" dirty="0">
                          <a:solidFill>
                            <a:schemeClr val="bg2"/>
                          </a:solidFill>
                        </a:rPr>
                        <a:t>(30M/spillx1400h)</a:t>
                      </a:r>
                      <a:endParaRPr kumimoji="1" lang="ja-JP" alt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00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bg2"/>
                          </a:solidFill>
                        </a:rPr>
                        <a:t>Target 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thickness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3.7g/cm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2</a:t>
                      </a:r>
                      <a:endParaRPr kumimoji="1" lang="ja-JP" altLang="en-US" b="0" baseline="30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14g/cm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2 </a:t>
                      </a:r>
                      <a:r>
                        <a:rPr kumimoji="1" lang="en-US" altLang="ja-JP" sz="1200" b="0" dirty="0">
                          <a:solidFill>
                            <a:schemeClr val="bg2"/>
                          </a:solidFill>
                        </a:rPr>
                        <a:t>(30 cm)</a:t>
                      </a:r>
                      <a:endParaRPr kumimoji="1" lang="ja-JP" altLang="en-US" sz="1200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1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bg2"/>
                          </a:solidFill>
                        </a:rPr>
                        <a:t>SKS efficiency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bg2"/>
                          </a:solidFill>
                        </a:rPr>
                        <a:t>↓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baseline="30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98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5</a:t>
                      </a:r>
                      <a:r>
                        <a:rPr kumimoji="1" lang="en-US" altLang="ja-JP" b="0" baseline="-2500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He counts 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45653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2.0x10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6</a:t>
                      </a:r>
                      <a:endParaRPr kumimoji="1" lang="ja-JP" altLang="en-US" b="0" baseline="30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66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BR(beta) </a:t>
                      </a:r>
                    </a:p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x Pauli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8x10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-4</a:t>
                      </a:r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</a:rPr>
                        <a:t>   </a:t>
                      </a:r>
                      <a:r>
                        <a:rPr kumimoji="1" lang="en-US" altLang="ja-JP" b="0" baseline="0" dirty="0" smtClean="0">
                          <a:solidFill>
                            <a:schemeClr val="bg2"/>
                          </a:solidFill>
                        </a:rPr>
                        <a:t>x 0.6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34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Eff</a:t>
                      </a:r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</a:rPr>
                        <a:t> (e-)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0.7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9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Beta-ray</a:t>
                      </a:r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</a:rPr>
                        <a:t> counts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673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986365"/>
                  </a:ext>
                </a:extLst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22073"/>
              </p:ext>
            </p:extLst>
          </p:nvPr>
        </p:nvGraphicFramePr>
        <p:xfrm>
          <a:off x="5599949" y="1282138"/>
          <a:ext cx="2865863" cy="3220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304">
                  <a:extLst>
                    <a:ext uri="{9D8B030D-6E8A-4147-A177-3AD203B41FA5}">
                      <a16:colId xmlns:a16="http://schemas.microsoft.com/office/drawing/2014/main" val="2181954921"/>
                    </a:ext>
                  </a:extLst>
                </a:gridCol>
                <a:gridCol w="1374559">
                  <a:extLst>
                    <a:ext uri="{9D8B030D-6E8A-4147-A177-3AD203B41FA5}">
                      <a16:colId xmlns:a16="http://schemas.microsoft.com/office/drawing/2014/main" val="864961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4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He (K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-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  <a:latin typeface="+mn-lt"/>
                        </a:rPr>
                        <a:t>,</a:t>
                      </a:r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  <a:latin typeface="+mn-lt"/>
                        </a:rPr>
                        <a:t> 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0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)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 4</a:t>
                      </a:r>
                      <a:r>
                        <a:rPr kumimoji="1" lang="en-US" altLang="ja-JP" b="0" baseline="-2500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H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Proposed exp. 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4</a:t>
                      </a:r>
                      <a:r>
                        <a:rPr kumimoji="1" lang="en-US" altLang="ja-JP" b="0" baseline="-2500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H: 90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b 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561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# of K-</a:t>
                      </a:r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beam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2.9x10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kumimoji="1" lang="en-US" altLang="ja-JP" sz="1100" b="0" baseline="0" dirty="0">
                          <a:solidFill>
                            <a:schemeClr val="bg2"/>
                          </a:solidFill>
                        </a:rPr>
                        <a:t>(200k/spillx1400h)</a:t>
                      </a:r>
                      <a:endParaRPr kumimoji="1" lang="ja-JP" altLang="en-US" sz="1100" b="0" baseline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00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Target thickness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4</a:t>
                      </a:r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g/cm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2 </a:t>
                      </a:r>
                      <a:r>
                        <a:rPr kumimoji="1" lang="en-US" altLang="ja-JP" sz="1200" b="0" dirty="0">
                          <a:solidFill>
                            <a:schemeClr val="bg2"/>
                          </a:solidFill>
                        </a:rPr>
                        <a:t>(30 cm)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715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Eff(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p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0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)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bg2"/>
                          </a:solidFill>
                        </a:rPr>
                        <a:t>0.05?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66943"/>
                  </a:ext>
                </a:extLst>
              </a:tr>
              <a:tr h="340111"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4</a:t>
                      </a:r>
                      <a:r>
                        <a:rPr kumimoji="1" lang="en-US" altLang="ja-JP" b="0" baseline="-25000" dirty="0">
                          <a:solidFill>
                            <a:schemeClr val="bg2"/>
                          </a:solidFill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H counts 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3.0x10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6</a:t>
                      </a:r>
                      <a:endParaRPr kumimoji="1" lang="ja-JP" altLang="en-US" b="0" baseline="30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34470"/>
                  </a:ext>
                </a:extLst>
              </a:tr>
              <a:tr h="48321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BR(beta) </a:t>
                      </a:r>
                    </a:p>
                    <a:p>
                      <a:pPr algn="ctr"/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 x Pauli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8x10</a:t>
                      </a:r>
                      <a:r>
                        <a:rPr kumimoji="1" lang="en-US" altLang="ja-JP" b="0" baseline="30000" dirty="0">
                          <a:solidFill>
                            <a:schemeClr val="bg2"/>
                          </a:solidFill>
                        </a:rPr>
                        <a:t>-4</a:t>
                      </a:r>
                      <a:endParaRPr kumimoji="1" lang="en-US" altLang="ja-JP" b="0" baseline="0" dirty="0">
                        <a:solidFill>
                          <a:schemeClr val="bg2"/>
                        </a:solidFill>
                      </a:endParaRPr>
                    </a:p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bg2"/>
                          </a:solidFill>
                        </a:rPr>
                        <a:t>x ~</a:t>
                      </a:r>
                      <a:r>
                        <a:rPr kumimoji="1" lang="en-US" altLang="ja-JP" b="0" baseline="0" dirty="0" smtClean="0">
                          <a:solidFill>
                            <a:schemeClr val="bg2"/>
                          </a:solidFill>
                        </a:rPr>
                        <a:t> 0.76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90923"/>
                  </a:ext>
                </a:extLst>
              </a:tr>
              <a:tr h="273389"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Eff</a:t>
                      </a:r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</a:rPr>
                        <a:t> (e-)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0.7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986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>
                          <a:solidFill>
                            <a:schemeClr val="bg2"/>
                          </a:solidFill>
                        </a:rPr>
                        <a:t>Beta-ray</a:t>
                      </a:r>
                      <a:r>
                        <a:rPr kumimoji="1" lang="en-US" altLang="ja-JP" b="0" baseline="0" dirty="0">
                          <a:solidFill>
                            <a:schemeClr val="bg2"/>
                          </a:solidFill>
                        </a:rPr>
                        <a:t> counts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bg2"/>
                          </a:solidFill>
                        </a:rPr>
                        <a:t>1277</a:t>
                      </a:r>
                      <a:endParaRPr kumimoji="1" lang="ja-JP" altLang="en-US" b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06865"/>
                  </a:ext>
                </a:extLst>
              </a:tr>
            </a:tbl>
          </a:graphicData>
        </a:graphic>
      </p:graphicFrame>
      <p:sp>
        <p:nvSpPr>
          <p:cNvPr id="24" name="正方形/長方形 23"/>
          <p:cNvSpPr/>
          <p:nvPr/>
        </p:nvSpPr>
        <p:spPr>
          <a:xfrm>
            <a:off x="5423332" y="889156"/>
            <a:ext cx="161454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1600" b="1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1600" b="1" baseline="-25000" dirty="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via </a:t>
            </a:r>
            <a:r>
              <a:rPr lang="en-US" altLang="ja-JP" b="1" dirty="0">
                <a:solidFill>
                  <a:schemeClr val="bg2"/>
                </a:solidFill>
              </a:rPr>
              <a:t>(K</a:t>
            </a:r>
            <a:r>
              <a:rPr lang="en-US" altLang="ja-JP" b="1" baseline="30000" dirty="0">
                <a:solidFill>
                  <a:schemeClr val="bg2"/>
                </a:solidFill>
              </a:rPr>
              <a:t>-</a:t>
            </a:r>
            <a:r>
              <a:rPr lang="en-US" altLang="ja-JP" b="1" dirty="0">
                <a:solidFill>
                  <a:schemeClr val="bg2"/>
                </a:solidFill>
              </a:rPr>
              <a:t>, </a:t>
            </a:r>
            <a:r>
              <a:rPr lang="en-US" altLang="ja-JP" b="1" dirty="0">
                <a:solidFill>
                  <a:schemeClr val="bg2"/>
                </a:solidFill>
                <a:latin typeface="Symbol" panose="05050102010706020507" pitchFamily="18" charset="2"/>
              </a:rPr>
              <a:t>p</a:t>
            </a:r>
            <a:r>
              <a:rPr lang="en-US" altLang="ja-JP" b="1" baseline="30000" dirty="0">
                <a:solidFill>
                  <a:schemeClr val="bg2"/>
                </a:solidFill>
              </a:rPr>
              <a:t>0</a:t>
            </a:r>
            <a:r>
              <a:rPr lang="en-US" altLang="ja-JP" b="1" dirty="0">
                <a:solidFill>
                  <a:schemeClr val="bg2"/>
                </a:solidFill>
              </a:rPr>
              <a:t>)</a:t>
            </a:r>
            <a:endParaRPr lang="ja-JP" altLang="en-US" sz="1600" b="1" dirty="0">
              <a:solidFill>
                <a:schemeClr val="bg2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868948" y="4470747"/>
            <a:ext cx="1604927" cy="374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ja-JP" i="1" kern="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ja-JP" i="1" kern="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3.9% </a:t>
            </a:r>
            <a:endParaRPr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6877990" y="4497937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ja-JP" i="1" kern="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ja-JP" i="1" kern="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ja-JP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2.8% 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586851" y="565717"/>
            <a:ext cx="4444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solidFill>
                  <a:schemeClr val="bg2"/>
                </a:solidFill>
              </a:rPr>
              <a:t>1400 hours’ (2 months’) beam time is assumed</a:t>
            </a:r>
            <a:endParaRPr lang="ja-JP" altLang="en-US" sz="1600" dirty="0"/>
          </a:p>
        </p:txBody>
      </p:sp>
      <p:sp>
        <p:nvSpPr>
          <p:cNvPr id="28" name="正方形/長方形 27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>
                <a:solidFill>
                  <a:srgbClr val="080808"/>
                </a:solidFill>
                <a:latin typeface="Arial"/>
              </a:rPr>
              <a:t>24/25</a:t>
            </a:r>
            <a:endParaRPr lang="en-US" altLang="ja-JP" b="1" dirty="0">
              <a:solidFill>
                <a:srgbClr val="08080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20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8D43F44-79C1-40C5-9C8F-57EBFB8D2C9F}"/>
              </a:ext>
            </a:extLst>
          </p:cNvPr>
          <p:cNvGrpSpPr/>
          <p:nvPr/>
        </p:nvGrpSpPr>
        <p:grpSpPr>
          <a:xfrm>
            <a:off x="434051" y="353027"/>
            <a:ext cx="7731887" cy="4257937"/>
            <a:chOff x="567160" y="347240"/>
            <a:chExt cx="7731887" cy="4257937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2DE9DEE-C1CF-45A4-9721-4CB2E24FF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70" y="382334"/>
              <a:ext cx="7691377" cy="4222843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6FC8A32-B73D-43A3-9B15-32947554540D}"/>
                </a:ext>
              </a:extLst>
            </p:cNvPr>
            <p:cNvSpPr/>
            <p:nvPr/>
          </p:nvSpPr>
          <p:spPr>
            <a:xfrm>
              <a:off x="567160" y="347240"/>
              <a:ext cx="7708739" cy="4253696"/>
            </a:xfrm>
            <a:prstGeom prst="rect">
              <a:avLst/>
            </a:prstGeom>
            <a:solidFill>
              <a:srgbClr val="FFFFFF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1118938" y="303809"/>
            <a:ext cx="6065044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defTabSz="41433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>
              <a:lnSpc>
                <a:spcPct val="104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kumimoji="0" lang="en-US" altLang="ja-JP" sz="2400" b="1" u="sng">
                <a:latin typeface="Helvetica" pitchFamily="34" charset="0"/>
              </a:rPr>
              <a:t>Summary</a:t>
            </a:r>
            <a:endParaRPr kumimoji="0" lang="ja-JP" altLang="en-GB" sz="1425" b="1" u="sng" dirty="0">
              <a:latin typeface="Helvetica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D37F0B-DC5C-4353-91B6-DE60DD20C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23" y="715850"/>
            <a:ext cx="8568952" cy="33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>
              <a:buNone/>
            </a:pPr>
            <a:endParaRPr lang="en-US" altLang="ja-JP" sz="1600" b="1" dirty="0"/>
          </a:p>
          <a:p>
            <a:pPr marL="268288" indent="-268288">
              <a:buFont typeface="+mj-lt"/>
              <a:buAutoNum type="arabicPeriod"/>
            </a:pPr>
            <a:r>
              <a:rPr lang="en-US" altLang="ja-JP" sz="1600" b="1" dirty="0"/>
              <a:t>Solving the hyperon puzzle is one of the most important but challenging tasks in nuclear physics.</a:t>
            </a:r>
            <a:r>
              <a:rPr lang="ja-JP" altLang="en-US" sz="1600" b="1" dirty="0"/>
              <a:t>　</a:t>
            </a:r>
            <a:r>
              <a:rPr lang="en-US" altLang="ja-JP" sz="1600" b="1" dirty="0"/>
              <a:t>Study of YN </a:t>
            </a:r>
            <a:r>
              <a:rPr lang="en-US" altLang="ja-JP" sz="1600" b="1" dirty="0" smtClean="0"/>
              <a:t>(and YNN) </a:t>
            </a:r>
            <a:r>
              <a:rPr lang="en-US" altLang="ja-JP" sz="1600" b="1" dirty="0"/>
              <a:t>interactions is a key to this problem.</a:t>
            </a:r>
          </a:p>
          <a:p>
            <a:pPr>
              <a:buNone/>
            </a:pPr>
            <a:endParaRPr lang="en-US" altLang="ja-JP" sz="800" b="1" dirty="0"/>
          </a:p>
          <a:p>
            <a:pPr>
              <a:buNone/>
            </a:pPr>
            <a:r>
              <a:rPr lang="en-US" altLang="ja-JP" sz="1600" b="1" dirty="0"/>
              <a:t>2. </a:t>
            </a:r>
            <a:r>
              <a:rPr lang="en-US" altLang="ja-JP" sz="1600" b="1" dirty="0" smtClean="0"/>
              <a:t>At J-PARC, Ξ</a:t>
            </a:r>
            <a:r>
              <a:rPr lang="ja-JP" altLang="en-US" sz="1600" b="1" dirty="0" smtClean="0"/>
              <a:t> </a:t>
            </a:r>
            <a:r>
              <a:rPr lang="en-US" altLang="ja-JP" sz="1600" b="1" dirty="0"/>
              <a:t>hypernuclear events observed in emulsion indicated a </a:t>
            </a:r>
            <a:r>
              <a:rPr lang="en-US" altLang="ja-JP" sz="1600" b="1" dirty="0" smtClean="0"/>
              <a:t>significant  </a:t>
            </a:r>
          </a:p>
          <a:p>
            <a:pPr>
              <a:buNone/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depth </a:t>
            </a:r>
            <a:r>
              <a:rPr lang="en-US" altLang="ja-JP" sz="1600" b="1" dirty="0"/>
              <a:t>of attractive Ξ-nucleus potential. </a:t>
            </a:r>
            <a:r>
              <a:rPr lang="en-US" altLang="ja-JP" sz="1600" b="1" dirty="0" smtClean="0"/>
              <a:t> New experiments for (K</a:t>
            </a:r>
            <a:r>
              <a:rPr lang="en-US" altLang="ja-JP" sz="1600" b="1" baseline="30000" dirty="0" smtClean="0"/>
              <a:t>-</a:t>
            </a:r>
            <a:r>
              <a:rPr lang="en-US" altLang="ja-JP" sz="1600" b="1" dirty="0" smtClean="0"/>
              <a:t>,K</a:t>
            </a:r>
            <a:r>
              <a:rPr lang="en-US" altLang="ja-JP" sz="1600" b="1" baseline="30000" dirty="0" smtClean="0"/>
              <a:t>+</a:t>
            </a:r>
            <a:r>
              <a:rPr lang="en-US" altLang="ja-JP" sz="1600" b="1" dirty="0" smtClean="0"/>
              <a:t>) spectroscopy </a:t>
            </a:r>
          </a:p>
          <a:p>
            <a:pPr>
              <a:buNone/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of Ξ hypernuclei and Ξ-atomic X-ray spectroscopy have started.</a:t>
            </a:r>
            <a:endParaRPr lang="en-US" altLang="ja-JP" sz="1600" b="1" dirty="0"/>
          </a:p>
          <a:p>
            <a:pPr>
              <a:buNone/>
            </a:pPr>
            <a:endParaRPr lang="en-US" altLang="ja-JP" sz="800" b="1" dirty="0"/>
          </a:p>
          <a:p>
            <a:pPr>
              <a:buNone/>
            </a:pPr>
            <a:r>
              <a:rPr lang="en-US" altLang="ja-JP" sz="1600" b="1" dirty="0"/>
              <a:t>3. To investigate ΛNN interaction, precise hypernuclear spectroscopy </a:t>
            </a:r>
            <a:r>
              <a:rPr lang="en-US" altLang="ja-JP" sz="1600" b="1" dirty="0" smtClean="0"/>
              <a:t>is planned at</a:t>
            </a:r>
          </a:p>
          <a:p>
            <a:pPr>
              <a:buNone/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JLab and then at J-PARC extended Hadron Facility.</a:t>
            </a:r>
          </a:p>
          <a:p>
            <a:pPr>
              <a:buNone/>
            </a:pPr>
            <a:endParaRPr lang="en-US" altLang="ja-JP" sz="800" b="1" dirty="0"/>
          </a:p>
          <a:p>
            <a:pPr>
              <a:buNone/>
            </a:pPr>
            <a:r>
              <a:rPr lang="en-US" altLang="ja-JP" sz="1600" b="1" dirty="0"/>
              <a:t>4. </a:t>
            </a:r>
            <a:r>
              <a:rPr lang="en-US" altLang="ja-JP" sz="1600" b="1" dirty="0" smtClean="0"/>
              <a:t>Baryon modification in nuclear medium will be investigated in future via magnetic </a:t>
            </a:r>
          </a:p>
          <a:p>
            <a:pPr>
              <a:buNone/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moments and beta-decay rates of </a:t>
            </a:r>
            <a:r>
              <a:rPr lang="en-US" altLang="ja-JP" sz="1600" b="1" dirty="0" smtClean="0">
                <a:latin typeface="Symbol" panose="05050102010706020507" pitchFamily="18" charset="2"/>
              </a:rPr>
              <a:t>L</a:t>
            </a:r>
            <a:r>
              <a:rPr lang="en-US" altLang="ja-JP" sz="1600" b="1" dirty="0" smtClean="0"/>
              <a:t> hypernuclei.</a:t>
            </a:r>
            <a:endParaRPr lang="en-US" altLang="ja-JP" sz="16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8317853" y="-59605"/>
            <a:ext cx="76174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>
                <a:solidFill>
                  <a:srgbClr val="080808"/>
                </a:solidFill>
                <a:latin typeface="Arial"/>
              </a:rPr>
              <a:t>25/25</a:t>
            </a:r>
            <a:endParaRPr lang="en-US" altLang="ja-JP" b="1" dirty="0">
              <a:solidFill>
                <a:srgbClr val="080808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74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190500" y="711657"/>
            <a:ext cx="8982455" cy="228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7" tIns="34289" rIns="68577" bIns="34289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3600" b="1" dirty="0"/>
          </a:p>
          <a:p>
            <a:pPr marL="842933" lvl="1" indent="-38573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altLang="ja-JP" sz="3200" b="1" dirty="0"/>
              <a:t> Introduction </a:t>
            </a:r>
          </a:p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200" b="1" dirty="0"/>
              <a:t>--Neutron stars and the hyperon puzzle</a:t>
            </a:r>
          </a:p>
        </p:txBody>
      </p:sp>
    </p:spTree>
    <p:extLst>
      <p:ext uri="{BB962C8B-B14F-4D97-AF65-F5344CB8AC3E}">
        <p14:creationId xmlns:p14="http://schemas.microsoft.com/office/powerpoint/2010/main" val="3600080455"/>
      </p:ext>
    </p:extLst>
  </p:cSld>
  <p:clrMapOvr>
    <a:masterClrMapping/>
  </p:clrMapOvr>
  <p:transition spd="slow" advTm="112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-98385"/>
            <a:ext cx="9144000" cy="526747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68580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DDE"/>
              </a:buClr>
            </a:pPr>
            <a:endParaRPr lang="ja-JP" altLang="ja-JP" sz="1200" dirty="0">
              <a:solidFill>
                <a:srgbClr val="FFFFFF"/>
              </a:solidFill>
            </a:endParaRPr>
          </a:p>
        </p:txBody>
      </p:sp>
      <p:pic>
        <p:nvPicPr>
          <p:cNvPr id="1024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886"/>
          <a:stretch>
            <a:fillRect/>
          </a:stretch>
        </p:blipFill>
        <p:spPr bwMode="auto">
          <a:xfrm>
            <a:off x="2301605" y="1018369"/>
            <a:ext cx="3937397" cy="24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652448" y="104724"/>
            <a:ext cx="5771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b="1" u="sng" dirty="0" err="1" smtClean="0">
                <a:solidFill>
                  <a:srgbClr val="FFFFFF"/>
                </a:solidFill>
              </a:rPr>
              <a:t>Mistery</a:t>
            </a:r>
            <a:r>
              <a:rPr lang="en-US" altLang="ja-JP" b="1" u="sng" dirty="0" smtClean="0">
                <a:solidFill>
                  <a:srgbClr val="FFFFFF"/>
                </a:solidFill>
              </a:rPr>
              <a:t> of matter in neutron stars</a:t>
            </a:r>
            <a:endParaRPr lang="en-US" altLang="ja-JP" b="1" u="sng" dirty="0">
              <a:solidFill>
                <a:srgbClr val="FFFFFF"/>
              </a:solidFill>
            </a:endParaRPr>
          </a:p>
        </p:txBody>
      </p:sp>
      <p:pic>
        <p:nvPicPr>
          <p:cNvPr id="57" name="Picture 36" descr="K:\ns_ins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91" y="1703725"/>
            <a:ext cx="172759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16D5160-DFEA-4A9B-8547-58B04427410D}"/>
              </a:ext>
            </a:extLst>
          </p:cNvPr>
          <p:cNvGrpSpPr/>
          <p:nvPr/>
        </p:nvGrpSpPr>
        <p:grpSpPr>
          <a:xfrm>
            <a:off x="4427984" y="2350251"/>
            <a:ext cx="4566737" cy="1613593"/>
            <a:chOff x="4427984" y="2355726"/>
            <a:chExt cx="4566737" cy="1613593"/>
          </a:xfrm>
        </p:grpSpPr>
        <p:grpSp>
          <p:nvGrpSpPr>
            <p:cNvPr id="74821" name="Group 69"/>
            <p:cNvGrpSpPr>
              <a:grpSpLocks/>
            </p:cNvGrpSpPr>
            <p:nvPr/>
          </p:nvGrpSpPr>
          <p:grpSpPr bwMode="auto">
            <a:xfrm>
              <a:off x="6612281" y="2715590"/>
              <a:ext cx="2382440" cy="1253729"/>
              <a:chOff x="713" y="1854"/>
              <a:chExt cx="2001" cy="1053"/>
            </a:xfrm>
          </p:grpSpPr>
          <p:sp>
            <p:nvSpPr>
              <p:cNvPr id="10301" name="Rectangle 27"/>
              <p:cNvSpPr>
                <a:spLocks noChangeArrowheads="1"/>
              </p:cNvSpPr>
              <p:nvPr/>
            </p:nvSpPr>
            <p:spPr bwMode="auto">
              <a:xfrm>
                <a:off x="713" y="1854"/>
                <a:ext cx="2001" cy="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b="1" dirty="0">
                    <a:solidFill>
                      <a:srgbClr val="FFFFFF"/>
                    </a:solidFill>
                  </a:rPr>
                  <a:t>Inner core</a:t>
                </a:r>
              </a:p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500" b="1" u="sng" dirty="0">
                    <a:solidFill>
                      <a:srgbClr val="FFFFFF"/>
                    </a:solidFill>
                  </a:rPr>
                  <a:t>Hyperon Matter</a:t>
                </a:r>
              </a:p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b="1" u="sng" dirty="0">
                    <a:solidFill>
                      <a:srgbClr val="FFFFFF"/>
                    </a:solidFill>
                  </a:rPr>
                  <a:t>(Strange Hadronic Matter)</a:t>
                </a:r>
                <a:endParaRPr lang="en-US" altLang="ja-JP" sz="1500" b="1" u="sng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2" name="Rectangle 30"/>
              <p:cNvSpPr>
                <a:spLocks noChangeArrowheads="1"/>
              </p:cNvSpPr>
              <p:nvPr/>
            </p:nvSpPr>
            <p:spPr bwMode="auto">
              <a:xfrm>
                <a:off x="1539" y="2519"/>
                <a:ext cx="299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solidFill>
                      <a:srgbClr val="FFFF00"/>
                    </a:solidFill>
                  </a:rPr>
                  <a:t>?</a:t>
                </a:r>
              </a:p>
            </p:txBody>
          </p:sp>
        </p:grpSp>
        <p:sp>
          <p:nvSpPr>
            <p:cNvPr id="10267" name="Line 40"/>
            <p:cNvSpPr>
              <a:spLocks noChangeShapeType="1"/>
            </p:cNvSpPr>
            <p:nvPr/>
          </p:nvSpPr>
          <p:spPr bwMode="auto">
            <a:xfrm>
              <a:off x="4427984" y="2355726"/>
              <a:ext cx="1584628" cy="648188"/>
            </a:xfrm>
            <a:prstGeom prst="line">
              <a:avLst/>
            </a:prstGeom>
            <a:noFill/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10268" name="Group 65"/>
            <p:cNvGrpSpPr>
              <a:grpSpLocks/>
            </p:cNvGrpSpPr>
            <p:nvPr/>
          </p:nvGrpSpPr>
          <p:grpSpPr bwMode="auto">
            <a:xfrm>
              <a:off x="5436096" y="2787774"/>
              <a:ext cx="1155381" cy="992218"/>
              <a:chOff x="1406" y="2386"/>
              <a:chExt cx="934" cy="871"/>
            </a:xfrm>
          </p:grpSpPr>
          <p:sp>
            <p:nvSpPr>
              <p:cNvPr id="10269" name="Rectangle 50"/>
              <p:cNvSpPr>
                <a:spLocks noChangeArrowheads="1"/>
              </p:cNvSpPr>
              <p:nvPr/>
            </p:nvSpPr>
            <p:spPr bwMode="auto">
              <a:xfrm>
                <a:off x="1406" y="2386"/>
                <a:ext cx="934" cy="82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271" name="Picture 18" descr="strange-matte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93" t="12766" r="7639" b="5251"/>
              <a:stretch>
                <a:fillRect/>
              </a:stretch>
            </p:blipFill>
            <p:spPr bwMode="auto">
              <a:xfrm>
                <a:off x="1572" y="2482"/>
                <a:ext cx="669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72" name="Rectangle 19"/>
              <p:cNvSpPr>
                <a:spLocks noChangeArrowheads="1"/>
              </p:cNvSpPr>
              <p:nvPr/>
            </p:nvSpPr>
            <p:spPr bwMode="auto">
              <a:xfrm>
                <a:off x="1406" y="2712"/>
                <a:ext cx="227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dirty="0">
                    <a:solidFill>
                      <a:srgbClr val="003399"/>
                    </a:solidFill>
                  </a:rPr>
                  <a:t>n</a:t>
                </a:r>
              </a:p>
            </p:txBody>
          </p:sp>
          <p:sp>
            <p:nvSpPr>
              <p:cNvPr id="10273" name="Rectangle 20"/>
              <p:cNvSpPr>
                <a:spLocks noChangeArrowheads="1"/>
              </p:cNvSpPr>
              <p:nvPr/>
            </p:nvSpPr>
            <p:spPr bwMode="auto">
              <a:xfrm>
                <a:off x="1409" y="2503"/>
                <a:ext cx="227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dirty="0">
                    <a:solidFill>
                      <a:srgbClr val="008000"/>
                    </a:solidFill>
                  </a:rPr>
                  <a:t>p</a:t>
                </a:r>
              </a:p>
            </p:txBody>
          </p:sp>
          <p:sp>
            <p:nvSpPr>
              <p:cNvPr id="10274" name="Rectangle 21"/>
              <p:cNvSpPr>
                <a:spLocks noChangeArrowheads="1"/>
              </p:cNvSpPr>
              <p:nvPr/>
            </p:nvSpPr>
            <p:spPr bwMode="auto">
              <a:xfrm>
                <a:off x="1556" y="2984"/>
                <a:ext cx="215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dirty="0">
                    <a:solidFill>
                      <a:srgbClr val="CC0000"/>
                    </a:solidFill>
                    <a:latin typeface="Symbol" pitchFamily="18" charset="2"/>
                  </a:rPr>
                  <a:t>L</a:t>
                </a:r>
              </a:p>
            </p:txBody>
          </p:sp>
          <p:sp>
            <p:nvSpPr>
              <p:cNvPr id="10275" name="Rectangle 22"/>
              <p:cNvSpPr>
                <a:spLocks noChangeArrowheads="1"/>
              </p:cNvSpPr>
              <p:nvPr/>
            </p:nvSpPr>
            <p:spPr bwMode="auto">
              <a:xfrm>
                <a:off x="2019" y="2994"/>
                <a:ext cx="263" cy="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dirty="0">
                    <a:solidFill>
                      <a:srgbClr val="FF6600"/>
                    </a:solidFill>
                    <a:latin typeface="Symbol" pitchFamily="18" charset="2"/>
                  </a:rPr>
                  <a:t>X</a:t>
                </a:r>
              </a:p>
            </p:txBody>
          </p:sp>
        </p:grpSp>
      </p:grpSp>
      <p:grpSp>
        <p:nvGrpSpPr>
          <p:cNvPr id="5" name="グループ化 4"/>
          <p:cNvGrpSpPr/>
          <p:nvPr/>
        </p:nvGrpSpPr>
        <p:grpSpPr>
          <a:xfrm>
            <a:off x="4644555" y="1707654"/>
            <a:ext cx="4129836" cy="805978"/>
            <a:chOff x="4342576" y="2371927"/>
            <a:chExt cx="5506448" cy="1074636"/>
          </a:xfrm>
        </p:grpSpPr>
        <p:sp>
          <p:nvSpPr>
            <p:cNvPr id="10297" name="Rectangle 28"/>
            <p:cNvSpPr>
              <a:spLocks noChangeArrowheads="1"/>
            </p:cNvSpPr>
            <p:nvPr/>
          </p:nvSpPr>
          <p:spPr bwMode="auto">
            <a:xfrm>
              <a:off x="7510636" y="2467938"/>
              <a:ext cx="233838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50" b="1" dirty="0">
                  <a:solidFill>
                    <a:srgbClr val="FFFFFF"/>
                  </a:solidFill>
                </a:rPr>
                <a:t>Outer core</a:t>
              </a:r>
            </a:p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500" b="1" u="sng" dirty="0">
                  <a:solidFill>
                    <a:srgbClr val="FFFFFF"/>
                  </a:solidFill>
                </a:rPr>
                <a:t>Neutron Matter</a:t>
              </a:r>
              <a:endParaRPr lang="ja-JP" altLang="en-US" sz="1500" b="1" u="sng" dirty="0">
                <a:solidFill>
                  <a:srgbClr val="FFFFFF"/>
                </a:solidFill>
              </a:endParaRPr>
            </a:p>
          </p:txBody>
        </p:sp>
        <p:grpSp>
          <p:nvGrpSpPr>
            <p:cNvPr id="74818" name="Group 66"/>
            <p:cNvGrpSpPr>
              <a:grpSpLocks/>
            </p:cNvGrpSpPr>
            <p:nvPr/>
          </p:nvGrpSpPr>
          <p:grpSpPr bwMode="auto">
            <a:xfrm>
              <a:off x="4342576" y="2371927"/>
              <a:ext cx="2871234" cy="1074636"/>
              <a:chOff x="1818" y="438"/>
              <a:chExt cx="1827" cy="672"/>
            </a:xfrm>
          </p:grpSpPr>
          <p:grpSp>
            <p:nvGrpSpPr>
              <p:cNvPr id="10262" name="Group 11"/>
              <p:cNvGrpSpPr>
                <a:grpSpLocks/>
              </p:cNvGrpSpPr>
              <p:nvPr/>
            </p:nvGrpSpPr>
            <p:grpSpPr bwMode="auto">
              <a:xfrm>
                <a:off x="2692" y="438"/>
                <a:ext cx="953" cy="672"/>
                <a:chOff x="3463" y="1107"/>
                <a:chExt cx="819" cy="540"/>
              </a:xfrm>
            </p:grpSpPr>
            <p:sp>
              <p:nvSpPr>
                <p:cNvPr id="10264" name="Rectangle 12"/>
                <p:cNvSpPr>
                  <a:spLocks noChangeArrowheads="1"/>
                </p:cNvSpPr>
                <p:nvPr/>
              </p:nvSpPr>
              <p:spPr bwMode="auto">
                <a:xfrm>
                  <a:off x="3467" y="1107"/>
                  <a:ext cx="815" cy="54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algn="ctr" defTabSz="6858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sz="1800" dirty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10265" name="Picture 13" descr="n-matter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13" t="10065" r="10356" b="11420"/>
                <a:stretch>
                  <a:fillRect/>
                </a:stretch>
              </p:blipFill>
              <p:spPr bwMode="auto">
                <a:xfrm>
                  <a:off x="3600" y="1163"/>
                  <a:ext cx="626" cy="4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66" name="Rectangle 14"/>
                <p:cNvSpPr>
                  <a:spLocks noChangeArrowheads="1"/>
                </p:cNvSpPr>
                <p:nvPr/>
              </p:nvSpPr>
              <p:spPr bwMode="auto">
                <a:xfrm>
                  <a:off x="3463" y="1278"/>
                  <a:ext cx="213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defTabSz="6858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500" dirty="0">
                      <a:solidFill>
                        <a:srgbClr val="003399"/>
                      </a:solidFill>
                    </a:rPr>
                    <a:t>n</a:t>
                  </a:r>
                </a:p>
              </p:txBody>
            </p:sp>
          </p:grpSp>
          <p:sp>
            <p:nvSpPr>
              <p:cNvPr id="10263" name="Line 41"/>
              <p:cNvSpPr>
                <a:spLocks noChangeShapeType="1"/>
              </p:cNvSpPr>
              <p:nvPr/>
            </p:nvSpPr>
            <p:spPr bwMode="auto">
              <a:xfrm flipV="1">
                <a:off x="1818" y="798"/>
                <a:ext cx="879" cy="60"/>
              </a:xfrm>
              <a:prstGeom prst="line">
                <a:avLst/>
              </a:prstGeom>
              <a:noFill/>
              <a:ln w="38100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35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</p:grpSp>
      </p:grpSp>
      <p:grpSp>
        <p:nvGrpSpPr>
          <p:cNvPr id="10257" name="グループ化 1"/>
          <p:cNvGrpSpPr>
            <a:grpSpLocks/>
          </p:cNvGrpSpPr>
          <p:nvPr/>
        </p:nvGrpSpPr>
        <p:grpSpPr bwMode="auto">
          <a:xfrm>
            <a:off x="4283968" y="816644"/>
            <a:ext cx="4187089" cy="1167199"/>
            <a:chOff x="4448268" y="2698791"/>
            <a:chExt cx="5529655" cy="1500147"/>
          </a:xfrm>
        </p:grpSpPr>
        <p:sp>
          <p:nvSpPr>
            <p:cNvPr id="10259" name="Line 41"/>
            <p:cNvSpPr>
              <a:spLocks noChangeShapeType="1"/>
            </p:cNvSpPr>
            <p:nvPr/>
          </p:nvSpPr>
          <p:spPr bwMode="auto">
            <a:xfrm flipV="1">
              <a:off x="4859337" y="3095611"/>
              <a:ext cx="1836660" cy="1103327"/>
            </a:xfrm>
            <a:prstGeom prst="line">
              <a:avLst/>
            </a:prstGeom>
            <a:noFill/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pic>
          <p:nvPicPr>
            <p:cNvPr id="10260" name="Picture 37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" t="-6893" r="-567" b="2559"/>
            <a:stretch/>
          </p:blipFill>
          <p:spPr bwMode="auto">
            <a:xfrm>
              <a:off x="4448268" y="2698791"/>
              <a:ext cx="3708781" cy="818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Rectangle 53"/>
            <p:cNvSpPr>
              <a:spLocks noChangeArrowheads="1"/>
            </p:cNvSpPr>
            <p:nvPr/>
          </p:nvSpPr>
          <p:spPr bwMode="auto">
            <a:xfrm>
              <a:off x="8252146" y="2825931"/>
              <a:ext cx="1725777" cy="68236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50" b="1" dirty="0">
                  <a:solidFill>
                    <a:srgbClr val="FFFFFF"/>
                  </a:solidFill>
                </a:rPr>
                <a:t>Inner crust</a:t>
              </a:r>
              <a:endParaRPr lang="en-US" altLang="ja-JP" sz="1800" b="1" dirty="0">
                <a:solidFill>
                  <a:srgbClr val="FFFFFF"/>
                </a:solidFill>
              </a:endParaRPr>
            </a:p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500" b="1" u="sng" dirty="0">
                  <a:solidFill>
                    <a:srgbClr val="FFFFFF"/>
                  </a:solidFill>
                </a:rPr>
                <a:t>Pasta nuclei</a:t>
              </a: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827584" y="699542"/>
            <a:ext cx="3566425" cy="1074426"/>
            <a:chOff x="-420555" y="932722"/>
            <a:chExt cx="4755232" cy="1432568"/>
          </a:xfrm>
        </p:grpSpPr>
        <p:sp>
          <p:nvSpPr>
            <p:cNvPr id="63" name="Rectangle 53"/>
            <p:cNvSpPr>
              <a:spLocks noChangeArrowheads="1"/>
            </p:cNvSpPr>
            <p:nvPr/>
          </p:nvSpPr>
          <p:spPr bwMode="auto">
            <a:xfrm>
              <a:off x="-420555" y="932722"/>
              <a:ext cx="2168515" cy="10156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350" b="1" dirty="0">
                  <a:solidFill>
                    <a:srgbClr val="FFFFFF"/>
                  </a:solidFill>
                </a:rPr>
                <a:t>Outer crust</a:t>
              </a:r>
              <a:endParaRPr lang="en-US" altLang="ja-JP" sz="1800" b="1" dirty="0">
                <a:solidFill>
                  <a:srgbClr val="FFFFFF"/>
                </a:solidFill>
              </a:endParaRPr>
            </a:p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500" b="1" u="sng" dirty="0">
                  <a:solidFill>
                    <a:srgbClr val="FFFFFF"/>
                  </a:solidFill>
                </a:rPr>
                <a:t>Neutron-rich</a:t>
              </a:r>
            </a:p>
            <a:p>
              <a:pPr algn="ctr"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500" b="1" u="sng" dirty="0">
                  <a:solidFill>
                    <a:srgbClr val="FFFFFF"/>
                  </a:solidFill>
                </a:rPr>
                <a:t>nuclei</a:t>
              </a:r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 flipH="1" flipV="1">
              <a:off x="3387786" y="1813566"/>
              <a:ext cx="946891" cy="551724"/>
            </a:xfrm>
            <a:prstGeom prst="line">
              <a:avLst/>
            </a:prstGeom>
            <a:noFill/>
            <a:ln w="38100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135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4" name="グループ化 3"/>
            <p:cNvGrpSpPr/>
            <p:nvPr/>
          </p:nvGrpSpPr>
          <p:grpSpPr>
            <a:xfrm>
              <a:off x="1595670" y="1124743"/>
              <a:ext cx="1832819" cy="850344"/>
              <a:chOff x="2903032" y="726285"/>
              <a:chExt cx="1475029" cy="696653"/>
            </a:xfrm>
          </p:grpSpPr>
          <p:sp>
            <p:nvSpPr>
              <p:cNvPr id="3" name="正方形/長方形 2"/>
              <p:cNvSpPr/>
              <p:nvPr/>
            </p:nvSpPr>
            <p:spPr>
              <a:xfrm>
                <a:off x="2903032" y="726285"/>
                <a:ext cx="1475029" cy="6966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ja-JP" altLang="en-US" sz="1350" dirty="0">
                  <a:solidFill>
                    <a:srgbClr val="FFFFFF"/>
                  </a:solidFill>
                  <a:latin typeface="Arial"/>
                  <a:ea typeface="ＭＳ Ｐゴシック"/>
                </a:endParaRPr>
              </a:p>
            </p:txBody>
          </p:sp>
          <p:pic>
            <p:nvPicPr>
              <p:cNvPr id="64" name="Picture 306" descr="nrichnucleus2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EFFFD"/>
                  </a:clrFrom>
                  <a:clrTo>
                    <a:srgbClr val="FE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1574" y="736742"/>
                <a:ext cx="498307" cy="521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306" descr="nrichnucleus2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EFFFD"/>
                  </a:clrFrom>
                  <a:clrTo>
                    <a:srgbClr val="FE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1209">
                <a:off x="3783789" y="814708"/>
                <a:ext cx="489503" cy="5308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グループ化 5"/>
          <p:cNvGrpSpPr/>
          <p:nvPr/>
        </p:nvGrpSpPr>
        <p:grpSpPr>
          <a:xfrm>
            <a:off x="4284307" y="2499518"/>
            <a:ext cx="2671705" cy="2091549"/>
            <a:chOff x="4017153" y="3317483"/>
            <a:chExt cx="3562273" cy="2788729"/>
          </a:xfrm>
        </p:grpSpPr>
        <p:grpSp>
          <p:nvGrpSpPr>
            <p:cNvPr id="74822" name="Group 70"/>
            <p:cNvGrpSpPr>
              <a:grpSpLocks/>
            </p:cNvGrpSpPr>
            <p:nvPr/>
          </p:nvGrpSpPr>
          <p:grpSpPr bwMode="auto">
            <a:xfrm>
              <a:off x="4017153" y="3317483"/>
              <a:ext cx="1288172" cy="2516311"/>
              <a:chOff x="2678" y="2467"/>
              <a:chExt cx="674" cy="1446"/>
            </a:xfrm>
          </p:grpSpPr>
          <p:sp>
            <p:nvSpPr>
              <p:cNvPr id="10295" name="Line 41"/>
              <p:cNvSpPr>
                <a:spLocks noChangeShapeType="1"/>
              </p:cNvSpPr>
              <p:nvPr/>
            </p:nvSpPr>
            <p:spPr bwMode="auto">
              <a:xfrm flipH="1" flipV="1">
                <a:off x="2678" y="2467"/>
                <a:ext cx="351" cy="828"/>
              </a:xfrm>
              <a:prstGeom prst="line">
                <a:avLst/>
              </a:prstGeom>
              <a:noFill/>
              <a:ln w="38100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1350" dirty="0">
                  <a:solidFill>
                    <a:srgbClr val="000000"/>
                  </a:solidFill>
                  <a:latin typeface="Arial"/>
                  <a:ea typeface="ＭＳ Ｐゴシック"/>
                </a:endParaRPr>
              </a:p>
            </p:txBody>
          </p:sp>
          <p:pic>
            <p:nvPicPr>
              <p:cNvPr id="10296" name="Picture 64" descr="CSC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" t="1971" r="4575" b="4233"/>
              <a:stretch>
                <a:fillRect/>
              </a:stretch>
            </p:blipFill>
            <p:spPr bwMode="auto">
              <a:xfrm>
                <a:off x="2778" y="3295"/>
                <a:ext cx="574" cy="618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823" name="Group 71"/>
            <p:cNvGrpSpPr>
              <a:grpSpLocks/>
            </p:cNvGrpSpPr>
            <p:nvPr/>
          </p:nvGrpSpPr>
          <p:grpSpPr bwMode="auto">
            <a:xfrm>
              <a:off x="5104513" y="5090212"/>
              <a:ext cx="2474913" cy="1016000"/>
              <a:chOff x="2655" y="4068"/>
              <a:chExt cx="1559" cy="640"/>
            </a:xfrm>
          </p:grpSpPr>
          <p:sp>
            <p:nvSpPr>
              <p:cNvPr id="10299" name="Rectangle 26"/>
              <p:cNvSpPr>
                <a:spLocks noChangeArrowheads="1"/>
              </p:cNvSpPr>
              <p:nvPr/>
            </p:nvSpPr>
            <p:spPr bwMode="auto">
              <a:xfrm>
                <a:off x="2655" y="4068"/>
                <a:ext cx="1357" cy="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350" b="1" dirty="0">
                    <a:solidFill>
                      <a:srgbClr val="FFFFFF"/>
                    </a:solidFill>
                  </a:rPr>
                  <a:t>Inner core</a:t>
                </a:r>
              </a:p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500" b="1" u="sng" dirty="0" err="1">
                    <a:solidFill>
                      <a:srgbClr val="FFFFFF"/>
                    </a:solidFill>
                  </a:rPr>
                  <a:t>Deconfined</a:t>
                </a:r>
                <a:r>
                  <a:rPr lang="en-US" altLang="ja-JP" sz="1500" b="1" u="sng" dirty="0">
                    <a:solidFill>
                      <a:srgbClr val="FFFFFF"/>
                    </a:solidFill>
                  </a:rPr>
                  <a:t> </a:t>
                </a:r>
              </a:p>
              <a:p>
                <a:pPr algn="ctr"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500" b="1" u="sng" dirty="0">
                    <a:solidFill>
                      <a:srgbClr val="FFFFFF"/>
                    </a:solidFill>
                  </a:rPr>
                  <a:t>Quark Matter</a:t>
                </a:r>
                <a:endParaRPr lang="en-US" altLang="ja-JP" sz="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00" name="Rectangle 31"/>
              <p:cNvSpPr>
                <a:spLocks noChangeArrowheads="1"/>
              </p:cNvSpPr>
              <p:nvPr/>
            </p:nvSpPr>
            <p:spPr bwMode="auto">
              <a:xfrm>
                <a:off x="3771" y="4292"/>
                <a:ext cx="443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dirty="0">
                    <a:solidFill>
                      <a:srgbClr val="FFFF00"/>
                    </a:solidFill>
                  </a:rPr>
                  <a:t>??</a:t>
                </a:r>
              </a:p>
            </p:txBody>
          </p:sp>
        </p:grp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7E6305D-76E8-478C-3314-31E44EB80B5B}"/>
              </a:ext>
            </a:extLst>
          </p:cNvPr>
          <p:cNvGrpSpPr/>
          <p:nvPr/>
        </p:nvGrpSpPr>
        <p:grpSpPr>
          <a:xfrm>
            <a:off x="-15912" y="2186138"/>
            <a:ext cx="5420472" cy="2933650"/>
            <a:chOff x="-15912" y="2186138"/>
            <a:chExt cx="5420472" cy="2933650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20C7C75-3BBE-4F3E-8097-4AA3D1F3C2A1}"/>
                </a:ext>
              </a:extLst>
            </p:cNvPr>
            <p:cNvGrpSpPr/>
            <p:nvPr/>
          </p:nvGrpSpPr>
          <p:grpSpPr>
            <a:xfrm>
              <a:off x="-15912" y="2186138"/>
              <a:ext cx="5420472" cy="2933650"/>
              <a:chOff x="-18642" y="2211390"/>
              <a:chExt cx="5420472" cy="2933650"/>
            </a:xfrm>
          </p:grpSpPr>
          <p:grpSp>
            <p:nvGrpSpPr>
              <p:cNvPr id="15" name="グループ化 14"/>
              <p:cNvGrpSpPr/>
              <p:nvPr/>
            </p:nvGrpSpPr>
            <p:grpSpPr>
              <a:xfrm>
                <a:off x="-18642" y="2211390"/>
                <a:ext cx="5420472" cy="2933650"/>
                <a:chOff x="-2371" y="2209850"/>
                <a:chExt cx="5420472" cy="2933650"/>
              </a:xfrm>
            </p:grpSpPr>
            <p:grpSp>
              <p:nvGrpSpPr>
                <p:cNvPr id="14" name="グループ化 13"/>
                <p:cNvGrpSpPr/>
                <p:nvPr/>
              </p:nvGrpSpPr>
              <p:grpSpPr>
                <a:xfrm>
                  <a:off x="-2371" y="2209850"/>
                  <a:ext cx="5420472" cy="2933650"/>
                  <a:chOff x="-2371" y="2209850"/>
                  <a:chExt cx="5420472" cy="2933650"/>
                </a:xfrm>
              </p:grpSpPr>
              <p:grpSp>
                <p:nvGrpSpPr>
                  <p:cNvPr id="13" name="グループ化 12"/>
                  <p:cNvGrpSpPr/>
                  <p:nvPr/>
                </p:nvGrpSpPr>
                <p:grpSpPr>
                  <a:xfrm>
                    <a:off x="-2371" y="2209850"/>
                    <a:ext cx="3782283" cy="2933650"/>
                    <a:chOff x="-3242731" y="1006252"/>
                    <a:chExt cx="3782283" cy="2933650"/>
                  </a:xfrm>
                </p:grpSpPr>
                <p:grpSp>
                  <p:nvGrpSpPr>
                    <p:cNvPr id="10" name="グループ化 9"/>
                    <p:cNvGrpSpPr/>
                    <p:nvPr/>
                  </p:nvGrpSpPr>
                  <p:grpSpPr>
                    <a:xfrm>
                      <a:off x="-3242731" y="1006252"/>
                      <a:ext cx="3782283" cy="2933650"/>
                      <a:chOff x="-2234619" y="-2234108"/>
                      <a:chExt cx="3782283" cy="2933650"/>
                    </a:xfrm>
                  </p:grpSpPr>
                  <p:sp>
                    <p:nvSpPr>
                      <p:cNvPr id="49" name="AutoShap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2196752" y="-2234108"/>
                        <a:ext cx="3744416" cy="2933650"/>
                      </a:xfrm>
                      <a:prstGeom prst="roundRect">
                        <a:avLst>
                          <a:gd name="adj" fmla="val 0"/>
                        </a:avLst>
                      </a:prstGeom>
                      <a:solidFill>
                        <a:srgbClr val="FFE5E5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>
                        <a:lvl1pPr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1pPr>
                        <a:lvl2pPr marL="742950" indent="-28575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2pPr>
                        <a:lvl3pPr marL="11430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3pPr>
                        <a:lvl4pPr marL="16002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4pPr>
                        <a:lvl5pPr marL="20574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9pPr>
                      </a:lstStyle>
                      <a:p>
                        <a:pPr eaLnBrk="1" hangingPunct="1"/>
                        <a:endParaRPr lang="ja-JP" altLang="en-US"/>
                      </a:p>
                    </p:txBody>
                  </p:sp>
                  <p:sp>
                    <p:nvSpPr>
                      <p:cNvPr id="52" name="Rectangle 24"/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-2823882" y="-968459"/>
                        <a:ext cx="1486304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1pPr>
                        <a:lvl2pPr marL="742950" indent="-28575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2pPr>
                        <a:lvl3pPr marL="11430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3pPr>
                        <a:lvl4pPr marL="16002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4pPr>
                        <a:lvl5pPr marL="20574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9pPr>
                      </a:lstStyle>
                      <a:p>
                        <a:pPr eaLnBrk="1" hangingPunct="1"/>
                        <a:r>
                          <a:rPr kumimoji="0" lang="en-US" altLang="ja-JP" sz="1400" b="1" dirty="0"/>
                          <a:t>baryon fraction</a:t>
                        </a:r>
                        <a:endParaRPr kumimoji="0" lang="ja-JP" altLang="en-US" sz="1400" b="1" dirty="0"/>
                      </a:p>
                    </p:txBody>
                  </p:sp>
                  <p:grpSp>
                    <p:nvGrpSpPr>
                      <p:cNvPr id="61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116766" y="-1532912"/>
                        <a:ext cx="1217565" cy="1080984"/>
                        <a:chOff x="1394" y="972"/>
                        <a:chExt cx="817" cy="730"/>
                      </a:xfrm>
                    </p:grpSpPr>
                    <p:pic>
                      <p:nvPicPr>
                        <p:cNvPr id="62" name="Picture 39" descr="Lambda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3408"/>
                        <a:stretch>
                          <a:fillRect/>
                        </a:stretch>
                      </p:blipFill>
                      <p:spPr bwMode="auto">
                        <a:xfrm>
                          <a:off x="1901" y="972"/>
                          <a:ext cx="310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sp>
                      <p:nvSpPr>
                        <p:cNvPr id="65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94" y="1211"/>
                          <a:ext cx="572" cy="49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ja-JP" altLang="en-US"/>
                        </a:p>
                      </p:txBody>
                    </p:sp>
                  </p:grpSp>
                  <p:grpSp>
                    <p:nvGrpSpPr>
                      <p:cNvPr id="69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540025" y="-1454428"/>
                        <a:ext cx="1399379" cy="1002502"/>
                        <a:chOff x="1781" y="1025"/>
                        <a:chExt cx="939" cy="677"/>
                      </a:xfrm>
                    </p:grpSpPr>
                    <p:pic>
                      <p:nvPicPr>
                        <p:cNvPr id="70" name="Picture 42" descr="Xi-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3" y="1025"/>
                          <a:ext cx="237" cy="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sp>
                      <p:nvSpPr>
                        <p:cNvPr id="72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81" y="1265"/>
                          <a:ext cx="717" cy="43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ja-JP" altLang="en-US"/>
                        </a:p>
                      </p:txBody>
                    </p:sp>
                  </p:grpSp>
                  <p:sp>
                    <p:nvSpPr>
                      <p:cNvPr id="73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5536" y="144016"/>
                        <a:ext cx="115212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squar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kumimoji="0" lang="en-US" altLang="ja-JP" sz="1400" b="1" dirty="0">
                            <a:latin typeface="Symbol" pitchFamily="18" charset="2"/>
                          </a:rPr>
                          <a:t>r</a:t>
                        </a:r>
                        <a:r>
                          <a:rPr kumimoji="0" lang="en-US" altLang="ja-JP" sz="1400" b="1" baseline="-25000" dirty="0">
                            <a:latin typeface="Symbol" pitchFamily="18" charset="2"/>
                          </a:rPr>
                          <a:t> </a:t>
                        </a:r>
                        <a:r>
                          <a:rPr kumimoji="0" lang="ja-JP" altLang="en-US" sz="1200" b="1" dirty="0">
                            <a:latin typeface="Symbol" pitchFamily="18" charset="2"/>
                          </a:rPr>
                          <a:t>（</a:t>
                        </a:r>
                        <a:r>
                          <a:rPr kumimoji="0" lang="en-US" altLang="ja-JP" sz="1200" b="1" dirty="0"/>
                          <a:t>density</a:t>
                        </a:r>
                        <a:r>
                          <a:rPr kumimoji="0" lang="ja-JP" altLang="en-US" sz="1200" b="1" dirty="0">
                            <a:latin typeface="Symbol" pitchFamily="18" charset="2"/>
                          </a:rPr>
                          <a:t>）</a:t>
                        </a:r>
                        <a:endParaRPr kumimoji="0" lang="ja-JP" altLang="en-US" sz="1200" b="1" dirty="0"/>
                      </a:p>
                    </p:txBody>
                  </p:sp>
                  <p:sp>
                    <p:nvSpPr>
                      <p:cNvPr id="76" name="Rectangl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754" y="-765858"/>
                        <a:ext cx="411319" cy="598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1pPr>
                        <a:lvl2pPr marL="742950" indent="-28575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2pPr>
                        <a:lvl3pPr marL="11430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3pPr>
                        <a:lvl4pPr marL="16002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4pPr>
                        <a:lvl5pPr marL="2057400" indent="-228600" eaLnBrk="0" hangingPunct="0"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ＭＳ Ｐゴシック" panose="020B0600070205080204" pitchFamily="50" charset="-128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altLang="ja-JP" sz="3600" dirty="0">
                            <a:solidFill>
                              <a:srgbClr val="FF3399"/>
                            </a:solidFill>
                          </a:rPr>
                          <a:t>?</a:t>
                        </a:r>
                        <a:endParaRPr lang="ja-JP" altLang="en-US" sz="3600" dirty="0">
                          <a:solidFill>
                            <a:srgbClr val="FF3399"/>
                          </a:solidFill>
                        </a:endParaRPr>
                      </a:p>
                    </p:txBody>
                  </p:sp>
                  <p:pic>
                    <p:nvPicPr>
                      <p:cNvPr id="89" name="Picture 32" descr="Yfractiont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57354" y="-1495410"/>
                        <a:ext cx="3573462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sp>
                  <p:nvSpPr>
                    <p:cNvPr id="88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2700808" y="3621776"/>
                      <a:ext cx="2859885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eaLnBrk="1" hangingPunct="1"/>
                      <a:r>
                        <a:rPr kumimoji="0" lang="en-US" altLang="ja-JP" sz="1400" b="1" dirty="0"/>
                        <a:t>Sensitive to YN, YY interactions</a:t>
                      </a:r>
                    </a:p>
                  </p:txBody>
                </p:sp>
              </p:grpSp>
              <p:sp>
                <p:nvSpPr>
                  <p:cNvPr id="86" name="右矢印 65"/>
                  <p:cNvSpPr>
                    <a:spLocks noChangeArrowheads="1"/>
                  </p:cNvSpPr>
                  <p:nvPr/>
                </p:nvSpPr>
                <p:spPr bwMode="auto">
                  <a:xfrm rot="10175026">
                    <a:off x="3519993" y="3118030"/>
                    <a:ext cx="1898108" cy="381000"/>
                  </a:xfrm>
                  <a:prstGeom prst="rightArrow">
                    <a:avLst>
                      <a:gd name="adj1" fmla="val 50000"/>
                      <a:gd name="adj2" fmla="val 39394"/>
                    </a:avLst>
                  </a:prstGeom>
                  <a:solidFill>
                    <a:srgbClr val="FFEBEB"/>
                  </a:solidFill>
                  <a:ln w="127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90" name="Rectangle 14"/>
                <p:cNvSpPr>
                  <a:spLocks noChangeArrowheads="1"/>
                </p:cNvSpPr>
                <p:nvPr/>
              </p:nvSpPr>
              <p:spPr bwMode="auto">
                <a:xfrm>
                  <a:off x="2214142" y="3014831"/>
                  <a:ext cx="279244" cy="2769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50" charset="-128"/>
                    </a:defRPr>
                  </a:lvl9pPr>
                </a:lstStyle>
                <a:p>
                  <a:pPr defTabSz="6858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200" i="1" dirty="0">
                      <a:solidFill>
                        <a:schemeClr val="accent2">
                          <a:lumMod val="75000"/>
                        </a:schemeClr>
                      </a:solidFill>
                    </a:rPr>
                    <a:t>d</a:t>
                  </a:r>
                </a:p>
              </p:txBody>
            </p:sp>
          </p:grp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1C9CF42D-7251-47A0-B02E-B807F8CA7CB0}"/>
                  </a:ext>
                </a:extLst>
              </p:cNvPr>
              <p:cNvSpPr txBox="1"/>
              <p:nvPr/>
            </p:nvSpPr>
            <p:spPr>
              <a:xfrm>
                <a:off x="506240" y="2248559"/>
                <a:ext cx="457661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ja-JP" sz="1200" i="1" dirty="0">
                    <a:latin typeface="-apple-system"/>
                  </a:rPr>
                  <a:t>C. Ishizuka et al., </a:t>
                </a:r>
                <a:r>
                  <a:rPr lang="en-US" altLang="ja-JP" sz="1200" b="0" i="1" dirty="0" err="1">
                    <a:effectLst/>
                    <a:latin typeface="-apple-system"/>
                  </a:rPr>
                  <a:t>J.Phys.G</a:t>
                </a:r>
                <a:r>
                  <a:rPr lang="en-US" altLang="ja-JP" sz="1200" b="0" i="1" dirty="0">
                    <a:effectLst/>
                    <a:latin typeface="-apple-system"/>
                  </a:rPr>
                  <a:t> 35 (2008) 085201</a:t>
                </a: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422F76E-7D0D-0CD0-873E-F8585AD3AD71}"/>
                </a:ext>
              </a:extLst>
            </p:cNvPr>
            <p:cNvSpPr txBox="1"/>
            <p:nvPr/>
          </p:nvSpPr>
          <p:spPr>
            <a:xfrm>
              <a:off x="-4746" y="2449518"/>
              <a:ext cx="400486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200" b="1" dirty="0">
                  <a:latin typeface="-apple-system"/>
                </a:rPr>
                <a:t>EOSY: U</a:t>
              </a:r>
              <a:r>
                <a:rPr lang="en-US" altLang="ja-JP" sz="1200" b="1" baseline="-25000" dirty="0">
                  <a:latin typeface="Symbol" panose="05050102010706020507" pitchFamily="18" charset="2"/>
                </a:rPr>
                <a:t>L</a:t>
              </a:r>
              <a:r>
                <a:rPr lang="en-US" altLang="ja-JP" sz="1200" b="1" dirty="0">
                  <a:latin typeface="-apple-system"/>
                </a:rPr>
                <a:t>= -30 MeV,  </a:t>
              </a:r>
              <a:r>
                <a:rPr lang="en-US" altLang="ja-JP" sz="1200" b="1" dirty="0">
                  <a:solidFill>
                    <a:srgbClr val="C00000"/>
                  </a:solidFill>
                  <a:latin typeface="-apple-system"/>
                </a:rPr>
                <a:t>U</a:t>
              </a:r>
              <a:r>
                <a:rPr lang="en-US" altLang="ja-JP" sz="1200" b="1" baseline="-25000" dirty="0">
                  <a:solidFill>
                    <a:srgbClr val="C00000"/>
                  </a:solidFill>
                  <a:latin typeface="Symbol" panose="05050102010706020507" pitchFamily="18" charset="2"/>
                </a:rPr>
                <a:t>S </a:t>
              </a:r>
              <a:r>
                <a:rPr lang="en-US" altLang="ja-JP" sz="1200" b="1" dirty="0">
                  <a:solidFill>
                    <a:srgbClr val="C00000"/>
                  </a:solidFill>
                  <a:latin typeface="-apple-system"/>
                </a:rPr>
                <a:t>= +30 MeV,</a:t>
              </a:r>
              <a:r>
                <a:rPr lang="en-US" altLang="ja-JP" sz="1200" b="1" dirty="0">
                  <a:latin typeface="-apple-system"/>
                </a:rPr>
                <a:t>  </a:t>
              </a:r>
              <a:r>
                <a:rPr lang="en-US" altLang="ja-JP" sz="1200" b="1" dirty="0">
                  <a:solidFill>
                    <a:srgbClr val="C00000"/>
                  </a:solidFill>
                  <a:latin typeface="-apple-system"/>
                </a:rPr>
                <a:t>U</a:t>
              </a:r>
              <a:r>
                <a:rPr lang="en-US" altLang="ja-JP" sz="1200" b="1" baseline="-25000" dirty="0">
                  <a:solidFill>
                    <a:srgbClr val="C00000"/>
                  </a:solidFill>
                  <a:latin typeface="Symbol" panose="05050102010706020507" pitchFamily="18" charset="2"/>
                </a:rPr>
                <a:t>X </a:t>
              </a:r>
              <a:r>
                <a:rPr lang="en-US" altLang="ja-JP" sz="1200" b="1" dirty="0">
                  <a:solidFill>
                    <a:srgbClr val="C00000"/>
                  </a:solidFill>
                  <a:latin typeface="-apple-system"/>
                </a:rPr>
                <a:t>= -15 MeV</a:t>
              </a:r>
              <a:endParaRPr lang="ja-JP" altLang="en-U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D3CB04AC-CF7C-2CB5-70C3-71BBCD2595B3}"/>
                </a:ext>
              </a:extLst>
            </p:cNvPr>
            <p:cNvSpPr txBox="1"/>
            <p:nvPr/>
          </p:nvSpPr>
          <p:spPr>
            <a:xfrm>
              <a:off x="655318" y="2646539"/>
              <a:ext cx="323389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srgbClr val="C00000"/>
                  </a:solidFill>
                  <a:latin typeface="-apple-system"/>
                </a:rPr>
                <a:t>assumptions based on experimental </a:t>
              </a:r>
              <a:r>
                <a:rPr lang="en-US" altLang="ja-JP" sz="1050" dirty="0">
                  <a:solidFill>
                    <a:srgbClr val="C00000"/>
                  </a:solidFill>
                  <a:latin typeface="-apple-system"/>
                </a:rPr>
                <a:t>suggestions</a:t>
              </a:r>
              <a:endParaRPr lang="ja-JP" altLang="en-US" sz="1100" dirty="0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3683398" y="4675657"/>
            <a:ext cx="4492936" cy="3488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ts val="1950"/>
              </a:lnSpc>
              <a:spcBef>
                <a:spcPct val="0"/>
              </a:spcBef>
              <a:buClr>
                <a:srgbClr val="C00000"/>
              </a:buClr>
              <a:defRPr/>
            </a:pPr>
            <a:r>
              <a:rPr lang="en-US" altLang="ja-JP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Hyperons (</a:t>
            </a:r>
            <a:r>
              <a:rPr lang="en-US" altLang="ja-JP" b="1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L,  X</a:t>
            </a:r>
            <a:r>
              <a:rPr lang="en-US" altLang="ja-JP" b="1" baseline="30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-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) </a:t>
            </a:r>
            <a:r>
              <a:rPr lang="en-US" altLang="ja-JP" b="1" u="sng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should appear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 at </a:t>
            </a:r>
            <a:r>
              <a:rPr lang="en-US" altLang="ja-JP" b="1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 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~ 2-3 </a:t>
            </a:r>
            <a:r>
              <a:rPr lang="en-US" altLang="ja-JP" b="1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r</a:t>
            </a:r>
            <a:r>
              <a:rPr lang="en-US" altLang="ja-JP" b="1" baseline="-25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</a:rPr>
              <a:t>0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8381973" y="-59605"/>
            <a:ext cx="63350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4</a:t>
            </a:r>
            <a:r>
              <a:rPr lang="en-US" altLang="ja-JP" b="1" dirty="0" smtClean="0">
                <a:solidFill>
                  <a:schemeClr val="bg1"/>
                </a:solidFill>
              </a:rPr>
              <a:t>/25</a:t>
            </a:r>
            <a:endParaRPr lang="en-US" altLang="ja-JP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8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51"/>
          <p:cNvGrpSpPr>
            <a:grpSpLocks/>
          </p:cNvGrpSpPr>
          <p:nvPr/>
        </p:nvGrpSpPr>
        <p:grpSpPr bwMode="auto">
          <a:xfrm>
            <a:off x="7046238" y="3846224"/>
            <a:ext cx="918544" cy="671312"/>
            <a:chOff x="1966" y="3028"/>
            <a:chExt cx="1027" cy="818"/>
          </a:xfrm>
        </p:grpSpPr>
        <p:sp>
          <p:nvSpPr>
            <p:cNvPr id="49" name="Rectangle 31"/>
            <p:cNvSpPr>
              <a:spLocks noChangeArrowheads="1"/>
            </p:cNvSpPr>
            <p:nvPr/>
          </p:nvSpPr>
          <p:spPr bwMode="auto">
            <a:xfrm>
              <a:off x="1966" y="3028"/>
              <a:ext cx="926" cy="7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50" name="Picture 33" descr="strange-mat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3" t="12766" r="7639" b="5251"/>
            <a:stretch>
              <a:fillRect/>
            </a:stretch>
          </p:blipFill>
          <p:spPr bwMode="auto">
            <a:xfrm>
              <a:off x="2100" y="3132"/>
              <a:ext cx="602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34"/>
            <p:cNvSpPr>
              <a:spLocks noChangeArrowheads="1"/>
            </p:cNvSpPr>
            <p:nvPr/>
          </p:nvSpPr>
          <p:spPr bwMode="auto">
            <a:xfrm>
              <a:off x="2679" y="3205"/>
              <a:ext cx="31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n</a:t>
              </a:r>
            </a:p>
          </p:txBody>
        </p:sp>
        <p:sp>
          <p:nvSpPr>
            <p:cNvPr id="52" name="Rectangle 35"/>
            <p:cNvSpPr>
              <a:spLocks noChangeArrowheads="1"/>
            </p:cNvSpPr>
            <p:nvPr/>
          </p:nvSpPr>
          <p:spPr bwMode="auto">
            <a:xfrm>
              <a:off x="2676" y="3344"/>
              <a:ext cx="31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p</a:t>
              </a:r>
            </a:p>
          </p:txBody>
        </p:sp>
        <p:sp>
          <p:nvSpPr>
            <p:cNvPr id="53" name="Rectangle 36"/>
            <p:cNvSpPr>
              <a:spLocks noChangeArrowheads="1"/>
            </p:cNvSpPr>
            <p:nvPr/>
          </p:nvSpPr>
          <p:spPr bwMode="auto">
            <a:xfrm>
              <a:off x="2668" y="3058"/>
              <a:ext cx="32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L</a:t>
              </a:r>
            </a:p>
          </p:txBody>
        </p:sp>
        <p:sp>
          <p:nvSpPr>
            <p:cNvPr id="54" name="Rectangle 37"/>
            <p:cNvSpPr>
              <a:spLocks noChangeArrowheads="1"/>
            </p:cNvSpPr>
            <p:nvPr/>
          </p:nvSpPr>
          <p:spPr bwMode="auto">
            <a:xfrm>
              <a:off x="2662" y="3508"/>
              <a:ext cx="250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X</a:t>
              </a:r>
            </a:p>
          </p:txBody>
        </p:sp>
      </p:grpSp>
      <p:sp>
        <p:nvSpPr>
          <p:cNvPr id="8194" name="正方形/長方形 13"/>
          <p:cNvSpPr>
            <a:spLocks noChangeArrowheads="1"/>
          </p:cNvSpPr>
          <p:nvPr/>
        </p:nvSpPr>
        <p:spPr bwMode="auto">
          <a:xfrm>
            <a:off x="654539" y="791784"/>
            <a:ext cx="7887295" cy="5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EOS’s with hyperons are too soft to support massive NS’s of &gt;1.5 </a:t>
            </a:r>
            <a:r>
              <a:rPr kumimoji="1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sun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t>.</a:t>
            </a:r>
            <a:endParaRPr kumimoji="1" lang="en-US" altLang="ja-JP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897050" y="3180635"/>
            <a:ext cx="4707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Tx/>
              <a:buFontTx/>
              <a:buNone/>
              <a:tabLst/>
              <a:defRPr/>
            </a:pPr>
            <a:endParaRPr kumimoji="1" lang="en-US" altLang="ja-JP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133350" marR="0" lvl="0" indent="-133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Phase transition to quark matter?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Tx/>
              <a:tabLst/>
              <a:defRPr/>
            </a:pPr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  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 (hybrid 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star)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grpSp>
        <p:nvGrpSpPr>
          <p:cNvPr id="8208" name="グループ化 9224"/>
          <p:cNvGrpSpPr>
            <a:grpSpLocks/>
          </p:cNvGrpSpPr>
          <p:nvPr/>
        </p:nvGrpSpPr>
        <p:grpSpPr bwMode="auto">
          <a:xfrm rot="6178493">
            <a:off x="8475624" y="2447407"/>
            <a:ext cx="441722" cy="500063"/>
            <a:chOff x="6737611" y="3292462"/>
            <a:chExt cx="588558" cy="666424"/>
          </a:xfrm>
        </p:grpSpPr>
        <p:grpSp>
          <p:nvGrpSpPr>
            <p:cNvPr id="8209" name="グループ化 202"/>
            <p:cNvGrpSpPr>
              <a:grpSpLocks/>
            </p:cNvGrpSpPr>
            <p:nvPr/>
          </p:nvGrpSpPr>
          <p:grpSpPr bwMode="auto">
            <a:xfrm>
              <a:off x="6737611" y="3292462"/>
              <a:ext cx="459925" cy="520703"/>
              <a:chOff x="5131441" y="3633657"/>
              <a:chExt cx="459925" cy="520703"/>
            </a:xfrm>
          </p:grpSpPr>
          <p:sp>
            <p:nvSpPr>
              <p:cNvPr id="34" name="円/楕円 33"/>
              <p:cNvSpPr/>
              <p:nvPr/>
            </p:nvSpPr>
            <p:spPr>
              <a:xfrm rot="20037483">
                <a:off x="5119357" y="3755067"/>
                <a:ext cx="256998" cy="39826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5" name="円/楕円 34"/>
              <p:cNvSpPr/>
              <p:nvPr/>
            </p:nvSpPr>
            <p:spPr>
              <a:xfrm rot="19078517">
                <a:off x="5351386" y="3693227"/>
                <a:ext cx="87253" cy="9044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6" name="円/楕円 35"/>
              <p:cNvSpPr/>
              <p:nvPr/>
            </p:nvSpPr>
            <p:spPr>
              <a:xfrm rot="19078517">
                <a:off x="5150166" y="3824184"/>
                <a:ext cx="87253" cy="90444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7" name="円/楕円 36"/>
              <p:cNvSpPr/>
              <p:nvPr/>
            </p:nvSpPr>
            <p:spPr>
              <a:xfrm rot="19078517">
                <a:off x="5153354" y="3966918"/>
                <a:ext cx="88839" cy="90444"/>
              </a:xfrm>
              <a:prstGeom prst="ellipse">
                <a:avLst/>
              </a:prstGeom>
              <a:solidFill>
                <a:srgbClr val="33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 rot="3889420">
                <a:off x="5253892" y="3719033"/>
                <a:ext cx="410961" cy="24430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9" name="円/楕円 38"/>
              <p:cNvSpPr/>
              <p:nvPr/>
            </p:nvSpPr>
            <p:spPr>
              <a:xfrm rot="19078517">
                <a:off x="5271108" y="3990745"/>
                <a:ext cx="87253" cy="9203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0" name="円/楕円 39"/>
              <p:cNvSpPr/>
              <p:nvPr/>
            </p:nvSpPr>
            <p:spPr>
              <a:xfrm rot="19078517">
                <a:off x="5483962" y="3882015"/>
                <a:ext cx="87252" cy="92030"/>
              </a:xfrm>
              <a:prstGeom prst="ellipse">
                <a:avLst/>
              </a:prstGeom>
              <a:solidFill>
                <a:srgbClr val="00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1" name="円/楕円 40"/>
              <p:cNvSpPr/>
              <p:nvPr/>
            </p:nvSpPr>
            <p:spPr>
              <a:xfrm rot="19078517">
                <a:off x="5475572" y="3742760"/>
                <a:ext cx="88839" cy="92030"/>
              </a:xfrm>
              <a:prstGeom prst="ellipse">
                <a:avLst/>
              </a:prstGeom>
              <a:solidFill>
                <a:srgbClr val="333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30" name="円/楕円 29"/>
            <p:cNvSpPr/>
            <p:nvPr/>
          </p:nvSpPr>
          <p:spPr>
            <a:xfrm rot="14296124">
              <a:off x="6993289" y="3626409"/>
              <a:ext cx="253876" cy="4029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 rot="19078517">
              <a:off x="6940824" y="3849506"/>
              <a:ext cx="87252" cy="92030"/>
            </a:xfrm>
            <a:prstGeom prst="ellipse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 rot="19078517">
              <a:off x="7114491" y="3822348"/>
              <a:ext cx="87252" cy="92030"/>
            </a:xfrm>
            <a:prstGeom prst="ellipse">
              <a:avLst/>
            </a:prstGeom>
            <a:solidFill>
              <a:srgbClr val="33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 rot="19078517">
              <a:off x="7206364" y="3694953"/>
              <a:ext cx="87252" cy="9203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42" name="正方形/長方形 41"/>
          <p:cNvSpPr/>
          <p:nvPr/>
        </p:nvSpPr>
        <p:spPr>
          <a:xfrm>
            <a:off x="297752" y="4666314"/>
            <a:ext cx="7094683" cy="3103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YN, YY interactions</a:t>
            </a:r>
            <a:r>
              <a:rPr kumimoji="1" lang="en-US" altLang="ja-JP" sz="2000" b="1" i="1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in (dense) nuclear medium should</a:t>
            </a:r>
            <a:r>
              <a:rPr kumimoji="1" lang="en-US" altLang="ja-JP" sz="2000" b="1" i="1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be clarified.</a:t>
            </a:r>
            <a:endParaRPr kumimoji="1" lang="ja-JP" altLang="en-US" sz="2000" b="1" i="1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6" name="Picture 64" descr="CSC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971" r="4575" b="4233"/>
          <a:stretch>
            <a:fillRect/>
          </a:stretch>
        </p:blipFill>
        <p:spPr bwMode="auto">
          <a:xfrm rot="16200000">
            <a:off x="8223055" y="4357763"/>
            <a:ext cx="421644" cy="45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 rot="433349">
            <a:off x="6710505" y="4404003"/>
            <a:ext cx="1385331" cy="187152"/>
          </a:xfrm>
          <a:prstGeom prst="rightArrow">
            <a:avLst>
              <a:gd name="adj1" fmla="val 50000"/>
              <a:gd name="adj2" fmla="val 76218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8222592" y="3957416"/>
            <a:ext cx="5597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??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864930" y="4040858"/>
            <a:ext cx="802957" cy="391138"/>
            <a:chOff x="3971392" y="3842873"/>
            <a:chExt cx="862759" cy="457069"/>
          </a:xfrm>
        </p:grpSpPr>
        <p:pic>
          <p:nvPicPr>
            <p:cNvPr id="58" name="Picture 22" descr="n-matter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6" t="14818" r="27031" b="18309"/>
            <a:stretch/>
          </p:blipFill>
          <p:spPr bwMode="auto">
            <a:xfrm>
              <a:off x="3971392" y="3842873"/>
              <a:ext cx="609735" cy="457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4534110" y="3942302"/>
              <a:ext cx="300041" cy="323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n</a:t>
              </a:r>
            </a:p>
          </p:txBody>
        </p:sp>
      </p:grpSp>
      <p:sp>
        <p:nvSpPr>
          <p:cNvPr id="61" name="右矢印 60"/>
          <p:cNvSpPr/>
          <p:nvPr/>
        </p:nvSpPr>
        <p:spPr>
          <a:xfrm rot="20936924">
            <a:off x="6740615" y="3971808"/>
            <a:ext cx="359675" cy="21416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018754" y="1830421"/>
            <a:ext cx="3318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How to solve the puzzle?</a:t>
            </a:r>
            <a:endParaRPr kumimoji="1" lang="ja-JP" altLang="en-US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88306" y="2128762"/>
            <a:ext cx="404548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Tx/>
              <a:buFontTx/>
              <a:buNone/>
              <a:tabLst/>
              <a:defRPr/>
            </a:pPr>
            <a:endParaRPr kumimoji="1" lang="en-US" altLang="ja-JP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ＭＳ Ｐゴシック" panose="020B0600070205080204" pitchFamily="50" charset="-128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Repulsive three-body force in NNN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           =&gt; Also in </a:t>
            </a:r>
            <a:r>
              <a:rPr kumimoji="1" lang="en-US" altLang="ja-JP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YNN, YYN, YYY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? 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64A4FF7F-207E-4EDB-846A-837E500CD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81" y="279445"/>
            <a:ext cx="8565161" cy="47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178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354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532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708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u="sng" kern="0" dirty="0">
                <a:solidFill>
                  <a:srgbClr val="000000"/>
                </a:solidFill>
                <a:latin typeface="Arial"/>
                <a:ea typeface="ＭＳ Ｐゴシック" panose="020B0600070205080204" pitchFamily="50" charset="-128"/>
              </a:rPr>
              <a:t>Inconsistency with observation</a:t>
            </a:r>
            <a:r>
              <a:rPr kumimoji="1" lang="en-US" altLang="ja-JP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j-cs"/>
              </a:rPr>
              <a:t> – “hyperon puzzle”</a:t>
            </a:r>
          </a:p>
        </p:txBody>
      </p:sp>
      <p:sp>
        <p:nvSpPr>
          <p:cNvPr id="62" name="右矢印 61"/>
          <p:cNvSpPr/>
          <p:nvPr/>
        </p:nvSpPr>
        <p:spPr>
          <a:xfrm rot="1745309">
            <a:off x="7951720" y="4099701"/>
            <a:ext cx="346050" cy="219488"/>
          </a:xfrm>
          <a:prstGeom prst="rightArrow">
            <a:avLst>
              <a:gd name="adj1" fmla="val 50000"/>
              <a:gd name="adj2" fmla="val 76218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7439DDF-DDE4-4B1F-B9EA-A130C2F5E96A}"/>
              </a:ext>
            </a:extLst>
          </p:cNvPr>
          <p:cNvSpPr txBox="1"/>
          <p:nvPr/>
        </p:nvSpPr>
        <p:spPr>
          <a:xfrm>
            <a:off x="5231931" y="2870083"/>
            <a:ext cx="4592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but no 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clear experimental </a:t>
            </a: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evidence 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1117B4A-750A-3988-B5F0-8604D454091C}"/>
              </a:ext>
            </a:extLst>
          </p:cNvPr>
          <p:cNvSpPr/>
          <p:nvPr/>
        </p:nvSpPr>
        <p:spPr>
          <a:xfrm>
            <a:off x="4994946" y="1208684"/>
            <a:ext cx="40895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Present nuclear physics has</a:t>
            </a:r>
            <a:r>
              <a:rPr kumimoji="1" lang="en-US" altLang="ja-JP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 almost 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/>
                <a:ea typeface="ＭＳ Ｐゴシック" panose="020B0600070205080204" pitchFamily="50" charset="-128"/>
              </a:rPr>
              <a:t>n</a:t>
            </a:r>
            <a:r>
              <a:rPr kumimoji="1" lang="en-US" altLang="ja-JP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o predictive power for &gt;</a:t>
            </a:r>
            <a:r>
              <a:rPr kumimoji="1" lang="ja-JP" altLang="en-US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kumimoji="1" lang="en-US" altLang="ja-JP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</a:rPr>
              <a:t>r</a:t>
            </a:r>
            <a:r>
              <a:rPr kumimoji="1" lang="en-US" altLang="ja-JP" b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</a:rPr>
              <a:t>0 </a:t>
            </a:r>
            <a:endParaRPr kumimoji="1" lang="ja-JP" altLang="en-US" b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0" y="1152965"/>
            <a:ext cx="5220221" cy="3446272"/>
            <a:chOff x="128053" y="1142764"/>
            <a:chExt cx="4988276" cy="3293147"/>
          </a:xfrm>
        </p:grpSpPr>
        <p:grpSp>
          <p:nvGrpSpPr>
            <p:cNvPr id="8195" name="グループ化 2"/>
            <p:cNvGrpSpPr>
              <a:grpSpLocks/>
            </p:cNvGrpSpPr>
            <p:nvPr/>
          </p:nvGrpSpPr>
          <p:grpSpPr bwMode="auto">
            <a:xfrm>
              <a:off x="1315340" y="1637916"/>
              <a:ext cx="3374596" cy="2797995"/>
              <a:chOff x="2610746" y="2826007"/>
              <a:chExt cx="4924794" cy="3804322"/>
            </a:xfrm>
          </p:grpSpPr>
          <p:pic>
            <p:nvPicPr>
              <p:cNvPr id="8222" name="Picture 3" descr="MR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875" b="2"/>
              <a:stretch>
                <a:fillRect/>
              </a:stretch>
            </p:blipFill>
            <p:spPr bwMode="auto">
              <a:xfrm>
                <a:off x="2919090" y="2826007"/>
                <a:ext cx="4616450" cy="3549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23" name="Group 11"/>
              <p:cNvGrpSpPr>
                <a:grpSpLocks/>
              </p:cNvGrpSpPr>
              <p:nvPr/>
            </p:nvGrpSpPr>
            <p:grpSpPr bwMode="auto">
              <a:xfrm rot="-5400000">
                <a:off x="2606038" y="3671077"/>
                <a:ext cx="447523" cy="438108"/>
                <a:chOff x="3286" y="2525"/>
                <a:chExt cx="296" cy="270"/>
              </a:xfrm>
            </p:grpSpPr>
            <p:sp>
              <p:nvSpPr>
                <p:cNvPr id="8226" name="Rectangle 17"/>
                <p:cNvSpPr>
                  <a:spLocks noChangeArrowheads="1"/>
                </p:cNvSpPr>
                <p:nvPr/>
              </p:nvSpPr>
              <p:spPr bwMode="auto">
                <a:xfrm>
                  <a:off x="3286" y="2525"/>
                  <a:ext cx="296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13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rPr>
                    <a:t>M</a:t>
                  </a:r>
                </a:p>
              </p:txBody>
            </p:sp>
            <p:grpSp>
              <p:nvGrpSpPr>
                <p:cNvPr id="8227" name="Group 18"/>
                <p:cNvGrpSpPr>
                  <a:grpSpLocks/>
                </p:cNvGrpSpPr>
                <p:nvPr/>
              </p:nvGrpSpPr>
              <p:grpSpPr bwMode="auto">
                <a:xfrm>
                  <a:off x="3484" y="2663"/>
                  <a:ext cx="78" cy="90"/>
                  <a:chOff x="1650" y="4092"/>
                  <a:chExt cx="108" cy="108"/>
                </a:xfrm>
              </p:grpSpPr>
              <p:sp>
                <p:nvSpPr>
                  <p:cNvPr id="8228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650" y="4092"/>
                    <a:ext cx="108" cy="10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9292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8229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686" y="4134"/>
                    <a:ext cx="32" cy="27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kumimoji="1"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kumimoji="1"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35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92929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</p:grpSp>
          </p:grpSp>
          <p:sp>
            <p:nvSpPr>
              <p:cNvPr id="8224" name="Rectangle 28"/>
              <p:cNvSpPr>
                <a:spLocks noChangeArrowheads="1"/>
              </p:cNvSpPr>
              <p:nvPr/>
            </p:nvSpPr>
            <p:spPr bwMode="auto">
              <a:xfrm>
                <a:off x="4301281" y="6222320"/>
                <a:ext cx="2089533" cy="4080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NS radius</a:t>
                </a:r>
                <a:r>
                  <a:rPr kumimoji="0" lang="ja-JP" altLang="en-US" sz="135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0" lang="en-US" altLang="ja-JP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(km)</a:t>
                </a:r>
              </a:p>
            </p:txBody>
          </p:sp>
          <p:sp>
            <p:nvSpPr>
              <p:cNvPr id="8225" name="Rectangle 29"/>
              <p:cNvSpPr>
                <a:spLocks noChangeArrowheads="1"/>
              </p:cNvSpPr>
              <p:nvPr/>
            </p:nvSpPr>
            <p:spPr bwMode="auto">
              <a:xfrm rot="16200000">
                <a:off x="1958216" y="4789467"/>
                <a:ext cx="1844445" cy="4379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     NS mass</a:t>
                </a:r>
                <a:endParaRPr kumimoji="1" lang="ja-JP" alt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8196" name="Rectangle 50"/>
            <p:cNvSpPr>
              <a:spLocks noChangeArrowheads="1"/>
            </p:cNvSpPr>
            <p:nvPr/>
          </p:nvSpPr>
          <p:spPr bwMode="auto">
            <a:xfrm>
              <a:off x="1827813" y="2855925"/>
              <a:ext cx="2844893" cy="107390"/>
            </a:xfrm>
            <a:prstGeom prst="rect">
              <a:avLst/>
            </a:prstGeom>
            <a:solidFill>
              <a:srgbClr val="FFFF00">
                <a:alpha val="3294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833766" y="1692685"/>
              <a:ext cx="2849335" cy="229370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02" name="正方形/長方形 24"/>
            <p:cNvSpPr>
              <a:spLocks noChangeArrowheads="1"/>
            </p:cNvSpPr>
            <p:nvPr/>
          </p:nvSpPr>
          <p:spPr bwMode="auto">
            <a:xfrm>
              <a:off x="2170673" y="3505335"/>
              <a:ext cx="955614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1" i="1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Quark matter</a:t>
              </a:r>
              <a:endParaRPr kumimoji="1" lang="ja-JP" alt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03" name="正方形/長方形 26"/>
            <p:cNvSpPr>
              <a:spLocks noChangeArrowheads="1"/>
            </p:cNvSpPr>
            <p:nvPr/>
          </p:nvSpPr>
          <p:spPr bwMode="auto">
            <a:xfrm>
              <a:off x="2575019" y="2961377"/>
              <a:ext cx="1059063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1" i="1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+Hyperons</a:t>
              </a:r>
              <a:endParaRPr kumimoji="1" lang="ja-JP" alt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5" name="直線矢印コネクタ 4"/>
            <p:cNvCxnSpPr>
              <a:cxnSpLocks/>
            </p:cNvCxnSpPr>
            <p:nvPr/>
          </p:nvCxnSpPr>
          <p:spPr>
            <a:xfrm>
              <a:off x="1312508" y="2125402"/>
              <a:ext cx="465443" cy="18922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グループ化 6"/>
            <p:cNvGrpSpPr/>
            <p:nvPr/>
          </p:nvGrpSpPr>
          <p:grpSpPr>
            <a:xfrm>
              <a:off x="128053" y="1687145"/>
              <a:ext cx="1967653" cy="784481"/>
              <a:chOff x="1356563" y="1323075"/>
              <a:chExt cx="1853020" cy="800170"/>
            </a:xfrm>
          </p:grpSpPr>
          <p:sp>
            <p:nvSpPr>
              <p:cNvPr id="8204" name="正方形/長方形 2"/>
              <p:cNvSpPr>
                <a:spLocks noChangeArrowheads="1"/>
              </p:cNvSpPr>
              <p:nvPr/>
            </p:nvSpPr>
            <p:spPr bwMode="auto">
              <a:xfrm>
                <a:off x="1356563" y="1718268"/>
                <a:ext cx="1268280" cy="404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da-DK" altLang="ja-JP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2.01</a:t>
                </a:r>
                <a:r>
                  <a:rPr kumimoji="1" lang="en-US" altLang="ja-JP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±0.04 </a:t>
                </a:r>
                <a:r>
                  <a:rPr kumimoji="1" lang="en-US" altLang="ja-JP" sz="105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105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sun</a:t>
                </a:r>
                <a:endParaRPr kumimoji="1" lang="ja-JP" altLang="en-US" sz="105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da-DK" altLang="ja-JP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 J0348-0432 (2013)</a:t>
                </a:r>
                <a:endParaRPr kumimoji="1" lang="ja-JP" altLang="en-US" sz="105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207" name="正方形/長方形 2"/>
              <p:cNvSpPr>
                <a:spLocks noChangeArrowheads="1"/>
              </p:cNvSpPr>
              <p:nvPr/>
            </p:nvSpPr>
            <p:spPr bwMode="auto">
              <a:xfrm>
                <a:off x="1356563" y="1323075"/>
                <a:ext cx="1853020" cy="509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da-DK" altLang="ja-JP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1.97</a:t>
                </a:r>
                <a:r>
                  <a:rPr kumimoji="1" lang="en-US" altLang="ja-JP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±0.04 </a:t>
                </a:r>
                <a:r>
                  <a:rPr kumimoji="1" lang="en-US" altLang="ja-JP" sz="105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1050" b="1" i="1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sun</a:t>
                </a:r>
                <a:endParaRPr kumimoji="1" lang="en-US" altLang="ja-JP" sz="1050" b="1" i="1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da-DK" altLang="ja-JP" sz="105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 J1614-2230 (2010)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05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43" name="正方形/長方形 26"/>
            <p:cNvSpPr>
              <a:spLocks noChangeArrowheads="1"/>
            </p:cNvSpPr>
            <p:nvPr/>
          </p:nvSpPr>
          <p:spPr bwMode="auto">
            <a:xfrm>
              <a:off x="2306386" y="1742964"/>
              <a:ext cx="1154452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Ignore hyperons</a:t>
              </a:r>
              <a:endParaRPr kumimoji="1" lang="ja-JP" alt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3" name="正方形/長方形 2">
              <a:extLst>
                <a:ext uri="{FF2B5EF4-FFF2-40B4-BE49-F238E27FC236}">
                  <a16:creationId xmlns:a16="http://schemas.microsoft.com/office/drawing/2014/main" id="{425D90E3-3595-4437-882B-0B3C83348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53" y="2551200"/>
              <a:ext cx="1346739" cy="397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1" lang="da-DK" altLang="ja-JP" sz="105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2.14</a:t>
              </a:r>
              <a:r>
                <a:rPr kumimoji="1" lang="en-US" altLang="ja-JP" sz="105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±0.10 </a:t>
              </a:r>
              <a:r>
                <a:rPr kumimoji="1" lang="en-US" altLang="ja-JP" sz="105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M</a:t>
              </a:r>
              <a:r>
                <a:rPr kumimoji="1" lang="en-US" altLang="ja-JP" sz="1050" b="1" i="1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sun</a:t>
              </a:r>
              <a:endParaRPr kumimoji="1" lang="ja-JP" altLang="en-US" sz="105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da-DK" altLang="ja-JP" sz="105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 J0740-6620 (2020)</a:t>
              </a:r>
              <a:endParaRPr kumimoji="1" lang="ja-JP" altLang="en-US" sz="105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E2B0E01-94F1-1B73-B2EC-550ED0AB13A1}"/>
                </a:ext>
              </a:extLst>
            </p:cNvPr>
            <p:cNvSpPr txBox="1"/>
            <p:nvPr/>
          </p:nvSpPr>
          <p:spPr>
            <a:xfrm>
              <a:off x="737232" y="1142764"/>
              <a:ext cx="4379097" cy="382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2.0 </a:t>
              </a:r>
              <a:r>
                <a:rPr kumimoji="1" lang="en-US" altLang="ja-JP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M</a:t>
              </a:r>
              <a:r>
                <a:rPr kumimoji="1" lang="en-US" altLang="ja-JP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sun</a:t>
              </a:r>
              <a:r>
                <a:rPr kumimoji="1" lang="en-US" altLang="ja-JP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 </a:t>
              </a:r>
              <a:r>
                <a: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neutron stars are </a:t>
              </a: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observed.</a:t>
              </a: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6717531" y="410437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dirty="0">
                <a:solidFill>
                  <a:srgbClr val="C00000"/>
                </a:solidFill>
                <a:latin typeface="Arial" panose="020B0604020202020204" pitchFamily="34" charset="0"/>
              </a:rPr>
              <a:t>?</a:t>
            </a:r>
            <a:endParaRPr lang="ja-JP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8381973" y="-59605"/>
            <a:ext cx="63350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/>
              <a:t>5/25</a:t>
            </a:r>
            <a:endParaRPr lang="en-US" altLang="ja-JP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4613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B2DD9A6-37ED-DC2B-11DF-FDDF1079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86" y="206206"/>
            <a:ext cx="7642749" cy="47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178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354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532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708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ja-JP" sz="2000" b="1" u="sng" kern="0">
                <a:solidFill>
                  <a:srgbClr val="000000"/>
                </a:solidFill>
                <a:latin typeface="Arial"/>
              </a:rPr>
              <a:t>BB interactions and NS: </a:t>
            </a:r>
            <a:r>
              <a:rPr lang="en-US" altLang="ja-JP" sz="2000" b="1" u="sng" kern="0" dirty="0">
                <a:solidFill>
                  <a:srgbClr val="000000"/>
                </a:solidFill>
                <a:latin typeface="Arial"/>
              </a:rPr>
              <a:t>experimental status and </a:t>
            </a:r>
            <a:r>
              <a:rPr lang="en-US" altLang="ja-JP" sz="2000" b="1" u="sng" kern="0" dirty="0">
                <a:solidFill>
                  <a:srgbClr val="C00000"/>
                </a:solidFill>
                <a:latin typeface="Arial"/>
              </a:rPr>
              <a:t>plans</a:t>
            </a:r>
          </a:p>
        </p:txBody>
      </p:sp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CF2CB144-CCA4-5CBA-ADE8-C47E3165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83" y="611480"/>
            <a:ext cx="938179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766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ja-JP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・</a:t>
            </a:r>
            <a:r>
              <a:rPr lang="en-US" altLang="ja-JP" sz="1800" b="1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N int. in nuclei</a:t>
            </a:r>
            <a:r>
              <a:rPr lang="ja-JP" altLang="en-US" sz="1800" b="1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+mn-lt"/>
                <a:cs typeface="Arial" panose="020B0604020202020204" pitchFamily="34" charset="0"/>
              </a:rPr>
              <a:t>&lt;=  B</a:t>
            </a:r>
            <a:r>
              <a:rPr lang="en-US" altLang="ja-JP" sz="1400" baseline="-250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400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+mj-lt"/>
                <a:cs typeface="Arial" panose="020B0604020202020204" pitchFamily="34" charset="0"/>
              </a:rPr>
              <a:t>/ level data of ~40 </a:t>
            </a:r>
            <a:r>
              <a:rPr lang="en-US" altLang="ja-JP" sz="14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400" b="1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+mn-lt"/>
                <a:cs typeface="Arial" panose="020B0604020202020204" pitchFamily="34" charset="0"/>
              </a:rPr>
              <a:t>hypernuclei via (</a:t>
            </a:r>
            <a:r>
              <a:rPr lang="en-US" altLang="ja-JP" sz="1400" dirty="0" err="1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  <a:r>
              <a:rPr lang="en-US" altLang="ja-JP" sz="1400" dirty="0" err="1">
                <a:latin typeface="+mn-lt"/>
                <a:cs typeface="Arial" panose="020B0604020202020204" pitchFamily="34" charset="0"/>
              </a:rPr>
              <a:t>,K</a:t>
            </a:r>
            <a:r>
              <a:rPr lang="en-US" altLang="ja-JP" sz="1400" baseline="30000" dirty="0">
                <a:latin typeface="+mn-lt"/>
                <a:cs typeface="Arial" panose="020B0604020202020204" pitchFamily="34" charset="0"/>
              </a:rPr>
              <a:t>+</a:t>
            </a:r>
            <a:r>
              <a:rPr lang="en-US" altLang="ja-JP" sz="1400" dirty="0">
                <a:latin typeface="+mn-lt"/>
                <a:cs typeface="Arial" panose="020B0604020202020204" pitchFamily="34" charset="0"/>
              </a:rPr>
              <a:t>), (</a:t>
            </a:r>
            <a:r>
              <a:rPr lang="en-US" altLang="ja-JP" sz="1400" dirty="0" err="1">
                <a:latin typeface="+mn-lt"/>
                <a:cs typeface="Arial" panose="020B0604020202020204" pitchFamily="34" charset="0"/>
              </a:rPr>
              <a:t>e,e’K</a:t>
            </a:r>
            <a:r>
              <a:rPr lang="en-US" altLang="ja-JP" sz="1400" baseline="30000" dirty="0">
                <a:latin typeface="+mn-lt"/>
                <a:cs typeface="Arial" panose="020B0604020202020204" pitchFamily="34" charset="0"/>
              </a:rPr>
              <a:t>+</a:t>
            </a:r>
            <a:r>
              <a:rPr lang="en-US" altLang="ja-JP" sz="1400" dirty="0">
                <a:latin typeface="+mn-lt"/>
                <a:cs typeface="Arial" panose="020B0604020202020204" pitchFamily="34" charset="0"/>
              </a:rPr>
              <a:t>) / </a:t>
            </a:r>
            <a:r>
              <a:rPr lang="en-US" altLang="ja-JP" sz="1400" dirty="0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r>
              <a:rPr lang="en-US" altLang="ja-JP" sz="1400" dirty="0">
                <a:latin typeface="+mn-lt"/>
                <a:cs typeface="Arial" panose="020B0604020202020204" pitchFamily="34" charset="0"/>
              </a:rPr>
              <a:t> spectroscopy </a:t>
            </a:r>
            <a:endParaRPr lang="en-US" altLang="ja-JP" sz="1600" dirty="0">
              <a:latin typeface="+mn-lt"/>
              <a:cs typeface="Arial" panose="020B0604020202020204" pitchFamily="34" charset="0"/>
            </a:endParaRPr>
          </a:p>
          <a:p>
            <a:pPr defTabSz="685766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ja-JP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・</a:t>
            </a:r>
            <a:r>
              <a:rPr lang="en-US" altLang="ja-JP" sz="18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N int. in nuclei</a:t>
            </a:r>
            <a:r>
              <a:rPr lang="ja-JP" altLang="en-US" sz="1800" b="1" dirty="0">
                <a:latin typeface="Symbol" panose="05050102010706020507" pitchFamily="18" charset="2"/>
                <a:cs typeface="Arial" panose="020B0604020202020204" pitchFamily="34" charset="0"/>
              </a:rPr>
              <a:t>   </a:t>
            </a:r>
            <a:r>
              <a:rPr lang="en-US" altLang="ja-JP" sz="1600" dirty="0">
                <a:cs typeface="Arial" panose="020B0604020202020204" pitchFamily="34" charset="0"/>
              </a:rPr>
              <a:t>&lt;= </a:t>
            </a:r>
            <a:r>
              <a:rPr lang="en-US" altLang="ja-JP" sz="16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ja-JP" sz="1600" b="1" baseline="300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altLang="ja-JP" sz="16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cs typeface="Arial" panose="020B0604020202020204" pitchFamily="34" charset="0"/>
              </a:rPr>
              <a:t>atomic data, </a:t>
            </a:r>
            <a:r>
              <a:rPr lang="en-US" altLang="ja-JP" sz="1800" baseline="30000" dirty="0">
                <a:cs typeface="Arial" panose="020B0604020202020204" pitchFamily="34" charset="0"/>
              </a:rPr>
              <a:t>4</a:t>
            </a:r>
            <a:r>
              <a:rPr lang="en-US" altLang="ja-JP" sz="1800" baseline="-25000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ja-JP" sz="1600" dirty="0">
                <a:cs typeface="Arial" panose="020B0604020202020204" pitchFamily="34" charset="0"/>
              </a:rPr>
              <a:t>He but no other  </a:t>
            </a:r>
            <a:r>
              <a:rPr lang="en-US" altLang="ja-JP" sz="16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 </a:t>
            </a:r>
            <a:r>
              <a:rPr lang="en-US" altLang="ja-JP" sz="1600" dirty="0">
                <a:cs typeface="Arial" panose="020B0604020202020204" pitchFamily="34" charset="0"/>
              </a:rPr>
              <a:t>hypernuclei. </a:t>
            </a:r>
          </a:p>
          <a:p>
            <a:pPr defTabSz="685766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ja-JP" altLang="en-US" sz="1800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・</a:t>
            </a:r>
            <a:r>
              <a:rPr lang="en-US" altLang="ja-JP" sz="18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altLang="ja-JP" sz="18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LL </a:t>
            </a:r>
            <a:r>
              <a:rPr lang="en-US" altLang="ja-JP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int. in nuclei</a:t>
            </a:r>
            <a:r>
              <a:rPr lang="ja-JP" altLang="en-US" sz="18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cs typeface="Arial" panose="020B0604020202020204" pitchFamily="34" charset="0"/>
              </a:rPr>
              <a:t>&lt;=  </a:t>
            </a:r>
            <a:r>
              <a:rPr lang="en-US" altLang="ja-JP" sz="16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6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LL </a:t>
            </a:r>
            <a:r>
              <a:rPr lang="en-US" altLang="ja-JP" sz="1600" dirty="0">
                <a:solidFill>
                  <a:srgbClr val="000000"/>
                </a:solidFill>
                <a:cs typeface="Arial" panose="020B0604020202020204" pitchFamily="34" charset="0"/>
              </a:rPr>
              <a:t>hypernuclei </a:t>
            </a:r>
            <a:r>
              <a:rPr lang="en-US" altLang="ja-JP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w/</a:t>
            </a:r>
            <a:r>
              <a:rPr lang="en-US" altLang="ja-JP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emulsion(J-PARC E07</a:t>
            </a:r>
            <a:r>
              <a:rPr lang="en-US" altLang="ja-JP" sz="1600" dirty="0">
                <a:solidFill>
                  <a:srgbClr val="000000"/>
                </a:solidFill>
                <a:cs typeface="Arial" panose="020B0604020202020204" pitchFamily="34" charset="0"/>
              </a:rPr>
              <a:t>) / </a:t>
            </a:r>
            <a: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  <a:t>(K</a:t>
            </a:r>
            <a:r>
              <a:rPr lang="en-US" altLang="ja-JP" sz="1600" baseline="30000" dirty="0">
                <a:solidFill>
                  <a:srgbClr val="C00000"/>
                </a:solidFill>
                <a:cs typeface="Arial" panose="020B0604020202020204" pitchFamily="34" charset="0"/>
              </a:rPr>
              <a:t>-</a:t>
            </a:r>
            <a: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  <a:t>,K</a:t>
            </a:r>
            <a:r>
              <a:rPr lang="en-US" altLang="ja-JP" sz="1600" baseline="30000" dirty="0">
                <a:solidFill>
                  <a:srgbClr val="C00000"/>
                </a:solidFill>
                <a:cs typeface="Arial" panose="020B0604020202020204" pitchFamily="34" charset="0"/>
              </a:rPr>
              <a:t>+</a:t>
            </a:r>
            <a: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  <a:t>) </a:t>
            </a:r>
            <a:r>
              <a:rPr lang="en-US" altLang="ja-JP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spectr</a:t>
            </a:r>
            <a:r>
              <a:rPr lang="en-US" altLang="ja-JP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oscopy</a:t>
            </a:r>
            <a:r>
              <a:rPr lang="en-US" altLang="ja-JP" sz="16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  <a:t>(E70,E75)</a:t>
            </a:r>
          </a:p>
          <a:p>
            <a:pPr defTabSz="685766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                                                                                                                             </a:t>
            </a:r>
            <a:r>
              <a:rPr lang="en-US" altLang="ja-JP" sz="16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altLang="ja-JP" sz="1600" b="1" baseline="30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altLang="ja-JP" sz="16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  <a:t>atomic X rays (</a:t>
            </a:r>
            <a:r>
              <a:rPr lang="en-US" altLang="ja-JP" sz="1600" dirty="0">
                <a:cs typeface="Arial" panose="020B0604020202020204" pitchFamily="34" charset="0"/>
              </a:rPr>
              <a:t>E03</a:t>
            </a:r>
            <a: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  <a:t>,E96)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4261D4-C615-0546-F206-E1509776F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83" y="3588700"/>
            <a:ext cx="9531632" cy="369332"/>
          </a:xfrm>
          <a:prstGeom prst="rect">
            <a:avLst/>
          </a:prstGeom>
          <a:solidFill>
            <a:srgbClr val="FFFF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685766" fontAlgn="base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ja-JP" altLang="en-US" sz="1800" dirty="0">
                <a:latin typeface="Symbol" panose="05050102010706020507" pitchFamily="18" charset="2"/>
                <a:cs typeface="Arial" panose="020B0604020202020204" pitchFamily="34" charset="0"/>
              </a:rPr>
              <a:t>・</a:t>
            </a:r>
            <a:r>
              <a:rPr lang="en-US" altLang="ja-JP" sz="18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altLang="ja-JP" sz="18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altLang="ja-JP" sz="18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altLang="ja-JP" sz="18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LL,...</a:t>
            </a: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int. in free space</a:t>
            </a:r>
            <a:r>
              <a:rPr lang="ja-JP" altLang="en-US" sz="18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(s wave)  </a:t>
            </a:r>
            <a:r>
              <a:rPr lang="en-US" altLang="ja-JP" sz="1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&lt;= </a:t>
            </a:r>
            <a:r>
              <a:rPr lang="en-US" altLang="ja-JP" sz="1600" dirty="0" err="1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Femtoscopy</a:t>
            </a:r>
            <a:r>
              <a:rPr lang="en-US" altLang="ja-JP" sz="1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w/ high </a:t>
            </a:r>
            <a:r>
              <a:rPr lang="en-US" altLang="ja-JP" sz="16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statistics (ALICE)</a:t>
            </a:r>
            <a:r>
              <a:rPr lang="ja-JP" altLang="en-US" sz="16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　</a:t>
            </a:r>
            <a:endParaRPr lang="en-US" altLang="ja-JP" sz="18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93383" y="2829128"/>
            <a:ext cx="952314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66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b="1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N-</a:t>
            </a:r>
            <a:r>
              <a:rPr lang="en-US" altLang="ja-JP" b="1" dirty="0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altLang="ja-JP" b="1" dirty="0">
                <a:latin typeface="Symbol" panose="05050102010706020507" pitchFamily="18" charset="2"/>
                <a:cs typeface="Arial" panose="020B0604020202020204" pitchFamily="34" charset="0"/>
              </a:rPr>
              <a:t>LL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b="1" dirty="0">
                <a:latin typeface="Symbol" panose="05050102010706020507" pitchFamily="18" charset="2"/>
                <a:cs typeface="Arial" panose="020B0604020202020204" pitchFamily="34" charset="0"/>
              </a:rPr>
              <a:t>X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 int. </a:t>
            </a:r>
            <a:r>
              <a: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= light(A=3) /n-rich </a:t>
            </a:r>
            <a:r>
              <a:rPr lang="en-US" altLang="ja-JP" sz="16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L</a:t>
            </a:r>
            <a:r>
              <a: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hypernuclei,  light </a:t>
            </a:r>
            <a:r>
              <a:rPr lang="en-US" altLang="ja-JP" sz="16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LL/X</a:t>
            </a:r>
            <a:r>
              <a: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hypernuclei / </a:t>
            </a:r>
            <a:r>
              <a:rPr lang="en-US" altLang="ja-JP" sz="16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X </a:t>
            </a:r>
            <a: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  <a:t>atoms</a:t>
            </a:r>
          </a:p>
          <a:p>
            <a:pPr defTabSz="685766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b="1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NN int.</a:t>
            </a:r>
            <a:r>
              <a:rPr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b="1" dirty="0">
                <a:latin typeface="Symbol" panose="05050102010706020507" pitchFamily="18" charset="2"/>
                <a:cs typeface="Arial" panose="020B0604020202020204" pitchFamily="34" charset="0"/>
              </a:rPr>
              <a:t>r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dependence of</a:t>
            </a:r>
            <a:r>
              <a:rPr lang="en-US" altLang="ja-JP" b="1" dirty="0">
                <a:latin typeface="Symbol" panose="05050102010706020507" pitchFamily="18" charset="2"/>
                <a:cs typeface="Arial" panose="020B0604020202020204" pitchFamily="34" charset="0"/>
              </a:rPr>
              <a:t> L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N) </a:t>
            </a:r>
            <a:r>
              <a:rPr lang="en-US" altLang="ja-JP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 precise </a:t>
            </a:r>
            <a: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  <a:t>B</a:t>
            </a:r>
            <a:r>
              <a:rPr lang="en-US" altLang="ja-JP" sz="1600" baseline="-250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6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  <a:t>/ level data of light-to-heavy </a:t>
            </a:r>
            <a:r>
              <a:rPr lang="en-US" altLang="ja-JP" sz="1600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600" b="1" dirty="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C00000"/>
                </a:solidFill>
                <a:cs typeface="Arial" panose="020B0604020202020204" pitchFamily="34" charset="0"/>
              </a:rPr>
              <a:t>hypernuclei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55947" y="1789554"/>
            <a:ext cx="575458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 int. in matter: much different from those in free space</a:t>
            </a:r>
          </a:p>
          <a:p>
            <a:r>
              <a:rPr lang="en-US" altLang="ja-JP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strong density dependence</a:t>
            </a:r>
            <a:endParaRPr lang="ja-JP" altLang="en-US" sz="1600" i="1" dirty="0"/>
          </a:p>
        </p:txBody>
      </p:sp>
      <p:sp>
        <p:nvSpPr>
          <p:cNvPr id="10" name="正方形/長方形 9"/>
          <p:cNvSpPr/>
          <p:nvPr/>
        </p:nvSpPr>
        <p:spPr>
          <a:xfrm>
            <a:off x="193382" y="2504979"/>
            <a:ext cx="8084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766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ja-JP" altLang="en-US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・</a:t>
            </a:r>
            <a:r>
              <a:rPr lang="en-US" altLang="ja-JP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</a:t>
            </a:r>
            <a:r>
              <a:rPr lang="en-US" altLang="ja-JP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int. in free space 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&lt;= </a:t>
            </a:r>
            <a:r>
              <a:rPr lang="en-US" altLang="ja-JP" sz="1600" dirty="0" err="1"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scattering (E40),</a:t>
            </a:r>
            <a:r>
              <a: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ja-JP" sz="1600" dirty="0" err="1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scattering (CLAS</a:t>
            </a:r>
            <a:r>
              <a:rPr lang="en-US" altLang="ja-JP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E86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381973" y="-59605"/>
            <a:ext cx="63350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/>
              <a:t>6/25</a:t>
            </a:r>
            <a:endParaRPr lang="en-US" altLang="ja-JP" b="1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CF6FD36-C483-7861-802A-3374EECDD4C7}"/>
              </a:ext>
            </a:extLst>
          </p:cNvPr>
          <p:cNvSpPr/>
          <p:nvPr/>
        </p:nvSpPr>
        <p:spPr>
          <a:xfrm>
            <a:off x="655947" y="4193466"/>
            <a:ext cx="7407284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ja-JP" sz="1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baryons in matter: could be different from those in free space</a:t>
            </a:r>
            <a:endParaRPr lang="ja-JP" altLang="en-US" sz="1600" i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0C8D4D4-FE99-26CD-6BBB-37D471717BA8}"/>
              </a:ext>
            </a:extLst>
          </p:cNvPr>
          <p:cNvSpPr/>
          <p:nvPr/>
        </p:nvSpPr>
        <p:spPr>
          <a:xfrm>
            <a:off x="257257" y="4567962"/>
            <a:ext cx="8020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766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ja-JP" altLang="en-US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・</a:t>
            </a:r>
            <a:r>
              <a:rPr lang="en-US" altLang="ja-JP" b="1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 modification </a:t>
            </a:r>
            <a:r>
              <a:rPr lang="en-US" altLang="ja-JP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&lt;= </a:t>
            </a:r>
            <a:r>
              <a:rPr lang="en-US" altLang="ja-JP" sz="1600">
                <a:solidFill>
                  <a:srgbClr val="C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altLang="ja-JP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magnetic moment (E63), beta decay rate in nuclei</a:t>
            </a:r>
            <a:endParaRPr lang="en-US" altLang="ja-JP" sz="7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04531"/>
      </p:ext>
    </p:extLst>
  </p:cSld>
  <p:clrMapOvr>
    <a:masterClrMapping/>
  </p:clrMapOvr>
  <p:transition spd="slow" advTm="22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テキスト ボックス 5"/>
          <p:cNvSpPr txBox="1">
            <a:spLocks noChangeArrowheads="1"/>
          </p:cNvSpPr>
          <p:nvPr/>
        </p:nvSpPr>
        <p:spPr bwMode="auto">
          <a:xfrm>
            <a:off x="1091933" y="1736688"/>
            <a:ext cx="6494579" cy="1569660"/>
          </a:xfrm>
          <a:prstGeom prst="rect">
            <a:avLst/>
          </a:prstGeom>
          <a:solidFill>
            <a:srgbClr val="FFFFFF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514350" indent="-514350" algn="ctr" defTabSz="68576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 startAt="2"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status</a:t>
            </a:r>
          </a:p>
          <a:p>
            <a:pPr algn="ctr" defTabSz="68576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 S=-2 systems at J-PARC</a:t>
            </a: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1988"/>
      </p:ext>
    </p:extLst>
  </p:cSld>
  <p:clrMapOvr>
    <a:masterClrMapping/>
  </p:clrMapOvr>
  <p:transition spd="slow" advTm="223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9"/>
          <p:cNvSpPr>
            <a:spLocks noGrp="1" noChangeArrowheads="1"/>
          </p:cNvSpPr>
          <p:nvPr>
            <p:ph type="title"/>
          </p:nvPr>
        </p:nvSpPr>
        <p:spPr>
          <a:xfrm>
            <a:off x="-150680" y="333893"/>
            <a:ext cx="9422296" cy="545306"/>
          </a:xfrm>
          <a:extLs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ja-JP" sz="2400" b="1" u="sng" dirty="0">
                <a:latin typeface="Arial" pitchFamily="34" charset="0"/>
                <a:cs typeface="Arial" pitchFamily="34" charset="0"/>
              </a:rPr>
              <a:t>Emulsion experiment for double strange nuclei </a:t>
            </a:r>
            <a:r>
              <a:rPr lang="en-US" altLang="ja-JP" sz="2000" b="1" u="sng" dirty="0">
                <a:latin typeface="Arial" pitchFamily="34" charset="0"/>
                <a:cs typeface="Arial" pitchFamily="34" charset="0"/>
              </a:rPr>
              <a:t>(J-PARC E07) </a:t>
            </a:r>
            <a:br>
              <a:rPr lang="en-US" altLang="ja-JP" sz="2000" b="1" u="sng" dirty="0">
                <a:latin typeface="Arial" pitchFamily="34" charset="0"/>
                <a:cs typeface="Arial" pitchFamily="34" charset="0"/>
              </a:rPr>
            </a:br>
            <a:r>
              <a:rPr lang="en-US" altLang="ja-JP" sz="16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ja-JP" sz="1600" b="1" dirty="0">
                <a:latin typeface="Arial" pitchFamily="34" charset="0"/>
                <a:cs typeface="Arial" pitchFamily="34" charset="0"/>
              </a:rPr>
            </a:br>
            <a:endParaRPr lang="en-US" altLang="ja-JP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2950" name="グループ"/>
          <p:cNvGrpSpPr>
            <a:grpSpLocks/>
          </p:cNvGrpSpPr>
          <p:nvPr/>
        </p:nvGrpSpPr>
        <p:grpSpPr bwMode="auto">
          <a:xfrm>
            <a:off x="4100273" y="2010917"/>
            <a:ext cx="4626277" cy="2738444"/>
            <a:chOff x="-7705" y="0"/>
            <a:chExt cx="8621672" cy="6245940"/>
          </a:xfrm>
        </p:grpSpPr>
        <p:pic>
          <p:nvPicPr>
            <p:cNvPr id="82974" name="41.PNG" descr="4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"/>
            <a:stretch/>
          </p:blipFill>
          <p:spPr bwMode="auto">
            <a:xfrm>
              <a:off x="685027" y="0"/>
              <a:ext cx="7928940" cy="6245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82975" name="線"/>
            <p:cNvSpPr>
              <a:spLocks noChangeShapeType="1"/>
            </p:cNvSpPr>
            <p:nvPr/>
          </p:nvSpPr>
          <p:spPr bwMode="auto">
            <a:xfrm flipV="1">
              <a:off x="370356" y="3239731"/>
              <a:ext cx="2868353" cy="3867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miter lim="4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2976" name="線"/>
            <p:cNvSpPr>
              <a:spLocks/>
            </p:cNvSpPr>
            <p:nvPr/>
          </p:nvSpPr>
          <p:spPr bwMode="auto">
            <a:xfrm>
              <a:off x="3250392" y="1834698"/>
              <a:ext cx="3072651" cy="1424121"/>
            </a:xfrm>
            <a:custGeom>
              <a:avLst/>
              <a:gdLst>
                <a:gd name="T0" fmla="*/ 218546001 w 21600"/>
                <a:gd name="T1" fmla="*/ 46947270 h 21600"/>
                <a:gd name="T2" fmla="*/ 218546001 w 21600"/>
                <a:gd name="T3" fmla="*/ 46947270 h 21600"/>
                <a:gd name="T4" fmla="*/ 218546001 w 21600"/>
                <a:gd name="T5" fmla="*/ 46947270 h 21600"/>
                <a:gd name="T6" fmla="*/ 218546001 w 21600"/>
                <a:gd name="T7" fmla="*/ 46947270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693" y="20568"/>
                  </a:lnTo>
                  <a:cubicBezTo>
                    <a:pt x="5786" y="20407"/>
                    <a:pt x="6861" y="19920"/>
                    <a:pt x="7888" y="19120"/>
                  </a:cubicBezTo>
                  <a:cubicBezTo>
                    <a:pt x="8894" y="18336"/>
                    <a:pt x="9843" y="17260"/>
                    <a:pt x="10709" y="15924"/>
                  </a:cubicBezTo>
                  <a:lnTo>
                    <a:pt x="21600" y="0"/>
                  </a:lnTo>
                </a:path>
              </a:pathLst>
            </a:custGeom>
            <a:noFill/>
            <a:ln w="28575" cap="flat">
              <a:solidFill>
                <a:srgbClr val="8DE5E1"/>
              </a:solidFill>
              <a:prstDash val="solid"/>
              <a:miter lim="4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K-"/>
            <p:cNvSpPr txBox="1"/>
            <p:nvPr/>
          </p:nvSpPr>
          <p:spPr>
            <a:xfrm>
              <a:off x="-7705" y="3683176"/>
              <a:ext cx="1040305" cy="626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 marL="0" marR="0" lvl="0" indent="0" algn="l" defTabSz="685783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EE5F19"/>
                  </a:solidFill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kumimoji="1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  <a:uLnTx/>
                  <a:uFillTx/>
                  <a:latin typeface="Georgia"/>
                  <a:ea typeface="Georgia"/>
                  <a:cs typeface="Georgia"/>
                  <a:sym typeface="Georgia"/>
                </a:rPr>
                <a:t>K</a:t>
              </a:r>
              <a:r>
                <a:rPr kumimoji="1" sz="2000" b="0" i="0" u="none" strike="noStrike" kern="1200" cap="none" spc="0" normalizeH="0" baseline="31999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  <a:uLnTx/>
                  <a:uFillTx/>
                  <a:latin typeface="Georgia"/>
                  <a:ea typeface="Georgia"/>
                  <a:cs typeface="Georgia"/>
                  <a:sym typeface="Georgia"/>
                </a:rPr>
                <a:t>-</a:t>
              </a:r>
              <a:endParaRPr kumimoji="1" sz="2400" b="0" i="0" u="none" strike="noStrike" kern="1200" cap="none" spc="0" normalizeH="0" baseline="31999" noProof="0" dirty="0">
                <a:ln>
                  <a:noFill/>
                </a:ln>
                <a:solidFill>
                  <a:srgbClr val="FF0000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  <a:uLnTx/>
                <a:uFillTx/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36" name="K+"/>
            <p:cNvSpPr txBox="1"/>
            <p:nvPr/>
          </p:nvSpPr>
          <p:spPr>
            <a:xfrm>
              <a:off x="6349478" y="1505194"/>
              <a:ext cx="1445846" cy="758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38100" tIns="38100" rIns="38100" bIns="38100" anchor="ctr"/>
            <a:lstStyle/>
            <a:p>
              <a:pPr marL="0" marR="0" lvl="0" indent="0" algn="l" defTabSz="685783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23B6C5"/>
                  </a:solidFill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  <a:latin typeface="Georgia"/>
                  <a:ea typeface="Georgia"/>
                  <a:cs typeface="Georgia"/>
                  <a:sym typeface="Georgia"/>
                </a:defRPr>
              </a:pPr>
              <a:r>
                <a:rPr kumimoji="1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DE5E1"/>
                  </a:solidFill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  <a:uLnTx/>
                  <a:uFillTx/>
                  <a:latin typeface="Georgia"/>
                  <a:ea typeface="Georgia"/>
                  <a:cs typeface="Georgia"/>
                  <a:sym typeface="Georgia"/>
                </a:rPr>
                <a:t>K</a:t>
              </a:r>
              <a:r>
                <a:rPr kumimoji="1" sz="2000" b="0" i="0" u="none" strike="noStrike" kern="1200" cap="none" spc="0" normalizeH="0" baseline="31999" noProof="0" dirty="0">
                  <a:ln>
                    <a:noFill/>
                  </a:ln>
                  <a:solidFill>
                    <a:srgbClr val="8DE5E1"/>
                  </a:solidFill>
                  <a:effectLst>
                    <a:outerShdw blurRad="25400" dist="12700" rotWithShape="0">
                      <a:srgbClr val="FFFFFF">
                        <a:alpha val="45000"/>
                      </a:srgbClr>
                    </a:outerShdw>
                  </a:effectLst>
                  <a:uLnTx/>
                  <a:uFillTx/>
                  <a:latin typeface="Georgia"/>
                  <a:ea typeface="Georgia"/>
                  <a:cs typeface="Georgia"/>
                  <a:sym typeface="Georgia"/>
                </a:rPr>
                <a:t>+</a:t>
              </a:r>
            </a:p>
          </p:txBody>
        </p:sp>
      </p:grpSp>
      <p:sp>
        <p:nvSpPr>
          <p:cNvPr id="82951" name="正方形/長方形 36"/>
          <p:cNvSpPr>
            <a:spLocks noChangeArrowheads="1"/>
          </p:cNvSpPr>
          <p:nvPr/>
        </p:nvSpPr>
        <p:spPr bwMode="auto">
          <a:xfrm>
            <a:off x="7625251" y="2104147"/>
            <a:ext cx="826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TOF wall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952" name="正方形/長方形 37"/>
          <p:cNvSpPr>
            <a:spLocks noChangeArrowheads="1"/>
          </p:cNvSpPr>
          <p:nvPr/>
        </p:nvSpPr>
        <p:spPr bwMode="auto">
          <a:xfrm>
            <a:off x="6328210" y="4390800"/>
            <a:ext cx="1866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Magnetic spectrometer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957" name="正方形/長方形 61"/>
          <p:cNvSpPr>
            <a:spLocks noChangeArrowheads="1"/>
          </p:cNvSpPr>
          <p:nvPr/>
        </p:nvSpPr>
        <p:spPr bwMode="auto">
          <a:xfrm>
            <a:off x="5687080" y="2436166"/>
            <a:ext cx="8787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Emulsion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H="1">
            <a:off x="5902806" y="2685447"/>
            <a:ext cx="94757" cy="6301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56" name="正方形/長方形 60"/>
          <p:cNvSpPr>
            <a:spLocks noChangeArrowheads="1"/>
          </p:cNvSpPr>
          <p:nvPr/>
        </p:nvSpPr>
        <p:spPr bwMode="auto">
          <a:xfrm>
            <a:off x="4960681" y="2809140"/>
            <a:ext cx="8066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Ge array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2289" name="左カーブ矢印 1292288"/>
          <p:cNvSpPr/>
          <p:nvPr/>
        </p:nvSpPr>
        <p:spPr>
          <a:xfrm rot="6662793" flipH="1">
            <a:off x="4365927" y="1110242"/>
            <a:ext cx="492867" cy="2219574"/>
          </a:xfrm>
          <a:prstGeom prst="curvedLeftArrow">
            <a:avLst>
              <a:gd name="adj1" fmla="val 25000"/>
              <a:gd name="adj2" fmla="val 50000"/>
              <a:gd name="adj3" fmla="val 43372"/>
            </a:avLst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D5D5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29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1908" y="1002446"/>
            <a:ext cx="5509495" cy="866224"/>
          </a:xfrm>
        </p:spPr>
        <p:txBody>
          <a:bodyPr/>
          <a:lstStyle/>
          <a:p>
            <a:pPr marL="0" indent="0"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None/>
              <a:defRPr/>
            </a:pPr>
            <a:r>
              <a:rPr lang="en-US" altLang="ja-JP" sz="1800" dirty="0"/>
              <a:t>Produce ~10</a:t>
            </a:r>
            <a:r>
              <a:rPr lang="en-US" altLang="ja-JP" sz="1800" baseline="30000" dirty="0"/>
              <a:t>2 </a:t>
            </a:r>
            <a:r>
              <a:rPr lang="en-US" altLang="ja-JP" sz="1800" dirty="0"/>
              <a:t>double strange </a:t>
            </a:r>
            <a:r>
              <a:rPr lang="en-US" altLang="ja-JP" sz="2000" dirty="0"/>
              <a:t>(</a:t>
            </a:r>
            <a:r>
              <a:rPr lang="en-US" altLang="ja-JP" sz="1800" dirty="0">
                <a:latin typeface="Symbol" pitchFamily="18" charset="2"/>
              </a:rPr>
              <a:t>LL </a:t>
            </a:r>
            <a:r>
              <a:rPr lang="en-US" altLang="ja-JP" sz="1800" dirty="0"/>
              <a:t>and </a:t>
            </a:r>
            <a:r>
              <a:rPr lang="en-US" altLang="ja-JP" sz="1800" dirty="0">
                <a:latin typeface="Symbol" pitchFamily="18" charset="2"/>
              </a:rPr>
              <a:t>X</a:t>
            </a:r>
            <a:r>
              <a:rPr lang="en-US" altLang="ja-JP" sz="1800" dirty="0">
                <a:latin typeface="+mj-lt"/>
              </a:rPr>
              <a:t>) hypernuclei</a:t>
            </a:r>
          </a:p>
          <a:p>
            <a:pPr marL="0" indent="0"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None/>
              <a:defRPr/>
            </a:pPr>
            <a:r>
              <a:rPr lang="en-US" altLang="ja-JP" sz="1800" dirty="0">
                <a:latin typeface="+mj-lt"/>
              </a:rPr>
              <a:t>+ study</a:t>
            </a:r>
            <a:r>
              <a:rPr lang="en-US" altLang="ja-JP" sz="1800" dirty="0">
                <a:latin typeface="Symbol" pitchFamily="18" charset="2"/>
              </a:rPr>
              <a:t> X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atomic X-rays  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None/>
              <a:defRPr/>
            </a:pPr>
            <a:r>
              <a:rPr lang="en-US" altLang="ja-JP" sz="1800" dirty="0"/>
              <a:t>              via emulsion-counter hybrid method</a:t>
            </a:r>
            <a:endParaRPr lang="en-US" altLang="ja-JP" sz="1600" dirty="0">
              <a:latin typeface="+mj-lt"/>
            </a:endParaRPr>
          </a:p>
          <a:p>
            <a:pPr marL="405983" lvl="1" indent="0">
              <a:lnSpc>
                <a:spcPts val="1200"/>
              </a:lnSpc>
              <a:spcBef>
                <a:spcPct val="40000"/>
              </a:spcBef>
              <a:buClr>
                <a:srgbClr val="990000"/>
              </a:buClr>
              <a:buSzPct val="75000"/>
              <a:buNone/>
              <a:defRPr/>
            </a:pPr>
            <a:r>
              <a:rPr lang="en-US" altLang="ja-JP" sz="1600" dirty="0">
                <a:latin typeface="+mj-lt"/>
              </a:rPr>
              <a:t>                      </a:t>
            </a:r>
            <a:endParaRPr lang="en-US" altLang="ja-JP" sz="16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905276" y="1070165"/>
            <a:ext cx="2575044" cy="1467579"/>
            <a:chOff x="0" y="3630706"/>
            <a:chExt cx="2575044" cy="1467580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0" y="3630706"/>
              <a:ext cx="2575044" cy="1467580"/>
              <a:chOff x="-216683" y="1099055"/>
              <a:chExt cx="5988691" cy="3863402"/>
            </a:xfrm>
          </p:grpSpPr>
          <p:sp>
            <p:nvSpPr>
              <p:cNvPr id="41" name="直方体 40"/>
              <p:cNvSpPr/>
              <p:nvPr/>
            </p:nvSpPr>
            <p:spPr>
              <a:xfrm flipH="1">
                <a:off x="3876285" y="1107443"/>
                <a:ext cx="911606" cy="3095538"/>
              </a:xfrm>
              <a:prstGeom prst="cube">
                <a:avLst>
                  <a:gd name="adj" fmla="val 81904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2" name="直方体 41"/>
              <p:cNvSpPr/>
              <p:nvPr/>
            </p:nvSpPr>
            <p:spPr>
              <a:xfrm flipH="1">
                <a:off x="3729481" y="1134008"/>
                <a:ext cx="911606" cy="3095538"/>
              </a:xfrm>
              <a:prstGeom prst="cube">
                <a:avLst>
                  <a:gd name="adj" fmla="val 81904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3" name="直方体 42"/>
              <p:cNvSpPr/>
              <p:nvPr/>
            </p:nvSpPr>
            <p:spPr>
              <a:xfrm flipH="1">
                <a:off x="3558204" y="1121425"/>
                <a:ext cx="911606" cy="3095538"/>
              </a:xfrm>
              <a:prstGeom prst="cube">
                <a:avLst>
                  <a:gd name="adj" fmla="val 81904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直方体 43"/>
              <p:cNvSpPr/>
              <p:nvPr/>
            </p:nvSpPr>
            <p:spPr>
              <a:xfrm flipH="1">
                <a:off x="3394620" y="1125620"/>
                <a:ext cx="911605" cy="3095539"/>
              </a:xfrm>
              <a:prstGeom prst="cube">
                <a:avLst>
                  <a:gd name="adj" fmla="val 81904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5" name="直方体 44"/>
              <p:cNvSpPr/>
              <p:nvPr/>
            </p:nvSpPr>
            <p:spPr>
              <a:xfrm flipH="1">
                <a:off x="3225443" y="1099055"/>
                <a:ext cx="911606" cy="3095538"/>
              </a:xfrm>
              <a:prstGeom prst="cube">
                <a:avLst>
                  <a:gd name="adj" fmla="val 81904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6" name="直方体 45"/>
              <p:cNvSpPr/>
              <p:nvPr/>
            </p:nvSpPr>
            <p:spPr>
              <a:xfrm flipH="1">
                <a:off x="3070248" y="1129815"/>
                <a:ext cx="911606" cy="3095538"/>
              </a:xfrm>
              <a:prstGeom prst="cube">
                <a:avLst>
                  <a:gd name="adj" fmla="val 81904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7" name="直方体 46"/>
              <p:cNvSpPr/>
              <p:nvPr/>
            </p:nvSpPr>
            <p:spPr>
              <a:xfrm flipH="1">
                <a:off x="3017409" y="1129816"/>
                <a:ext cx="778780" cy="3095539"/>
              </a:xfrm>
              <a:prstGeom prst="cube">
                <a:avLst>
                  <a:gd name="adj" fmla="val 96985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8" name="直方体 47"/>
              <p:cNvSpPr/>
              <p:nvPr/>
            </p:nvSpPr>
            <p:spPr>
              <a:xfrm flipH="1">
                <a:off x="1700047" y="1905576"/>
                <a:ext cx="570453" cy="1101977"/>
              </a:xfrm>
              <a:prstGeom prst="cube">
                <a:avLst>
                  <a:gd name="adj" fmla="val 59995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1935376" y="1592486"/>
                <a:ext cx="977496" cy="72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SSD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2962253" y="4201248"/>
                <a:ext cx="2809755" cy="72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Emulsion</a:t>
                </a:r>
                <a:r>
                  <a:rPr kumimoji="1" lang="ja-JP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Sheets</a:t>
                </a:r>
              </a:p>
            </p:txBody>
          </p:sp>
          <p:cxnSp>
            <p:nvCxnSpPr>
              <p:cNvPr id="51" name="直線矢印コネクタ 50"/>
              <p:cNvCxnSpPr/>
              <p:nvPr/>
            </p:nvCxnSpPr>
            <p:spPr>
              <a:xfrm>
                <a:off x="2317125" y="2594838"/>
                <a:ext cx="1074003" cy="23374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直方体 51"/>
              <p:cNvSpPr/>
              <p:nvPr/>
            </p:nvSpPr>
            <p:spPr>
              <a:xfrm flipH="1">
                <a:off x="1188209" y="2205606"/>
                <a:ext cx="723919" cy="414369"/>
              </a:xfrm>
              <a:prstGeom prst="cube">
                <a:avLst>
                  <a:gd name="adj" fmla="val 38627"/>
                </a:avLst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53" name="直線矢印コネクタ 52"/>
              <p:cNvCxnSpPr/>
              <p:nvPr/>
            </p:nvCxnSpPr>
            <p:spPr>
              <a:xfrm>
                <a:off x="1700048" y="2471509"/>
                <a:ext cx="612398" cy="1233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矢印コネクタ 53"/>
              <p:cNvCxnSpPr/>
              <p:nvPr/>
            </p:nvCxnSpPr>
            <p:spPr>
              <a:xfrm flipV="1">
                <a:off x="1731862" y="2435624"/>
                <a:ext cx="537453" cy="4536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テキスト ボックス 54"/>
              <p:cNvSpPr txBox="1"/>
              <p:nvPr/>
            </p:nvSpPr>
            <p:spPr>
              <a:xfrm>
                <a:off x="4732787" y="1299691"/>
                <a:ext cx="835830" cy="891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en-US" altLang="ja-JP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+</a:t>
                </a:r>
                <a:endParaRPr kumimoji="1" lang="ja-JP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2396744" y="2589013"/>
                <a:ext cx="835830" cy="891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+mn-cs"/>
                  </a:rPr>
                  <a:t>X</a:t>
                </a:r>
                <a:r>
                  <a:rPr kumimoji="1" lang="en-US" altLang="ja-JP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-</a:t>
                </a:r>
                <a:endParaRPr kumimoji="1" lang="ja-JP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576046" y="1449501"/>
                <a:ext cx="1327336" cy="72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Target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-216683" y="1631507"/>
                <a:ext cx="776182" cy="891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K</a:t>
                </a:r>
                <a:r>
                  <a:rPr kumimoji="1" lang="en-US" altLang="ja-JP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-</a:t>
                </a:r>
                <a:endParaRPr kumimoji="1" lang="ja-JP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59" name="直線コネクタ 58"/>
              <p:cNvCxnSpPr/>
              <p:nvPr/>
            </p:nvCxnSpPr>
            <p:spPr>
              <a:xfrm>
                <a:off x="1239204" y="2483779"/>
                <a:ext cx="47975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/>
              <p:cNvCxnSpPr/>
              <p:nvPr/>
            </p:nvCxnSpPr>
            <p:spPr>
              <a:xfrm>
                <a:off x="-216683" y="2495301"/>
                <a:ext cx="149491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フリーフォーム 60"/>
              <p:cNvSpPr/>
              <p:nvPr/>
            </p:nvSpPr>
            <p:spPr>
              <a:xfrm>
                <a:off x="3419793" y="2828585"/>
                <a:ext cx="708297" cy="217637"/>
              </a:xfrm>
              <a:custGeom>
                <a:avLst/>
                <a:gdLst>
                  <a:gd name="connsiteX0" fmla="*/ 0 w 673361"/>
                  <a:gd name="connsiteY0" fmla="*/ 8389 h 142612"/>
                  <a:gd name="connsiteX1" fmla="*/ 83890 w 673361"/>
                  <a:gd name="connsiteY1" fmla="*/ 25167 h 142612"/>
                  <a:gd name="connsiteX2" fmla="*/ 117446 w 673361"/>
                  <a:gd name="connsiteY2" fmla="*/ 33556 h 142612"/>
                  <a:gd name="connsiteX3" fmla="*/ 176169 w 673361"/>
                  <a:gd name="connsiteY3" fmla="*/ 41945 h 142612"/>
                  <a:gd name="connsiteX4" fmla="*/ 226503 w 673361"/>
                  <a:gd name="connsiteY4" fmla="*/ 58722 h 142612"/>
                  <a:gd name="connsiteX5" fmla="*/ 276837 w 673361"/>
                  <a:gd name="connsiteY5" fmla="*/ 83889 h 142612"/>
                  <a:gd name="connsiteX6" fmla="*/ 310393 w 673361"/>
                  <a:gd name="connsiteY6" fmla="*/ 100667 h 142612"/>
                  <a:gd name="connsiteX7" fmla="*/ 360727 w 673361"/>
                  <a:gd name="connsiteY7" fmla="*/ 117445 h 142612"/>
                  <a:gd name="connsiteX8" fmla="*/ 385894 w 673361"/>
                  <a:gd name="connsiteY8" fmla="*/ 125834 h 142612"/>
                  <a:gd name="connsiteX9" fmla="*/ 520118 w 673361"/>
                  <a:gd name="connsiteY9" fmla="*/ 142612 h 142612"/>
                  <a:gd name="connsiteX10" fmla="*/ 587230 w 673361"/>
                  <a:gd name="connsiteY10" fmla="*/ 134223 h 142612"/>
                  <a:gd name="connsiteX11" fmla="*/ 612397 w 673361"/>
                  <a:gd name="connsiteY11" fmla="*/ 117445 h 142612"/>
                  <a:gd name="connsiteX12" fmla="*/ 637564 w 673361"/>
                  <a:gd name="connsiteY12" fmla="*/ 109056 h 142612"/>
                  <a:gd name="connsiteX13" fmla="*/ 645953 w 673361"/>
                  <a:gd name="connsiteY13" fmla="*/ 50333 h 142612"/>
                  <a:gd name="connsiteX14" fmla="*/ 620786 w 673361"/>
                  <a:gd name="connsiteY14" fmla="*/ 58722 h 142612"/>
                  <a:gd name="connsiteX15" fmla="*/ 587230 w 673361"/>
                  <a:gd name="connsiteY15" fmla="*/ 8389 h 142612"/>
                  <a:gd name="connsiteX16" fmla="*/ 595619 w 673361"/>
                  <a:gd name="connsiteY16" fmla="*/ 0 h 142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361" h="142612">
                    <a:moveTo>
                      <a:pt x="0" y="8389"/>
                    </a:moveTo>
                    <a:cubicBezTo>
                      <a:pt x="27963" y="13982"/>
                      <a:pt x="56224" y="18251"/>
                      <a:pt x="83890" y="25167"/>
                    </a:cubicBezTo>
                    <a:cubicBezTo>
                      <a:pt x="95075" y="27963"/>
                      <a:pt x="106102" y="31494"/>
                      <a:pt x="117446" y="33556"/>
                    </a:cubicBezTo>
                    <a:cubicBezTo>
                      <a:pt x="136900" y="37093"/>
                      <a:pt x="156595" y="39149"/>
                      <a:pt x="176169" y="41945"/>
                    </a:cubicBezTo>
                    <a:cubicBezTo>
                      <a:pt x="192947" y="47537"/>
                      <a:pt x="211788" y="48912"/>
                      <a:pt x="226503" y="58722"/>
                    </a:cubicBezTo>
                    <a:cubicBezTo>
                      <a:pt x="274868" y="90965"/>
                      <a:pt x="228212" y="63050"/>
                      <a:pt x="276837" y="83889"/>
                    </a:cubicBezTo>
                    <a:cubicBezTo>
                      <a:pt x="288331" y="88815"/>
                      <a:pt x="298782" y="96023"/>
                      <a:pt x="310393" y="100667"/>
                    </a:cubicBezTo>
                    <a:cubicBezTo>
                      <a:pt x="326814" y="107235"/>
                      <a:pt x="343949" y="111852"/>
                      <a:pt x="360727" y="117445"/>
                    </a:cubicBezTo>
                    <a:cubicBezTo>
                      <a:pt x="369116" y="120241"/>
                      <a:pt x="377315" y="123689"/>
                      <a:pt x="385894" y="125834"/>
                    </a:cubicBezTo>
                    <a:cubicBezTo>
                      <a:pt x="452117" y="142390"/>
                      <a:pt x="407960" y="133266"/>
                      <a:pt x="520118" y="142612"/>
                    </a:cubicBezTo>
                    <a:cubicBezTo>
                      <a:pt x="542489" y="139816"/>
                      <a:pt x="565480" y="140155"/>
                      <a:pt x="587230" y="134223"/>
                    </a:cubicBezTo>
                    <a:cubicBezTo>
                      <a:pt x="596957" y="131570"/>
                      <a:pt x="603379" y="121954"/>
                      <a:pt x="612397" y="117445"/>
                    </a:cubicBezTo>
                    <a:cubicBezTo>
                      <a:pt x="620306" y="113490"/>
                      <a:pt x="629175" y="111852"/>
                      <a:pt x="637564" y="109056"/>
                    </a:cubicBezTo>
                    <a:cubicBezTo>
                      <a:pt x="676025" y="51364"/>
                      <a:pt x="690250" y="65099"/>
                      <a:pt x="645953" y="50333"/>
                    </a:cubicBezTo>
                    <a:cubicBezTo>
                      <a:pt x="637564" y="53129"/>
                      <a:pt x="629175" y="61518"/>
                      <a:pt x="620786" y="58722"/>
                    </a:cubicBezTo>
                    <a:cubicBezTo>
                      <a:pt x="605654" y="53678"/>
                      <a:pt x="587230" y="25152"/>
                      <a:pt x="587230" y="8389"/>
                    </a:cubicBezTo>
                    <a:lnTo>
                      <a:pt x="595619" y="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62" name="直線コネクタ 61"/>
              <p:cNvCxnSpPr>
                <a:stCxn id="61" idx="13"/>
                <a:endCxn id="46" idx="2"/>
              </p:cNvCxnSpPr>
              <p:nvPr/>
            </p:nvCxnSpPr>
            <p:spPr>
              <a:xfrm flipH="1">
                <a:off x="3981855" y="2905398"/>
                <a:ext cx="117405" cy="19392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テキスト ボックス 62"/>
              <p:cNvSpPr txBox="1"/>
              <p:nvPr/>
            </p:nvSpPr>
            <p:spPr>
              <a:xfrm>
                <a:off x="-155490" y="2625428"/>
                <a:ext cx="1757850" cy="72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1.8GeV/c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4" name="円柱 63"/>
              <p:cNvSpPr/>
              <p:nvPr/>
            </p:nvSpPr>
            <p:spPr>
              <a:xfrm rot="14394699">
                <a:off x="1639906" y="3701678"/>
                <a:ext cx="489397" cy="511000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65" name="直線矢印コネクタ 64"/>
              <p:cNvCxnSpPr>
                <a:stCxn id="46" idx="4"/>
              </p:cNvCxnSpPr>
              <p:nvPr/>
            </p:nvCxnSpPr>
            <p:spPr>
              <a:xfrm flipH="1">
                <a:off x="2128735" y="3099322"/>
                <a:ext cx="1688156" cy="82167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65"/>
              <p:cNvSpPr txBox="1"/>
              <p:nvPr/>
            </p:nvSpPr>
            <p:spPr>
              <a:xfrm>
                <a:off x="745466" y="4233257"/>
                <a:ext cx="2157497" cy="72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Ge detector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7" name="テキスト ボックス 66"/>
              <p:cNvSpPr txBox="1"/>
              <p:nvPr/>
            </p:nvSpPr>
            <p:spPr>
              <a:xfrm>
                <a:off x="2297061" y="3500101"/>
                <a:ext cx="1164793" cy="729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X-ray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68" name="直線矢印コネクタ 67"/>
              <p:cNvCxnSpPr/>
              <p:nvPr/>
            </p:nvCxnSpPr>
            <p:spPr>
              <a:xfrm flipV="1">
                <a:off x="2312668" y="2358064"/>
                <a:ext cx="889316" cy="1005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直線矢印コネクタ 68"/>
            <p:cNvCxnSpPr/>
            <p:nvPr/>
          </p:nvCxnSpPr>
          <p:spPr>
            <a:xfrm flipV="1">
              <a:off x="2151322" y="4018836"/>
              <a:ext cx="186330" cy="1559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線"/>
            <p:cNvSpPr>
              <a:spLocks noChangeShapeType="1"/>
            </p:cNvSpPr>
            <p:nvPr/>
          </p:nvSpPr>
          <p:spPr bwMode="auto">
            <a:xfrm>
              <a:off x="0" y="4158221"/>
              <a:ext cx="632640" cy="22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4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1" name="線"/>
            <p:cNvSpPr>
              <a:spLocks noChangeShapeType="1"/>
            </p:cNvSpPr>
            <p:nvPr/>
          </p:nvSpPr>
          <p:spPr bwMode="auto">
            <a:xfrm flipV="1">
              <a:off x="2154508" y="3984535"/>
              <a:ext cx="415008" cy="56506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miter lim="4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3" name="線"/>
            <p:cNvSpPr>
              <a:spLocks noChangeShapeType="1"/>
            </p:cNvSpPr>
            <p:nvPr/>
          </p:nvSpPr>
          <p:spPr bwMode="auto">
            <a:xfrm flipV="1">
              <a:off x="1060462" y="4096920"/>
              <a:ext cx="405643" cy="45437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miter lim="4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4" name="線"/>
            <p:cNvSpPr>
              <a:spLocks noChangeShapeType="1"/>
            </p:cNvSpPr>
            <p:nvPr/>
          </p:nvSpPr>
          <p:spPr bwMode="auto">
            <a:xfrm>
              <a:off x="1011459" y="4178654"/>
              <a:ext cx="561922" cy="117493"/>
            </a:xfrm>
            <a:prstGeom prst="line">
              <a:avLst/>
            </a:prstGeom>
            <a:noFill/>
            <a:ln w="38100">
              <a:solidFill>
                <a:srgbClr val="A32D92"/>
              </a:solidFill>
              <a:miter lim="4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5" name="線"/>
            <p:cNvSpPr>
              <a:spLocks noChangeShapeType="1"/>
            </p:cNvSpPr>
            <p:nvPr/>
          </p:nvSpPr>
          <p:spPr bwMode="auto">
            <a:xfrm>
              <a:off x="1536771" y="4290187"/>
              <a:ext cx="292029" cy="72369"/>
            </a:xfrm>
            <a:prstGeom prst="line">
              <a:avLst/>
            </a:prstGeom>
            <a:noFill/>
            <a:ln w="38100">
              <a:solidFill>
                <a:srgbClr val="A32D92"/>
              </a:solidFill>
              <a:prstDash val="sysDash"/>
              <a:miter lim="4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algn="l" defTabSz="68578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271238" y="4192597"/>
            <a:ext cx="6721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Beam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exposure finished in 2017.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1</a:t>
            </a: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st</a:t>
            </a:r>
            <a:r>
              <a:rPr kumimoji="1" lang="en-US" altLang="ja-JP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-stage </a:t>
            </a:r>
            <a:r>
              <a:rPr lang="en-US" altLang="ja-JP" sz="1600" dirty="0">
                <a:solidFill>
                  <a:prstClr val="black"/>
                </a:solidFill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e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mulsion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 analysis has been finished.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1C6CD30-BEF5-47BA-968A-B8FF081FA4B8}"/>
              </a:ext>
            </a:extLst>
          </p:cNvPr>
          <p:cNvGrpSpPr/>
          <p:nvPr/>
        </p:nvGrpSpPr>
        <p:grpSpPr>
          <a:xfrm>
            <a:off x="-475829" y="2547210"/>
            <a:ext cx="4236036" cy="1620208"/>
            <a:chOff x="-201705" y="2102274"/>
            <a:chExt cx="4236036" cy="1620208"/>
          </a:xfrm>
        </p:grpSpPr>
        <p:sp>
          <p:nvSpPr>
            <p:cNvPr id="71" name="右矢印 2">
              <a:extLst>
                <a:ext uri="{FF2B5EF4-FFF2-40B4-BE49-F238E27FC236}">
                  <a16:creationId xmlns:a16="http://schemas.microsoft.com/office/drawing/2014/main" id="{6656EBF9-A3A8-4FA2-8C47-260B78C3A2BC}"/>
                </a:ext>
              </a:extLst>
            </p:cNvPr>
            <p:cNvSpPr/>
            <p:nvPr/>
          </p:nvSpPr>
          <p:spPr>
            <a:xfrm>
              <a:off x="1247796" y="2763697"/>
              <a:ext cx="215316" cy="274833"/>
            </a:xfrm>
            <a:prstGeom prst="rightArrow">
              <a:avLst/>
            </a:prstGeom>
            <a:solidFill>
              <a:srgbClr val="C000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E853A27E-E45D-4D94-99F6-67AEECCF3782}"/>
                </a:ext>
              </a:extLst>
            </p:cNvPr>
            <p:cNvGrpSpPr/>
            <p:nvPr/>
          </p:nvGrpSpPr>
          <p:grpSpPr>
            <a:xfrm>
              <a:off x="2287271" y="3123905"/>
              <a:ext cx="983445" cy="517439"/>
              <a:chOff x="5963688" y="2040323"/>
              <a:chExt cx="1017580" cy="547958"/>
            </a:xfrm>
          </p:grpSpPr>
          <p:pic>
            <p:nvPicPr>
              <p:cNvPr id="106" name="Picture 3" descr="xiabsorption">
                <a:extLst>
                  <a:ext uri="{FF2B5EF4-FFF2-40B4-BE49-F238E27FC236}">
                    <a16:creationId xmlns:a16="http://schemas.microsoft.com/office/drawing/2014/main" id="{AD58B3E6-2028-44F0-A6BF-4A5C3F399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08" t="75662" r="-5254" b="10758"/>
              <a:stretch/>
            </p:blipFill>
            <p:spPr bwMode="auto">
              <a:xfrm rot="1167942">
                <a:off x="6488458" y="2040323"/>
                <a:ext cx="492810" cy="456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" name="Picture 3" descr="xiabsorption">
                <a:extLst>
                  <a:ext uri="{FF2B5EF4-FFF2-40B4-BE49-F238E27FC236}">
                    <a16:creationId xmlns:a16="http://schemas.microsoft.com/office/drawing/2014/main" id="{83B3BB22-4234-4EFF-ADA5-FE50DEA90D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08" t="75662" r="-5254" b="10758"/>
              <a:stretch/>
            </p:blipFill>
            <p:spPr bwMode="auto">
              <a:xfrm rot="11736796">
                <a:off x="5963688" y="2131529"/>
                <a:ext cx="492810" cy="456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56EC1974-68C8-425A-9493-A17A4F247C06}"/>
                </a:ext>
              </a:extLst>
            </p:cNvPr>
            <p:cNvGrpSpPr/>
            <p:nvPr/>
          </p:nvGrpSpPr>
          <p:grpSpPr>
            <a:xfrm>
              <a:off x="1450875" y="2651952"/>
              <a:ext cx="571699" cy="558274"/>
              <a:chOff x="1806689" y="2735305"/>
              <a:chExt cx="571699" cy="558274"/>
            </a:xfrm>
          </p:grpSpPr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EA9B8FB3-6E72-4AF9-95ED-510CF62AA182}"/>
                  </a:ext>
                </a:extLst>
              </p:cNvPr>
              <p:cNvGrpSpPr/>
              <p:nvPr/>
            </p:nvGrpSpPr>
            <p:grpSpPr>
              <a:xfrm>
                <a:off x="1806689" y="2735305"/>
                <a:ext cx="571699" cy="558274"/>
                <a:chOff x="1811427" y="2706878"/>
                <a:chExt cx="571699" cy="558274"/>
              </a:xfrm>
            </p:grpSpPr>
            <p:pic>
              <p:nvPicPr>
                <p:cNvPr id="95" name="Picture 3" descr="xiabsorption">
                  <a:extLst>
                    <a:ext uri="{FF2B5EF4-FFF2-40B4-BE49-F238E27FC236}">
                      <a16:creationId xmlns:a16="http://schemas.microsoft.com/office/drawing/2014/main" id="{6B9BAF9F-CC55-4732-B762-9C340F5432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565" t="49622" r="15609" b="38379"/>
                <a:stretch/>
              </p:blipFill>
              <p:spPr bwMode="auto">
                <a:xfrm>
                  <a:off x="1944877" y="2814268"/>
                  <a:ext cx="350599" cy="341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15CCB93E-3E4F-47EE-9644-34870BA7B873}"/>
                    </a:ext>
                  </a:extLst>
                </p:cNvPr>
                <p:cNvSpPr/>
                <p:nvPr/>
              </p:nvSpPr>
              <p:spPr>
                <a:xfrm>
                  <a:off x="2264680" y="2719511"/>
                  <a:ext cx="118446" cy="1468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D5D5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97" name="正方形/長方形 96">
                  <a:extLst>
                    <a:ext uri="{FF2B5EF4-FFF2-40B4-BE49-F238E27FC236}">
                      <a16:creationId xmlns:a16="http://schemas.microsoft.com/office/drawing/2014/main" id="{3D1096A4-59DF-4F26-93C3-E77D2847ED76}"/>
                    </a:ext>
                  </a:extLst>
                </p:cNvPr>
                <p:cNvSpPr/>
                <p:nvPr/>
              </p:nvSpPr>
              <p:spPr>
                <a:xfrm>
                  <a:off x="2241780" y="3118279"/>
                  <a:ext cx="118446" cy="1468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D5D5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99" name="正方形/長方形 98">
                  <a:extLst>
                    <a:ext uri="{FF2B5EF4-FFF2-40B4-BE49-F238E27FC236}">
                      <a16:creationId xmlns:a16="http://schemas.microsoft.com/office/drawing/2014/main" id="{EE9A3B34-6475-4CB9-8AF7-56CD5F5D9894}"/>
                    </a:ext>
                  </a:extLst>
                </p:cNvPr>
                <p:cNvSpPr/>
                <p:nvPr/>
              </p:nvSpPr>
              <p:spPr>
                <a:xfrm>
                  <a:off x="1811427" y="3081166"/>
                  <a:ext cx="118446" cy="1468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D5D5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00" name="正方形/長方形 99">
                  <a:extLst>
                    <a:ext uri="{FF2B5EF4-FFF2-40B4-BE49-F238E27FC236}">
                      <a16:creationId xmlns:a16="http://schemas.microsoft.com/office/drawing/2014/main" id="{8D3DE7E8-4CB4-4214-90D6-DFBF49BB3330}"/>
                    </a:ext>
                  </a:extLst>
                </p:cNvPr>
                <p:cNvSpPr/>
                <p:nvPr/>
              </p:nvSpPr>
              <p:spPr>
                <a:xfrm>
                  <a:off x="1896708" y="2706878"/>
                  <a:ext cx="118446" cy="1468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D5D5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Arial" pitchFamily="34" charset="0"/>
                  </a:endParaRPr>
                </a:p>
              </p:txBody>
            </p:sp>
            <p:sp>
              <p:nvSpPr>
                <p:cNvPr id="102" name="正方形/長方形 101">
                  <a:extLst>
                    <a:ext uri="{FF2B5EF4-FFF2-40B4-BE49-F238E27FC236}">
                      <a16:creationId xmlns:a16="http://schemas.microsoft.com/office/drawing/2014/main" id="{1DF4D6CC-7D7D-41FB-8CA8-41F6EF28CFE5}"/>
                    </a:ext>
                  </a:extLst>
                </p:cNvPr>
                <p:cNvSpPr/>
                <p:nvPr/>
              </p:nvSpPr>
              <p:spPr>
                <a:xfrm>
                  <a:off x="1883284" y="3110383"/>
                  <a:ext cx="118446" cy="1468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D5D5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Arial" pitchFamily="34" charset="0"/>
                  </a:endParaRPr>
                </a:p>
              </p:txBody>
            </p:sp>
          </p:grpSp>
          <p:sp>
            <p:nvSpPr>
              <p:cNvPr id="94" name="楕円 93">
                <a:extLst>
                  <a:ext uri="{FF2B5EF4-FFF2-40B4-BE49-F238E27FC236}">
                    <a16:creationId xmlns:a16="http://schemas.microsoft.com/office/drawing/2014/main" id="{5EAC9B91-3819-4B7D-903B-4D5C487146DC}"/>
                  </a:ext>
                </a:extLst>
              </p:cNvPr>
              <p:cNvSpPr/>
              <p:nvPr/>
            </p:nvSpPr>
            <p:spPr>
              <a:xfrm>
                <a:off x="2075164" y="2861645"/>
                <a:ext cx="132661" cy="15161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1000">
                    <a:srgbClr val="D48606"/>
                  </a:gs>
                  <a:gs pos="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D5D5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Arial" pitchFamily="34" charset="0"/>
                </a:endParaRPr>
              </a:p>
            </p:txBody>
          </p:sp>
        </p:grp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B60D26C7-A5C6-4F8F-B549-44365A9254F1}"/>
                </a:ext>
              </a:extLst>
            </p:cNvPr>
            <p:cNvSpPr/>
            <p:nvPr/>
          </p:nvSpPr>
          <p:spPr>
            <a:xfrm>
              <a:off x="2490188" y="3085757"/>
              <a:ext cx="27764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18" charset="2"/>
                  <a:ea typeface="ＭＳ Ｐゴシック" panose="020B0600070205080204" pitchFamily="50" charset="-128"/>
                  <a:cs typeface="+mn-cs"/>
                </a:rPr>
                <a:t>L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BCBA9FAF-72F1-44EA-9358-E063DFDB080D}"/>
                </a:ext>
              </a:extLst>
            </p:cNvPr>
            <p:cNvSpPr/>
            <p:nvPr/>
          </p:nvSpPr>
          <p:spPr>
            <a:xfrm>
              <a:off x="1589916" y="2541412"/>
              <a:ext cx="32092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B77305"/>
                  </a:solidFill>
                  <a:effectLst/>
                  <a:uLnTx/>
                  <a:uFillTx/>
                  <a:latin typeface="Symbol" pitchFamily="18" charset="2"/>
                  <a:ea typeface="ＭＳ Ｐゴシック" panose="020B0600070205080204" pitchFamily="50" charset="-128"/>
                  <a:cs typeface="+mn-cs"/>
                </a:rPr>
                <a:t>X</a:t>
              </a:r>
              <a:r>
                <a:rPr kumimoji="1" lang="en-US" altLang="ja-JP" sz="1050" b="1" i="0" u="none" strike="noStrike" kern="1200" cap="none" spc="0" normalizeH="0" baseline="30000" noProof="0" dirty="0">
                  <a:ln>
                    <a:noFill/>
                  </a:ln>
                  <a:solidFill>
                    <a:srgbClr val="B77305"/>
                  </a:solidFill>
                  <a:effectLst/>
                  <a:uLnTx/>
                  <a:uFillTx/>
                  <a:latin typeface="Symbol" pitchFamily="18" charset="2"/>
                  <a:ea typeface="ＭＳ Ｐゴシック" panose="020B0600070205080204" pitchFamily="50" charset="-128"/>
                  <a:cs typeface="+mn-cs"/>
                </a:rPr>
                <a:t>-</a:t>
              </a:r>
              <a:endParaRPr kumimoji="1" lang="ja-JP" altLang="en-US" sz="1050" b="1" i="0" u="none" strike="noStrike" kern="1200" cap="none" spc="0" normalizeH="0" baseline="30000" noProof="0" dirty="0">
                <a:ln>
                  <a:noFill/>
                </a:ln>
                <a:solidFill>
                  <a:srgbClr val="B77305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76" name="Picture 3" descr="xiabsorption">
              <a:extLst>
                <a:ext uri="{FF2B5EF4-FFF2-40B4-BE49-F238E27FC236}">
                  <a16:creationId xmlns:a16="http://schemas.microsoft.com/office/drawing/2014/main" id="{DD2AB151-664C-4D8E-9E52-D4EA4C4D76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33" t="72808" r="-8177"/>
            <a:stretch/>
          </p:blipFill>
          <p:spPr bwMode="auto">
            <a:xfrm rot="151303">
              <a:off x="2205890" y="2102274"/>
              <a:ext cx="951178" cy="72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右矢印 87">
              <a:extLst>
                <a:ext uri="{FF2B5EF4-FFF2-40B4-BE49-F238E27FC236}">
                  <a16:creationId xmlns:a16="http://schemas.microsoft.com/office/drawing/2014/main" id="{E8480E5E-3A56-4F10-97DB-CE0ACCA78308}"/>
                </a:ext>
              </a:extLst>
            </p:cNvPr>
            <p:cNvSpPr/>
            <p:nvPr/>
          </p:nvSpPr>
          <p:spPr>
            <a:xfrm rot="-1800000">
              <a:off x="2116969" y="2570575"/>
              <a:ext cx="207053" cy="274833"/>
            </a:xfrm>
            <a:prstGeom prst="rightArrow">
              <a:avLst/>
            </a:prstGeom>
            <a:solidFill>
              <a:srgbClr val="C000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78" name="楕円 77">
              <a:extLst>
                <a:ext uri="{FF2B5EF4-FFF2-40B4-BE49-F238E27FC236}">
                  <a16:creationId xmlns:a16="http://schemas.microsoft.com/office/drawing/2014/main" id="{94B2263B-B969-4B0F-AF0F-B48CE72BD1D6}"/>
                </a:ext>
              </a:extLst>
            </p:cNvPr>
            <p:cNvSpPr/>
            <p:nvPr/>
          </p:nvSpPr>
          <p:spPr>
            <a:xfrm>
              <a:off x="2556335" y="3295528"/>
              <a:ext cx="127921" cy="12318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C0000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649FD3C2-001B-4926-93A9-6039020FF345}"/>
                </a:ext>
              </a:extLst>
            </p:cNvPr>
            <p:cNvSpPr/>
            <p:nvPr/>
          </p:nvSpPr>
          <p:spPr>
            <a:xfrm>
              <a:off x="2889866" y="3250271"/>
              <a:ext cx="127921" cy="12318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62000">
                  <a:srgbClr val="C0000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pic>
          <p:nvPicPr>
            <p:cNvPr id="81" name="Picture 3" descr="xiabsorption">
              <a:extLst>
                <a:ext uri="{FF2B5EF4-FFF2-40B4-BE49-F238E27FC236}">
                  <a16:creationId xmlns:a16="http://schemas.microsoft.com/office/drawing/2014/main" id="{A8706147-8B89-481A-B8F1-A74D2F2ABB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88" r="44825" b="32253"/>
            <a:stretch/>
          </p:blipFill>
          <p:spPr bwMode="auto">
            <a:xfrm>
              <a:off x="1360962" y="3147844"/>
              <a:ext cx="690039" cy="218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279466F3-5B57-4E1E-9932-7E1E83204062}"/>
                </a:ext>
              </a:extLst>
            </p:cNvPr>
            <p:cNvSpPr/>
            <p:nvPr/>
          </p:nvSpPr>
          <p:spPr>
            <a:xfrm>
              <a:off x="2560673" y="2429020"/>
              <a:ext cx="132485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panose="020B0600070205080204" pitchFamily="50" charset="-128"/>
                  <a:cs typeface="+mn-cs"/>
                </a:rPr>
                <a:t>LL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</a:t>
              </a:r>
              <a:r>
                <a:rPr kumimoji="1" lang="en-US" altLang="ja-JP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hypernucleus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9D00762B-FA6D-44C8-9D9A-8954F746C640}"/>
                </a:ext>
              </a:extLst>
            </p:cNvPr>
            <p:cNvSpPr/>
            <p:nvPr/>
          </p:nvSpPr>
          <p:spPr>
            <a:xfrm>
              <a:off x="2595667" y="3445483"/>
              <a:ext cx="14386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twin 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panose="020B0600070205080204" pitchFamily="50" charset="-128"/>
                  <a:cs typeface="+mn-cs"/>
                </a:rPr>
                <a:t>L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</a:t>
              </a:r>
              <a:r>
                <a:rPr kumimoji="1" lang="en-US" altLang="ja-JP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hypernuclei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 </a:t>
              </a:r>
              <a:endPara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5" name="右矢印 86">
              <a:extLst>
                <a:ext uri="{FF2B5EF4-FFF2-40B4-BE49-F238E27FC236}">
                  <a16:creationId xmlns:a16="http://schemas.microsoft.com/office/drawing/2014/main" id="{EBC08660-44D7-4FB5-B3B7-6B0388573855}"/>
                </a:ext>
              </a:extLst>
            </p:cNvPr>
            <p:cNvSpPr/>
            <p:nvPr/>
          </p:nvSpPr>
          <p:spPr>
            <a:xfrm rot="1800000">
              <a:off x="2134225" y="3010914"/>
              <a:ext cx="207053" cy="274833"/>
            </a:xfrm>
            <a:prstGeom prst="rightArrow">
              <a:avLst/>
            </a:prstGeom>
            <a:solidFill>
              <a:srgbClr val="C00000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0DFECA95-FAEB-4B1D-9ECF-BC68BCB639DD}"/>
                </a:ext>
              </a:extLst>
            </p:cNvPr>
            <p:cNvGrpSpPr/>
            <p:nvPr/>
          </p:nvGrpSpPr>
          <p:grpSpPr>
            <a:xfrm>
              <a:off x="0" y="2350575"/>
              <a:ext cx="1282897" cy="1008992"/>
              <a:chOff x="62069" y="2301269"/>
              <a:chExt cx="1282897" cy="1008992"/>
            </a:xfrm>
          </p:grpSpPr>
          <p:pic>
            <p:nvPicPr>
              <p:cNvPr id="91" name="Picture 3" descr="xiabsorption">
                <a:extLst>
                  <a:ext uri="{FF2B5EF4-FFF2-40B4-BE49-F238E27FC236}">
                    <a16:creationId xmlns:a16="http://schemas.microsoft.com/office/drawing/2014/main" id="{7248C431-D288-4E05-A06E-B2C27D09D9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938" r="-1937" b="32253"/>
              <a:stretch/>
            </p:blipFill>
            <p:spPr bwMode="auto">
              <a:xfrm>
                <a:off x="105125" y="2301269"/>
                <a:ext cx="1239841" cy="9327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正方形/長方形 91">
                <a:extLst>
                  <a:ext uri="{FF2B5EF4-FFF2-40B4-BE49-F238E27FC236}">
                    <a16:creationId xmlns:a16="http://schemas.microsoft.com/office/drawing/2014/main" id="{8929E627-08F9-4F31-8451-88EA7E928660}"/>
                  </a:ext>
                </a:extLst>
              </p:cNvPr>
              <p:cNvSpPr/>
              <p:nvPr/>
            </p:nvSpPr>
            <p:spPr>
              <a:xfrm>
                <a:off x="62069" y="3059249"/>
                <a:ext cx="704299" cy="2510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D5D5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Arial" pitchFamily="34" charset="0"/>
                </a:endParaRPr>
              </a:p>
            </p:txBody>
          </p:sp>
        </p:grp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3A2532DB-93AE-4E24-B71A-B6CB6469FCE4}"/>
                </a:ext>
              </a:extLst>
            </p:cNvPr>
            <p:cNvSpPr/>
            <p:nvPr/>
          </p:nvSpPr>
          <p:spPr>
            <a:xfrm rot="21126372">
              <a:off x="772264" y="2255748"/>
              <a:ext cx="704299" cy="2510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E4FFAA1B-C303-4420-812F-C0906F8F1A75}"/>
                </a:ext>
              </a:extLst>
            </p:cNvPr>
            <p:cNvSpPr/>
            <p:nvPr/>
          </p:nvSpPr>
          <p:spPr>
            <a:xfrm>
              <a:off x="-201705" y="2463096"/>
              <a:ext cx="704299" cy="2510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AE947AA7-C94E-4BB0-9462-9424A3888229}"/>
                </a:ext>
              </a:extLst>
            </p:cNvPr>
            <p:cNvSpPr/>
            <p:nvPr/>
          </p:nvSpPr>
          <p:spPr>
            <a:xfrm>
              <a:off x="-67235" y="2212085"/>
              <a:ext cx="704299" cy="2510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D5D5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BC85EB66-8EBE-4CBE-AE7F-CA34716E74E7}"/>
                </a:ext>
              </a:extLst>
            </p:cNvPr>
            <p:cNvSpPr/>
            <p:nvPr/>
          </p:nvSpPr>
          <p:spPr>
            <a:xfrm>
              <a:off x="456984" y="2255565"/>
              <a:ext cx="12278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  <a:ea typeface="ＭＳ Ｐゴシック" panose="020B0600070205080204" pitchFamily="50" charset="-128"/>
                  <a:cs typeface="+mn-cs"/>
                </a:rPr>
                <a:t>X-</a:t>
              </a: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atomic X-rays</a:t>
              </a: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EEFF37CE-61B4-4AB8-8657-781967F9346E}"/>
                </a:ext>
              </a:extLst>
            </p:cNvPr>
            <p:cNvSpPr/>
            <p:nvPr/>
          </p:nvSpPr>
          <p:spPr>
            <a:xfrm>
              <a:off x="2703237" y="3069659"/>
              <a:ext cx="27764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18" charset="2"/>
                  <a:ea typeface="ＭＳ Ｐゴシック" panose="020B0600070205080204" pitchFamily="50" charset="-128"/>
                  <a:cs typeface="+mn-cs"/>
                </a:rPr>
                <a:t>L</a:t>
              </a:r>
              <a:endParaRPr kumimoji="1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182BF31B-72D4-494A-AC4F-83B7A31030AA}"/>
              </a:ext>
            </a:extLst>
          </p:cNvPr>
          <p:cNvSpPr txBox="1"/>
          <p:nvPr/>
        </p:nvSpPr>
        <p:spPr>
          <a:xfrm>
            <a:off x="5892084" y="527128"/>
            <a:ext cx="3190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anose="020B0600070205080204" pitchFamily="50" charset="-128"/>
                <a:cs typeface="Arial" pitchFamily="34" charset="0"/>
              </a:rPr>
              <a:t>       (Nakazawa, Imai, Tamura et al.)</a:t>
            </a:r>
            <a:endParaRPr kumimoji="1" lang="ja-JP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4B2D6A65-E5DA-429C-B91F-C27D33F8D45C}"/>
              </a:ext>
            </a:extLst>
          </p:cNvPr>
          <p:cNvSpPr txBox="1"/>
          <p:nvPr/>
        </p:nvSpPr>
        <p:spPr>
          <a:xfrm>
            <a:off x="1030556" y="848019"/>
            <a:ext cx="135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ja-JP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p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→　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K</a:t>
            </a:r>
            <a:r>
              <a:rPr kumimoji="1" lang="en-US" altLang="ja-JP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ja-JP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9F11C93-52B9-1C5C-2022-8849A05C7122}"/>
              </a:ext>
            </a:extLst>
          </p:cNvPr>
          <p:cNvSpPr txBox="1"/>
          <p:nvPr/>
        </p:nvSpPr>
        <p:spPr>
          <a:xfrm>
            <a:off x="303384" y="4716454"/>
            <a:ext cx="79830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# of S=-2 nuclei: 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events in J-PARC E07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+ 14 events in previous KEK experiments 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8463722" y="-129455"/>
            <a:ext cx="63511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/>
              <a:t>8</a:t>
            </a:r>
            <a:r>
              <a:rPr lang="en-US" altLang="ja-JP" b="1" dirty="0" smtClean="0"/>
              <a:t>/25</a:t>
            </a:r>
            <a:endParaRPr lang="en-US" altLang="ja-JP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493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20C911C-5B2B-42B2-FF55-4322960E29C7}"/>
              </a:ext>
            </a:extLst>
          </p:cNvPr>
          <p:cNvGrpSpPr/>
          <p:nvPr/>
        </p:nvGrpSpPr>
        <p:grpSpPr>
          <a:xfrm>
            <a:off x="597616" y="1032278"/>
            <a:ext cx="3149361" cy="3549546"/>
            <a:chOff x="1741479" y="1221211"/>
            <a:chExt cx="2710500" cy="3054919"/>
          </a:xfrm>
        </p:grpSpPr>
        <p:grpSp>
          <p:nvGrpSpPr>
            <p:cNvPr id="47" name="グループ化 46"/>
            <p:cNvGrpSpPr>
              <a:grpSpLocks noChangeAspect="1"/>
            </p:cNvGrpSpPr>
            <p:nvPr/>
          </p:nvGrpSpPr>
          <p:grpSpPr>
            <a:xfrm>
              <a:off x="1741479" y="1221211"/>
              <a:ext cx="2710500" cy="3054919"/>
              <a:chOff x="273979" y="1394233"/>
              <a:chExt cx="1284874" cy="1448141"/>
            </a:xfrm>
          </p:grpSpPr>
          <p:grpSp>
            <p:nvGrpSpPr>
              <p:cNvPr id="54" name="グループ化 53"/>
              <p:cNvGrpSpPr/>
              <p:nvPr/>
            </p:nvGrpSpPr>
            <p:grpSpPr>
              <a:xfrm>
                <a:off x="337019" y="1394233"/>
                <a:ext cx="1221834" cy="1448141"/>
                <a:chOff x="437076" y="807279"/>
                <a:chExt cx="1580381" cy="1873101"/>
              </a:xfrm>
            </p:grpSpPr>
            <p:pic>
              <p:nvPicPr>
                <p:cNvPr id="56" name="図 5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9219" y="807279"/>
                  <a:ext cx="1548238" cy="1873101"/>
                </a:xfrm>
                <a:prstGeom prst="rect">
                  <a:avLst/>
                </a:prstGeom>
              </p:spPr>
            </p:pic>
            <p:sp>
              <p:nvSpPr>
                <p:cNvPr id="57" name="正方形/長方形 56"/>
                <p:cNvSpPr/>
                <p:nvPr/>
              </p:nvSpPr>
              <p:spPr>
                <a:xfrm>
                  <a:off x="511518" y="2464380"/>
                  <a:ext cx="216000" cy="21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grpSp>
              <p:nvGrpSpPr>
                <p:cNvPr id="58" name="グループ化 57"/>
                <p:cNvGrpSpPr/>
                <p:nvPr/>
              </p:nvGrpSpPr>
              <p:grpSpPr>
                <a:xfrm>
                  <a:off x="437076" y="2219327"/>
                  <a:ext cx="216001" cy="216000"/>
                  <a:chOff x="429089" y="2270908"/>
                  <a:chExt cx="216001" cy="216000"/>
                </a:xfrm>
              </p:grpSpPr>
              <p:cxnSp>
                <p:nvCxnSpPr>
                  <p:cNvPr id="59" name="直線コネクタ 58"/>
                  <p:cNvCxnSpPr/>
                  <p:nvPr/>
                </p:nvCxnSpPr>
                <p:spPr>
                  <a:xfrm>
                    <a:off x="429090" y="2486908"/>
                    <a:ext cx="216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コネクタ 59"/>
                  <p:cNvCxnSpPr/>
                  <p:nvPr/>
                </p:nvCxnSpPr>
                <p:spPr>
                  <a:xfrm>
                    <a:off x="429089" y="2270908"/>
                    <a:ext cx="0" cy="2160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5" name="テキスト ボックス 54"/>
              <p:cNvSpPr txBox="1"/>
              <p:nvPr/>
            </p:nvSpPr>
            <p:spPr>
              <a:xfrm>
                <a:off x="273979" y="2653979"/>
                <a:ext cx="262311" cy="13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20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rPr>
                  <a:t>m</a:t>
                </a:r>
                <a:endPara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48" name="正方形/長方形 47"/>
            <p:cNvSpPr/>
            <p:nvPr/>
          </p:nvSpPr>
          <p:spPr>
            <a:xfrm>
              <a:off x="2527140" y="3046784"/>
              <a:ext cx="327247" cy="3178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X</a:t>
              </a:r>
              <a:r>
                <a:rPr kumimoji="1" lang="en-US" altLang="ja-JP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-</a:t>
              </a:r>
              <a:endPara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3648194" y="3430030"/>
              <a:ext cx="6319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10</a:t>
              </a:r>
              <a:r>
                <a:rPr kumimoji="1" lang="en-US" altLang="ja-JP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L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Be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3385141" y="2811201"/>
              <a:ext cx="5790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5</a:t>
              </a:r>
              <a:r>
                <a:rPr kumimoji="1" lang="en-US" altLang="ja-JP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L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rPr>
                <a:t>He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cxnSp>
          <p:nvCxnSpPr>
            <p:cNvPr id="51" name="直線矢印コネクタ 50"/>
            <p:cNvCxnSpPr/>
            <p:nvPr/>
          </p:nvCxnSpPr>
          <p:spPr>
            <a:xfrm flipH="1" flipV="1">
              <a:off x="3244181" y="2797734"/>
              <a:ext cx="184483" cy="320841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>
              <a:off x="3629191" y="3471502"/>
              <a:ext cx="70021" cy="136357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>
              <a:off x="2796401" y="3137603"/>
              <a:ext cx="393032" cy="20854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タイトル 1"/>
          <p:cNvSpPr txBox="1">
            <a:spLocks/>
          </p:cNvSpPr>
          <p:nvPr/>
        </p:nvSpPr>
        <p:spPr>
          <a:xfrm>
            <a:off x="807624" y="162025"/>
            <a:ext cx="6220823" cy="67382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prstClr val="black"/>
                </a:solidFill>
                <a:latin typeface="Calibri" panose="020F0502020204030204"/>
                <a:ea typeface="游ゴシック Light" panose="020B0300000000000000" pitchFamily="50" charset="-128"/>
                <a:cs typeface="Arial" panose="020B0604020202020204" pitchFamily="34" charset="0"/>
              </a:rPr>
              <a:t>Doubly strange hypernuclei in emulsion</a:t>
            </a:r>
            <a:endParaRPr kumimoji="1" lang="ja-JP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 Light" panose="020B03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118909" y="4670469"/>
            <a:ext cx="2538691" cy="393527"/>
            <a:chOff x="4927763" y="2929690"/>
            <a:chExt cx="2538691" cy="393527"/>
          </a:xfrm>
        </p:grpSpPr>
        <p:grpSp>
          <p:nvGrpSpPr>
            <p:cNvPr id="22" name="グループ化 21"/>
            <p:cNvGrpSpPr/>
            <p:nvPr/>
          </p:nvGrpSpPr>
          <p:grpSpPr>
            <a:xfrm>
              <a:off x="5058937" y="2953885"/>
              <a:ext cx="2381819" cy="369332"/>
              <a:chOff x="3467932" y="2034158"/>
              <a:chExt cx="2381819" cy="369332"/>
            </a:xfrm>
          </p:grpSpPr>
          <p:pic>
            <p:nvPicPr>
              <p:cNvPr id="12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t="21649" r="85397"/>
              <a:stretch>
                <a:fillRect/>
              </a:stretch>
            </p:blipFill>
            <p:spPr bwMode="auto">
              <a:xfrm>
                <a:off x="3467932" y="2107281"/>
                <a:ext cx="454363" cy="264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正方形/長方形 20"/>
              <p:cNvSpPr/>
              <p:nvPr/>
            </p:nvSpPr>
            <p:spPr>
              <a:xfrm>
                <a:off x="3845676" y="2034158"/>
                <a:ext cx="2004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= 1.27</a:t>
                </a: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± 0.21 MeV</a:t>
                </a:r>
              </a:p>
            </p:txBody>
          </p:sp>
        </p:grpSp>
        <p:sp>
          <p:nvSpPr>
            <p:cNvPr id="23" name="正方形/長方形 22"/>
            <p:cNvSpPr/>
            <p:nvPr/>
          </p:nvSpPr>
          <p:spPr>
            <a:xfrm>
              <a:off x="4927763" y="2929690"/>
              <a:ext cx="2538691" cy="3795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38" name="Picture 44" descr="Xhypernucleus">
            <a:extLst>
              <a:ext uri="{FF2B5EF4-FFF2-40B4-BE49-F238E27FC236}">
                <a16:creationId xmlns:a16="http://schemas.microsoft.com/office/drawing/2014/main" id="{B9680EB1-FE00-4268-9B8C-C5F2CD98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59" y="2783955"/>
            <a:ext cx="703790" cy="6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テキスト ボックス 157"/>
          <p:cNvSpPr txBox="1"/>
          <p:nvPr/>
        </p:nvSpPr>
        <p:spPr>
          <a:xfrm>
            <a:off x="122359" y="1343416"/>
            <a:ext cx="848453" cy="60529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IBUKI event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91127" y="1047706"/>
            <a:ext cx="231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S. H. Hayakawa, </a:t>
            </a: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PRL 126 (2021) 062501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80817" y="4225664"/>
            <a:ext cx="413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15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  -&gt; 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Be + 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en-US" altLang="ja-JP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He	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13C78DA5-B318-5AA6-D7E6-307F6C8ED79A}"/>
              </a:ext>
            </a:extLst>
          </p:cNvPr>
          <p:cNvSpPr/>
          <p:nvPr/>
        </p:nvSpPr>
        <p:spPr>
          <a:xfrm rot="3046822">
            <a:off x="2834676" y="3190814"/>
            <a:ext cx="129647" cy="468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>
            <a:off x="4435148" y="772551"/>
            <a:ext cx="3727361" cy="3925732"/>
            <a:chOff x="4292838" y="1849277"/>
            <a:chExt cx="2204175" cy="2321481"/>
          </a:xfrm>
        </p:grpSpPr>
        <p:sp>
          <p:nvSpPr>
            <p:cNvPr id="36" name="正方形/長方形 35"/>
            <p:cNvSpPr/>
            <p:nvPr/>
          </p:nvSpPr>
          <p:spPr>
            <a:xfrm>
              <a:off x="4885927" y="1849277"/>
              <a:ext cx="1611086" cy="2321481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40" name="グループ化 39"/>
            <p:cNvGrpSpPr/>
            <p:nvPr/>
          </p:nvGrpSpPr>
          <p:grpSpPr>
            <a:xfrm>
              <a:off x="4292838" y="2188894"/>
              <a:ext cx="1912529" cy="1714585"/>
              <a:chOff x="3049616" y="3232928"/>
              <a:chExt cx="2205439" cy="1977179"/>
            </a:xfrm>
          </p:grpSpPr>
          <p:pic>
            <p:nvPicPr>
              <p:cNvPr id="42" name="図 41">
                <a:extLst>
                  <a:ext uri="{FF2B5EF4-FFF2-40B4-BE49-F238E27FC236}">
                    <a16:creationId xmlns:a16="http://schemas.microsoft.com/office/drawing/2014/main" id="{8BE76433-2433-430D-9A3B-7DBEC34475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45520"/>
              <a:stretch/>
            </p:blipFill>
            <p:spPr>
              <a:xfrm>
                <a:off x="4012655" y="3278393"/>
                <a:ext cx="1242400" cy="1931714"/>
              </a:xfrm>
              <a:prstGeom prst="rect">
                <a:avLst/>
              </a:prstGeom>
            </p:spPr>
          </p:pic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EFF513F8-F1A7-409E-BA45-35205889126D}"/>
                  </a:ext>
                </a:extLst>
              </p:cNvPr>
              <p:cNvSpPr txBox="1"/>
              <p:nvPr/>
            </p:nvSpPr>
            <p:spPr>
              <a:xfrm>
                <a:off x="3049616" y="3232928"/>
                <a:ext cx="991433" cy="412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altLang="ja-JP" sz="1600" dirty="0"/>
                  <a:t>IRRAWADDY event</a:t>
                </a:r>
                <a:endParaRPr lang="ja-JP" altLang="en-US" sz="1600" dirty="0"/>
              </a:p>
            </p:txBody>
          </p:sp>
        </p:grp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F40D703-8471-46D8-8A51-38E96EBFFCAC}"/>
              </a:ext>
            </a:extLst>
          </p:cNvPr>
          <p:cNvSpPr txBox="1"/>
          <p:nvPr/>
        </p:nvSpPr>
        <p:spPr>
          <a:xfrm>
            <a:off x="4933814" y="4101019"/>
            <a:ext cx="3748975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000" baseline="3000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15</a:t>
            </a:r>
            <a:r>
              <a:rPr lang="en-US" altLang="ja-JP" sz="2000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200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C  -&gt; </a:t>
            </a:r>
            <a:r>
              <a:rPr lang="en-US" altLang="ja-JP" sz="2000" baseline="30000" dirty="0"/>
              <a:t>5</a:t>
            </a:r>
            <a:r>
              <a:rPr lang="en-US" altLang="ja-JP" sz="2000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000" dirty="0"/>
              <a:t>He + </a:t>
            </a:r>
            <a:r>
              <a:rPr lang="en-US" altLang="ja-JP" sz="2000" baseline="30000" dirty="0"/>
              <a:t>5</a:t>
            </a:r>
            <a:r>
              <a:rPr lang="en-US" altLang="ja-JP" sz="2000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L</a:t>
            </a:r>
            <a:r>
              <a:rPr lang="en-US" altLang="ja-JP" sz="2000" dirty="0"/>
              <a:t>He + </a:t>
            </a:r>
            <a:r>
              <a:rPr lang="en-US" altLang="ja-JP" sz="2000" baseline="30000" dirty="0"/>
              <a:t>4</a:t>
            </a:r>
            <a:r>
              <a:rPr lang="en-US" altLang="ja-JP" sz="2000" dirty="0"/>
              <a:t>He + n 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19BD3E-F218-C9EB-948B-16B183C60C3F}"/>
              </a:ext>
            </a:extLst>
          </p:cNvPr>
          <p:cNvSpPr/>
          <p:nvPr/>
        </p:nvSpPr>
        <p:spPr>
          <a:xfrm>
            <a:off x="3326796" y="2197947"/>
            <a:ext cx="2445354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altLang="ja-JP" sz="2800" b="1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2800" b="1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-</a:t>
            </a: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+ </a:t>
            </a:r>
            <a:r>
              <a:rPr lang="en-US" altLang="ja-JP" sz="2800" b="1" baseline="30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14</a:t>
            </a:r>
            <a:r>
              <a:rPr lang="en-US" altLang="ja-JP" sz="28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 </a:t>
            </a:r>
            <a:r>
              <a:rPr lang="ja-JP" altLang="en-US" sz="2800" b="1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→</a:t>
            </a:r>
            <a:r>
              <a:rPr lang="en-US" altLang="ja-JP" sz="2800" b="1" baseline="30000" dirty="0">
                <a:solidFill>
                  <a:prstClr val="black"/>
                </a:solidFill>
                <a:ea typeface="ＭＳ Ｐゴシック" panose="020B0600070205080204" pitchFamily="50" charset="-128"/>
              </a:rPr>
              <a:t>15</a:t>
            </a:r>
            <a:r>
              <a:rPr lang="en-US" altLang="ja-JP" sz="2800" b="1" baseline="-25000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X</a:t>
            </a:r>
            <a:r>
              <a:rPr lang="en-US" altLang="ja-JP" sz="2800" b="1" dirty="0">
                <a:solidFill>
                  <a:prstClr val="black"/>
                </a:solidFill>
                <a:ea typeface="ＭＳ Ｐゴシック" panose="020B0600070205080204" pitchFamily="50" charset="-128"/>
              </a:rPr>
              <a:t>C</a:t>
            </a:r>
            <a:endParaRPr lang="ja-JP" altLang="en-US" sz="2800" b="1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CEE4A04-5582-40B1-B2AF-F86A755C3A8E}"/>
              </a:ext>
            </a:extLst>
          </p:cNvPr>
          <p:cNvSpPr txBox="1"/>
          <p:nvPr/>
        </p:nvSpPr>
        <p:spPr>
          <a:xfrm>
            <a:off x="7383780" y="1085337"/>
            <a:ext cx="4194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i="1" dirty="0"/>
              <a:t>M. Yoshimoto et al., </a:t>
            </a:r>
          </a:p>
          <a:p>
            <a:r>
              <a:rPr lang="en-US" altLang="ja-JP" sz="1600" i="1" dirty="0"/>
              <a:t>PTEP 2021, 073D02</a:t>
            </a:r>
            <a:endParaRPr lang="ja-JP" altLang="en-US" sz="1600" i="1" dirty="0"/>
          </a:p>
        </p:txBody>
      </p:sp>
      <p:grpSp>
        <p:nvGrpSpPr>
          <p:cNvPr id="61" name="グループ化 60"/>
          <p:cNvGrpSpPr/>
          <p:nvPr/>
        </p:nvGrpSpPr>
        <p:grpSpPr>
          <a:xfrm>
            <a:off x="5420542" y="4637487"/>
            <a:ext cx="2538691" cy="393527"/>
            <a:chOff x="4927763" y="2929690"/>
            <a:chExt cx="2538691" cy="393527"/>
          </a:xfrm>
        </p:grpSpPr>
        <p:grpSp>
          <p:nvGrpSpPr>
            <p:cNvPr id="62" name="グループ化 61"/>
            <p:cNvGrpSpPr/>
            <p:nvPr/>
          </p:nvGrpSpPr>
          <p:grpSpPr>
            <a:xfrm>
              <a:off x="5058937" y="2953885"/>
              <a:ext cx="2381819" cy="369332"/>
              <a:chOff x="3467932" y="2034158"/>
              <a:chExt cx="2381819" cy="369332"/>
            </a:xfrm>
          </p:grpSpPr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t="21649" r="85397"/>
              <a:stretch>
                <a:fillRect/>
              </a:stretch>
            </p:blipFill>
            <p:spPr bwMode="auto">
              <a:xfrm>
                <a:off x="3467932" y="2107281"/>
                <a:ext cx="454363" cy="264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5" name="正方形/長方形 64"/>
              <p:cNvSpPr/>
              <p:nvPr/>
            </p:nvSpPr>
            <p:spPr>
              <a:xfrm>
                <a:off x="3845676" y="2034158"/>
                <a:ext cx="2004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= 6.27</a:t>
                </a:r>
                <a:r>
                  <a:rPr kumimoji="1" lang="ja-JP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 </a:t>
                </a:r>
                <a:r>
                  <a:rPr kumimoji="1" lang="en-US" altLang="ja-JP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游ゴシック" panose="020B0400000000000000" pitchFamily="50" charset="-128"/>
                    <a:cs typeface="+mn-cs"/>
                  </a:rPr>
                  <a:t>± 0.27 MeV</a:t>
                </a:r>
              </a:p>
            </p:txBody>
          </p:sp>
        </p:grpSp>
        <p:sp>
          <p:nvSpPr>
            <p:cNvPr id="63" name="正方形/長方形 62"/>
            <p:cNvSpPr/>
            <p:nvPr/>
          </p:nvSpPr>
          <p:spPr>
            <a:xfrm>
              <a:off x="4927763" y="2929690"/>
              <a:ext cx="2538691" cy="3795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2" name="右矢印 1"/>
          <p:cNvSpPr/>
          <p:nvPr/>
        </p:nvSpPr>
        <p:spPr>
          <a:xfrm rot="13045372">
            <a:off x="6875622" y="2591275"/>
            <a:ext cx="400050" cy="17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7" name="Picture 44" descr="Xhypernucleus">
            <a:extLst>
              <a:ext uri="{FF2B5EF4-FFF2-40B4-BE49-F238E27FC236}">
                <a16:creationId xmlns:a16="http://schemas.microsoft.com/office/drawing/2014/main" id="{B9680EB1-FE00-4268-9B8C-C5F2CD98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30" y="2598694"/>
            <a:ext cx="703790" cy="68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正方形/長方形 67"/>
          <p:cNvSpPr/>
          <p:nvPr/>
        </p:nvSpPr>
        <p:spPr>
          <a:xfrm>
            <a:off x="7125948" y="1620860"/>
            <a:ext cx="385920" cy="34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5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135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-</a:t>
            </a: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9" name="直線矢印コネクタ 68"/>
          <p:cNvCxnSpPr/>
          <p:nvPr/>
        </p:nvCxnSpPr>
        <p:spPr>
          <a:xfrm flipH="1">
            <a:off x="6882765" y="1759245"/>
            <a:ext cx="239810" cy="47484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正方形/長方形 69"/>
          <p:cNvSpPr/>
          <p:nvPr/>
        </p:nvSpPr>
        <p:spPr>
          <a:xfrm>
            <a:off x="6642208" y="3080207"/>
            <a:ext cx="672753" cy="393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030227" y="2182475"/>
            <a:ext cx="672753" cy="393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7387540" y="1953876"/>
            <a:ext cx="4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4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He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 flipH="1" flipV="1">
            <a:off x="6675596" y="2341246"/>
            <a:ext cx="85030" cy="23476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H="1">
            <a:off x="6661309" y="2711745"/>
            <a:ext cx="185041" cy="45817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V="1">
            <a:off x="7061360" y="2162652"/>
            <a:ext cx="300037" cy="26431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B2D6A65-E5DA-429C-B91F-C27D33F8D45C}"/>
              </a:ext>
            </a:extLst>
          </p:cNvPr>
          <p:cNvSpPr txBox="1"/>
          <p:nvPr/>
        </p:nvSpPr>
        <p:spPr>
          <a:xfrm>
            <a:off x="161876" y="2890179"/>
            <a:ext cx="1781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ja-JP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p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→　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X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K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ja-JP" alt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B9F11C93-52B9-1C5C-2022-8849A05C7122}"/>
              </a:ext>
            </a:extLst>
          </p:cNvPr>
          <p:cNvSpPr txBox="1"/>
          <p:nvPr/>
        </p:nvSpPr>
        <p:spPr>
          <a:xfrm>
            <a:off x="806304" y="639754"/>
            <a:ext cx="79830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# of S=-2 nuclei: </a:t>
            </a:r>
            <a:r>
              <a:rPr lang="en-US" altLang="ja-JP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events in J-PARC E07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+ 14 events in previous KEK experiments </a:t>
            </a:r>
          </a:p>
        </p:txBody>
      </p:sp>
      <p:sp>
        <p:nvSpPr>
          <p:cNvPr id="77" name="正方形/長方形 76"/>
          <p:cNvSpPr/>
          <p:nvPr/>
        </p:nvSpPr>
        <p:spPr>
          <a:xfrm>
            <a:off x="8381975" y="-59605"/>
            <a:ext cx="633507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 dirty="0" smtClean="0"/>
              <a:t>9/25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0439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8|22|22.6|35.4|47.3|6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4.4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4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</a:spPr>
      <a:bodyPr wrap="square" rtlCol="0" anchor="ctr">
        <a:spAutoFit/>
      </a:bodyPr>
      <a:lstStyle>
        <a:defPPr algn="ctr">
          <a:defRPr kumimoji="1" sz="1600" b="1" dirty="0">
            <a:solidFill>
              <a:srgbClr val="FFD5D5"/>
            </a:solidFill>
            <a:cs typeface="Arial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Axis">
  <a:themeElements>
    <a:clrScheme name="Axis 1">
      <a:dk1>
        <a:srgbClr val="080808"/>
      </a:dk1>
      <a:lt1>
        <a:srgbClr val="F8F8F8"/>
      </a:lt1>
      <a:dk2>
        <a:srgbClr val="330000"/>
      </a:dk2>
      <a:lt2>
        <a:srgbClr val="FFFFFF"/>
      </a:lt2>
      <a:accent1>
        <a:srgbClr val="FF9900"/>
      </a:accent1>
      <a:accent2>
        <a:srgbClr val="CC3300"/>
      </a:accent2>
      <a:accent3>
        <a:srgbClr val="ADAAAA"/>
      </a:accent3>
      <a:accent4>
        <a:srgbClr val="D4D4D4"/>
      </a:accent4>
      <a:accent5>
        <a:srgbClr val="FFCAAA"/>
      </a:accent5>
      <a:accent6>
        <a:srgbClr val="B92D00"/>
      </a:accent6>
      <a:hlink>
        <a:srgbClr val="CC6600"/>
      </a:hlink>
      <a:folHlink>
        <a:srgbClr val="B2B282"/>
      </a:folHlink>
    </a:clrScheme>
    <a:fontScheme name="Axi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46749</TotalTime>
  <Words>2380</Words>
  <Application>Microsoft Office PowerPoint</Application>
  <PresentationFormat>画面に合わせる (16:9)</PresentationFormat>
  <Paragraphs>489</Paragraphs>
  <Slides>25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49" baseType="lpstr">
      <vt:lpstr>-apple-system</vt:lpstr>
      <vt:lpstr>ＭＳ Ｐゴシック</vt:lpstr>
      <vt:lpstr>ＭＳ ゴシック</vt:lpstr>
      <vt:lpstr>StarSymbol</vt:lpstr>
      <vt:lpstr>Times Roman</vt:lpstr>
      <vt:lpstr>游ゴシック</vt:lpstr>
      <vt:lpstr>游ゴシック Light</vt:lpstr>
      <vt:lpstr>游明朝</vt:lpstr>
      <vt:lpstr>Arial</vt:lpstr>
      <vt:lpstr>Arial Black</vt:lpstr>
      <vt:lpstr>Calibri</vt:lpstr>
      <vt:lpstr>Calibri Light</vt:lpstr>
      <vt:lpstr>Cambria Math</vt:lpstr>
      <vt:lpstr>Georgia</vt:lpstr>
      <vt:lpstr>Helvetica</vt:lpstr>
      <vt:lpstr>Symbol</vt:lpstr>
      <vt:lpstr>Times New Roman</vt:lpstr>
      <vt:lpstr>Wingdings</vt:lpstr>
      <vt:lpstr>標準デザイン</vt:lpstr>
      <vt:lpstr>Office テーマ</vt:lpstr>
      <vt:lpstr>9_Office ​​テーマ</vt:lpstr>
      <vt:lpstr>2_Axis</vt:lpstr>
      <vt:lpstr>Office ​​テーマ</vt:lpstr>
      <vt:lpstr>Drawing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Emulsion experiment for double strange nuclei (J-PARC E07)   </vt:lpstr>
      <vt:lpstr>PowerPoint プレゼンテーション</vt:lpstr>
      <vt:lpstr>PowerPoint プレゼンテーション</vt:lpstr>
      <vt:lpstr>More S=-2 studies (under analysis)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Setup for 5LHe at K1.1 beam line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Tohku University</dc:creator>
  <cp:lastModifiedBy>Hirokazu Tamura</cp:lastModifiedBy>
  <cp:revision>861</cp:revision>
  <dcterms:created xsi:type="dcterms:W3CDTF">2016-09-13T18:02:46Z</dcterms:created>
  <dcterms:modified xsi:type="dcterms:W3CDTF">2023-07-03T08:15:56Z</dcterms:modified>
</cp:coreProperties>
</file>