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  <p:sldMasterId id="2147483934" r:id="rId4"/>
    <p:sldMasterId id="2147484137" r:id="rId5"/>
    <p:sldMasterId id="2147484367" r:id="rId6"/>
    <p:sldMasterId id="2147484416" r:id="rId7"/>
    <p:sldMasterId id="2147484428" r:id="rId8"/>
    <p:sldMasterId id="2147484441" r:id="rId9"/>
    <p:sldMasterId id="2147484453" r:id="rId10"/>
    <p:sldMasterId id="2147484465" r:id="rId11"/>
    <p:sldMasterId id="2147484477" r:id="rId12"/>
    <p:sldMasterId id="2147484489" r:id="rId13"/>
    <p:sldMasterId id="2147484501" r:id="rId14"/>
    <p:sldMasterId id="2147484514" r:id="rId15"/>
  </p:sldMasterIdLst>
  <p:notesMasterIdLst>
    <p:notesMasterId r:id="rId69"/>
  </p:notesMasterIdLst>
  <p:sldIdLst>
    <p:sldId id="809" r:id="rId16"/>
    <p:sldId id="823" r:id="rId17"/>
    <p:sldId id="716" r:id="rId18"/>
    <p:sldId id="733" r:id="rId19"/>
    <p:sldId id="847" r:id="rId20"/>
    <p:sldId id="916" r:id="rId21"/>
    <p:sldId id="904" r:id="rId22"/>
    <p:sldId id="842" r:id="rId23"/>
    <p:sldId id="908" r:id="rId24"/>
    <p:sldId id="912" r:id="rId25"/>
    <p:sldId id="743" r:id="rId26"/>
    <p:sldId id="894" r:id="rId27"/>
    <p:sldId id="763" r:id="rId28"/>
    <p:sldId id="905" r:id="rId29"/>
    <p:sldId id="841" r:id="rId30"/>
    <p:sldId id="875" r:id="rId31"/>
    <p:sldId id="877" r:id="rId32"/>
    <p:sldId id="915" r:id="rId33"/>
    <p:sldId id="781" r:id="rId34"/>
    <p:sldId id="805" r:id="rId35"/>
    <p:sldId id="914" r:id="rId36"/>
    <p:sldId id="898" r:id="rId37"/>
    <p:sldId id="795" r:id="rId38"/>
    <p:sldId id="899" r:id="rId39"/>
    <p:sldId id="900" r:id="rId40"/>
    <p:sldId id="901" r:id="rId41"/>
    <p:sldId id="902" r:id="rId42"/>
    <p:sldId id="896" r:id="rId43"/>
    <p:sldId id="884" r:id="rId44"/>
    <p:sldId id="892" r:id="rId45"/>
    <p:sldId id="893" r:id="rId46"/>
    <p:sldId id="863" r:id="rId47"/>
    <p:sldId id="885" r:id="rId48"/>
    <p:sldId id="903" r:id="rId49"/>
    <p:sldId id="825" r:id="rId50"/>
    <p:sldId id="867" r:id="rId51"/>
    <p:sldId id="880" r:id="rId52"/>
    <p:sldId id="890" r:id="rId53"/>
    <p:sldId id="881" r:id="rId54"/>
    <p:sldId id="889" r:id="rId55"/>
    <p:sldId id="882" r:id="rId56"/>
    <p:sldId id="883" r:id="rId57"/>
    <p:sldId id="891" r:id="rId58"/>
    <p:sldId id="895" r:id="rId59"/>
    <p:sldId id="897" r:id="rId60"/>
    <p:sldId id="910" r:id="rId61"/>
    <p:sldId id="911" r:id="rId62"/>
    <p:sldId id="909" r:id="rId63"/>
    <p:sldId id="913" r:id="rId64"/>
    <p:sldId id="886" r:id="rId65"/>
    <p:sldId id="918" r:id="rId66"/>
    <p:sldId id="919" r:id="rId67"/>
    <p:sldId id="917" r:id="rId6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BEE"/>
    <a:srgbClr val="6699FF"/>
    <a:srgbClr val="0033CC"/>
    <a:srgbClr val="155F2E"/>
    <a:srgbClr val="FF3399"/>
    <a:srgbClr val="336600"/>
    <a:srgbClr val="006600"/>
    <a:srgbClr val="666633"/>
    <a:srgbClr val="CC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0" autoAdjust="0"/>
    <p:restoredTop sz="93979" autoAdjust="0"/>
  </p:normalViewPr>
  <p:slideViewPr>
    <p:cSldViewPr>
      <p:cViewPr>
        <p:scale>
          <a:sx n="76" d="100"/>
          <a:sy n="76" d="100"/>
        </p:scale>
        <p:origin x="408" y="-5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D8B22-F745-4D8E-B76B-A5D3BA9D3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01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22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52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D8B22-F745-4D8E-B76B-A5D3BA9D3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05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24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24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6125" cy="34178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36C6A-5DF1-48B7-A9AD-4DE705374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3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01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1790A0-6513-46FA-9489-BDD7F3DDB61B}" type="slidenum">
              <a:rPr lang="de-DE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1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BD5C1-B3BC-4B68-960D-D82202509FF0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47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04E76-4BF8-4D9B-A60A-0126C0E321CB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416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6CA85-2053-40B9-A95D-03167EA1501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338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8EA8D-FFD3-4E03-8BB1-5A6C4F7CC570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76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E4050-6C8F-46C4-9E74-6F94C5A98EE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626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C50D8-DEA9-48DC-A1B8-36268E885194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029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61B47-5E65-4571-852F-4119DEFC21D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5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4E6A3-359F-46FB-A59B-478D39DE70B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65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AA6E24-A0B6-4502-8D6B-549932EBE07B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81DB45-784F-418B-AF0F-C928144E12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8568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F6D514-1311-40C1-813A-4EF3953BA045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C5AD22-754C-47EA-92C0-DB69618965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18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18A2A5-348F-419E-8660-F18BE40426B1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5677B0-93AB-46C6-A266-C184CD5AC9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6976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91FFCF-1A19-423E-9F9D-F1E62FCA55FD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60C45B-4AE6-4A16-BDFC-BC26E6157F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8970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0864BD-37B7-4644-8461-8F27A1E32167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3DBBE1-C4BA-4116-A5AC-F110C99ED8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2304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B9ECC1-0EC9-45C5-BA09-CC3926391AB2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60C1C2-C5CD-4C98-B432-23D895B4948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4528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DD3199-9B08-443F-952D-4338684FC221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B7BCAA-D5B2-4213-9DD7-926BDD2C5C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3769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9B8BA8-D9C5-46D2-B1B6-8FB4CCB502D0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B5F48A-0829-4668-9C1B-1E0EAEEA7B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2124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612444-0ABB-42BA-98C2-DFA5C5041296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6FA50A-E3F8-4BE5-926B-2B5AED641B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60000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9329DF-510A-47AA-8D3F-F6550926965C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1122F0-64B9-4FFC-ABD4-34B11E561F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9803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86DE89-DBC1-4F2D-91FF-3901633EBF5D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140AA22-2E06-4219-9E2D-A4B86A1EB6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8822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61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885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612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057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765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412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879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962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880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08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59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7032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5520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582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12437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8079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0903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5165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0572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5506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040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4846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527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160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0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55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84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255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525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348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8" indent="0">
              <a:buNone/>
              <a:defRPr sz="2800"/>
            </a:lvl2pPr>
            <a:lvl3pPr marL="913954" indent="0">
              <a:buNone/>
              <a:defRPr sz="2400"/>
            </a:lvl3pPr>
            <a:lvl4pPr marL="1370930" indent="0">
              <a:buNone/>
              <a:defRPr sz="2000"/>
            </a:lvl4pPr>
            <a:lvl5pPr marL="1827907" indent="0">
              <a:buNone/>
              <a:defRPr sz="2000"/>
            </a:lvl5pPr>
            <a:lvl6pPr marL="2284884" indent="0">
              <a:buNone/>
              <a:defRPr sz="2000"/>
            </a:lvl6pPr>
            <a:lvl7pPr marL="2741861" indent="0">
              <a:buNone/>
              <a:defRPr sz="2000"/>
            </a:lvl7pPr>
            <a:lvl8pPr marL="3198838" indent="0">
              <a:buNone/>
              <a:defRPr sz="2000"/>
            </a:lvl8pPr>
            <a:lvl9pPr marL="36558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9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821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180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9344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633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1450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0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79806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9853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83250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6877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7250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3591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8797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4" y="225429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0" y="225429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9620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40" y="225429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205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D7335-C679-40A9-8E43-0EF16701FF4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43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FA296-4EDA-492E-B725-FCAD8C3EDE7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910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91E07-DD2E-42B1-BD3B-6B346069487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055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4A70B-0BA2-47DD-8E3C-715F3B89672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460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79A05-4430-4D15-8E96-56875C84746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307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26D02-6FB5-4CB4-BA20-8C3A30F91DE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2DC94-51B7-4558-AE8C-8A2E1692363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2654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D17D0-1B50-4FA6-9CE7-C5B2BA3D8BD3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739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A4BE9-47EA-45A1-88C1-BB75337AAFC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49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31E41-A4C5-4978-BF40-E36843798C09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552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372F73-ACD6-4FA8-9B9A-B588F74F782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71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63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94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3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207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3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0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32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7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816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38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0855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302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6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399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8411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05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18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5258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038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072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4970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89" indent="0" algn="ctr">
              <a:buNone/>
              <a:defRPr/>
            </a:lvl2pPr>
            <a:lvl3pPr marL="913575" indent="0" algn="ctr">
              <a:buNone/>
              <a:defRPr/>
            </a:lvl3pPr>
            <a:lvl4pPr marL="1370362" indent="0" algn="ctr">
              <a:buNone/>
              <a:defRPr/>
            </a:lvl4pPr>
            <a:lvl5pPr marL="1827149" indent="0" algn="ctr">
              <a:buNone/>
              <a:defRPr/>
            </a:lvl5pPr>
            <a:lvl6pPr marL="2283936" indent="0" algn="ctr">
              <a:buNone/>
              <a:defRPr/>
            </a:lvl6pPr>
            <a:lvl7pPr marL="2740724" indent="0" algn="ctr">
              <a:buNone/>
              <a:defRPr/>
            </a:lvl7pPr>
            <a:lvl8pPr marL="3197510" indent="0" algn="ctr">
              <a:buNone/>
              <a:defRPr/>
            </a:lvl8pPr>
            <a:lvl9pPr marL="3654299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50BC5-1F8B-4A1A-8A31-F6AD1644CB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665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E3A48-693C-4A49-B405-84A8D5D082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77314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89" indent="0">
              <a:buNone/>
              <a:defRPr sz="1800"/>
            </a:lvl2pPr>
            <a:lvl3pPr marL="913575" indent="0">
              <a:buNone/>
              <a:defRPr sz="1600"/>
            </a:lvl3pPr>
            <a:lvl4pPr marL="1370362" indent="0">
              <a:buNone/>
              <a:defRPr sz="1400"/>
            </a:lvl4pPr>
            <a:lvl5pPr marL="1827149" indent="0">
              <a:buNone/>
              <a:defRPr sz="1400"/>
            </a:lvl5pPr>
            <a:lvl6pPr marL="2283936" indent="0">
              <a:buNone/>
              <a:defRPr sz="1400"/>
            </a:lvl6pPr>
            <a:lvl7pPr marL="2740724" indent="0">
              <a:buNone/>
              <a:defRPr sz="1400"/>
            </a:lvl7pPr>
            <a:lvl8pPr marL="3197510" indent="0">
              <a:buNone/>
              <a:defRPr sz="1400"/>
            </a:lvl8pPr>
            <a:lvl9pPr marL="3654299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6089-7754-4ABF-8B10-39E5788329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0914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9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9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350F4-2BF9-4DAC-9005-81261EA928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3087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9" indent="0">
              <a:buNone/>
              <a:defRPr sz="2000" b="1"/>
            </a:lvl2pPr>
            <a:lvl3pPr marL="913575" indent="0">
              <a:buNone/>
              <a:defRPr sz="1800" b="1"/>
            </a:lvl3pPr>
            <a:lvl4pPr marL="1370362" indent="0">
              <a:buNone/>
              <a:defRPr sz="1600" b="1"/>
            </a:lvl4pPr>
            <a:lvl5pPr marL="1827149" indent="0">
              <a:buNone/>
              <a:defRPr sz="1600" b="1"/>
            </a:lvl5pPr>
            <a:lvl6pPr marL="2283936" indent="0">
              <a:buNone/>
              <a:defRPr sz="1600" b="1"/>
            </a:lvl6pPr>
            <a:lvl7pPr marL="2740724" indent="0">
              <a:buNone/>
              <a:defRPr sz="1600" b="1"/>
            </a:lvl7pPr>
            <a:lvl8pPr marL="3197510" indent="0">
              <a:buNone/>
              <a:defRPr sz="1600" b="1"/>
            </a:lvl8pPr>
            <a:lvl9pPr marL="365429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9" indent="0">
              <a:buNone/>
              <a:defRPr sz="2000" b="1"/>
            </a:lvl2pPr>
            <a:lvl3pPr marL="913575" indent="0">
              <a:buNone/>
              <a:defRPr sz="1800" b="1"/>
            </a:lvl3pPr>
            <a:lvl4pPr marL="1370362" indent="0">
              <a:buNone/>
              <a:defRPr sz="1600" b="1"/>
            </a:lvl4pPr>
            <a:lvl5pPr marL="1827149" indent="0">
              <a:buNone/>
              <a:defRPr sz="1600" b="1"/>
            </a:lvl5pPr>
            <a:lvl6pPr marL="2283936" indent="0">
              <a:buNone/>
              <a:defRPr sz="1600" b="1"/>
            </a:lvl6pPr>
            <a:lvl7pPr marL="2740724" indent="0">
              <a:buNone/>
              <a:defRPr sz="1600" b="1"/>
            </a:lvl7pPr>
            <a:lvl8pPr marL="3197510" indent="0">
              <a:buNone/>
              <a:defRPr sz="1600" b="1"/>
            </a:lvl8pPr>
            <a:lvl9pPr marL="365429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016BD-0C48-4961-8DFC-E4F976C7A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3764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4B701-D656-44FD-B39E-2220B2DF9F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371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1972-E0EF-4FED-BEB8-9DAA0E40AF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3681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9" indent="0">
              <a:buNone/>
              <a:defRPr sz="1200"/>
            </a:lvl2pPr>
            <a:lvl3pPr marL="913575" indent="0">
              <a:buNone/>
              <a:defRPr sz="1000"/>
            </a:lvl3pPr>
            <a:lvl4pPr marL="1370362" indent="0">
              <a:buNone/>
              <a:defRPr sz="900"/>
            </a:lvl4pPr>
            <a:lvl5pPr marL="1827149" indent="0">
              <a:buNone/>
              <a:defRPr sz="900"/>
            </a:lvl5pPr>
            <a:lvl6pPr marL="2283936" indent="0">
              <a:buNone/>
              <a:defRPr sz="900"/>
            </a:lvl6pPr>
            <a:lvl7pPr marL="2740724" indent="0">
              <a:buNone/>
              <a:defRPr sz="900"/>
            </a:lvl7pPr>
            <a:lvl8pPr marL="3197510" indent="0">
              <a:buNone/>
              <a:defRPr sz="900"/>
            </a:lvl8pPr>
            <a:lvl9pPr marL="365429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96E3-6D41-4929-AAC1-F52523143D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9329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89" indent="0">
              <a:buNone/>
              <a:defRPr sz="2800"/>
            </a:lvl2pPr>
            <a:lvl3pPr marL="913575" indent="0">
              <a:buNone/>
              <a:defRPr sz="2400"/>
            </a:lvl3pPr>
            <a:lvl4pPr marL="1370362" indent="0">
              <a:buNone/>
              <a:defRPr sz="2000"/>
            </a:lvl4pPr>
            <a:lvl5pPr marL="1827149" indent="0">
              <a:buNone/>
              <a:defRPr sz="2000"/>
            </a:lvl5pPr>
            <a:lvl6pPr marL="2283936" indent="0">
              <a:buNone/>
              <a:defRPr sz="2000"/>
            </a:lvl6pPr>
            <a:lvl7pPr marL="2740724" indent="0">
              <a:buNone/>
              <a:defRPr sz="2000"/>
            </a:lvl7pPr>
            <a:lvl8pPr marL="3197510" indent="0">
              <a:buNone/>
              <a:defRPr sz="2000"/>
            </a:lvl8pPr>
            <a:lvl9pPr marL="3654299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9" indent="0">
              <a:buNone/>
              <a:defRPr sz="1200"/>
            </a:lvl2pPr>
            <a:lvl3pPr marL="913575" indent="0">
              <a:buNone/>
              <a:defRPr sz="1000"/>
            </a:lvl3pPr>
            <a:lvl4pPr marL="1370362" indent="0">
              <a:buNone/>
              <a:defRPr sz="900"/>
            </a:lvl4pPr>
            <a:lvl5pPr marL="1827149" indent="0">
              <a:buNone/>
              <a:defRPr sz="900"/>
            </a:lvl5pPr>
            <a:lvl6pPr marL="2283936" indent="0">
              <a:buNone/>
              <a:defRPr sz="900"/>
            </a:lvl6pPr>
            <a:lvl7pPr marL="2740724" indent="0">
              <a:buNone/>
              <a:defRPr sz="900"/>
            </a:lvl7pPr>
            <a:lvl8pPr marL="3197510" indent="0">
              <a:buNone/>
              <a:defRPr sz="900"/>
            </a:lvl8pPr>
            <a:lvl9pPr marL="365429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0D330-475D-4577-95D4-50D47771FD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0701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4B09-4165-4B2D-B788-CD26C60728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5177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8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28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693C4-8242-4F14-A432-59A508257B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8222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78" indent="0" algn="ctr">
              <a:buNone/>
              <a:defRPr/>
            </a:lvl2pPr>
            <a:lvl3pPr marL="913954" indent="0" algn="ctr">
              <a:buNone/>
              <a:defRPr/>
            </a:lvl3pPr>
            <a:lvl4pPr marL="1370930" indent="0" algn="ctr">
              <a:buNone/>
              <a:defRPr/>
            </a:lvl4pPr>
            <a:lvl5pPr marL="1827907" indent="0" algn="ctr">
              <a:buNone/>
              <a:defRPr/>
            </a:lvl5pPr>
            <a:lvl6pPr marL="2284884" indent="0" algn="ctr">
              <a:buNone/>
              <a:defRPr/>
            </a:lvl6pPr>
            <a:lvl7pPr marL="2741861" indent="0" algn="ctr">
              <a:buNone/>
              <a:defRPr/>
            </a:lvl7pPr>
            <a:lvl8pPr marL="3198838" indent="0" algn="ctr">
              <a:buNone/>
              <a:defRPr/>
            </a:lvl8pPr>
            <a:lvl9pPr marL="365581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143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058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78" indent="0">
              <a:buNone/>
              <a:defRPr sz="1800"/>
            </a:lvl2pPr>
            <a:lvl3pPr marL="913954" indent="0">
              <a:buNone/>
              <a:defRPr sz="1600"/>
            </a:lvl3pPr>
            <a:lvl4pPr marL="1370930" indent="0">
              <a:buNone/>
              <a:defRPr sz="1400"/>
            </a:lvl4pPr>
            <a:lvl5pPr marL="1827907" indent="0">
              <a:buNone/>
              <a:defRPr sz="1400"/>
            </a:lvl5pPr>
            <a:lvl6pPr marL="2284884" indent="0">
              <a:buNone/>
              <a:defRPr sz="1400"/>
            </a:lvl6pPr>
            <a:lvl7pPr marL="2741861" indent="0">
              <a:buNone/>
              <a:defRPr sz="1400"/>
            </a:lvl7pPr>
            <a:lvl8pPr marL="3198838" indent="0">
              <a:buNone/>
              <a:defRPr sz="1400"/>
            </a:lvl8pPr>
            <a:lvl9pPr marL="365581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006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48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2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840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715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447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8" indent="0">
              <a:buNone/>
              <a:defRPr sz="2800"/>
            </a:lvl2pPr>
            <a:lvl3pPr marL="913954" indent="0">
              <a:buNone/>
              <a:defRPr sz="2400"/>
            </a:lvl3pPr>
            <a:lvl4pPr marL="1370930" indent="0">
              <a:buNone/>
              <a:defRPr sz="2000"/>
            </a:lvl4pPr>
            <a:lvl5pPr marL="1827907" indent="0">
              <a:buNone/>
              <a:defRPr sz="2000"/>
            </a:lvl5pPr>
            <a:lvl6pPr marL="2284884" indent="0">
              <a:buNone/>
              <a:defRPr sz="2000"/>
            </a:lvl6pPr>
            <a:lvl7pPr marL="2741861" indent="0">
              <a:buNone/>
              <a:defRPr sz="2000"/>
            </a:lvl7pPr>
            <a:lvl8pPr marL="3198838" indent="0">
              <a:buNone/>
              <a:defRPr sz="2000"/>
            </a:lvl8pPr>
            <a:lvl9pPr marL="365581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97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985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163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6887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A2282-4CDF-451A-8E7D-7F0BACC2747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7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2C1F3-E47D-494F-8137-1C9CC828A6D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206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6A89-5462-477F-8D17-1331F5DB02E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3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4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1DFA836-DBD1-4CAF-9156-6ECC4E33C37A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5D6847F-40AC-47EC-9C08-7FB68E950F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068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06057-F757-4855-9403-2C0A021D95D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AA66D-5228-42FF-9D80-F1E0F1341E5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8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06057-F757-4855-9403-2C0A021D95D7}" type="datetimeFigureOut">
              <a:rPr lang="de-DE" smtClean="0"/>
              <a:t>05.11.2019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AA66D-5228-42FF-9D80-F1E0F1341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95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6" tIns="45698" rIns="91396" bIns="45698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96" tIns="45698" rIns="91396" bIns="45698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D817-9FEE-482C-B3F9-7DF7EDFDF432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3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</p:sldLayoutIdLst>
  <p:txStyles>
    <p:titleStyle>
      <a:lvl1pPr algn="ctr" defTabSz="9139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2" indent="-342732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8" indent="-285610" algn="l" defTabSz="9139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42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9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96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73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49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26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04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7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1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3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1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0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0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179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46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  <p:sldLayoutId id="21474845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AE1CAE-BBB4-43FD-97C8-FDE1EE6D1E81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3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99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4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4" y="1125539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7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6" tIns="0" rIns="91356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defTabSz="913575" fontAlgn="base">
              <a:spcBef>
                <a:spcPct val="0"/>
              </a:spcBef>
              <a:spcAft>
                <a:spcPct val="0"/>
              </a:spcAft>
              <a:defRPr/>
            </a:pPr>
            <a:fld id="{96B4496A-0DAF-4BE7-BD7F-4794E20EA782}" type="slidenum">
              <a:rPr lang="de-DE" smtClean="0"/>
              <a:pPr defTabSz="913575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5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678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3575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0362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714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647" indent="-85647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8723" indent="-26646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3888" indent="39968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3731" indent="-20620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1191" indent="-1246649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597977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4766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1553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68341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5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2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36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24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10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9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956" tIns="46777" rIns="89956" bIns="46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4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</p:sldLayoutIdLst>
  <p:hf hdr="0" dt="0"/>
  <p:txStyles>
    <p:titleStyle>
      <a:lvl1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3373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0349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7326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4304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732" indent="-342732" algn="l" defTabSz="44904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588" indent="-285610" algn="l" defTabSz="44904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2442" indent="-228488" algn="l" defTabSz="44904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599419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6396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3373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0349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7326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4304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7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1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3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1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50181E-6573-4726-B6DA-9CF8DD8E3AA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0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17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0"/>
            <a:ext cx="990059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0784"/>
            <a:ext cx="2358008" cy="235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coll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 rot="20308478">
            <a:off x="190332" y="407811"/>
            <a:ext cx="2567176" cy="181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10692680" y="1844824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283968" y="2073604"/>
            <a:ext cx="1742329" cy="419292"/>
          </a:xfrm>
          <a:prstGeom prst="rect">
            <a:avLst/>
          </a:prstGeom>
          <a:noFill/>
          <a:ln>
            <a:noFill/>
          </a:ln>
        </p:spPr>
        <p:txBody>
          <a:bodyPr vert="horz" wrap="squar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neutron </a:t>
            </a:r>
          </a:p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matter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79513" y="4149080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high-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equation-of</a:t>
            </a:r>
            <a:r>
              <a:rPr lang="de-DE" sz="24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QCD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diagram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large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</a:t>
            </a:r>
            <a:r>
              <a:rPr lang="de-DE" sz="2400" baseline="-250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B</a:t>
            </a:r>
          </a:p>
          <a:p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-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hyperons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in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neutron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stars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?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Experiments: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at FAIR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at NICA  </a:t>
            </a:r>
            <a:endParaRPr lang="de-DE" sz="24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9512" y="3645024"/>
            <a:ext cx="1622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r="25791"/>
          <a:stretch/>
        </p:blipFill>
        <p:spPr bwMode="auto">
          <a:xfrm>
            <a:off x="7308304" y="72791"/>
            <a:ext cx="1741374" cy="22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9463" r="16346" b="26801"/>
          <a:stretch/>
        </p:blipFill>
        <p:spPr bwMode="auto">
          <a:xfrm>
            <a:off x="4884378" y="182854"/>
            <a:ext cx="228383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Bildergebnis für goethe universität frankfu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8"/>
          <a:stretch/>
        </p:blipFill>
        <p:spPr bwMode="auto">
          <a:xfrm>
            <a:off x="8257590" y="3975639"/>
            <a:ext cx="792088" cy="4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781" y="4409487"/>
            <a:ext cx="792088" cy="8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264406"/>
            <a:ext cx="818452" cy="8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588224" y="3604954"/>
            <a:ext cx="22120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056307" y="2417748"/>
            <a:ext cx="6933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Cosmic matter </a:t>
            </a:r>
            <a:r>
              <a: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</a:t>
            </a:r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-</a:t>
            </a:r>
            <a:endParaRPr lang="en-US" sz="36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 </a:t>
            </a:r>
            <a:r>
              <a: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and NICA</a:t>
            </a:r>
            <a:endParaRPr lang="en-US" sz="36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590" y="3164112"/>
            <a:ext cx="7920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/>
        </p:nvSpPr>
        <p:spPr>
          <a:xfrm>
            <a:off x="107504" y="6165304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Workshop on </a:t>
            </a:r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QCD </a:t>
            </a:r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Structure at High Baryon Density Region</a:t>
            </a:r>
          </a:p>
          <a:p>
            <a:pPr lvl="0" algn="ctr"/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College of Physical Science and </a:t>
            </a:r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Technology, Center </a:t>
            </a:r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China Normal University</a:t>
            </a:r>
          </a:p>
          <a:p>
            <a:pPr lvl="0" algn="ctr"/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Wuhan, November 12 – 14, 2019</a:t>
            </a:r>
            <a:endParaRPr lang="de-DE" sz="1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420888"/>
            <a:ext cx="4416330" cy="3537016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11759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First attempts to study the high-density EOS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115616" y="6237312"/>
            <a:ext cx="61045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Danielewicz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R. Lacey, W.G. Lynch, </a:t>
            </a:r>
            <a:r>
              <a:rPr kumimoji="0" lang="de-DE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 298 (2002) 1592 </a:t>
            </a:r>
            <a:endParaRPr kumimoji="0" lang="en-US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67544" y="980728"/>
            <a:ext cx="8480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AGS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11A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„The heavy-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constraint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4328435" cy="352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299854" y="2566645"/>
            <a:ext cx="103906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5F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5F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5F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EoS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55F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soft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 rot="8652641">
            <a:off x="538948" y="4400518"/>
            <a:ext cx="1554957" cy="627246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  <a:gd name="connsiteX0" fmla="*/ 0 w 10000"/>
              <a:gd name="connsiteY0" fmla="*/ 8201 h 10000"/>
              <a:gd name="connsiteX1" fmla="*/ 3938 w 10000"/>
              <a:gd name="connsiteY1" fmla="*/ 5692 h 10000"/>
              <a:gd name="connsiteX2" fmla="*/ 6549 w 10000"/>
              <a:gd name="connsiteY2" fmla="*/ 3402 h 10000"/>
              <a:gd name="connsiteX3" fmla="*/ 8412 w 10000"/>
              <a:gd name="connsiteY3" fmla="*/ 1745 h 10000"/>
              <a:gd name="connsiteX4" fmla="*/ 9936 w 10000"/>
              <a:gd name="connsiteY4" fmla="*/ 0 h 10000"/>
              <a:gd name="connsiteX5" fmla="*/ 10000 w 10000"/>
              <a:gd name="connsiteY5" fmla="*/ 3577 h 10000"/>
              <a:gd name="connsiteX6" fmla="*/ 6471 w 10000"/>
              <a:gd name="connsiteY6" fmla="*/ 5985 h 10000"/>
              <a:gd name="connsiteX7" fmla="*/ 2639 w 10000"/>
              <a:gd name="connsiteY7" fmla="*/ 9509 h 10000"/>
              <a:gd name="connsiteX8" fmla="*/ 395 w 10000"/>
              <a:gd name="connsiteY8" fmla="*/ 10000 h 10000"/>
              <a:gd name="connsiteX9" fmla="*/ 0 w 10000"/>
              <a:gd name="connsiteY9" fmla="*/ 8201 h 10000"/>
              <a:gd name="connsiteX0" fmla="*/ 0 w 10084"/>
              <a:gd name="connsiteY0" fmla="*/ 8201 h 10000"/>
              <a:gd name="connsiteX1" fmla="*/ 3938 w 10084"/>
              <a:gd name="connsiteY1" fmla="*/ 5692 h 10000"/>
              <a:gd name="connsiteX2" fmla="*/ 6549 w 10084"/>
              <a:gd name="connsiteY2" fmla="*/ 3402 h 10000"/>
              <a:gd name="connsiteX3" fmla="*/ 8412 w 10084"/>
              <a:gd name="connsiteY3" fmla="*/ 1745 h 10000"/>
              <a:gd name="connsiteX4" fmla="*/ 9936 w 10084"/>
              <a:gd name="connsiteY4" fmla="*/ 0 h 10000"/>
              <a:gd name="connsiteX5" fmla="*/ 10084 w 10084"/>
              <a:gd name="connsiteY5" fmla="*/ 1756 h 10000"/>
              <a:gd name="connsiteX6" fmla="*/ 6471 w 10084"/>
              <a:gd name="connsiteY6" fmla="*/ 5985 h 10000"/>
              <a:gd name="connsiteX7" fmla="*/ 2639 w 10084"/>
              <a:gd name="connsiteY7" fmla="*/ 9509 h 10000"/>
              <a:gd name="connsiteX8" fmla="*/ 395 w 10084"/>
              <a:gd name="connsiteY8" fmla="*/ 10000 h 10000"/>
              <a:gd name="connsiteX9" fmla="*/ 0 w 10084"/>
              <a:gd name="connsiteY9" fmla="*/ 8201 h 10000"/>
              <a:gd name="connsiteX0" fmla="*/ 140 w 10224"/>
              <a:gd name="connsiteY0" fmla="*/ 8201 h 11695"/>
              <a:gd name="connsiteX1" fmla="*/ 4078 w 10224"/>
              <a:gd name="connsiteY1" fmla="*/ 5692 h 11695"/>
              <a:gd name="connsiteX2" fmla="*/ 6689 w 10224"/>
              <a:gd name="connsiteY2" fmla="*/ 3402 h 11695"/>
              <a:gd name="connsiteX3" fmla="*/ 8552 w 10224"/>
              <a:gd name="connsiteY3" fmla="*/ 1745 h 11695"/>
              <a:gd name="connsiteX4" fmla="*/ 10076 w 10224"/>
              <a:gd name="connsiteY4" fmla="*/ 0 h 11695"/>
              <a:gd name="connsiteX5" fmla="*/ 10224 w 10224"/>
              <a:gd name="connsiteY5" fmla="*/ 1756 h 11695"/>
              <a:gd name="connsiteX6" fmla="*/ 6611 w 10224"/>
              <a:gd name="connsiteY6" fmla="*/ 5985 h 11695"/>
              <a:gd name="connsiteX7" fmla="*/ 2779 w 10224"/>
              <a:gd name="connsiteY7" fmla="*/ 9509 h 11695"/>
              <a:gd name="connsiteX8" fmla="*/ 0 w 10224"/>
              <a:gd name="connsiteY8" fmla="*/ 11695 h 11695"/>
              <a:gd name="connsiteX9" fmla="*/ 140 w 10224"/>
              <a:gd name="connsiteY9" fmla="*/ 8201 h 11695"/>
              <a:gd name="connsiteX0" fmla="*/ 133 w 10224"/>
              <a:gd name="connsiteY0" fmla="*/ 7419 h 11695"/>
              <a:gd name="connsiteX1" fmla="*/ 4078 w 10224"/>
              <a:gd name="connsiteY1" fmla="*/ 5692 h 11695"/>
              <a:gd name="connsiteX2" fmla="*/ 6689 w 10224"/>
              <a:gd name="connsiteY2" fmla="*/ 3402 h 11695"/>
              <a:gd name="connsiteX3" fmla="*/ 8552 w 10224"/>
              <a:gd name="connsiteY3" fmla="*/ 1745 h 11695"/>
              <a:gd name="connsiteX4" fmla="*/ 10076 w 10224"/>
              <a:gd name="connsiteY4" fmla="*/ 0 h 11695"/>
              <a:gd name="connsiteX5" fmla="*/ 10224 w 10224"/>
              <a:gd name="connsiteY5" fmla="*/ 1756 h 11695"/>
              <a:gd name="connsiteX6" fmla="*/ 6611 w 10224"/>
              <a:gd name="connsiteY6" fmla="*/ 5985 h 11695"/>
              <a:gd name="connsiteX7" fmla="*/ 2779 w 10224"/>
              <a:gd name="connsiteY7" fmla="*/ 9509 h 11695"/>
              <a:gd name="connsiteX8" fmla="*/ 0 w 10224"/>
              <a:gd name="connsiteY8" fmla="*/ 11695 h 11695"/>
              <a:gd name="connsiteX9" fmla="*/ 133 w 10224"/>
              <a:gd name="connsiteY9" fmla="*/ 7419 h 11695"/>
              <a:gd name="connsiteX0" fmla="*/ 382 w 10473"/>
              <a:gd name="connsiteY0" fmla="*/ 7419 h 11111"/>
              <a:gd name="connsiteX1" fmla="*/ 4327 w 10473"/>
              <a:gd name="connsiteY1" fmla="*/ 569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028 w 10473"/>
              <a:gd name="connsiteY7" fmla="*/ 950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327 w 10473"/>
              <a:gd name="connsiteY1" fmla="*/ 569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275 w 10473"/>
              <a:gd name="connsiteY1" fmla="*/ 638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275 w 10473"/>
              <a:gd name="connsiteY1" fmla="*/ 6382 h 11111"/>
              <a:gd name="connsiteX2" fmla="*/ 6961 w 10473"/>
              <a:gd name="connsiteY2" fmla="*/ 4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6313 h 10005"/>
              <a:gd name="connsiteX1" fmla="*/ 4275 w 10473"/>
              <a:gd name="connsiteY1" fmla="*/ 5276 h 10005"/>
              <a:gd name="connsiteX2" fmla="*/ 6961 w 10473"/>
              <a:gd name="connsiteY2" fmla="*/ 3296 h 10005"/>
              <a:gd name="connsiteX3" fmla="*/ 8801 w 10473"/>
              <a:gd name="connsiteY3" fmla="*/ 639 h 10005"/>
              <a:gd name="connsiteX4" fmla="*/ 10047 w 10473"/>
              <a:gd name="connsiteY4" fmla="*/ 0 h 10005"/>
              <a:gd name="connsiteX5" fmla="*/ 10473 w 10473"/>
              <a:gd name="connsiteY5" fmla="*/ 650 h 10005"/>
              <a:gd name="connsiteX6" fmla="*/ 6860 w 10473"/>
              <a:gd name="connsiteY6" fmla="*/ 4879 h 10005"/>
              <a:gd name="connsiteX7" fmla="*/ 3103 w 10473"/>
              <a:gd name="connsiteY7" fmla="*/ 8713 h 10005"/>
              <a:gd name="connsiteX8" fmla="*/ 0 w 10473"/>
              <a:gd name="connsiteY8" fmla="*/ 10005 h 10005"/>
              <a:gd name="connsiteX9" fmla="*/ 382 w 10473"/>
              <a:gd name="connsiteY9" fmla="*/ 6313 h 10005"/>
              <a:gd name="connsiteX0" fmla="*/ 382 w 10641"/>
              <a:gd name="connsiteY0" fmla="*/ 6531 h 10223"/>
              <a:gd name="connsiteX1" fmla="*/ 4275 w 10641"/>
              <a:gd name="connsiteY1" fmla="*/ 5494 h 10223"/>
              <a:gd name="connsiteX2" fmla="*/ 6961 w 10641"/>
              <a:gd name="connsiteY2" fmla="*/ 3514 h 10223"/>
              <a:gd name="connsiteX3" fmla="*/ 8801 w 10641"/>
              <a:gd name="connsiteY3" fmla="*/ 857 h 10223"/>
              <a:gd name="connsiteX4" fmla="*/ 10047 w 10641"/>
              <a:gd name="connsiteY4" fmla="*/ 218 h 10223"/>
              <a:gd name="connsiteX5" fmla="*/ 10641 w 10641"/>
              <a:gd name="connsiteY5" fmla="*/ 361 h 10223"/>
              <a:gd name="connsiteX6" fmla="*/ 6860 w 10641"/>
              <a:gd name="connsiteY6" fmla="*/ 5097 h 10223"/>
              <a:gd name="connsiteX7" fmla="*/ 3103 w 10641"/>
              <a:gd name="connsiteY7" fmla="*/ 8931 h 10223"/>
              <a:gd name="connsiteX8" fmla="*/ 0 w 10641"/>
              <a:gd name="connsiteY8" fmla="*/ 10223 h 10223"/>
              <a:gd name="connsiteX9" fmla="*/ 382 w 10641"/>
              <a:gd name="connsiteY9" fmla="*/ 6531 h 10223"/>
              <a:gd name="connsiteX0" fmla="*/ 382 w 10641"/>
              <a:gd name="connsiteY0" fmla="*/ 7384 h 11076"/>
              <a:gd name="connsiteX1" fmla="*/ 4275 w 10641"/>
              <a:gd name="connsiteY1" fmla="*/ 6347 h 11076"/>
              <a:gd name="connsiteX2" fmla="*/ 6961 w 10641"/>
              <a:gd name="connsiteY2" fmla="*/ 4367 h 11076"/>
              <a:gd name="connsiteX3" fmla="*/ 8801 w 10641"/>
              <a:gd name="connsiteY3" fmla="*/ 1710 h 11076"/>
              <a:gd name="connsiteX4" fmla="*/ 10225 w 10641"/>
              <a:gd name="connsiteY4" fmla="*/ 0 h 11076"/>
              <a:gd name="connsiteX5" fmla="*/ 10641 w 10641"/>
              <a:gd name="connsiteY5" fmla="*/ 1214 h 11076"/>
              <a:gd name="connsiteX6" fmla="*/ 6860 w 10641"/>
              <a:gd name="connsiteY6" fmla="*/ 5950 h 11076"/>
              <a:gd name="connsiteX7" fmla="*/ 3103 w 10641"/>
              <a:gd name="connsiteY7" fmla="*/ 9784 h 11076"/>
              <a:gd name="connsiteX8" fmla="*/ 0 w 10641"/>
              <a:gd name="connsiteY8" fmla="*/ 11076 h 11076"/>
              <a:gd name="connsiteX9" fmla="*/ 382 w 10641"/>
              <a:gd name="connsiteY9" fmla="*/ 7384 h 11076"/>
              <a:gd name="connsiteX0" fmla="*/ 382 w 10641"/>
              <a:gd name="connsiteY0" fmla="*/ 7384 h 11076"/>
              <a:gd name="connsiteX1" fmla="*/ 4275 w 10641"/>
              <a:gd name="connsiteY1" fmla="*/ 6347 h 11076"/>
              <a:gd name="connsiteX2" fmla="*/ 6961 w 10641"/>
              <a:gd name="connsiteY2" fmla="*/ 4367 h 11076"/>
              <a:gd name="connsiteX3" fmla="*/ 8801 w 10641"/>
              <a:gd name="connsiteY3" fmla="*/ 1710 h 11076"/>
              <a:gd name="connsiteX4" fmla="*/ 10225 w 10641"/>
              <a:gd name="connsiteY4" fmla="*/ 0 h 11076"/>
              <a:gd name="connsiteX5" fmla="*/ 10641 w 10641"/>
              <a:gd name="connsiteY5" fmla="*/ 1214 h 11076"/>
              <a:gd name="connsiteX6" fmla="*/ 6860 w 10641"/>
              <a:gd name="connsiteY6" fmla="*/ 5950 h 11076"/>
              <a:gd name="connsiteX7" fmla="*/ 3096 w 10641"/>
              <a:gd name="connsiteY7" fmla="*/ 9002 h 11076"/>
              <a:gd name="connsiteX8" fmla="*/ 0 w 10641"/>
              <a:gd name="connsiteY8" fmla="*/ 11076 h 11076"/>
              <a:gd name="connsiteX9" fmla="*/ 382 w 10641"/>
              <a:gd name="connsiteY9" fmla="*/ 7384 h 11076"/>
              <a:gd name="connsiteX0" fmla="*/ 204 w 10463"/>
              <a:gd name="connsiteY0" fmla="*/ 7384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918 w 10463"/>
              <a:gd name="connsiteY7" fmla="*/ 9002 h 10005"/>
              <a:gd name="connsiteX8" fmla="*/ 0 w 10463"/>
              <a:gd name="connsiteY8" fmla="*/ 10005 h 10005"/>
              <a:gd name="connsiteX9" fmla="*/ 204 w 10463"/>
              <a:gd name="connsiteY9" fmla="*/ 7384 h 10005"/>
              <a:gd name="connsiteX0" fmla="*/ 162 w 10463"/>
              <a:gd name="connsiteY0" fmla="*/ 7511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918 w 10463"/>
              <a:gd name="connsiteY7" fmla="*/ 9002 h 10005"/>
              <a:gd name="connsiteX8" fmla="*/ 0 w 10463"/>
              <a:gd name="connsiteY8" fmla="*/ 10005 h 10005"/>
              <a:gd name="connsiteX9" fmla="*/ 162 w 10463"/>
              <a:gd name="connsiteY9" fmla="*/ 7511 h 10005"/>
              <a:gd name="connsiteX0" fmla="*/ 162 w 10463"/>
              <a:gd name="connsiteY0" fmla="*/ 7511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850 w 10463"/>
              <a:gd name="connsiteY7" fmla="*/ 9474 h 10005"/>
              <a:gd name="connsiteX8" fmla="*/ 0 w 10463"/>
              <a:gd name="connsiteY8" fmla="*/ 10005 h 10005"/>
              <a:gd name="connsiteX9" fmla="*/ 162 w 10463"/>
              <a:gd name="connsiteY9" fmla="*/ 7511 h 10005"/>
              <a:gd name="connsiteX0" fmla="*/ 71 w 10372"/>
              <a:gd name="connsiteY0" fmla="*/ 7511 h 10533"/>
              <a:gd name="connsiteX1" fmla="*/ 4006 w 10372"/>
              <a:gd name="connsiteY1" fmla="*/ 6347 h 10533"/>
              <a:gd name="connsiteX2" fmla="*/ 6692 w 10372"/>
              <a:gd name="connsiteY2" fmla="*/ 4367 h 10533"/>
              <a:gd name="connsiteX3" fmla="*/ 8532 w 10372"/>
              <a:gd name="connsiteY3" fmla="*/ 1710 h 10533"/>
              <a:gd name="connsiteX4" fmla="*/ 9956 w 10372"/>
              <a:gd name="connsiteY4" fmla="*/ 0 h 10533"/>
              <a:gd name="connsiteX5" fmla="*/ 10372 w 10372"/>
              <a:gd name="connsiteY5" fmla="*/ 1214 h 10533"/>
              <a:gd name="connsiteX6" fmla="*/ 6591 w 10372"/>
              <a:gd name="connsiteY6" fmla="*/ 5950 h 10533"/>
              <a:gd name="connsiteX7" fmla="*/ 2759 w 10372"/>
              <a:gd name="connsiteY7" fmla="*/ 9474 h 10533"/>
              <a:gd name="connsiteX8" fmla="*/ 0 w 10372"/>
              <a:gd name="connsiteY8" fmla="*/ 10533 h 10533"/>
              <a:gd name="connsiteX9" fmla="*/ 71 w 10372"/>
              <a:gd name="connsiteY9" fmla="*/ 7511 h 10533"/>
              <a:gd name="connsiteX0" fmla="*/ 220 w 10372"/>
              <a:gd name="connsiteY0" fmla="*/ 8130 h 10533"/>
              <a:gd name="connsiteX1" fmla="*/ 4006 w 10372"/>
              <a:gd name="connsiteY1" fmla="*/ 6347 h 10533"/>
              <a:gd name="connsiteX2" fmla="*/ 6692 w 10372"/>
              <a:gd name="connsiteY2" fmla="*/ 4367 h 10533"/>
              <a:gd name="connsiteX3" fmla="*/ 8532 w 10372"/>
              <a:gd name="connsiteY3" fmla="*/ 1710 h 10533"/>
              <a:gd name="connsiteX4" fmla="*/ 9956 w 10372"/>
              <a:gd name="connsiteY4" fmla="*/ 0 h 10533"/>
              <a:gd name="connsiteX5" fmla="*/ 10372 w 10372"/>
              <a:gd name="connsiteY5" fmla="*/ 1214 h 10533"/>
              <a:gd name="connsiteX6" fmla="*/ 6591 w 10372"/>
              <a:gd name="connsiteY6" fmla="*/ 5950 h 10533"/>
              <a:gd name="connsiteX7" fmla="*/ 2759 w 10372"/>
              <a:gd name="connsiteY7" fmla="*/ 9474 h 10533"/>
              <a:gd name="connsiteX8" fmla="*/ 0 w 10372"/>
              <a:gd name="connsiteY8" fmla="*/ 10533 h 10533"/>
              <a:gd name="connsiteX9" fmla="*/ 220 w 10372"/>
              <a:gd name="connsiteY9" fmla="*/ 8130 h 10533"/>
              <a:gd name="connsiteX0" fmla="*/ 1 w 11658"/>
              <a:gd name="connsiteY0" fmla="*/ 8661 h 10533"/>
              <a:gd name="connsiteX1" fmla="*/ 5292 w 11658"/>
              <a:gd name="connsiteY1" fmla="*/ 6347 h 10533"/>
              <a:gd name="connsiteX2" fmla="*/ 7978 w 11658"/>
              <a:gd name="connsiteY2" fmla="*/ 4367 h 10533"/>
              <a:gd name="connsiteX3" fmla="*/ 9818 w 11658"/>
              <a:gd name="connsiteY3" fmla="*/ 1710 h 10533"/>
              <a:gd name="connsiteX4" fmla="*/ 11242 w 11658"/>
              <a:gd name="connsiteY4" fmla="*/ 0 h 10533"/>
              <a:gd name="connsiteX5" fmla="*/ 11658 w 11658"/>
              <a:gd name="connsiteY5" fmla="*/ 1214 h 10533"/>
              <a:gd name="connsiteX6" fmla="*/ 7877 w 11658"/>
              <a:gd name="connsiteY6" fmla="*/ 5950 h 10533"/>
              <a:gd name="connsiteX7" fmla="*/ 4045 w 11658"/>
              <a:gd name="connsiteY7" fmla="*/ 9474 h 10533"/>
              <a:gd name="connsiteX8" fmla="*/ 1286 w 11658"/>
              <a:gd name="connsiteY8" fmla="*/ 10533 h 10533"/>
              <a:gd name="connsiteX9" fmla="*/ 1 w 11658"/>
              <a:gd name="connsiteY9" fmla="*/ 8661 h 10533"/>
              <a:gd name="connsiteX0" fmla="*/ 5 w 11662"/>
              <a:gd name="connsiteY0" fmla="*/ 8661 h 10359"/>
              <a:gd name="connsiteX1" fmla="*/ 5296 w 11662"/>
              <a:gd name="connsiteY1" fmla="*/ 6347 h 10359"/>
              <a:gd name="connsiteX2" fmla="*/ 7982 w 11662"/>
              <a:gd name="connsiteY2" fmla="*/ 4367 h 10359"/>
              <a:gd name="connsiteX3" fmla="*/ 9822 w 11662"/>
              <a:gd name="connsiteY3" fmla="*/ 1710 h 10359"/>
              <a:gd name="connsiteX4" fmla="*/ 11246 w 11662"/>
              <a:gd name="connsiteY4" fmla="*/ 0 h 10359"/>
              <a:gd name="connsiteX5" fmla="*/ 11662 w 11662"/>
              <a:gd name="connsiteY5" fmla="*/ 1214 h 10359"/>
              <a:gd name="connsiteX6" fmla="*/ 7881 w 11662"/>
              <a:gd name="connsiteY6" fmla="*/ 5950 h 10359"/>
              <a:gd name="connsiteX7" fmla="*/ 4049 w 11662"/>
              <a:gd name="connsiteY7" fmla="*/ 9474 h 10359"/>
              <a:gd name="connsiteX8" fmla="*/ 196 w 11662"/>
              <a:gd name="connsiteY8" fmla="*/ 10359 h 10359"/>
              <a:gd name="connsiteX9" fmla="*/ 5 w 11662"/>
              <a:gd name="connsiteY9" fmla="*/ 8661 h 10359"/>
              <a:gd name="connsiteX0" fmla="*/ 5 w 11662"/>
              <a:gd name="connsiteY0" fmla="*/ 8661 h 10922"/>
              <a:gd name="connsiteX1" fmla="*/ 5296 w 11662"/>
              <a:gd name="connsiteY1" fmla="*/ 6347 h 10922"/>
              <a:gd name="connsiteX2" fmla="*/ 7982 w 11662"/>
              <a:gd name="connsiteY2" fmla="*/ 4367 h 10922"/>
              <a:gd name="connsiteX3" fmla="*/ 9822 w 11662"/>
              <a:gd name="connsiteY3" fmla="*/ 1710 h 10922"/>
              <a:gd name="connsiteX4" fmla="*/ 11246 w 11662"/>
              <a:gd name="connsiteY4" fmla="*/ 0 h 10922"/>
              <a:gd name="connsiteX5" fmla="*/ 11662 w 11662"/>
              <a:gd name="connsiteY5" fmla="*/ 1214 h 10922"/>
              <a:gd name="connsiteX6" fmla="*/ 7881 w 11662"/>
              <a:gd name="connsiteY6" fmla="*/ 5950 h 10922"/>
              <a:gd name="connsiteX7" fmla="*/ 4049 w 11662"/>
              <a:gd name="connsiteY7" fmla="*/ 9474 h 10922"/>
              <a:gd name="connsiteX8" fmla="*/ 187 w 11662"/>
              <a:gd name="connsiteY8" fmla="*/ 10922 h 10922"/>
              <a:gd name="connsiteX9" fmla="*/ 5 w 11662"/>
              <a:gd name="connsiteY9" fmla="*/ 8661 h 1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62" h="10922">
                <a:moveTo>
                  <a:pt x="5" y="8661"/>
                </a:moveTo>
                <a:lnTo>
                  <a:pt x="5296" y="6347"/>
                </a:lnTo>
                <a:lnTo>
                  <a:pt x="7982" y="4367"/>
                </a:lnTo>
                <a:lnTo>
                  <a:pt x="9822" y="1710"/>
                </a:lnTo>
                <a:lnTo>
                  <a:pt x="11246" y="0"/>
                </a:lnTo>
                <a:cubicBezTo>
                  <a:pt x="11267" y="1192"/>
                  <a:pt x="11641" y="22"/>
                  <a:pt x="11662" y="1214"/>
                </a:cubicBezTo>
                <a:lnTo>
                  <a:pt x="7881" y="5950"/>
                </a:lnTo>
                <a:lnTo>
                  <a:pt x="4049" y="9474"/>
                </a:lnTo>
                <a:lnTo>
                  <a:pt x="187" y="10922"/>
                </a:lnTo>
                <a:cubicBezTo>
                  <a:pt x="234" y="9757"/>
                  <a:pt x="-42" y="9826"/>
                  <a:pt x="5" y="8661"/>
                </a:cubicBez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87624" y="4591904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fragment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flow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87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382251" y="378904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dirty="0" smtClean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</a:t>
            </a:r>
            <a:r>
              <a:rPr lang="en-GB" dirty="0" smtClean="0">
                <a:solidFill>
                  <a:srgbClr val="000000"/>
                </a:solidFill>
              </a:rPr>
              <a:t>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GeV)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</a:t>
            </a:r>
            <a:r>
              <a:rPr lang="en-GB" dirty="0" smtClean="0">
                <a:solidFill>
                  <a:srgbClr val="000000"/>
                </a:solidFill>
              </a:rPr>
              <a:t>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GeV)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>
                <a:solidFill>
                  <a:srgbClr val="000000"/>
                </a:solidFill>
              </a:rPr>
              <a:t>pp        </a:t>
            </a:r>
            <a:r>
              <a:rPr lang="en-GB" dirty="0" smtClean="0">
                <a:solidFill>
                  <a:srgbClr val="000000"/>
                </a:solidFill>
              </a:rPr>
              <a:t>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GeV)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pp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788024" y="22269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88279" y="620688"/>
            <a:ext cx="9612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Systematic studies of collective flow of baryons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T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hreshold production of multi-strange hyperons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68775" y="4407049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feld 1"/>
          <p:cNvSpPr txBox="1"/>
          <p:nvPr/>
        </p:nvSpPr>
        <p:spPr>
          <a:xfrm>
            <a:off x="35496" y="1352962"/>
            <a:ext cx="9243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Idea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: </a:t>
            </a:r>
          </a:p>
          <a:p>
            <a:r>
              <a:rPr lang="en-GB" altLang="de-DE" sz="2000" b="1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 </a:t>
            </a:r>
            <a:r>
              <a:rPr lang="en-GB" altLang="de-DE" sz="2000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and</a:t>
            </a:r>
            <a:r>
              <a:rPr lang="en-GB" altLang="de-DE" sz="2000" b="1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de-DE" sz="2000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subthreshold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 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EOS </a:t>
            </a: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0" y="-11759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Future attempts to study the high-density EOS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95536" y="2804735"/>
            <a:ext cx="370967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Strangeness</a:t>
            </a:r>
            <a:r>
              <a:rPr lang="de-DE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de-DE" sz="800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</a:t>
            </a:r>
            <a:r>
              <a:rPr lang="de-DE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     </a:t>
            </a:r>
            <a:r>
              <a:rPr lang="en-GB" dirty="0" smtClean="0">
                <a:solidFill>
                  <a:srgbClr val="000000"/>
                </a:solidFill>
              </a:rPr>
              <a:t>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</a:t>
            </a:r>
            <a:r>
              <a:rPr lang="en-GB" dirty="0" smtClean="0">
                <a:solidFill>
                  <a:srgbClr val="000000"/>
                </a:solidFill>
              </a:rPr>
              <a:t>1.6 </a:t>
            </a:r>
            <a:r>
              <a:rPr lang="en-GB" dirty="0">
                <a:solidFill>
                  <a:srgbClr val="000000"/>
                </a:solidFill>
              </a:rPr>
              <a:t>GeV)</a:t>
            </a:r>
          </a:p>
          <a:p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  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     </a:t>
            </a:r>
            <a:r>
              <a:rPr lang="en-GB" dirty="0" smtClean="0">
                <a:solidFill>
                  <a:srgbClr val="000000"/>
                </a:solidFill>
              </a:rPr>
              <a:t>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</a:t>
            </a:r>
            <a:r>
              <a:rPr lang="en-GB" dirty="0" smtClean="0">
                <a:solidFill>
                  <a:srgbClr val="000000"/>
                </a:solidFill>
              </a:rPr>
              <a:t>2.5 </a:t>
            </a:r>
            <a:r>
              <a:rPr lang="en-GB" dirty="0">
                <a:solidFill>
                  <a:srgbClr val="000000"/>
                </a:solidFill>
              </a:rPr>
              <a:t>GeV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7062420" y="5617693"/>
            <a:ext cx="135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l-GR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l-GR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5220072" y="5445224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n</a:t>
            </a:r>
            <a:r>
              <a:rPr kumimoji="0" lang="el-GR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pn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l-GR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-</a:t>
            </a:r>
            <a:endParaRPr lang="en-GB" altLang="de-DE" baseline="30000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7524328" y="6156012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6" name="Gerade Verbindung mit Pfeil 35"/>
          <p:cNvCxnSpPr/>
          <p:nvPr/>
        </p:nvCxnSpPr>
        <p:spPr>
          <a:xfrm flipV="1">
            <a:off x="6571695" y="5886515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6553046" y="5620775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6588224" y="6309320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 flipH="1">
            <a:off x="8001720" y="5946665"/>
            <a:ext cx="3992" cy="2906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39"/>
          <p:cNvSpPr/>
          <p:nvPr/>
        </p:nvSpPr>
        <p:spPr>
          <a:xfrm>
            <a:off x="5148064" y="4171146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pn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Times New Roman" pitchFamily="18" charset="0"/>
                <a:cs typeface="Arial" pitchFamily="34" charset="0"/>
              </a:rPr>
              <a:t>n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Σ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>
            <a:off x="6481038" y="4338392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V="1">
            <a:off x="6481038" y="4540704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42"/>
          <p:cNvSpPr/>
          <p:nvPr/>
        </p:nvSpPr>
        <p:spPr>
          <a:xfrm>
            <a:off x="6990412" y="4293096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44" name="Gerade Verbindung mit Pfeil 43"/>
          <p:cNvCxnSpPr/>
          <p:nvPr/>
        </p:nvCxnSpPr>
        <p:spPr>
          <a:xfrm>
            <a:off x="7911032" y="4609584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6668616" y="5022468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eck 45"/>
          <p:cNvSpPr/>
          <p:nvPr/>
        </p:nvSpPr>
        <p:spPr>
          <a:xfrm>
            <a:off x="7545728" y="4800336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Σ</a:t>
            </a:r>
            <a:r>
              <a:rPr lang="en-GB" baseline="300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latin typeface="Arial"/>
                <a:cs typeface="Times New Roman" pitchFamily="18" charset="0"/>
                <a:sym typeface="Symbol" pitchFamily="18" charset="2"/>
              </a:rPr>
              <a:t>n</a:t>
            </a:r>
            <a:endParaRPr kumimoji="0" lang="de-DE" sz="18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" name="Rechteck 46"/>
          <p:cNvSpPr/>
          <p:nvPr/>
        </p:nvSpPr>
        <p:spPr bwMode="auto">
          <a:xfrm>
            <a:off x="5079382" y="2740278"/>
            <a:ext cx="3909490" cy="3929082"/>
          </a:xfrm>
          <a:prstGeom prst="rect">
            <a:avLst/>
          </a:prstGeom>
          <a:noFill/>
          <a:ln w="254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6990412" y="3047471"/>
            <a:ext cx="135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l-GR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5148064" y="2875002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n</a:t>
            </a:r>
            <a:r>
              <a:rPr kumimoji="0" lang="el-GR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pn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l-GR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-</a:t>
            </a:r>
            <a:endParaRPr lang="en-GB" altLang="de-DE" baseline="30000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7452320" y="3585790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1" name="Gerade Verbindung mit Pfeil 50"/>
          <p:cNvCxnSpPr/>
          <p:nvPr/>
        </p:nvCxnSpPr>
        <p:spPr>
          <a:xfrm flipV="1">
            <a:off x="6499687" y="3316293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/>
          <p:nvPr/>
        </p:nvCxnSpPr>
        <p:spPr>
          <a:xfrm>
            <a:off x="6481038" y="3050553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>
            <a:off x="6516216" y="3739098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 flipH="1">
            <a:off x="7929712" y="3376443"/>
            <a:ext cx="3992" cy="2906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89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4788024" y="22269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Hyperon production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via multiple </a:t>
            </a:r>
            <a:r>
              <a:rPr kumimoji="0" lang="en-GB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collisions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88279" y="620688"/>
            <a:ext cx="9612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Systematic studies of collective flow of baryons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Symbol" pitchFamily="18" charset="2"/>
              </a:rPr>
              <a:t>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Symbol" pitchFamily="18" charset="2"/>
              </a:rPr>
              <a:t>hreshold production of multi-strange hyperons</a:t>
            </a:r>
          </a:p>
        </p:txBody>
      </p:sp>
      <p:sp>
        <p:nvSpPr>
          <p:cNvPr id="100" name="Rechteck 99"/>
          <p:cNvSpPr/>
          <p:nvPr/>
        </p:nvSpPr>
        <p:spPr>
          <a:xfrm>
            <a:off x="7062420" y="5617693"/>
            <a:ext cx="135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l-GR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l-GR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1" name="Rechteck 100"/>
          <p:cNvSpPr/>
          <p:nvPr/>
        </p:nvSpPr>
        <p:spPr>
          <a:xfrm>
            <a:off x="5220072" y="5445224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n</a:t>
            </a:r>
            <a:r>
              <a:rPr kumimoji="0" lang="el-GR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pn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l-GR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-</a:t>
            </a:r>
            <a:endParaRPr lang="en-GB" altLang="de-DE" baseline="30000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2" name="Rechteck 101"/>
          <p:cNvSpPr/>
          <p:nvPr/>
        </p:nvSpPr>
        <p:spPr>
          <a:xfrm>
            <a:off x="7524328" y="6156012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3" name="Gerade Verbindung mit Pfeil 102"/>
          <p:cNvCxnSpPr/>
          <p:nvPr/>
        </p:nvCxnSpPr>
        <p:spPr>
          <a:xfrm flipV="1">
            <a:off x="6571695" y="5886515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/>
          <p:cNvCxnSpPr/>
          <p:nvPr/>
        </p:nvCxnSpPr>
        <p:spPr>
          <a:xfrm>
            <a:off x="6553046" y="5620775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>
            <a:off x="6588224" y="6309320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/>
          <p:nvPr/>
        </p:nvCxnSpPr>
        <p:spPr>
          <a:xfrm flipH="1">
            <a:off x="8001720" y="5946665"/>
            <a:ext cx="3992" cy="2906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hteck 106"/>
          <p:cNvSpPr/>
          <p:nvPr/>
        </p:nvSpPr>
        <p:spPr>
          <a:xfrm>
            <a:off x="5148064" y="4171146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pn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Times New Roman" pitchFamily="18" charset="0"/>
                <a:cs typeface="Arial" pitchFamily="34" charset="0"/>
              </a:rPr>
              <a:t>n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Σ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itchFamily="34" charset="0"/>
              </a:rPr>
              <a:t>0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08" name="Gerade Verbindung mit Pfeil 107"/>
          <p:cNvCxnSpPr/>
          <p:nvPr/>
        </p:nvCxnSpPr>
        <p:spPr>
          <a:xfrm>
            <a:off x="6481038" y="4338392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 flipV="1">
            <a:off x="6481038" y="4540704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hteck 109"/>
          <p:cNvSpPr/>
          <p:nvPr/>
        </p:nvSpPr>
        <p:spPr>
          <a:xfrm>
            <a:off x="6990412" y="4293096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Λ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11" name="Gerade Verbindung mit Pfeil 110"/>
          <p:cNvCxnSpPr/>
          <p:nvPr/>
        </p:nvCxnSpPr>
        <p:spPr>
          <a:xfrm>
            <a:off x="7911032" y="4609584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mit Pfeil 111"/>
          <p:cNvCxnSpPr/>
          <p:nvPr/>
        </p:nvCxnSpPr>
        <p:spPr>
          <a:xfrm>
            <a:off x="6668616" y="5022468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hteck 112"/>
          <p:cNvSpPr/>
          <p:nvPr/>
        </p:nvSpPr>
        <p:spPr>
          <a:xfrm>
            <a:off x="7545728" y="4800336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Σ</a:t>
            </a:r>
            <a:r>
              <a:rPr lang="en-GB" baseline="300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latin typeface="Arial"/>
                <a:cs typeface="Times New Roman" pitchFamily="18" charset="0"/>
                <a:sym typeface="Symbol" pitchFamily="18" charset="2"/>
              </a:rPr>
              <a:t>n</a:t>
            </a:r>
            <a:endParaRPr kumimoji="0" lang="de-DE" sz="18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079382" y="2740278"/>
            <a:ext cx="3909490" cy="3929082"/>
          </a:xfrm>
          <a:prstGeom prst="rect">
            <a:avLst/>
          </a:prstGeom>
          <a:noFill/>
          <a:ln w="254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5496" y="1352962"/>
            <a:ext cx="9243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Idea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 </a:t>
            </a:r>
            <a:r>
              <a:rPr kumimoji="0" lang="en-GB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and</a:t>
            </a:r>
            <a:r>
              <a:rPr kumimoji="0" lang="en-GB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 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subthreshold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0" y="-11759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Future attempts to study the high-density EOS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" y="2951625"/>
            <a:ext cx="4668552" cy="330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hteck 32"/>
          <p:cNvSpPr/>
          <p:nvPr/>
        </p:nvSpPr>
        <p:spPr>
          <a:xfrm>
            <a:off x="391523" y="6332547"/>
            <a:ext cx="4284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Graef, J. </a:t>
            </a:r>
            <a:r>
              <a:rPr lang="de-DE" sz="1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F. Li, M. Bleicher,  </a:t>
            </a:r>
          </a:p>
          <a:p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</a:t>
            </a:r>
            <a:r>
              <a:rPr lang="de-DE" sz="1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</a:t>
            </a:r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 90, 064909 (2014) 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81683" y="24355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Isospin-dependent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strangeness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-exchange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endParaRPr lang="de-DE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6990412" y="3047471"/>
            <a:ext cx="135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l-GR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p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5148064" y="2875002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n</a:t>
            </a:r>
            <a:r>
              <a:rPr kumimoji="0" lang="el-GR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itchFamily="18" charset="0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pp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pn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kumimoji="0" lang="en-GB" altLang="de-DE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l-GR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-</a:t>
            </a:r>
            <a:endParaRPr lang="en-GB" altLang="de-DE" baseline="30000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7452320" y="3585790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Σ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-</a:t>
            </a:r>
            <a:r>
              <a:rPr kumimoji="0" lang="en-GB" alt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kumimoji="0" lang="en-GB" altLang="de-DE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  <a:r>
              <a:rPr kumimoji="0" lang="en-GB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kumimoji="0" lang="en-GB" alt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Symbol" pitchFamily="18" charset="2"/>
              </a:rPr>
              <a:t>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" name="Gerade Verbindung mit Pfeil 38"/>
          <p:cNvCxnSpPr/>
          <p:nvPr/>
        </p:nvCxnSpPr>
        <p:spPr>
          <a:xfrm flipV="1">
            <a:off x="6499687" y="3316293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>
            <a:off x="6481038" y="3050553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6516216" y="3739098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H="1">
            <a:off x="7929712" y="3376443"/>
            <a:ext cx="3992" cy="2906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Multi-strange hyperons: promising observables for the EOS of symmetric matter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614630" y="1556792"/>
            <a:ext cx="5740995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M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4A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 EOS (K=240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/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EOS (K=350)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66292" y="6453336"/>
            <a:ext cx="7414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PHQMD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calculations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 , J.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Aichelin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, E.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Bratkovskaya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, V.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Kireyeu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 et al., priv. </a:t>
            </a:r>
            <a:r>
              <a:rPr lang="de-DE" sz="1600" dirty="0" err="1">
                <a:solidFill>
                  <a:srgbClr val="000000"/>
                </a:solidFill>
                <a:latin typeface="Tahoma" pitchFamily="34" charset="0"/>
              </a:rPr>
              <a:t>c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omm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.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3" y="2387790"/>
            <a:ext cx="6532975" cy="404580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329954" y="2780928"/>
            <a:ext cx="536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Ω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172888" y="4653136"/>
            <a:ext cx="43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Λ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987824" y="4149080"/>
            <a:ext cx="50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Ξ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 flipH="1">
            <a:off x="4391488" y="3648955"/>
            <a:ext cx="27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Λ</a:t>
            </a:r>
            <a:endParaRPr lang="de-DE" sz="2400" dirty="0">
              <a:solidFill>
                <a:srgbClr val="FF0000"/>
              </a:solidFill>
            </a:endParaRPr>
          </a:p>
        </p:txBody>
      </p:sp>
      <p:cxnSp>
        <p:nvCxnSpPr>
          <p:cNvPr id="30" name="Gerader Verbinder 29"/>
          <p:cNvCxnSpPr/>
          <p:nvPr/>
        </p:nvCxnSpPr>
        <p:spPr bwMode="auto">
          <a:xfrm>
            <a:off x="4481580" y="3734788"/>
            <a:ext cx="21569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feld 31"/>
          <p:cNvSpPr txBox="1"/>
          <p:nvPr/>
        </p:nvSpPr>
        <p:spPr>
          <a:xfrm>
            <a:off x="5165021" y="3501008"/>
            <a:ext cx="55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Ξ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660232" y="2780928"/>
            <a:ext cx="59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Ω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20503181">
            <a:off x="6209051" y="4391526"/>
            <a:ext cx="217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reliminary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Microsoft\Windows\Temporary Internet Files\Content.Outlook\JE4H31NI\EO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49" y="2345367"/>
            <a:ext cx="4032448" cy="406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614630" y="1556792"/>
            <a:ext cx="5740994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M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C+C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4A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 EOS (K=240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/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EOS (K=350)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66292" y="6453336"/>
            <a:ext cx="7414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PHQMD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calculations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, J.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Aichelin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E.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Bratkovskaya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V.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Kireyeu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et al., priv.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omm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491880" y="4509120"/>
            <a:ext cx="43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Λ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788024" y="4221312"/>
            <a:ext cx="50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Ξ</a:t>
            </a:r>
            <a:r>
              <a:rPr kumimoji="0" lang="de-DE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endParaRPr kumimoji="0" lang="de-DE" sz="24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 rot="20503181">
            <a:off x="5342201" y="4562905"/>
            <a:ext cx="217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reliminary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Multi-strange hyperons: promising observables for the EOS of symmetric matter</a:t>
            </a:r>
          </a:p>
        </p:txBody>
      </p:sp>
    </p:spTree>
    <p:extLst>
      <p:ext uri="{BB962C8B-B14F-4D97-AF65-F5344CB8AC3E}">
        <p14:creationId xmlns:p14="http://schemas.microsoft.com/office/powerpoint/2010/main" val="127045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692696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protons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(upgrade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CBM)</a:t>
            </a:r>
            <a:endPara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/>
              <a:buChar char="Ø"/>
            </a:pP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opposite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isospin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469136"/>
              </p:ext>
            </p:extLst>
          </p:nvPr>
        </p:nvGraphicFramePr>
        <p:xfrm>
          <a:off x="4355976" y="1844824"/>
          <a:ext cx="482453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r>
                        <a:rPr lang="de-DE" baseline="-250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baseline="-25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particle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production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r>
                        <a:rPr lang="de-DE" sz="1800" b="0" baseline="-2500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thr</a:t>
                      </a:r>
                      <a:endParaRPr lang="de-DE" sz="1800" b="0" baseline="-2500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GeV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decay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+1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uus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pp 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pp 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de-DE" sz="18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p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0</a:t>
                      </a:r>
                    </a:p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n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+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dds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nn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n</a:t>
                      </a:r>
                      <a:r>
                        <a:rPr lang="el-GR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baseline="300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-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60848"/>
            <a:ext cx="3822216" cy="392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107503" y="5805264"/>
            <a:ext cx="3933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W.-M. Guo et al.,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Lett. B738 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(2014) 397</a:t>
            </a:r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275855" y="1830015"/>
            <a:ext cx="84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baseline="30000" dirty="0"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411573" y="3830271"/>
            <a:ext cx="1412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n/p </a:t>
            </a:r>
            <a:r>
              <a:rPr lang="de-DE" sz="1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endParaRPr lang="en-US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419872" y="3327360"/>
            <a:ext cx="149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FFFF">
                    <a:lumMod val="6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n/p </a:t>
            </a:r>
            <a:r>
              <a:rPr lang="de-DE" sz="1600" dirty="0" err="1" smtClean="0">
                <a:solidFill>
                  <a:srgbClr val="FFFFFF">
                    <a:lumMod val="6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endParaRPr lang="en-US" sz="1600" dirty="0">
              <a:solidFill>
                <a:srgbClr val="FFFFFF">
                  <a:lumMod val="6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971600" y="3043571"/>
            <a:ext cx="1395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000000"/>
                </a:solidFill>
              </a:rPr>
              <a:t>Au+Au</a:t>
            </a:r>
            <a:r>
              <a:rPr lang="de-DE" sz="1200" dirty="0" smtClean="0">
                <a:solidFill>
                  <a:srgbClr val="000000"/>
                </a:solidFill>
              </a:rPr>
              <a:t> 400A </a:t>
            </a:r>
            <a:r>
              <a:rPr lang="de-DE" sz="1200" dirty="0" err="1" smtClean="0">
                <a:solidFill>
                  <a:srgbClr val="000000"/>
                </a:solidFill>
              </a:rPr>
              <a:t>MeV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419872" y="4653136"/>
            <a:ext cx="84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baseline="300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411573" y="5085184"/>
            <a:ext cx="84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baseline="30000" dirty="0"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r="7793"/>
          <a:stretch/>
        </p:blipFill>
        <p:spPr bwMode="auto">
          <a:xfrm>
            <a:off x="4139952" y="4725144"/>
            <a:ext cx="244827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355976" y="4293096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59"/>
          <a:stretch/>
        </p:blipFill>
        <p:spPr bwMode="auto">
          <a:xfrm>
            <a:off x="6660232" y="4137651"/>
            <a:ext cx="2401219" cy="274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-94380" y="-205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symmetry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3200" baseline="-25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high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endParaRPr lang="de-DE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39552" y="1323852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de-DE" sz="2000" baseline="30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de-DE" sz="2000" baseline="30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9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26064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Exploring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QCD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phase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diagram</a:t>
            </a:r>
            <a:endParaRPr kumimoji="0" lang="de-DE" sz="36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36096" y="6309320"/>
            <a:ext cx="338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 Long Range Plan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0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26064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Exploring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QCD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phase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diagram</a:t>
            </a:r>
            <a:endParaRPr kumimoji="0" lang="de-DE" sz="36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5" name="Picture 2" descr="neu_QuarksGluo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3275856" y="4111119"/>
            <a:ext cx="1512168" cy="147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5496" y="5408056"/>
            <a:ext cx="889248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kumimoji="0" lang="de-DE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L-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BES at RHIC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NA61 at CERN SPS, CBM at FAIR, MPD/BM@N at NICA, CEE at HIAF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3"/>
          <a:stretch/>
        </p:blipFill>
        <p:spPr bwMode="auto">
          <a:xfrm>
            <a:off x="6948264" y="1484784"/>
            <a:ext cx="1550675" cy="159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feil nach rechts 5"/>
          <p:cNvSpPr/>
          <p:nvPr/>
        </p:nvSpPr>
        <p:spPr bwMode="auto">
          <a:xfrm rot="19723477">
            <a:off x="4244125" y="3572087"/>
            <a:ext cx="3111561" cy="448659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4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E9DC1-50FD-4591-8F7C-07BE6D899390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/>
          <a:stretch/>
        </p:blipFill>
        <p:spPr bwMode="auto">
          <a:xfrm>
            <a:off x="970681" y="3912117"/>
            <a:ext cx="6769673" cy="297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68201" y="1340768"/>
            <a:ext cx="67281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118375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EOS </a:t>
            </a:r>
            <a:r>
              <a:rPr kumimoji="0" lang="de-DE" alt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</a:t>
            </a:r>
            <a:r>
              <a:rPr kumimoji="0" lang="de-DE" alt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phase</a:t>
            </a:r>
            <a:r>
              <a:rPr kumimoji="0" lang="de-DE" alt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transition</a:t>
            </a:r>
            <a:endParaRPr kumimoji="0" lang="de-DE" altLang="de-DE" sz="3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99592" y="836712"/>
            <a:ext cx="70530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T. Fischer, N. Bastian, M. Wu, S.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Typel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T.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Klähn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D. Blaschke,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Astronomy 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2018), DOI: 10.1038/s41550-018-0583-0,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arXiv:1712.08788v2</a:t>
            </a:r>
          </a:p>
          <a:p>
            <a:r>
              <a:rPr lang="en-US" sz="1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 </a:t>
            </a:r>
            <a:r>
              <a:rPr lang="en-US" sz="1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deconfinement</a:t>
            </a:r>
            <a:r>
              <a:rPr lang="en-US" sz="1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supernova explosion engine for massive blue-supergiant </a:t>
            </a: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endParaRPr lang="en-US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36512" y="-15859"/>
            <a:ext cx="9180512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5" y="1556792"/>
            <a:ext cx="8949730" cy="31110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89252" y="4725144"/>
            <a:ext cx="7577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FF00"/>
                </a:solidFill>
              </a:rPr>
              <a:t>E. Most et al., (… M </a:t>
            </a:r>
            <a:r>
              <a:rPr lang="de-DE" sz="1600" dirty="0" err="1" smtClean="0">
                <a:solidFill>
                  <a:srgbClr val="FFFF00"/>
                </a:solidFill>
              </a:rPr>
              <a:t>Hanauske</a:t>
            </a:r>
            <a:r>
              <a:rPr lang="de-DE" sz="1600" dirty="0" smtClean="0">
                <a:solidFill>
                  <a:srgbClr val="FFFF00"/>
                </a:solidFill>
              </a:rPr>
              <a:t>, L. </a:t>
            </a:r>
            <a:r>
              <a:rPr lang="de-DE" sz="1600" dirty="0" err="1" smtClean="0">
                <a:solidFill>
                  <a:srgbClr val="FFFF00"/>
                </a:solidFill>
              </a:rPr>
              <a:t>Rezzola</a:t>
            </a:r>
            <a:r>
              <a:rPr lang="de-DE" sz="1600" dirty="0">
                <a:solidFill>
                  <a:srgbClr val="FFFF00"/>
                </a:solidFill>
              </a:rPr>
              <a:t>), Phys. </a:t>
            </a:r>
            <a:r>
              <a:rPr lang="de-DE" sz="1600" dirty="0" err="1">
                <a:solidFill>
                  <a:srgbClr val="FFFF00"/>
                </a:solidFill>
              </a:rPr>
              <a:t>Rev</a:t>
            </a:r>
            <a:r>
              <a:rPr lang="de-DE" sz="1600" dirty="0">
                <a:solidFill>
                  <a:srgbClr val="FFFF00"/>
                </a:solidFill>
              </a:rPr>
              <a:t>. </a:t>
            </a:r>
            <a:r>
              <a:rPr lang="de-DE" sz="1600" dirty="0" err="1">
                <a:solidFill>
                  <a:srgbClr val="FFFF00"/>
                </a:solidFill>
              </a:rPr>
              <a:t>Lett</a:t>
            </a:r>
            <a:r>
              <a:rPr lang="de-DE" sz="1600" dirty="0">
                <a:solidFill>
                  <a:srgbClr val="FFFF00"/>
                </a:solidFill>
              </a:rPr>
              <a:t>. 122, 061101 (</a:t>
            </a:r>
            <a:r>
              <a:rPr lang="de-DE" sz="1600" dirty="0" smtClean="0">
                <a:solidFill>
                  <a:srgbClr val="FFFF00"/>
                </a:solidFill>
              </a:rPr>
              <a:t>2019) </a:t>
            </a:r>
            <a:endParaRPr lang="de-DE" sz="1600" dirty="0">
              <a:solidFill>
                <a:srgbClr val="FFFF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5536" y="260648"/>
            <a:ext cx="87484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Quark-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general-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relativistic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-star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mergers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de-DE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1520" y="549806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8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2920" y="5930116"/>
            <a:ext cx="953365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aseline="-250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3052" y="5415607"/>
            <a:ext cx="7904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</a:p>
          <a:p>
            <a:pPr algn="ctr"/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l-GR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4 </a:t>
            </a:r>
            <a:r>
              <a:rPr lang="el-GR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baseline="-250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 &gt; 50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de-DE" sz="28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7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7E3E8B66-076E-41C1-AF0E-4870A84DAA65}" type="slidenum">
              <a:rPr lang="en-US" altLang="de-DE" smtClean="0">
                <a:solidFill>
                  <a:srgbClr val="000000"/>
                </a:solidFill>
              </a:rPr>
              <a:pPr/>
              <a:t>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6512" y="0"/>
            <a:ext cx="9180512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25538"/>
            <a:ext cx="6665913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149725"/>
            <a:ext cx="742156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250825" y="188913"/>
            <a:ext cx="8482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Neutron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star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mergers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heavy-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ion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collisions</a:t>
            </a:r>
            <a:endParaRPr lang="de-DE" altLang="de-DE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6932613" y="1209675"/>
            <a:ext cx="203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M.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Hanauske</a:t>
            </a:r>
            <a:r>
              <a:rPr lang="de-DE" altLang="de-DE" sz="1800" dirty="0" smtClean="0">
                <a:solidFill>
                  <a:srgbClr val="FFC000"/>
                </a:solidFill>
              </a:rPr>
              <a:t> et al.,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J. Phys.: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Conf</a:t>
            </a:r>
            <a:r>
              <a:rPr lang="de-DE" altLang="de-DE" sz="1800" dirty="0" smtClean="0">
                <a:solidFill>
                  <a:srgbClr val="FFC000"/>
                </a:solidFill>
              </a:rPr>
              <a:t>.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Ser</a:t>
            </a:r>
            <a:r>
              <a:rPr lang="de-DE" altLang="de-DE" sz="1800" dirty="0" smtClean="0">
                <a:solidFill>
                  <a:srgbClr val="FFC000"/>
                </a:solidFill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878 012031</a:t>
            </a:r>
          </a:p>
        </p:txBody>
      </p:sp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6938392" y="2132856"/>
            <a:ext cx="2170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n-star </a:t>
            </a:r>
            <a:r>
              <a:rPr lang="de-DE" altLang="de-DE" sz="2800" dirty="0" err="1" smtClean="0">
                <a:solidFill>
                  <a:srgbClr val="FFFF00"/>
                </a:solidFill>
              </a:rPr>
              <a:t>merger</a:t>
            </a:r>
            <a:endParaRPr lang="de-DE" altLang="de-DE" sz="2800" dirty="0" smtClean="0">
              <a:solidFill>
                <a:srgbClr val="FFFF00"/>
              </a:solidFill>
            </a:endParaRPr>
          </a:p>
        </p:txBody>
      </p:sp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7451725" y="5139208"/>
            <a:ext cx="1620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Au +Au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1.5A  </a:t>
            </a:r>
            <a:r>
              <a:rPr lang="de-DE" altLang="de-DE" sz="2800" dirty="0" err="1" smtClean="0">
                <a:solidFill>
                  <a:srgbClr val="FFFF00"/>
                </a:solidFill>
              </a:rPr>
              <a:t>GeV</a:t>
            </a:r>
            <a:endParaRPr lang="de-DE" altLang="de-DE" sz="2800" dirty="0" smtClean="0">
              <a:solidFill>
                <a:srgbClr val="FFFF00"/>
              </a:solidFill>
            </a:endParaRP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1547664" y="764704"/>
            <a:ext cx="86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err="1" smtClean="0">
                <a:solidFill>
                  <a:srgbClr val="FFFF00"/>
                </a:solidFill>
              </a:rPr>
              <a:t>density</a:t>
            </a:r>
            <a:endParaRPr lang="de-DE" altLang="de-DE" sz="1800" dirty="0" smtClean="0">
              <a:solidFill>
                <a:srgbClr val="FFFF00"/>
              </a:solidFill>
            </a:endParaRPr>
          </a:p>
        </p:txBody>
      </p: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4284663" y="764704"/>
            <a:ext cx="1383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de-DE" altLang="de-DE" sz="1800" kern="0" dirty="0" err="1" smtClean="0">
                <a:solidFill>
                  <a:srgbClr val="FFFF00"/>
                </a:solidFill>
              </a:rPr>
              <a:t>temperature</a:t>
            </a:r>
            <a:endParaRPr lang="de-DE" altLang="de-DE" sz="1800" kern="0" dirty="0" smtClean="0">
              <a:solidFill>
                <a:srgbClr val="FFFF00"/>
              </a:solidFill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7590035" y="3586163"/>
            <a:ext cx="101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EOS</a:t>
            </a:r>
            <a:endParaRPr lang="en-US" altLang="en-US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Pfeil nach rechts 13"/>
          <p:cNvSpPr/>
          <p:nvPr/>
        </p:nvSpPr>
        <p:spPr>
          <a:xfrm rot="16200000">
            <a:off x="7620297" y="2991644"/>
            <a:ext cx="979488" cy="41275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Pfeil nach rechts 14"/>
          <p:cNvSpPr/>
          <p:nvPr/>
        </p:nvSpPr>
        <p:spPr>
          <a:xfrm rot="5400000">
            <a:off x="7621090" y="4389438"/>
            <a:ext cx="977900" cy="41275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9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4" y="2204864"/>
            <a:ext cx="4095076" cy="379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4" y="2066589"/>
            <a:ext cx="3975452" cy="38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76056" y="1412776"/>
            <a:ext cx="40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excess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subtraction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65546" y="188640"/>
            <a:ext cx="8082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Thermal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QCD matter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389831" y="173594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539552" y="908720"/>
            <a:ext cx="7681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1.25 A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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2.5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ρ</a:t>
            </a:r>
            <a:r>
              <a:rPr lang="de-DE" sz="2400" baseline="-25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0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T  72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MeV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13780" y="6237312"/>
            <a:ext cx="6514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Adamczewski-Musch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The HADES Collaboration, Nature Physics 2019,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https://doi.org/10.1038/s41567-019-0583-8 </a:t>
            </a:r>
          </a:p>
        </p:txBody>
      </p:sp>
    </p:spTree>
    <p:extLst>
      <p:ext uri="{BB962C8B-B14F-4D97-AF65-F5344CB8AC3E}">
        <p14:creationId xmlns:p14="http://schemas.microsoft.com/office/powerpoint/2010/main" val="336480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21964" y="764704"/>
            <a:ext cx="8786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Invariant mass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M</a:t>
            </a:r>
            <a:r>
              <a:rPr kumimoji="0" lang="en-GB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inv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 &gt;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1 GeV/c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 )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of lepton pairs as function of beam energy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Symbol" panose="05050102010706020507" pitchFamily="18" charset="2"/>
              </a:rPr>
              <a:t>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thermal radiation from fireball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Symbol" panose="05050102010706020507" pitchFamily="18" charset="2"/>
              </a:rPr>
              <a:t>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caloric curve 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Symbol" panose="05050102010706020507" pitchFamily="18" charset="2"/>
              </a:rPr>
              <a:t> phase coexistence (1</a:t>
            </a:r>
            <a:r>
              <a:rPr kumimoji="0" lang="en-GB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Symbol" panose="05050102010706020507" pitchFamily="18" charset="2"/>
              </a:rPr>
              <a:t>st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Symbol" panose="05050102010706020507" pitchFamily="18" charset="2"/>
              </a:rPr>
              <a:t> order transition)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746066" y="2338575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lope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dilepton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invariant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spectrum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/c</a:t>
            </a:r>
            <a:r>
              <a:rPr kumimoji="0" 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&lt;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de-DE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&lt; 2.5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/c</a:t>
            </a:r>
            <a:r>
              <a:rPr kumimoji="0" 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6" y="2835589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67544" y="2354274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C:\Users\senger\AppData\Local\Temp\emitting_source_T_na60_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56" y="3019501"/>
            <a:ext cx="4411379" cy="30743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436096" y="6076576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Ablyasimov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(CBM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Collaboration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Eur. Phys. J. A 53 (2017) 60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-324544" y="188640"/>
            <a:ext cx="9793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Experimental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indication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for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a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phase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transition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at large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</a:t>
            </a:r>
            <a:r>
              <a:rPr kumimoji="0" lang="de-DE" altLang="de-DE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B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? </a:t>
            </a:r>
            <a:endParaRPr kumimoji="0" lang="de-DE" altLang="de-DE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5796136" y="3645024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0152" y="5157192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5940152" y="5373216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925030" y="5301208"/>
            <a:ext cx="87130" cy="92695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Freihandform 4"/>
          <p:cNvSpPr/>
          <p:nvPr/>
        </p:nvSpPr>
        <p:spPr bwMode="auto">
          <a:xfrm>
            <a:off x="6216242" y="4118994"/>
            <a:ext cx="469784" cy="385894"/>
          </a:xfrm>
          <a:custGeom>
            <a:avLst/>
            <a:gdLst>
              <a:gd name="connsiteX0" fmla="*/ 0 w 469784"/>
              <a:gd name="connsiteY0" fmla="*/ 385894 h 385894"/>
              <a:gd name="connsiteX1" fmla="*/ 151002 w 469784"/>
              <a:gd name="connsiteY1" fmla="*/ 285226 h 385894"/>
              <a:gd name="connsiteX2" fmla="*/ 327171 w 469784"/>
              <a:gd name="connsiteY2" fmla="*/ 251670 h 385894"/>
              <a:gd name="connsiteX3" fmla="*/ 436228 w 469784"/>
              <a:gd name="connsiteY3" fmla="*/ 159391 h 385894"/>
              <a:gd name="connsiteX4" fmla="*/ 469784 w 469784"/>
              <a:gd name="connsiteY4" fmla="*/ 0 h 3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4" h="385894">
                <a:moveTo>
                  <a:pt x="0" y="385894"/>
                </a:moveTo>
                <a:cubicBezTo>
                  <a:pt x="48237" y="346745"/>
                  <a:pt x="96474" y="307597"/>
                  <a:pt x="151002" y="285226"/>
                </a:cubicBezTo>
                <a:cubicBezTo>
                  <a:pt x="205530" y="262855"/>
                  <a:pt x="279633" y="272642"/>
                  <a:pt x="327171" y="251670"/>
                </a:cubicBezTo>
                <a:cubicBezTo>
                  <a:pt x="374709" y="230698"/>
                  <a:pt x="412459" y="201336"/>
                  <a:pt x="436228" y="159391"/>
                </a:cubicBezTo>
                <a:cubicBezTo>
                  <a:pt x="459997" y="117446"/>
                  <a:pt x="461395" y="30759"/>
                  <a:pt x="469784" y="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Freihandform 8"/>
          <p:cNvSpPr/>
          <p:nvPr/>
        </p:nvSpPr>
        <p:spPr bwMode="auto">
          <a:xfrm>
            <a:off x="6140741" y="4455666"/>
            <a:ext cx="83890" cy="183446"/>
          </a:xfrm>
          <a:custGeom>
            <a:avLst/>
            <a:gdLst>
              <a:gd name="connsiteX0" fmla="*/ 0 w 83890"/>
              <a:gd name="connsiteY0" fmla="*/ 183446 h 183446"/>
              <a:gd name="connsiteX1" fmla="*/ 83890 w 83890"/>
              <a:gd name="connsiteY1" fmla="*/ 7277 h 18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90" h="183446">
                <a:moveTo>
                  <a:pt x="0" y="183446"/>
                </a:moveTo>
                <a:cubicBezTo>
                  <a:pt x="15380" y="77185"/>
                  <a:pt x="30760" y="-29075"/>
                  <a:pt x="83890" y="7277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557711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Searching for the critical endpoint of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1</a:t>
            </a:r>
            <a:r>
              <a:rPr lang="en-GB" sz="3200" baseline="30000" dirty="0" smtClean="0">
                <a:solidFill>
                  <a:srgbClr val="0070C0"/>
                </a:solidFill>
                <a:latin typeface="Tahoma" pitchFamily="34" charset="0"/>
              </a:rPr>
              <a:t>st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 order phase transition at SIS100 energies ? </a:t>
            </a:r>
          </a:p>
        </p:txBody>
      </p:sp>
      <p:sp>
        <p:nvSpPr>
          <p:cNvPr id="12" name="Rechteck 11"/>
          <p:cNvSpPr/>
          <p:nvPr/>
        </p:nvSpPr>
        <p:spPr>
          <a:xfrm>
            <a:off x="827584" y="1053513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800" dirty="0" smtClean="0">
              <a:solidFill>
                <a:srgbClr val="C00000"/>
              </a:solidFill>
              <a:latin typeface="Tahoma" pitchFamily="34" charset="0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latin typeface="Tahoma" pitchFamily="34" charset="0"/>
                <a:sym typeface="Wingdings" pitchFamily="2" charset="2"/>
              </a:rPr>
              <a:t>Event-by-event </a:t>
            </a:r>
            <a:r>
              <a:rPr lang="en-GB" sz="2000" dirty="0">
                <a:latin typeface="Tahoma" pitchFamily="34" charset="0"/>
                <a:sym typeface="Wingdings" pitchFamily="2" charset="2"/>
              </a:rPr>
              <a:t>fluctuations of conserved quantities (B,S,Q)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Tahoma" pitchFamily="34" charset="0"/>
                <a:sym typeface="Wingdings" pitchFamily="2" charset="2"/>
              </a:rPr>
              <a:t>    “critical opalescence</a:t>
            </a:r>
            <a:r>
              <a:rPr lang="en-GB" sz="2000" dirty="0" smtClean="0"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79712" y="1892233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4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-proton </a:t>
            </a:r>
            <a:r>
              <a:rPr lang="de-DE" dirty="0" err="1" smtClean="0">
                <a:solidFill>
                  <a:srgbClr val="000000"/>
                </a:solidFill>
              </a:rPr>
              <a:t>multiplicity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distribution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948264" y="3327389"/>
            <a:ext cx="2123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Data: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at RHIC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21964" y="764704"/>
            <a:ext cx="8786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Invariant mass (</a:t>
            </a:r>
            <a:r>
              <a:rPr lang="en-GB" sz="24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GB" sz="2400" baseline="-25000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inv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&gt; 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1 GeV/c</a:t>
            </a:r>
            <a:r>
              <a:rPr lang="en-GB" sz="2400" baseline="30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2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)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of lepton pairs as function of beam energy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thermal radiation from fireball 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caloric curve 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phase coexistence (1</a:t>
            </a:r>
            <a:r>
              <a:rPr lang="en-GB" sz="2400" baseline="300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st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 order transition)</a:t>
            </a:r>
            <a:endParaRPr lang="en-GB" sz="24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746066" y="2338575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0000"/>
                </a:solidFill>
              </a:rPr>
              <a:t>S</a:t>
            </a:r>
            <a:r>
              <a:rPr lang="de-DE" sz="1600" dirty="0" err="1" smtClean="0">
                <a:solidFill>
                  <a:srgbClr val="000000"/>
                </a:solidFill>
              </a:rPr>
              <a:t>lope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dilepton</a:t>
            </a:r>
            <a:r>
              <a:rPr lang="de-DE" sz="1600" dirty="0" smtClean="0">
                <a:solidFill>
                  <a:srgbClr val="000000"/>
                </a:solidFill>
              </a:rPr>
              <a:t> invariant </a:t>
            </a:r>
            <a:r>
              <a:rPr lang="de-DE" sz="1600" dirty="0" err="1" smtClean="0">
                <a:solidFill>
                  <a:srgbClr val="000000"/>
                </a:solidFill>
              </a:rPr>
              <a:t>mass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spectrum</a:t>
            </a:r>
            <a:endParaRPr lang="de-DE" sz="1600" dirty="0" smtClean="0">
              <a:solidFill>
                <a:srgbClr val="000000"/>
              </a:solidFill>
            </a:endParaRPr>
          </a:p>
          <a:p>
            <a:r>
              <a:rPr lang="de-DE" sz="1600" dirty="0" smtClean="0">
                <a:solidFill>
                  <a:srgbClr val="000000"/>
                </a:solidFill>
              </a:rPr>
              <a:t>1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&lt; </a:t>
            </a:r>
            <a:r>
              <a:rPr lang="de-DE" sz="1600" dirty="0" err="1" smtClean="0">
                <a:solidFill>
                  <a:srgbClr val="000000"/>
                </a:solidFill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inv</a:t>
            </a:r>
            <a:r>
              <a:rPr lang="de-DE" sz="1600" dirty="0" smtClean="0">
                <a:solidFill>
                  <a:srgbClr val="000000"/>
                </a:solidFill>
              </a:rPr>
              <a:t> &lt; 2.5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6" y="2835589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67544" y="2354274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de-DE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C:\Users\senger\AppData\Local\Temp\emitting_source_T_na60_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56" y="3019501"/>
            <a:ext cx="4411379" cy="30743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436096" y="6076576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prstClr val="black"/>
                </a:solidFill>
              </a:rPr>
              <a:t>T. </a:t>
            </a:r>
            <a:r>
              <a:rPr lang="de-DE" sz="1200" dirty="0" err="1" smtClean="0">
                <a:solidFill>
                  <a:prstClr val="black"/>
                </a:solidFill>
              </a:rPr>
              <a:t>Ablyasimov</a:t>
            </a:r>
            <a:r>
              <a:rPr lang="de-DE" sz="1200" dirty="0" smtClean="0">
                <a:solidFill>
                  <a:prstClr val="black"/>
                </a:solidFill>
              </a:rPr>
              <a:t> et al., (CBM </a:t>
            </a:r>
            <a:r>
              <a:rPr lang="de-DE" sz="1200" dirty="0" err="1" smtClean="0">
                <a:solidFill>
                  <a:prstClr val="black"/>
                </a:solidFill>
              </a:rPr>
              <a:t>Collaboration</a:t>
            </a:r>
            <a:r>
              <a:rPr lang="de-DE" sz="1200" dirty="0">
                <a:solidFill>
                  <a:prstClr val="black"/>
                </a:solidFill>
              </a:rPr>
              <a:t>)</a:t>
            </a:r>
            <a:r>
              <a:rPr lang="de-DE" sz="1200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sz="1200" dirty="0" smtClean="0"/>
              <a:t>Eur. Phys. J. A 53 (2017) 60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-324544" y="188640"/>
            <a:ext cx="9793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Experimental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indication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for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a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phase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transition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at large 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lang="de-DE" altLang="de-DE" sz="2800" baseline="-25000" dirty="0" smtClean="0">
                <a:solidFill>
                  <a:srgbClr val="0070C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B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? </a:t>
            </a:r>
            <a:endParaRPr lang="de-DE" altLang="de-DE" sz="2800" dirty="0">
              <a:solidFill>
                <a:srgbClr val="0070C0"/>
              </a:solidFill>
              <a:latin typeface="Tahoma" panose="020B0604030504040204" pitchFamily="34" charset="0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5796136" y="3645024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0152" y="5157192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5940152" y="5373216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925030" y="5301208"/>
            <a:ext cx="87130" cy="92695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412131" y="3645024"/>
            <a:ext cx="63082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CP </a:t>
            </a: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?</a:t>
            </a:r>
            <a:endParaRPr lang="de-DE" sz="1600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sym typeface="Wingdings" panose="05000000000000000000" pitchFamily="2" charset="2"/>
              </a:rPr>
              <a:t>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5" name="Freihandform 4"/>
          <p:cNvSpPr/>
          <p:nvPr/>
        </p:nvSpPr>
        <p:spPr bwMode="auto">
          <a:xfrm>
            <a:off x="6216242" y="4118994"/>
            <a:ext cx="469784" cy="385894"/>
          </a:xfrm>
          <a:custGeom>
            <a:avLst/>
            <a:gdLst>
              <a:gd name="connsiteX0" fmla="*/ 0 w 469784"/>
              <a:gd name="connsiteY0" fmla="*/ 385894 h 385894"/>
              <a:gd name="connsiteX1" fmla="*/ 151002 w 469784"/>
              <a:gd name="connsiteY1" fmla="*/ 285226 h 385894"/>
              <a:gd name="connsiteX2" fmla="*/ 327171 w 469784"/>
              <a:gd name="connsiteY2" fmla="*/ 251670 h 385894"/>
              <a:gd name="connsiteX3" fmla="*/ 436228 w 469784"/>
              <a:gd name="connsiteY3" fmla="*/ 159391 h 385894"/>
              <a:gd name="connsiteX4" fmla="*/ 469784 w 469784"/>
              <a:gd name="connsiteY4" fmla="*/ 0 h 3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4" h="385894">
                <a:moveTo>
                  <a:pt x="0" y="385894"/>
                </a:moveTo>
                <a:cubicBezTo>
                  <a:pt x="48237" y="346745"/>
                  <a:pt x="96474" y="307597"/>
                  <a:pt x="151002" y="285226"/>
                </a:cubicBezTo>
                <a:cubicBezTo>
                  <a:pt x="205530" y="262855"/>
                  <a:pt x="279633" y="272642"/>
                  <a:pt x="327171" y="251670"/>
                </a:cubicBezTo>
                <a:cubicBezTo>
                  <a:pt x="374709" y="230698"/>
                  <a:pt x="412459" y="201336"/>
                  <a:pt x="436228" y="159391"/>
                </a:cubicBezTo>
                <a:cubicBezTo>
                  <a:pt x="459997" y="117446"/>
                  <a:pt x="461395" y="30759"/>
                  <a:pt x="469784" y="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9" name="Freihandform 8"/>
          <p:cNvSpPr/>
          <p:nvPr/>
        </p:nvSpPr>
        <p:spPr bwMode="auto">
          <a:xfrm>
            <a:off x="6140741" y="4455666"/>
            <a:ext cx="83890" cy="183446"/>
          </a:xfrm>
          <a:custGeom>
            <a:avLst/>
            <a:gdLst>
              <a:gd name="connsiteX0" fmla="*/ 0 w 83890"/>
              <a:gd name="connsiteY0" fmla="*/ 183446 h 183446"/>
              <a:gd name="connsiteX1" fmla="*/ 83890 w 83890"/>
              <a:gd name="connsiteY1" fmla="*/ 7277 h 18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90" h="183446">
                <a:moveTo>
                  <a:pt x="0" y="183446"/>
                </a:moveTo>
                <a:cubicBezTo>
                  <a:pt x="15380" y="77185"/>
                  <a:pt x="30760" y="-29075"/>
                  <a:pt x="83890" y="7277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10" name="Freihandform 9"/>
          <p:cNvSpPr/>
          <p:nvPr/>
        </p:nvSpPr>
        <p:spPr bwMode="auto">
          <a:xfrm>
            <a:off x="6156177" y="4077072"/>
            <a:ext cx="576063" cy="520328"/>
          </a:xfrm>
          <a:custGeom>
            <a:avLst/>
            <a:gdLst>
              <a:gd name="connsiteX0" fmla="*/ 0 w 612397"/>
              <a:gd name="connsiteY0" fmla="*/ 664344 h 664344"/>
              <a:gd name="connsiteX1" fmla="*/ 100668 w 612397"/>
              <a:gd name="connsiteY1" fmla="*/ 504953 h 664344"/>
              <a:gd name="connsiteX2" fmla="*/ 226503 w 612397"/>
              <a:gd name="connsiteY2" fmla="*/ 471397 h 664344"/>
              <a:gd name="connsiteX3" fmla="*/ 360727 w 612397"/>
              <a:gd name="connsiteY3" fmla="*/ 446230 h 664344"/>
              <a:gd name="connsiteX4" fmla="*/ 461395 w 612397"/>
              <a:gd name="connsiteY4" fmla="*/ 404285 h 664344"/>
              <a:gd name="connsiteX5" fmla="*/ 520118 w 612397"/>
              <a:gd name="connsiteY5" fmla="*/ 345562 h 664344"/>
              <a:gd name="connsiteX6" fmla="*/ 570452 w 612397"/>
              <a:gd name="connsiteY6" fmla="*/ 236505 h 664344"/>
              <a:gd name="connsiteX7" fmla="*/ 595619 w 612397"/>
              <a:gd name="connsiteY7" fmla="*/ 127448 h 664344"/>
              <a:gd name="connsiteX8" fmla="*/ 612397 w 612397"/>
              <a:gd name="connsiteY8" fmla="*/ 18392 h 664344"/>
              <a:gd name="connsiteX9" fmla="*/ 612397 w 612397"/>
              <a:gd name="connsiteY9" fmla="*/ 18392 h 664344"/>
              <a:gd name="connsiteX10" fmla="*/ 612397 w 612397"/>
              <a:gd name="connsiteY10" fmla="*/ 18392 h 664344"/>
              <a:gd name="connsiteX11" fmla="*/ 612397 w 612397"/>
              <a:gd name="connsiteY11" fmla="*/ 1614 h 664344"/>
              <a:gd name="connsiteX12" fmla="*/ 604008 w 612397"/>
              <a:gd name="connsiteY12" fmla="*/ 1614 h 6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2397" h="664344">
                <a:moveTo>
                  <a:pt x="0" y="664344"/>
                </a:moveTo>
                <a:cubicBezTo>
                  <a:pt x="31459" y="600727"/>
                  <a:pt x="62918" y="537111"/>
                  <a:pt x="100668" y="504953"/>
                </a:cubicBezTo>
                <a:cubicBezTo>
                  <a:pt x="138418" y="472795"/>
                  <a:pt x="183160" y="481184"/>
                  <a:pt x="226503" y="471397"/>
                </a:cubicBezTo>
                <a:cubicBezTo>
                  <a:pt x="269846" y="461610"/>
                  <a:pt x="321578" y="457415"/>
                  <a:pt x="360727" y="446230"/>
                </a:cubicBezTo>
                <a:cubicBezTo>
                  <a:pt x="399876" y="435045"/>
                  <a:pt x="434830" y="421063"/>
                  <a:pt x="461395" y="404285"/>
                </a:cubicBezTo>
                <a:cubicBezTo>
                  <a:pt x="487960" y="387507"/>
                  <a:pt x="501942" y="373525"/>
                  <a:pt x="520118" y="345562"/>
                </a:cubicBezTo>
                <a:cubicBezTo>
                  <a:pt x="538294" y="317599"/>
                  <a:pt x="557868" y="272857"/>
                  <a:pt x="570452" y="236505"/>
                </a:cubicBezTo>
                <a:cubicBezTo>
                  <a:pt x="583036" y="200153"/>
                  <a:pt x="588628" y="163800"/>
                  <a:pt x="595619" y="127448"/>
                </a:cubicBezTo>
                <a:cubicBezTo>
                  <a:pt x="602610" y="91096"/>
                  <a:pt x="612397" y="18392"/>
                  <a:pt x="612397" y="18392"/>
                </a:cubicBezTo>
                <a:lnTo>
                  <a:pt x="612397" y="18392"/>
                </a:lnTo>
                <a:lnTo>
                  <a:pt x="612397" y="18392"/>
                </a:lnTo>
                <a:lnTo>
                  <a:pt x="612397" y="1614"/>
                </a:lnTo>
                <a:cubicBezTo>
                  <a:pt x="610999" y="-1182"/>
                  <a:pt x="607503" y="216"/>
                  <a:pt x="604008" y="1614"/>
                </a:cubicBezTo>
              </a:path>
            </a:pathLst>
          </a:cu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71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1043608" y="1784764"/>
            <a:ext cx="6604718" cy="503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268064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Hyperons in massive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143000" y="1059994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 (SU(3)-NJL model calculations)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444208" y="65253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38934"/>
            <a:ext cx="7527950" cy="48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1"/>
          <p:cNvSpPr txBox="1">
            <a:spLocks noChangeArrowheads="1"/>
          </p:cNvSpPr>
          <p:nvPr/>
        </p:nvSpPr>
        <p:spPr>
          <a:xfrm>
            <a:off x="0" y="268064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Hyperons in massive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4" name="Gerade Verbindung 3"/>
          <p:cNvCxnSpPr/>
          <p:nvPr/>
        </p:nvCxnSpPr>
        <p:spPr bwMode="auto">
          <a:xfrm>
            <a:off x="4572000" y="1844824"/>
            <a:ext cx="0" cy="4104456"/>
          </a:xfrm>
          <a:prstGeom prst="line">
            <a:avLst/>
          </a:prstGeom>
          <a:noFill/>
          <a:ln w="381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4572000" y="162880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3399"/>
                </a:solidFill>
              </a:rPr>
              <a:t>3 </a:t>
            </a:r>
            <a:r>
              <a:rPr lang="el-GR" sz="2800" dirty="0" smtClean="0">
                <a:solidFill>
                  <a:srgbClr val="FF3399"/>
                </a:solidFill>
              </a:rPr>
              <a:t>ρ</a:t>
            </a:r>
            <a:r>
              <a:rPr lang="de-DE" sz="2800" baseline="-25000" dirty="0" smtClean="0">
                <a:solidFill>
                  <a:srgbClr val="FF3399"/>
                </a:solidFill>
              </a:rPr>
              <a:t>0</a:t>
            </a:r>
            <a:endParaRPr lang="en-US" sz="2800" baseline="-25000" dirty="0">
              <a:solidFill>
                <a:srgbClr val="FF3399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066745" y="1052736"/>
            <a:ext cx="5529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Rikovska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-Stone,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P.A.M.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Guichon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H.H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Matevosyan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A.W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Thomas 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Phys. A792 (2007) 341  (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QMC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calculations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3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2" b="23007"/>
          <a:stretch/>
        </p:blipFill>
        <p:spPr bwMode="auto">
          <a:xfrm>
            <a:off x="-36512" y="2045077"/>
            <a:ext cx="9144000" cy="404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55576" y="962144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Weise,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JPS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Conf. Proc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011002 (2019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arXiv:1905.03955v1, 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(Lambda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potential in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Chiral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SU(3) EFT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1"/>
          <p:cNvSpPr txBox="1">
            <a:spLocks noChangeArrowheads="1"/>
          </p:cNvSpPr>
          <p:nvPr/>
        </p:nvSpPr>
        <p:spPr>
          <a:xfrm>
            <a:off x="0" y="268064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Hyperons in massive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0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0070C0"/>
                </a:solidFill>
                <a:latin typeface="Tahoma" pitchFamily="34" charset="0"/>
              </a:rPr>
              <a:t>Production of light </a:t>
            </a:r>
            <a:r>
              <a:rPr lang="en-GB" sz="36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r>
              <a:rPr lang="en-GB" sz="3600" dirty="0" smtClean="0">
                <a:solidFill>
                  <a:srgbClr val="0070C0"/>
                </a:solidFill>
                <a:latin typeface="Tahoma" pitchFamily="34" charset="0"/>
              </a:rPr>
              <a:t> 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0070C0"/>
                </a:solidFill>
                <a:latin typeface="Tahoma" pitchFamily="34" charset="0"/>
              </a:rPr>
              <a:t>heavy-ion collisions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6009"/>
            <a:ext cx="4507016" cy="43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58869" y="6156309"/>
            <a:ext cx="38691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A. Andronic 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et al.,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Phys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srgbClr val="14425D"/>
                </a:solidFill>
                <a:cs typeface="Arial" panose="020B0604020202020204" pitchFamily="34" charset="0"/>
              </a:rPr>
              <a:t>Lett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B697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(2011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) 203</a:t>
            </a:r>
          </a:p>
        </p:txBody>
      </p:sp>
      <p:sp>
        <p:nvSpPr>
          <p:cNvPr id="12" name="Rechteck 11"/>
          <p:cNvSpPr/>
          <p:nvPr/>
        </p:nvSpPr>
        <p:spPr>
          <a:xfrm>
            <a:off x="870104" y="1963023"/>
            <a:ext cx="461536" cy="3626217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445" y="578044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99708" y="1268760"/>
            <a:ext cx="570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N,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NN,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79965"/>
            <a:ext cx="4248473" cy="459734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076056" y="6426848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</a:t>
            </a:r>
            <a:r>
              <a:rPr lang="en-US" sz="1400" dirty="0" err="1"/>
              <a:t>Steinheimer</a:t>
            </a:r>
            <a:r>
              <a:rPr lang="en-US" sz="1400" dirty="0"/>
              <a:t> et al</a:t>
            </a:r>
            <a:r>
              <a:rPr lang="en-US" sz="1400" dirty="0" smtClean="0"/>
              <a:t>., Phys</a:t>
            </a:r>
            <a:r>
              <a:rPr lang="en-US" sz="1400" dirty="0"/>
              <a:t>. Lett. B </a:t>
            </a:r>
            <a:r>
              <a:rPr lang="en-US" sz="1400" dirty="0" smtClean="0"/>
              <a:t>714 (2012) 85</a:t>
            </a:r>
            <a:endParaRPr lang="de-DE" sz="1400" dirty="0"/>
          </a:p>
        </p:txBody>
      </p:sp>
      <p:sp>
        <p:nvSpPr>
          <p:cNvPr id="14" name="Rechteck 13"/>
          <p:cNvSpPr/>
          <p:nvPr/>
        </p:nvSpPr>
        <p:spPr>
          <a:xfrm>
            <a:off x="5544172" y="2583448"/>
            <a:ext cx="179956" cy="336627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122461" y="6057456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1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835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Experiment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 Dipol</a:t>
            </a: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</a:t>
            </a: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Vertex</a:t>
            </a: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Silicon</a:t>
            </a: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Tracking</a:t>
            </a: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</a:t>
            </a: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Imaging</a:t>
            </a: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319371" y="427486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Transition</a:t>
            </a: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</a:t>
            </a: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Gerade Verbindung 22"/>
          <p:cNvCxnSpPr>
            <a:stCxn id="22" idx="1"/>
          </p:cNvCxnSpPr>
          <p:nvPr/>
        </p:nvCxnSpPr>
        <p:spPr>
          <a:xfrm flipH="1">
            <a:off x="5940154" y="935318"/>
            <a:ext cx="379217" cy="8755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524328" y="727940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Flight</a:t>
            </a: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etector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Gerade Verbindung 25"/>
          <p:cNvCxnSpPr>
            <a:stCxn id="25" idx="1"/>
          </p:cNvCxnSpPr>
          <p:nvPr/>
        </p:nvCxnSpPr>
        <p:spPr>
          <a:xfrm flipH="1">
            <a:off x="7308304" y="1081883"/>
            <a:ext cx="216024" cy="3612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7956376" y="4149080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Projectile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Spectator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DAQ/FLES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HPC cluster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29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3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84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8752"/>
            <a:ext cx="4253901" cy="543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327001" y="1700808"/>
            <a:ext cx="436687" cy="4537705"/>
          </a:xfrm>
          <a:prstGeom prst="rect">
            <a:avLst/>
          </a:prstGeom>
          <a:solidFill>
            <a:srgbClr val="14425D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187624" y="639502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FAIR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213804" y="1353985"/>
            <a:ext cx="4930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generator</a:t>
            </a:r>
            <a:endParaRPr lang="de-DE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de-D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realistic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responses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Multi-strange hyperons: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data situation and CBM performance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413" y="2277315"/>
            <a:ext cx="431024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176"/>
            <a:ext cx="1905000" cy="457200"/>
          </a:xfrm>
          <a:prstGeom prst="rect">
            <a:avLst/>
          </a:prstGeom>
        </p:spPr>
        <p:txBody>
          <a:bodyPr/>
          <a:lstStyle/>
          <a:p>
            <a:fld id="{7E3E8B66-076E-41C1-AF0E-4870A84DAA65}" type="slidenum">
              <a:rPr lang="en-US" altLang="de-DE" smtClean="0">
                <a:solidFill>
                  <a:srgbClr val="000000"/>
                </a:solidFill>
              </a:rPr>
              <a:pPr/>
              <a:t>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3528" y="692696"/>
            <a:ext cx="92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7">
              <a:lnSpc>
                <a:spcPct val="110000"/>
              </a:lnSpc>
              <a:spcAft>
                <a:spcPts val="10800"/>
              </a:spcAft>
              <a:buClr>
                <a:srgbClr val="FFC000"/>
              </a:buClr>
            </a:pPr>
            <a:r>
              <a:rPr lang="en-US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The nuclear matter equation of state (EOS) describes the relation between density, pressure, temperature, energy, and isospin asymmetry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95536" y="1844824"/>
            <a:ext cx="3324180" cy="1569660"/>
          </a:xfrm>
          <a:prstGeom prst="rect">
            <a:avLst/>
          </a:prstGeom>
          <a:noFill/>
          <a:ln w="31750" algn="ctr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kern="0" dirty="0" smtClean="0">
                <a:solidFill>
                  <a:srgbClr val="000000"/>
                </a:solidFill>
              </a:rPr>
              <a:t>P = 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E/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V</a:t>
            </a:r>
            <a:r>
              <a:rPr lang="de-DE" altLang="de-DE" sz="2400" kern="0" dirty="0" smtClean="0">
                <a:solidFill>
                  <a:srgbClr val="000000"/>
                </a:solidFill>
                <a:sym typeface="Symbol" pitchFamily="18" charset="2"/>
              </a:rPr>
              <a:t></a:t>
            </a:r>
            <a:r>
              <a:rPr lang="de-DE" altLang="de-DE" sz="2400" kern="0" baseline="-25000" dirty="0" smtClean="0">
                <a:solidFill>
                  <a:srgbClr val="000000"/>
                </a:solidFill>
                <a:sym typeface="Symbol" pitchFamily="18" charset="2"/>
              </a:rPr>
              <a:t>T=</a:t>
            </a:r>
            <a:r>
              <a:rPr lang="de-DE" altLang="de-DE" sz="2400" kern="0" baseline="-25000" dirty="0" err="1" smtClean="0">
                <a:solidFill>
                  <a:srgbClr val="000000"/>
                </a:solidFill>
                <a:sym typeface="Symbol" pitchFamily="18" charset="2"/>
              </a:rPr>
              <a:t>const</a:t>
            </a:r>
            <a:endParaRPr lang="de-DE" altLang="de-DE" sz="2400" kern="0" baseline="-25000" dirty="0" smtClean="0">
              <a:solidFill>
                <a:srgbClr val="000000"/>
              </a:solidFill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V = A/</a:t>
            </a:r>
            <a:r>
              <a:rPr lang="el-GR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ρ</a:t>
            </a:r>
            <a:endParaRPr lang="de-DE" altLang="de-DE" sz="2400" kern="0" dirty="0" smtClean="0">
              <a:solidFill>
                <a:srgbClr val="000000"/>
              </a:solidFill>
              <a:cs typeface="Arial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V/ 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sz="2400" kern="0" dirty="0" smtClean="0">
                <a:solidFill>
                  <a:srgbClr val="000000"/>
                </a:solidFill>
                <a:sym typeface="Symbol" pitchFamily="18" charset="2"/>
              </a:rPr>
              <a:t>ρ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 = - A/</a:t>
            </a:r>
            <a:r>
              <a:rPr lang="el-GR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ρ</a:t>
            </a:r>
            <a:r>
              <a:rPr lang="de-DE" altLang="de-DE" sz="2400" kern="0" baseline="3000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P = </a:t>
            </a:r>
            <a:r>
              <a:rPr lang="el-GR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ρ</a:t>
            </a:r>
            <a:r>
              <a:rPr lang="de-DE" altLang="de-DE" sz="2400" kern="0" baseline="3000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2  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(E/A)/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sz="2400" kern="0" dirty="0" smtClean="0">
                <a:solidFill>
                  <a:srgbClr val="000000"/>
                </a:solidFill>
                <a:sym typeface="Symbol" pitchFamily="18" charset="2"/>
              </a:rPr>
              <a:t>ρ</a:t>
            </a:r>
            <a:r>
              <a:rPr lang="de-DE" altLang="de-DE" sz="2400" kern="0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</a:t>
            </a:r>
            <a:r>
              <a:rPr lang="de-DE" altLang="de-DE" sz="2400" kern="0" baseline="-25000" dirty="0" smtClean="0">
                <a:solidFill>
                  <a:srgbClr val="000000"/>
                </a:solidFill>
                <a:sym typeface="Symbol" pitchFamily="18" charset="2"/>
              </a:rPr>
              <a:t>T=</a:t>
            </a:r>
            <a:r>
              <a:rPr lang="de-DE" altLang="de-DE" sz="2400" kern="0" baseline="-25000" dirty="0" err="1" smtClean="0">
                <a:solidFill>
                  <a:srgbClr val="000000"/>
                </a:solidFill>
                <a:sym typeface="Symbol" pitchFamily="18" charset="2"/>
              </a:rPr>
              <a:t>const</a:t>
            </a:r>
            <a:endParaRPr lang="el-GR" altLang="de-DE" sz="2400" kern="0" baseline="-25000" dirty="0" smtClean="0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493"/>
          <a:stretch/>
        </p:blipFill>
        <p:spPr>
          <a:xfrm>
            <a:off x="4139952" y="1962099"/>
            <a:ext cx="4968552" cy="492328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092280" y="3248744"/>
            <a:ext cx="1784739" cy="359532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dirty="0">
                <a:solidFill>
                  <a:srgbClr val="000000"/>
                </a:solidFill>
                <a:ea typeface="Bitstream Vera Sans" pitchFamily="2"/>
                <a:cs typeface="Arial" panose="020B0604020202020204" pitchFamily="34" charset="0"/>
              </a:rPr>
              <a:t>Neutron matter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974565" y="5123035"/>
            <a:ext cx="1989923" cy="35953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dirty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Symmetric </a:t>
            </a:r>
            <a:r>
              <a:rPr lang="en-GB" dirty="0" smtClean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matter</a:t>
            </a:r>
            <a:endParaRPr lang="en-GB" dirty="0">
              <a:solidFill>
                <a:srgbClr val="000000"/>
              </a:solidFill>
              <a:ea typeface="Bitstream Vera Sans" pitchFamily="2"/>
              <a:cs typeface="Bitstream Vera Sans" pitchFamily="2"/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>
            <a:off x="6603330" y="4739991"/>
            <a:ext cx="0" cy="1108127"/>
          </a:xfrm>
          <a:prstGeom prst="straightConnector1">
            <a:avLst/>
          </a:prstGeom>
          <a:solidFill>
            <a:srgbClr val="3366FF"/>
          </a:solidFill>
          <a:ln w="635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5796136" y="5013176"/>
            <a:ext cx="892380" cy="602577"/>
          </a:xfrm>
          <a:prstGeom prst="rect">
            <a:avLst/>
          </a:prstGeom>
          <a:noFill/>
          <a:ln>
            <a:noFill/>
          </a:ln>
        </p:spPr>
        <p:txBody>
          <a:bodyPr vert="horz" wrap="square" lIns="89989" tIns="91428" rIns="89989" bIns="91428" anchorCtr="0" compatLnSpc="1">
            <a:spAutoFit/>
          </a:bodyPr>
          <a:lstStyle/>
          <a:p>
            <a:pPr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GB" sz="2800" baseline="-33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endParaRPr lang="en-GB" sz="2800" baseline="-330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16200000">
            <a:off x="4028326" y="4265582"/>
            <a:ext cx="6591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E/A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0033CC"/>
                </a:solidFill>
                <a:latin typeface="Tahoma" pitchFamily="34" charset="0"/>
              </a:rPr>
              <a:t>T</a:t>
            </a:r>
            <a:r>
              <a:rPr lang="en-GB" sz="3600" dirty="0" smtClean="0">
                <a:solidFill>
                  <a:srgbClr val="0033CC"/>
                </a:solidFill>
                <a:latin typeface="Tahoma" pitchFamily="34" charset="0"/>
              </a:rPr>
              <a:t>he nuclear matter equation-of-state</a:t>
            </a:r>
          </a:p>
        </p:txBody>
      </p:sp>
      <p:sp>
        <p:nvSpPr>
          <p:cNvPr id="21" name="Rechteck 20"/>
          <p:cNvSpPr/>
          <p:nvPr/>
        </p:nvSpPr>
        <p:spPr>
          <a:xfrm>
            <a:off x="107504" y="5013176"/>
            <a:ext cx="4032448" cy="1107996"/>
          </a:xfrm>
          <a:prstGeom prst="rect">
            <a:avLst/>
          </a:prstGeom>
          <a:ln w="317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ρ,δ) =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ρ,0)+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sym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ρ)·δ</a:t>
            </a:r>
            <a:r>
              <a:rPr kumimoji="0" lang="el-GR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with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δ= (ρ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–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)/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</a:t>
            </a: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Freihandform 12"/>
          <p:cNvSpPr/>
          <p:nvPr/>
        </p:nvSpPr>
        <p:spPr>
          <a:xfrm>
            <a:off x="4766141" y="1720125"/>
            <a:ext cx="4342363" cy="3407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defTabSz="914287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Ch. Fuchs </a:t>
            </a:r>
            <a:r>
              <a:rPr lang="en-US" sz="1600" dirty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and </a:t>
            </a: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H.H. </a:t>
            </a:r>
            <a:r>
              <a:rPr lang="en-US" sz="1600" dirty="0" err="1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Wolter</a:t>
            </a:r>
            <a:r>
              <a:rPr lang="en-US" sz="1600" dirty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, EPJA 30 (2006</a:t>
            </a: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) 5</a:t>
            </a:r>
            <a:endParaRPr lang="en-US" sz="1600" dirty="0">
              <a:solidFill>
                <a:srgbClr val="002060"/>
              </a:solidFill>
              <a:latin typeface="Helvetica" panose="020B0604020202020204" pitchFamily="34" charset="0"/>
              <a:ea typeface="Bitstream Vera Sans" pitchFamily="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7793" y="148433"/>
            <a:ext cx="9144000" cy="105273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particle identification in CBM:</a:t>
            </a:r>
            <a:br>
              <a:rPr lang="en-US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 Particle Finder </a:t>
            </a:r>
            <a:endParaRPr lang="uk-UA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8311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9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39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15/03/12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idx="4294967295"/>
          </p:nvPr>
        </p:nvSpPr>
        <p:spPr/>
        <p:txBody>
          <a:bodyPr/>
          <a:lstStyle/>
          <a:p>
            <a:pPr marL="0" marR="0" lvl="0" indent="0" algn="ctr" defTabSz="9139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I.Vassiliev, CBM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2" y="1285030"/>
            <a:ext cx="7920000" cy="5456338"/>
          </a:xfrm>
          <a:prstGeom prst="rect">
            <a:avLst/>
          </a:prstGeom>
        </p:spPr>
      </p:pic>
      <p:sp>
        <p:nvSpPr>
          <p:cNvPr id="5" name="TextBox 8"/>
          <p:cNvSpPr txBox="1"/>
          <p:nvPr/>
        </p:nvSpPr>
        <p:spPr>
          <a:xfrm>
            <a:off x="206458" y="191542"/>
            <a:ext cx="9005562" cy="1077196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marL="0" marR="0" lvl="0" indent="0" algn="l" defTabSz="4491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analyzed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KF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Finder  </a:t>
            </a:r>
          </a:p>
          <a:p>
            <a:pPr marL="0" marR="0" lvl="0" indent="0" algn="l" defTabSz="4491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4.4 M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mbias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AuAu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collisions,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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</a:t>
            </a:r>
            <a:r>
              <a:rPr kumimoji="0" lang="de-DE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NN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=7.7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6553200" y="6329363"/>
            <a:ext cx="2120900" cy="396875"/>
          </a:xfrm>
          <a:prstGeom prst="rect">
            <a:avLst/>
          </a:prstGeom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162C485-3057-4898-98F0-490FEB5A20AC}" type="slidenum">
              <a:rPr lang="en-US" sz="2000" smtClean="0">
                <a:solidFill>
                  <a:srgbClr val="FFFFFF"/>
                </a:solidFill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32</a:t>
            </a:fld>
            <a:endParaRPr lang="en-US" sz="2000" dirty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24" name="object 2"/>
          <p:cNvSpPr txBox="1">
            <a:spLocks/>
          </p:cNvSpPr>
          <p:nvPr/>
        </p:nvSpPr>
        <p:spPr bwMode="auto">
          <a:xfrm>
            <a:off x="198232" y="-27384"/>
            <a:ext cx="8262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69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39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093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790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67"/>
            <a:r>
              <a:rPr lang="de-DE" sz="3600" spc="3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sz="3600" spc="3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CBM</a:t>
            </a:r>
            <a:endParaRPr lang="de-DE" sz="3600" spc="3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1630" b="48627"/>
          <a:stretch/>
        </p:blipFill>
        <p:spPr bwMode="auto">
          <a:xfrm>
            <a:off x="266330" y="1160602"/>
            <a:ext cx="8527346" cy="23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bject 9"/>
          <p:cNvSpPr txBox="1"/>
          <p:nvPr/>
        </p:nvSpPr>
        <p:spPr>
          <a:xfrm>
            <a:off x="1972563" y="559713"/>
            <a:ext cx="634385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67" defTabSz="913954"/>
            <a:r>
              <a:rPr lang="de-DE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 min. </a:t>
            </a:r>
            <a:r>
              <a:rPr lang="de-DE" spc="-3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bias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</a:t>
            </a:r>
            <a:r>
              <a:rPr lang="de-DE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</a:t>
            </a:r>
            <a:r>
              <a:rPr spc="-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spc="-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</a:t>
            </a:r>
            <a:r>
              <a:rPr lang="de-DE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GeV/c</a:t>
            </a:r>
            <a:endParaRPr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6" t="48454" r="30386" b="-1"/>
          <a:stretch/>
        </p:blipFill>
        <p:spPr>
          <a:xfrm>
            <a:off x="3159457" y="4470247"/>
            <a:ext cx="3075226" cy="2343129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6643949" y="4219854"/>
            <a:ext cx="1785918" cy="2161474"/>
            <a:chOff x="7358083" y="143992"/>
            <a:chExt cx="1785918" cy="2161474"/>
          </a:xfrm>
        </p:grpSpPr>
        <p:pic>
          <p:nvPicPr>
            <p:cNvPr id="29" name="Picture 10" descr="Figure-2Photograph-and-schematic-drawing-of-the-Nagara-ev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8083" y="143992"/>
              <a:ext cx="1785918" cy="2161474"/>
            </a:xfrm>
            <a:prstGeom prst="rect">
              <a:avLst/>
            </a:prstGeom>
          </p:spPr>
        </p:pic>
        <p:sp>
          <p:nvSpPr>
            <p:cNvPr id="30" name="TextBox 11"/>
            <p:cNvSpPr txBox="1"/>
            <p:nvPr/>
          </p:nvSpPr>
          <p:spPr>
            <a:xfrm>
              <a:off x="8215338" y="857232"/>
              <a:ext cx="694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600" b="1" baseline="30000" dirty="0" smtClean="0">
                  <a:solidFill>
                    <a:srgbClr val="FF0000"/>
                  </a:solidFill>
                  <a:latin typeface="Times New Roman" pitchFamily="18" charset="0"/>
                </a:rPr>
                <a:t>6</a:t>
              </a:r>
              <a:r>
                <a:rPr lang="de-DE" sz="1600" b="1" baseline="-25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</a:t>
              </a:r>
              <a:r>
                <a:rPr lang="de-DE" sz="1600" b="1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He</a:t>
              </a:r>
              <a:endParaRPr lang="de-DE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TextBox 12"/>
            <p:cNvSpPr txBox="1"/>
            <p:nvPr/>
          </p:nvSpPr>
          <p:spPr>
            <a:xfrm>
              <a:off x="7715272" y="500042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</a:t>
              </a:r>
              <a:endParaRPr lang="de-DE" sz="20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8143900" y="3571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dirty="0" smtClean="0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endParaRPr lang="de-DE" sz="20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TextBox 14"/>
            <p:cNvSpPr txBox="1"/>
            <p:nvPr/>
          </p:nvSpPr>
          <p:spPr>
            <a:xfrm>
              <a:off x="7858148" y="1142984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600" b="1" baseline="30000" dirty="0" smtClean="0">
                  <a:solidFill>
                    <a:srgbClr val="FF0000"/>
                  </a:solidFill>
                  <a:latin typeface="Times New Roman" pitchFamily="18" charset="0"/>
                </a:rPr>
                <a:t>5</a:t>
              </a:r>
              <a:r>
                <a:rPr lang="de-DE" sz="1600" b="1" baseline="-25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</a:t>
              </a:r>
              <a:r>
                <a:rPr lang="de-DE" sz="1600" b="1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He</a:t>
              </a:r>
              <a:endParaRPr lang="de-DE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TextBox 17"/>
            <p:cNvSpPr txBox="1"/>
            <p:nvPr/>
          </p:nvSpPr>
          <p:spPr>
            <a:xfrm>
              <a:off x="7429520" y="4286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i="1" dirty="0" smtClean="0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endParaRPr lang="de-DE" i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TextBox 18"/>
            <p:cNvSpPr txBox="1"/>
            <p:nvPr/>
          </p:nvSpPr>
          <p:spPr>
            <a:xfrm>
              <a:off x="8429652" y="1714488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i="1" dirty="0" smtClean="0">
                  <a:solidFill>
                    <a:srgbClr val="FF0000"/>
                  </a:solidFill>
                  <a:latin typeface="Times New Roman" pitchFamily="18" charset="0"/>
                </a:rPr>
                <a:t>t</a:t>
              </a:r>
              <a:endParaRPr lang="de-DE" i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6890772" y="638132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54"/>
            <a:r>
              <a:rPr lang="de-DE" dirty="0" err="1" smtClean="0">
                <a:solidFill>
                  <a:srgbClr val="000000"/>
                </a:solidFill>
              </a:rPr>
              <a:t>Nagara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event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16710"/>
            <a:ext cx="2378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01008"/>
            <a:ext cx="3208616" cy="9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hteck 37"/>
          <p:cNvSpPr/>
          <p:nvPr/>
        </p:nvSpPr>
        <p:spPr>
          <a:xfrm>
            <a:off x="1331640" y="4077072"/>
            <a:ext cx="6415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3954"/>
            <a:r>
              <a:rPr lang="en-GB" sz="1400" baseline="-25000" dirty="0">
                <a:solidFill>
                  <a:srgbClr val="FF0000"/>
                </a:solidFill>
                <a:ea typeface="Times New Roman"/>
              </a:rPr>
              <a:t>ΛΛ</a:t>
            </a:r>
            <a:r>
              <a:rPr lang="en-GB" sz="1400" baseline="30000" dirty="0">
                <a:solidFill>
                  <a:srgbClr val="FF0000"/>
                </a:solidFill>
                <a:ea typeface="Times New Roman"/>
              </a:rPr>
              <a:t>6</a:t>
            </a:r>
            <a:r>
              <a:rPr lang="en-GB" sz="1400" dirty="0">
                <a:solidFill>
                  <a:srgbClr val="FF0000"/>
                </a:solidFill>
                <a:ea typeface="Times New Roman"/>
              </a:rPr>
              <a:t>He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716016" y="3573016"/>
            <a:ext cx="4320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54"/>
            <a:r>
              <a:rPr lang="en-GB" sz="16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ΛΛ</a:t>
            </a:r>
            <a:r>
              <a:rPr lang="en-GB" sz="1600" baseline="30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yield 60/week</a:t>
            </a:r>
          </a:p>
          <a:p>
            <a:pPr defTabSz="913954"/>
            <a:r>
              <a:rPr lang="en-GB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sz="1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eaction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 1 MHz, BR 10%, </a:t>
            </a:r>
            <a:r>
              <a:rPr lang="de-DE" sz="1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1%)</a:t>
            </a:r>
            <a:endParaRPr lang="en-US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1052" y="371703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54"/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31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324544" y="188640"/>
            <a:ext cx="97930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Dilepton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invariant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mass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spectra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central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Au+Au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collisions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at a beam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energy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of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8A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GeV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endParaRPr lang="de-DE" altLang="de-DE" sz="2400" dirty="0">
              <a:solidFill>
                <a:srgbClr val="0070C0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356709">
            <a:off x="4159789" y="4261301"/>
            <a:ext cx="9728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FF3399"/>
                </a:solidFill>
              </a:rPr>
              <a:t>QGP + </a:t>
            </a:r>
          </a:p>
          <a:p>
            <a:pPr algn="ctr"/>
            <a:r>
              <a:rPr lang="de-DE" sz="1200" b="1" dirty="0" err="1" smtClean="0">
                <a:solidFill>
                  <a:srgbClr val="FF3399"/>
                </a:solidFill>
              </a:rPr>
              <a:t>inmed</a:t>
            </a:r>
            <a:r>
              <a:rPr lang="de-DE" sz="1200" b="1" dirty="0" smtClean="0">
                <a:solidFill>
                  <a:srgbClr val="FF3399"/>
                </a:solidFill>
              </a:rPr>
              <a:t>. 4</a:t>
            </a:r>
            <a:r>
              <a:rPr lang="de-DE" sz="1200" b="1" dirty="0" smtClean="0">
                <a:solidFill>
                  <a:srgbClr val="FF3399"/>
                </a:solidFill>
                <a:sym typeface="Symbol" panose="05050102010706020507" pitchFamily="18" charset="2"/>
              </a:rPr>
              <a:t></a:t>
            </a:r>
          </a:p>
        </p:txBody>
      </p:sp>
      <p:pic>
        <p:nvPicPr>
          <p:cNvPr id="5" name="Picture 2" descr="C:\Users\senger\AppData\Local\Microsoft\Windows\Temporary Internet Files\Content.Outlook\JE4H31NI\cbm_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32856"/>
            <a:ext cx="4752528" cy="39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523823" cy="36472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7207" y="1700808"/>
            <a:ext cx="3237573" cy="461643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-positron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66204" y="1700808"/>
            <a:ext cx="1678620" cy="461643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00468" y="1124744"/>
            <a:ext cx="4831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CBM </a:t>
            </a:r>
            <a:r>
              <a:rPr lang="de-DE" sz="28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ultiplicity_4AG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4" y="836613"/>
            <a:ext cx="6192837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591075"/>
            <a:ext cx="91440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Particle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yields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in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central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Au+Au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4 A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GeV</a:t>
            </a:r>
            <a:endParaRPr lang="de-DE" altLang="de-DE" sz="24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99780" name="Line 4"/>
          <p:cNvSpPr>
            <a:spLocks noChangeShapeType="1"/>
          </p:cNvSpPr>
          <p:nvPr/>
        </p:nvSpPr>
        <p:spPr bwMode="auto">
          <a:xfrm>
            <a:off x="2268538" y="2997200"/>
            <a:ext cx="39608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1" name="Line 5"/>
          <p:cNvSpPr>
            <a:spLocks noChangeShapeType="1"/>
          </p:cNvSpPr>
          <p:nvPr/>
        </p:nvSpPr>
        <p:spPr bwMode="auto">
          <a:xfrm flipV="1">
            <a:off x="6227763" y="2420942"/>
            <a:ext cx="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2" name="Text Box 6"/>
          <p:cNvSpPr txBox="1">
            <a:spLocks noChangeArrowheads="1"/>
          </p:cNvSpPr>
          <p:nvPr/>
        </p:nvSpPr>
        <p:spPr bwMode="auto">
          <a:xfrm>
            <a:off x="5036917" y="2420941"/>
            <a:ext cx="83388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0000"/>
                </a:solidFill>
              </a:rPr>
              <a:t>AGS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1012666"/>
            <a:ext cx="4757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 Andronic, priv.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Experimental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challenges</a:t>
            </a:r>
            <a:endParaRPr lang="de-DE" sz="3600" dirty="0" smtClean="0">
              <a:solidFill>
                <a:srgbClr val="0070C0"/>
              </a:solidFill>
              <a:latin typeface="Tahoma" pitchFamily="34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5004048" y="3573016"/>
            <a:ext cx="0" cy="20162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4248944" y="4581132"/>
            <a:ext cx="699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err="1" smtClean="0">
                <a:solidFill>
                  <a:srgbClr val="FF0000"/>
                </a:solidFill>
              </a:rPr>
              <a:t>+</a:t>
            </a:r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7" name="Raute 6"/>
          <p:cNvSpPr/>
          <p:nvPr/>
        </p:nvSpPr>
        <p:spPr bwMode="auto">
          <a:xfrm>
            <a:off x="4896036" y="5589240"/>
            <a:ext cx="216024" cy="228600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4" name="Raute 13"/>
          <p:cNvSpPr/>
          <p:nvPr/>
        </p:nvSpPr>
        <p:spPr bwMode="auto">
          <a:xfrm>
            <a:off x="4896038" y="3359476"/>
            <a:ext cx="219947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51768" y="4366236"/>
            <a:ext cx="2378280" cy="120032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extremely</a:t>
            </a:r>
            <a:r>
              <a:rPr lang="de-DE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</a:t>
            </a:r>
          </a:p>
          <a:p>
            <a:r>
              <a:rPr lang="de-DE" sz="24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</a:t>
            </a:r>
            <a:r>
              <a:rPr lang="de-DE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rates</a:t>
            </a:r>
            <a:endParaRPr lang="de-DE" sz="24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required</a:t>
            </a:r>
            <a:r>
              <a:rPr lang="de-DE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  <a:endParaRPr lang="de-DE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F67A2542-3423-4AEB-A2D7-C4A6F06AC18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9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99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9780" grpId="0" animBg="1"/>
      <p:bldP spid="1099781" grpId="0" animBg="1"/>
      <p:bldP spid="1099782" grpId="0" animBg="1"/>
      <p:bldP spid="6" grpId="0"/>
      <p:bldP spid="7" grpId="0" animBg="1"/>
      <p:bldP spid="14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>
                <a:solidFill>
                  <a:srgbClr val="0070C0"/>
                </a:solidFill>
                <a:latin typeface="Tahoma" pitchFamily="34" charset="0"/>
              </a:rPr>
              <a:t>Experiments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QCD </a:t>
            </a:r>
            <a:r>
              <a:rPr lang="de-DE" sz="3600" dirty="0">
                <a:solidFill>
                  <a:srgbClr val="0070C0"/>
                </a:solidFill>
                <a:latin typeface="Tahoma" pitchFamily="34" charset="0"/>
              </a:rPr>
              <a:t>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23728" y="404664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36512" y="6453336"/>
            <a:ext cx="715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T.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Ablyasimov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 (CBM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Collaboration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Eur. Phys. J. A 53 (2017) 60</a:t>
            </a: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796135" y="1086991"/>
            <a:ext cx="34733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Complementary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approaches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towards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matter, but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de-DE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endParaRPr lang="de-DE" sz="20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HADES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TOF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STAR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Foreward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calorimeters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NA61/SHINE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NICA</a:t>
            </a:r>
            <a:endPara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0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-72008" y="44624"/>
            <a:ext cx="9324528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5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CBM „</a:t>
            </a:r>
            <a:r>
              <a:rPr lang="de-DE" sz="3200" dirty="0" err="1" smtClean="0">
                <a:solidFill>
                  <a:srgbClr val="0070C0"/>
                </a:solidFill>
                <a:latin typeface="Tahoma" pitchFamily="34" charset="0"/>
              </a:rPr>
              <a:t>phase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 0“ </a:t>
            </a:r>
            <a:r>
              <a:rPr lang="de-DE" sz="3200" dirty="0" err="1" smtClean="0">
                <a:solidFill>
                  <a:srgbClr val="0070C0"/>
                </a:solidFill>
                <a:latin typeface="Tahoma" pitchFamily="34" charset="0"/>
              </a:rPr>
              <a:t>experiments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on </a:t>
            </a:r>
            <a:r>
              <a:rPr lang="de-DE" sz="3200" dirty="0" err="1" smtClean="0">
                <a:solidFill>
                  <a:srgbClr val="0070C0"/>
                </a:solidFill>
                <a:latin typeface="Tahoma" pitchFamily="34" charset="0"/>
              </a:rPr>
              <a:t>dense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 QCD matter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496" y="980728"/>
            <a:ext cx="637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54">
              <a:buClr>
                <a:srgbClr val="000000"/>
              </a:buClr>
              <a:buSzPct val="25000"/>
            </a:pP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CBM RICH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photon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detector: 430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out of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1100</a:t>
            </a:r>
          </a:p>
          <a:p>
            <a:pPr defTabSz="913954">
              <a:buClr>
                <a:srgbClr val="000000"/>
              </a:buClr>
              <a:buSzPct val="25000"/>
            </a:pP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 multi-anode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photo-multipliers (MAPMT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) installed </a:t>
            </a:r>
          </a:p>
          <a:p>
            <a:pPr defTabSz="913954"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in HADES experiment and used for physics runs</a:t>
            </a:r>
            <a:endParaRPr lang="en-GB" sz="20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3315" y="1988840"/>
            <a:ext cx="61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54"/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TOF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10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</a:p>
          <a:p>
            <a:pPr defTabSz="913954"/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STAR/RHIC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(BES II 2019/2020)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15219" y="3196133"/>
            <a:ext cx="79715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54"/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Silicon Tracking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</a:p>
          <a:p>
            <a:pPr defTabSz="913954"/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Projectile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in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JINR/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Au-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 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pic>
        <p:nvPicPr>
          <p:cNvPr id="6146" name="Picture 2" descr="Q:\Eigene Dateien\cbm\articles\GSISR\SR2016\CBM Review\HADES-CB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29" y="751269"/>
            <a:ext cx="1787516" cy="10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-54276" y="4852317"/>
            <a:ext cx="5778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54"/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miniCBM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GSI/SIS18</a:t>
            </a: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high-rate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nucleus-nucleus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2018 - 2021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225815"/>
            <a:ext cx="2236723" cy="1491148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 bwMode="auto">
          <a:xfrm>
            <a:off x="7680633" y="3861048"/>
            <a:ext cx="1401223" cy="125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80579"/>
            <a:ext cx="1462784" cy="194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80126"/>
            <a:ext cx="1661542" cy="124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11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83325"/>
            <a:ext cx="2133600" cy="476250"/>
          </a:xfrm>
          <a:noFill/>
        </p:spPr>
        <p:txBody>
          <a:bodyPr anchor="b"/>
          <a:lstStyle/>
          <a:p>
            <a:fld id="{06D89226-F088-4E35-B8A3-44323D88D550}" type="slidenum">
              <a:rPr lang="ru-RU">
                <a:solidFill>
                  <a:srgbClr val="000000"/>
                </a:solidFill>
              </a:rPr>
              <a:pPr/>
              <a:t>37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56322" name="Picture 5" descr="LHEAC"/>
          <p:cNvPicPr>
            <a:picLocks noChangeAspect="1" noChangeArrowheads="1"/>
          </p:cNvPicPr>
          <p:nvPr/>
        </p:nvPicPr>
        <p:blipFill>
          <a:blip r:embed="rId2"/>
          <a:srcRect l="2283" r="2283"/>
          <a:stretch>
            <a:fillRect/>
          </a:stretch>
        </p:blipFill>
        <p:spPr bwMode="auto">
          <a:xfrm>
            <a:off x="0" y="3029215"/>
            <a:ext cx="6251480" cy="379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1475656" y="4498751"/>
            <a:ext cx="117786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009999"/>
                </a:solidFill>
                <a:ea typeface="ＭＳ Ｐゴシック" charset="0"/>
                <a:cs typeface="Arial" charset="0"/>
              </a:rPr>
              <a:t>Nuclotron</a:t>
            </a:r>
            <a:endParaRPr lang="ru-RU" b="1" dirty="0">
              <a:solidFill>
                <a:srgbClr val="009999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79218" name="Rectangle 18"/>
          <p:cNvSpPr>
            <a:spLocks noChangeArrowheads="1"/>
          </p:cNvSpPr>
          <p:nvPr/>
        </p:nvSpPr>
        <p:spPr bwMode="auto">
          <a:xfrm>
            <a:off x="2771800" y="5517232"/>
            <a:ext cx="89830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9999"/>
                </a:solidFill>
                <a:ea typeface="ＭＳ Ｐゴシック" charset="0"/>
                <a:cs typeface="Arial" charset="0"/>
              </a:rPr>
              <a:t>~160 m</a:t>
            </a:r>
            <a:endParaRPr lang="ru-RU" b="1" dirty="0">
              <a:solidFill>
                <a:srgbClr val="009999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31836" y="-27384"/>
            <a:ext cx="9120686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 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 at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6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BM@N) experiment</a:t>
            </a:r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64" y="1209725"/>
            <a:ext cx="5330983" cy="355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83" y="4766605"/>
            <a:ext cx="2484685" cy="154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9229" name="Line 29"/>
          <p:cNvSpPr>
            <a:spLocks noChangeShapeType="1"/>
          </p:cNvSpPr>
          <p:nvPr/>
        </p:nvSpPr>
        <p:spPr bwMode="auto">
          <a:xfrm flipH="1">
            <a:off x="5580112" y="4437112"/>
            <a:ext cx="1368152" cy="1008112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21" y="1287792"/>
            <a:ext cx="3539343" cy="16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701541" y="28784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15420600" y="19822836"/>
            <a:ext cx="62121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ru-RU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Energy </a:t>
            </a:r>
            <a:r>
              <a:rPr lang="en-GB" altLang="ru-RU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dependence of </a:t>
            </a:r>
            <a:r>
              <a:rPr lang="en-GB" altLang="ru-RU" sz="28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Λ</a:t>
            </a:r>
            <a:r>
              <a:rPr lang="en-GB" altLang="ru-RU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hyperon yields </a:t>
            </a:r>
            <a:r>
              <a:rPr lang="en-GB" altLang="ru-RU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in minimum </a:t>
            </a:r>
            <a:r>
              <a:rPr lang="en-GB" altLang="ru-RU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bias </a:t>
            </a:r>
            <a:r>
              <a:rPr lang="en-GB" altLang="ru-RU" sz="28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C+C</a:t>
            </a:r>
            <a:r>
              <a:rPr lang="en-GB" altLang="ru-RU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GB" altLang="ru-RU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interactions.</a:t>
            </a:r>
            <a:endParaRPr lang="en-GB" altLang="ru-RU" sz="28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1"/>
          <p:cNvSpPr/>
          <p:nvPr/>
        </p:nvSpPr>
        <p:spPr>
          <a:xfrm>
            <a:off x="266700" y="29568409"/>
            <a:ext cx="15506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Acknowledgements.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This work was supported by the Russian Foundation for Basic Research (RFBR): grant No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.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18-02-40036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mega.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Прямоугольник 10"/>
          <p:cNvSpPr/>
          <p:nvPr/>
        </p:nvSpPr>
        <p:spPr>
          <a:xfrm>
            <a:off x="15249150" y="25126609"/>
            <a:ext cx="63835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Next plans→ add results for 3.5 and 4.5A GeV Carbon-nucleus interactions </a:t>
            </a:r>
            <a:endParaRPr lang="ru-RU" altLang="ru-RU" sz="2800" dirty="0">
              <a:solidFill>
                <a:srgbClr val="000066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853942" y="29115940"/>
            <a:ext cx="80700" cy="19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Прямоугольник 2"/>
          <p:cNvSpPr>
            <a:spLocks noChangeArrowheads="1"/>
          </p:cNvSpPr>
          <p:nvPr/>
        </p:nvSpPr>
        <p:spPr bwMode="auto">
          <a:xfrm>
            <a:off x="15573001" y="20437726"/>
            <a:ext cx="27137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76431"/>
            <a:r>
              <a:rPr lang="en-GB" altLang="ru-RU" sz="2800" dirty="0" smtClean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Energy </a:t>
            </a:r>
            <a:r>
              <a:rPr lang="en-GB" altLang="ru-RU" sz="2800" dirty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dependence of </a:t>
            </a:r>
            <a:r>
              <a:rPr lang="en-GB" altLang="ru-RU" sz="2800" i="1" dirty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Λ</a:t>
            </a:r>
            <a:r>
              <a:rPr lang="en-GB" altLang="ru-RU" sz="2800" dirty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 hyperon yields </a:t>
            </a:r>
            <a:r>
              <a:rPr lang="en-GB" altLang="ru-RU" sz="2800" dirty="0" smtClean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in minimum </a:t>
            </a:r>
            <a:r>
              <a:rPr lang="en-GB" altLang="ru-RU" sz="2800" dirty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bias </a:t>
            </a:r>
            <a:r>
              <a:rPr lang="en-GB" altLang="ru-RU" sz="2800" i="1" dirty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C+C</a:t>
            </a:r>
            <a:r>
              <a:rPr lang="en-GB" altLang="ru-RU" sz="2800" dirty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GB" altLang="ru-RU" sz="2800" dirty="0" smtClean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interactions.</a:t>
            </a:r>
            <a:endParaRPr lang="en-GB" altLang="ru-RU" sz="2800" dirty="0">
              <a:solidFill>
                <a:srgbClr val="00349E">
                  <a:lumMod val="75000"/>
                </a:srgbClr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7" name="Прямоугольник 121"/>
          <p:cNvSpPr/>
          <p:nvPr/>
        </p:nvSpPr>
        <p:spPr>
          <a:xfrm>
            <a:off x="419100" y="30242975"/>
            <a:ext cx="67740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76431">
              <a:buSzPct val="100000"/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Acknowledgements. </a:t>
            </a:r>
            <a:r>
              <a:rPr lang="en-US" sz="3200" dirty="0" smtClean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This work was supported by the Russian Foundation for Basic Research (RFBR): grant No</a:t>
            </a:r>
            <a:r>
              <a:rPr lang="en-US" sz="3200" dirty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. </a:t>
            </a:r>
            <a:r>
              <a:rPr lang="en-US" sz="3200" dirty="0" smtClean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18-02-40036 </a:t>
            </a:r>
            <a:r>
              <a:rPr lang="en-US" sz="3200" dirty="0">
                <a:solidFill>
                  <a:srgbClr val="00349E">
                    <a:lumMod val="75000"/>
                  </a:srgbClr>
                </a:solidFill>
                <a:latin typeface="Calibri" pitchFamily="34" charset="0"/>
                <a:cs typeface="Times New Roman" pitchFamily="18" charset="0"/>
              </a:rPr>
              <a:t>mega.</a:t>
            </a:r>
            <a:endParaRPr lang="en-US" sz="3200" dirty="0" smtClean="0">
              <a:solidFill>
                <a:srgbClr val="00349E">
                  <a:lumMod val="75000"/>
                </a:srgbClr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9" name="Прямоугольник 10"/>
          <p:cNvSpPr/>
          <p:nvPr/>
        </p:nvSpPr>
        <p:spPr>
          <a:xfrm>
            <a:off x="15401551" y="25741499"/>
            <a:ext cx="27886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Next plans→ add results for 3.5 and 4.5A GeV Carbon-nucleus interactions </a:t>
            </a:r>
            <a:endParaRPr lang="ru-RU" altLang="ru-RU" sz="2800" dirty="0">
              <a:solidFill>
                <a:srgbClr val="000066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7" name="Рисунок 104" descr="CC_V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547137"/>
            <a:ext cx="2411435" cy="1665839"/>
          </a:xfrm>
          <a:prstGeom prst="rect">
            <a:avLst/>
          </a:prstGeom>
        </p:spPr>
      </p:pic>
      <p:pic>
        <p:nvPicPr>
          <p:cNvPr id="38" name="Рисунок 105" descr="CAl_V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2693" y="1556792"/>
            <a:ext cx="2411435" cy="1672555"/>
          </a:xfrm>
          <a:prstGeom prst="rect">
            <a:avLst/>
          </a:prstGeom>
        </p:spPr>
      </p:pic>
      <p:pic>
        <p:nvPicPr>
          <p:cNvPr id="39" name="Рисунок 106" descr="CCu_V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0964" y="1556792"/>
            <a:ext cx="2411436" cy="1675915"/>
          </a:xfrm>
          <a:prstGeom prst="rect">
            <a:avLst/>
          </a:prstGeom>
        </p:spPr>
      </p:pic>
      <p:pic>
        <p:nvPicPr>
          <p:cNvPr id="40" name="Рисунок 110" descr="CC_TcompVV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404" y="3292122"/>
            <a:ext cx="2411436" cy="1649046"/>
          </a:xfrm>
          <a:prstGeom prst="rect">
            <a:avLst/>
          </a:prstGeom>
        </p:spPr>
      </p:pic>
      <p:pic>
        <p:nvPicPr>
          <p:cNvPr id="41" name="Рисунок 111" descr="CAl_TcompVV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3364130"/>
            <a:ext cx="2411436" cy="1649046"/>
          </a:xfrm>
          <a:prstGeom prst="rect">
            <a:avLst/>
          </a:prstGeom>
        </p:spPr>
      </p:pic>
      <p:pic>
        <p:nvPicPr>
          <p:cNvPr id="42" name="Рисунок 112" descr="CCu_TcompVV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6462" y="3233063"/>
            <a:ext cx="2411436" cy="1649046"/>
          </a:xfrm>
          <a:prstGeom prst="rect">
            <a:avLst/>
          </a:prstGeom>
        </p:spPr>
      </p:pic>
      <p:pic>
        <p:nvPicPr>
          <p:cNvPr id="43" name="Рисунок 135" descr="CC_yieldVV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9116" y="5085184"/>
            <a:ext cx="2530996" cy="1730807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0" y="13300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 </a:t>
            </a:r>
            <a:r>
              <a:rPr lang="de-DE" sz="3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</a:p>
          <a:p>
            <a:pPr algn="ctr"/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C, Al, </a:t>
            </a:r>
            <a:r>
              <a:rPr lang="de-DE" sz="3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</a:t>
            </a:r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4A </a:t>
            </a:r>
            <a:r>
              <a:rPr lang="de-DE" sz="3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796136" y="5013176"/>
            <a:ext cx="312483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Available</a:t>
            </a:r>
            <a:r>
              <a:rPr lang="de-DE" u="sng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u="sng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de-DE" u="sng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C, Ar,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…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6A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u="sng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</a:t>
            </a:r>
            <a:r>
              <a:rPr lang="de-DE" u="sng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u="sng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situation</a:t>
            </a:r>
            <a:r>
              <a:rPr lang="de-DE" u="sng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gaps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beamline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Expt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Expt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de-DE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3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3275856" y="5661252"/>
            <a:ext cx="5879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hybrid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double-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sided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-strip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sensors</a:t>
            </a:r>
            <a:endParaRPr lang="de-DE" sz="2000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Gas-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-Multiplier (GEM)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chambers</a:t>
            </a:r>
            <a:endParaRPr lang="en-US" sz="20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2"/>
          <p:cNvSpPr txBox="1">
            <a:spLocks noChangeArrowheads="1"/>
          </p:cNvSpPr>
          <p:nvPr/>
        </p:nvSpPr>
        <p:spPr bwMode="auto">
          <a:xfrm>
            <a:off x="35496" y="116632"/>
            <a:ext cx="93875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BM@N upgrade </a:t>
            </a:r>
            <a:r>
              <a:rPr kumimoji="0" lang="de-DE" altLang="de-D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for</a:t>
            </a:r>
            <a:r>
              <a:rPr kumimoji="0" lang="de-DE" altLang="de-DE" sz="3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de-DE" altLang="de-D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Au+Au</a:t>
            </a:r>
            <a:r>
              <a:rPr kumimoji="0" lang="de-DE" altLang="de-DE" sz="3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de-DE" alt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collisions</a:t>
            </a:r>
            <a:r>
              <a:rPr kumimoji="0" lang="de-DE" alt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de-DE" alt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up</a:t>
            </a:r>
            <a:r>
              <a:rPr kumimoji="0" lang="de-DE" alt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de-DE" alt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to</a:t>
            </a:r>
            <a:r>
              <a:rPr kumimoji="0" lang="de-DE" alt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 4.5A </a:t>
            </a:r>
            <a:r>
              <a:rPr kumimoji="0" lang="de-DE" alt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GeV</a:t>
            </a:r>
            <a:r>
              <a:rPr kumimoji="0" lang="de-DE" alt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  </a:t>
            </a:r>
            <a:endParaRPr kumimoji="0" lang="en-US" altLang="de-DE" sz="3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0" y="4419765"/>
            <a:ext cx="3253307" cy="225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07" y="4064415"/>
            <a:ext cx="3725491" cy="164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5383007" y="4064415"/>
            <a:ext cx="1061201" cy="228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1" y="980728"/>
            <a:ext cx="573417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Gerade Verbindung mit Pfeil 5"/>
          <p:cNvCxnSpPr/>
          <p:nvPr/>
        </p:nvCxnSpPr>
        <p:spPr bwMode="auto">
          <a:xfrm flipV="1">
            <a:off x="2708176" y="2708920"/>
            <a:ext cx="720080" cy="2010056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2708176" y="4718976"/>
            <a:ext cx="2511896" cy="0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0785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Text Box 2"/>
          <p:cNvSpPr txBox="1">
            <a:spLocks noChangeArrowheads="1"/>
          </p:cNvSpPr>
          <p:nvPr/>
        </p:nvSpPr>
        <p:spPr bwMode="auto">
          <a:xfrm>
            <a:off x="0" y="179929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The EOS </a:t>
            </a:r>
            <a:r>
              <a:rPr lang="de-DE" altLang="de-DE" sz="3600" dirty="0" err="1" smtClean="0">
                <a:solidFill>
                  <a:srgbClr val="0033CC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 (</a:t>
            </a:r>
            <a:r>
              <a:rPr lang="de-DE" altLang="de-DE" sz="3600" dirty="0" err="1" smtClean="0">
                <a:solidFill>
                  <a:srgbClr val="0033CC"/>
                </a:solidFill>
                <a:latin typeface="Tahoma" pitchFamily="34" charset="0"/>
              </a:rPr>
              <a:t>symmetric</a:t>
            </a: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) </a:t>
            </a:r>
            <a:r>
              <a:rPr lang="de-DE" altLang="de-DE" sz="3600" dirty="0" err="1" smtClean="0">
                <a:solidFill>
                  <a:srgbClr val="0033CC"/>
                </a:solidFill>
                <a:latin typeface="Tahoma" pitchFamily="34" charset="0"/>
              </a:rPr>
              <a:t>nuclear</a:t>
            </a: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 matter   </a:t>
            </a:r>
          </a:p>
        </p:txBody>
      </p:sp>
      <p:sp>
        <p:nvSpPr>
          <p:cNvPr id="398340" name="Text Box 4"/>
          <p:cNvSpPr txBox="1">
            <a:spLocks noChangeArrowheads="1"/>
          </p:cNvSpPr>
          <p:nvPr/>
        </p:nvSpPr>
        <p:spPr bwMode="auto">
          <a:xfrm>
            <a:off x="4716016" y="5877272"/>
            <a:ext cx="33186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sz="2400" baseline="-25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sz="2400" baseline="-25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200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"soft" EOS</a:t>
            </a:r>
          </a:p>
        </p:txBody>
      </p:sp>
      <p:pic>
        <p:nvPicPr>
          <p:cNvPr id="39834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6529" r="4599" b="5232"/>
          <a:stretch/>
        </p:blipFill>
        <p:spPr bwMode="auto">
          <a:xfrm>
            <a:off x="3857589" y="2054899"/>
            <a:ext cx="4746859" cy="375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3962350" y="1652290"/>
            <a:ext cx="4210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C. Fuchs, </a:t>
            </a:r>
            <a:r>
              <a:rPr lang="de-DE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Prog</a:t>
            </a: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. Part. </a:t>
            </a:r>
            <a:r>
              <a:rPr lang="de-DE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Nucl</a:t>
            </a: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. Phys. 56 (2006) 1</a:t>
            </a:r>
          </a:p>
        </p:txBody>
      </p:sp>
      <p:sp>
        <p:nvSpPr>
          <p:cNvPr id="398344" name="Rectangle 8"/>
          <p:cNvSpPr>
            <a:spLocks noChangeArrowheads="1"/>
          </p:cNvSpPr>
          <p:nvPr/>
        </p:nvSpPr>
        <p:spPr bwMode="auto">
          <a:xfrm>
            <a:off x="107504" y="1953765"/>
            <a:ext cx="3384376" cy="112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T=0: E/A = 1/</a:t>
            </a:r>
            <a:r>
              <a:rPr lang="el-GR" alt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 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(</a:t>
            </a:r>
            <a:r>
              <a:rPr lang="el-GR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)d</a:t>
            </a:r>
            <a:r>
              <a:rPr lang="el-GR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endParaRPr lang="en-GB" alt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 NN-potential: </a:t>
            </a:r>
          </a:p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+mj-lt"/>
              </a:rPr>
              <a:t>U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(r)=</a:t>
            </a:r>
            <a:r>
              <a:rPr lang="en-GB" altLang="de-DE" sz="2400" b="1" dirty="0" err="1" smtClean="0">
                <a:solidFill>
                  <a:srgbClr val="000000"/>
                </a:solidFill>
                <a:latin typeface="Symbol" pitchFamily="18" charset="2"/>
              </a:rPr>
              <a:t>ar+br</a:t>
            </a:r>
            <a:r>
              <a:rPr lang="en-GB" altLang="de-DE" sz="2400" b="1" baseline="30000" dirty="0" err="1" smtClean="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GB" altLang="de-DE" sz="2400" b="1" baseline="30000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98646" y="790515"/>
            <a:ext cx="85506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/>
              </a:rPr>
              <a:t>E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(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ρ,δ) = 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sz="2800" baseline="-25000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(</a:t>
            </a:r>
            <a:r>
              <a:rPr lang="el-GR" sz="2800" dirty="0">
                <a:solidFill>
                  <a:srgbClr val="FF0000"/>
                </a:solidFill>
                <a:latin typeface="Arial"/>
              </a:rPr>
              <a:t>ρ,0) 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E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</a:rPr>
              <a:t>sym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(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ρ)·δ</a:t>
            </a:r>
            <a:r>
              <a:rPr lang="el-GR" sz="2800" baseline="3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 + 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O(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δ</a:t>
            </a:r>
            <a:r>
              <a:rPr lang="el-GR" sz="2800" baseline="30000" dirty="0">
                <a:solidFill>
                  <a:srgbClr val="000000"/>
                </a:solidFill>
                <a:latin typeface="Arial"/>
              </a:rPr>
              <a:t>4</a:t>
            </a:r>
            <a:r>
              <a:rPr lang="el-GR" sz="2800" dirty="0" smtClean="0">
                <a:solidFill>
                  <a:srgbClr val="000000"/>
                </a:solidFill>
                <a:latin typeface="Arial"/>
              </a:rPr>
              <a:t>)</a:t>
            </a:r>
            <a:endParaRPr lang="de-DE" sz="2800" dirty="0" smtClean="0">
              <a:solidFill>
                <a:srgbClr val="000000"/>
              </a:solidFill>
              <a:latin typeface="Arial"/>
            </a:endParaRPr>
          </a:p>
          <a:p>
            <a:endParaRPr lang="de-DE" sz="80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5868144" y="4029165"/>
            <a:ext cx="1368152" cy="628786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17" h="917">
                <a:moveTo>
                  <a:pt x="0" y="752"/>
                </a:moveTo>
                <a:lnTo>
                  <a:pt x="558" y="522"/>
                </a:lnTo>
                <a:lnTo>
                  <a:pt x="928" y="312"/>
                </a:lnTo>
                <a:lnTo>
                  <a:pt x="1192" y="160"/>
                </a:lnTo>
                <a:lnTo>
                  <a:pt x="1408" y="0"/>
                </a:lnTo>
                <a:lnTo>
                  <a:pt x="1417" y="328"/>
                </a:lnTo>
                <a:lnTo>
                  <a:pt x="918" y="645"/>
                </a:lnTo>
                <a:lnTo>
                  <a:pt x="374" y="872"/>
                </a:lnTo>
                <a:lnTo>
                  <a:pt x="56" y="917"/>
                </a:lnTo>
                <a:lnTo>
                  <a:pt x="0" y="752"/>
                </a:ln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4398" y="3326408"/>
            <a:ext cx="4242628" cy="14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E/A(</a:t>
            </a:r>
            <a:r>
              <a:rPr lang="el-GR" altLang="de-D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-16 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</a:p>
          <a:p>
            <a:pPr lvl="0" eaLnBrk="0" fontAlgn="base" hangingPunct="0">
              <a:spcAft>
                <a:spcPct val="0"/>
              </a:spcAft>
            </a:pPr>
            <a:endParaRPr lang="en-GB" altLang="de-DE" sz="8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r>
              <a:rPr lang="en-GB" altLang="de-DE" dirty="0" smtClean="0">
                <a:solidFill>
                  <a:srgbClr val="000000"/>
                </a:solidFill>
                <a:sym typeface="Wingdings"/>
              </a:rPr>
              <a:t>slope  </a:t>
            </a:r>
            <a:r>
              <a:rPr lang="en-GB" altLang="de-DE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(E/A)(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</a:t>
            </a:r>
            <a:r>
              <a:rPr lang="en-GB" altLang="de-DE" b="1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endParaRPr lang="en-GB" altLang="de-DE" sz="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curvature </a:t>
            </a:r>
            <a:r>
              <a:rPr lang="en-GB" altLang="de-DE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GB" altLang="de-DE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(E/A)/</a:t>
            </a:r>
            <a:r>
              <a:rPr lang="en-GB" altLang="de-DE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0" fontAlgn="base" hangingPunct="0">
              <a:spcAft>
                <a:spcPct val="0"/>
              </a:spcAft>
              <a:buClr>
                <a:srgbClr val="FF0000"/>
              </a:buClr>
            </a:pP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(nuclear incompressibility) 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altLang="de-DE" baseline="30000" dirty="0" smtClean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9512" y="5025950"/>
            <a:ext cx="3494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 SIS18:</a:t>
            </a: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light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fragments</a:t>
            </a:r>
            <a:endParaRPr lang="de-D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subthreshold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kaon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716016" y="6309320"/>
            <a:ext cx="3302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GB" altLang="de-DE" sz="2400" baseline="-250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nm</a:t>
            </a:r>
            <a:r>
              <a:rPr lang="en-GB" altLang="de-DE" sz="2000" baseline="-25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380 </a:t>
            </a:r>
            <a:r>
              <a:rPr lang="de-DE" altLang="de-DE" sz="20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altLang="de-DE" sz="2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</a:t>
            </a:r>
            <a:r>
              <a:rPr lang="de-DE" altLang="de-DE" sz="20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stiff</a:t>
            </a:r>
            <a:r>
              <a:rPr lang="de-DE" altLang="de-DE" sz="2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EOS</a:t>
            </a:r>
            <a:endParaRPr lang="el-GR" altLang="de-DE" sz="20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723252" y="5877272"/>
            <a:ext cx="38989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sz="24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220 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 40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MeV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"soft" EOS</a:t>
            </a:r>
          </a:p>
        </p:txBody>
      </p:sp>
      <p:sp>
        <p:nvSpPr>
          <p:cNvPr id="4" name="Rechteck 3"/>
          <p:cNvSpPr/>
          <p:nvPr/>
        </p:nvSpPr>
        <p:spPr>
          <a:xfrm>
            <a:off x="144015" y="6093296"/>
            <a:ext cx="478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A. Le </a:t>
            </a:r>
            <a:r>
              <a:rPr lang="en-US" sz="1200" dirty="0"/>
              <a:t>Fevre et al., </a:t>
            </a:r>
            <a:r>
              <a:rPr lang="en-US" sz="1200" dirty="0" err="1"/>
              <a:t>Nucl</a:t>
            </a:r>
            <a:r>
              <a:rPr lang="en-US" sz="1200" dirty="0"/>
              <a:t>. Phys.  A945 (2016) </a:t>
            </a:r>
            <a:r>
              <a:rPr lang="en-US" sz="1200" dirty="0" smtClean="0"/>
              <a:t>112 </a:t>
            </a:r>
          </a:p>
          <a:p>
            <a:r>
              <a:rPr lang="en-US" sz="1200" dirty="0"/>
              <a:t>C. Sturm et al., (</a:t>
            </a:r>
            <a:r>
              <a:rPr lang="en-US" sz="1200" dirty="0" err="1"/>
              <a:t>KaoS</a:t>
            </a:r>
            <a:r>
              <a:rPr lang="en-US" sz="1200" dirty="0"/>
              <a:t> Collaboration)  Phys. Rev. Lett. 86 (2001) 39</a:t>
            </a:r>
            <a:endParaRPr lang="de-DE" sz="1200" dirty="0" smtClean="0"/>
          </a:p>
          <a:p>
            <a:r>
              <a:rPr lang="de-DE" sz="1200" dirty="0" err="1" smtClean="0"/>
              <a:t>Ch</a:t>
            </a:r>
            <a:r>
              <a:rPr lang="de-DE" sz="1200" dirty="0"/>
              <a:t>. Fuchs et al., Phys. </a:t>
            </a:r>
            <a:r>
              <a:rPr lang="en-US" sz="1200" dirty="0"/>
              <a:t>Rev. Lett. 86 (2001) 1974</a:t>
            </a:r>
          </a:p>
        </p:txBody>
      </p:sp>
    </p:spTree>
    <p:extLst>
      <p:ext uri="{BB962C8B-B14F-4D97-AF65-F5344CB8AC3E}">
        <p14:creationId xmlns:p14="http://schemas.microsoft.com/office/powerpoint/2010/main" val="3423649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8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40" grpId="0"/>
      <p:bldP spid="9" grpId="0" animBg="1"/>
      <p:bldP spid="2" grpId="0"/>
      <p:bldP spid="3" grpId="0"/>
      <p:bldP spid="1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4875401" cy="6887871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01" y="3560486"/>
            <a:ext cx="3513627" cy="188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7" y="1312311"/>
            <a:ext cx="3800134" cy="229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55" y="5445224"/>
            <a:ext cx="3744416" cy="152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/>
          <a:srcRect r="40521"/>
          <a:stretch/>
        </p:blipFill>
        <p:spPr>
          <a:xfrm>
            <a:off x="4977189" y="122778"/>
            <a:ext cx="2763163" cy="106675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/>
          <a:srcRect l="71302"/>
          <a:stretch/>
        </p:blipFill>
        <p:spPr>
          <a:xfrm>
            <a:off x="7703309" y="122778"/>
            <a:ext cx="133318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5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feld 2"/>
          <p:cNvSpPr txBox="1">
            <a:spLocks noChangeArrowheads="1"/>
          </p:cNvSpPr>
          <p:nvPr/>
        </p:nvSpPr>
        <p:spPr bwMode="auto">
          <a:xfrm>
            <a:off x="602781" y="104779"/>
            <a:ext cx="79241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rgbClr val="0070C0"/>
                </a:solidFill>
              </a:rPr>
              <a:t>BM@N upgrade </a:t>
            </a:r>
            <a:r>
              <a:rPr lang="de-DE" altLang="de-DE" sz="3600" dirty="0" err="1">
                <a:solidFill>
                  <a:srgbClr val="0070C0"/>
                </a:solidFill>
              </a:rPr>
              <a:t>for</a:t>
            </a:r>
            <a:r>
              <a:rPr lang="de-DE" altLang="de-DE" sz="3600" dirty="0">
                <a:solidFill>
                  <a:srgbClr val="0070C0"/>
                </a:solidFill>
              </a:rPr>
              <a:t> </a:t>
            </a:r>
            <a:r>
              <a:rPr lang="de-DE" altLang="de-DE" sz="3600" dirty="0" err="1">
                <a:solidFill>
                  <a:srgbClr val="0070C0"/>
                </a:solidFill>
              </a:rPr>
              <a:t>Au+Au</a:t>
            </a:r>
            <a:r>
              <a:rPr lang="de-DE" altLang="de-DE" sz="3600" dirty="0">
                <a:solidFill>
                  <a:srgbClr val="0070C0"/>
                </a:solidFill>
              </a:rPr>
              <a:t> </a:t>
            </a:r>
            <a:r>
              <a:rPr lang="de-DE" altLang="de-DE" sz="3600" dirty="0" err="1">
                <a:solidFill>
                  <a:srgbClr val="0070C0"/>
                </a:solidFill>
              </a:rPr>
              <a:t>collisions</a:t>
            </a:r>
            <a:r>
              <a:rPr lang="de-DE" altLang="de-DE" sz="3600" dirty="0">
                <a:solidFill>
                  <a:srgbClr val="0070C0"/>
                </a:solidFill>
              </a:rPr>
              <a:t>  </a:t>
            </a:r>
            <a:endParaRPr lang="en-US" altLang="de-DE" sz="3600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12" y="706257"/>
            <a:ext cx="60293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835841"/>
            <a:ext cx="4293355" cy="28622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061619"/>
            <a:ext cx="3203142" cy="265660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71600" y="3396045"/>
            <a:ext cx="30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track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reconstruction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efficiency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52120" y="3580711"/>
            <a:ext cx="229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momentum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resolution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23728" y="4898887"/>
            <a:ext cx="210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2D19EF"/>
                </a:solidFill>
              </a:rPr>
              <a:t>low</a:t>
            </a:r>
            <a:r>
              <a:rPr lang="de-DE" dirty="0" smtClean="0">
                <a:solidFill>
                  <a:srgbClr val="2D19EF"/>
                </a:solidFill>
              </a:rPr>
              <a:t> GEM </a:t>
            </a:r>
            <a:r>
              <a:rPr lang="de-DE" dirty="0" err="1" smtClean="0">
                <a:solidFill>
                  <a:srgbClr val="2D19EF"/>
                </a:solidFill>
              </a:rPr>
              <a:t>granularity</a:t>
            </a:r>
            <a:endParaRPr lang="de-DE" dirty="0">
              <a:solidFill>
                <a:srgbClr val="2D19EF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3174240" y="4634374"/>
            <a:ext cx="245632" cy="345420"/>
          </a:xfrm>
          <a:prstGeom prst="straightConnector1">
            <a:avLst/>
          </a:prstGeom>
          <a:ln w="25400">
            <a:solidFill>
              <a:srgbClr val="2D19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1001954" y="2947505"/>
            <a:ext cx="7560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4A </a:t>
            </a: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(QGSM </a:t>
            </a: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generator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de-D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75260" y="-27384"/>
            <a:ext cx="8930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 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simulations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hybrid tracking 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de-DE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473942" y="1036933"/>
            <a:ext cx="6484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1000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82" y="4361490"/>
            <a:ext cx="3568306" cy="221827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139" y="4296527"/>
            <a:ext cx="3419722" cy="2127827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4388071" y="6378093"/>
            <a:ext cx="4321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 10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%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PID 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</a:t>
            </a:r>
            <a:endPara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6"/>
          <a:stretch/>
        </p:blipFill>
        <p:spPr bwMode="auto">
          <a:xfrm>
            <a:off x="796061" y="1928513"/>
            <a:ext cx="7184019" cy="234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907704" y="1532806"/>
            <a:ext cx="146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endPara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364088" y="1528403"/>
            <a:ext cx="2023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Reconstructed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endPara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1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12" y="620688"/>
            <a:ext cx="5438918" cy="416211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67744" y="-41919"/>
            <a:ext cx="4773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</a:t>
            </a:r>
            <a:endParaRPr lang="de-DE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02" y="3238941"/>
            <a:ext cx="5040818" cy="122083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830" y="675155"/>
            <a:ext cx="3720251" cy="299384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460831" y="3598598"/>
            <a:ext cx="3819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max. rate 5 kHz/cm</a:t>
            </a:r>
            <a:r>
              <a:rPr lang="en-US" sz="1400" baseline="30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innermost sensors)</a:t>
            </a:r>
          </a:p>
          <a:p>
            <a:pPr defTabSz="685800"/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strip size 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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cm = 3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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1400" baseline="30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</a:t>
            </a:r>
            <a:r>
              <a:rPr lang="en-US" sz="1400" baseline="30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pPr defTabSz="685800"/>
            <a:r>
              <a:rPr lang="de-DE" sz="14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time 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lang="en-US" sz="14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</a:t>
            </a:r>
            <a:r>
              <a:rPr lang="en-US" sz="14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  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occupancy 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</a:t>
            </a:r>
            <a:r>
              <a:rPr lang="de-DE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</a:t>
            </a:r>
            <a:r>
              <a:rPr lang="en-US" sz="1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1400" baseline="30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-4 </a:t>
            </a:r>
            <a:endParaRPr lang="en-US" sz="14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63316" y="3060447"/>
            <a:ext cx="78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33CC"/>
                </a:solidFill>
              </a:rPr>
              <a:t>FLUKA</a:t>
            </a:r>
            <a:endParaRPr lang="de-DE" dirty="0">
              <a:solidFill>
                <a:srgbClr val="0033CC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652" y="4360604"/>
            <a:ext cx="3652577" cy="249739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38104" y="5373216"/>
            <a:ext cx="50395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time: 5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months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</a:t>
            </a:r>
            <a:endParaRPr lang="de-DE" sz="2000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Ionizing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dose 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Gy (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mild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damage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 N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eutron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equivalent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dose </a:t>
            </a:r>
            <a:r>
              <a:rPr lang="en-US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2000" baseline="30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US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baseline="-25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</a:t>
            </a:r>
            <a:r>
              <a:rPr lang="en-US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/cm</a:t>
            </a:r>
            <a:r>
              <a:rPr lang="en-US" sz="2000" baseline="30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(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</a:t>
            </a:r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below</a:t>
            </a:r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inversion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0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48402" y="4744744"/>
            <a:ext cx="540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</a:t>
            </a:r>
            <a:r>
              <a:rPr lang="en-US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baseline="30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ions/s with 4.5A </a:t>
            </a:r>
            <a:r>
              <a:rPr lang="en-US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 </a:t>
            </a:r>
            <a:r>
              <a:rPr lang="en-US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1% int. Au target</a:t>
            </a:r>
            <a:endParaRPr lang="en-US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" y="332656"/>
            <a:ext cx="3600400" cy="90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332656"/>
            <a:ext cx="1365869" cy="91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93486" y="1340768"/>
            <a:ext cx="91085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package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instrumentation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NICA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FAIR/CBM</a:t>
            </a:r>
          </a:p>
          <a:p>
            <a:pPr lvl="0" algn="ctr"/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Grant 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4.6 </a:t>
            </a:r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M€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over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4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years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for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manpower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</a:t>
            </a:r>
            <a:r>
              <a:rPr 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starting</a:t>
            </a:r>
            <a:r>
              <a:rPr 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2020)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251520" y="2535768"/>
          <a:ext cx="8605444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6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Task</a:t>
                      </a:r>
                      <a:endParaRPr lang="en-US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Partners</a:t>
                      </a:r>
                      <a:endParaRPr lang="en-US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Integration,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installation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Silicon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Trackers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NICA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CBM 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JINR </a:t>
                      </a:r>
                      <a:r>
                        <a:rPr lang="de-DE" b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Dubna</a:t>
                      </a:r>
                      <a:r>
                        <a:rPr lang="de-DE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FAIR/GSI, </a:t>
                      </a:r>
                    </a:p>
                    <a:p>
                      <a:r>
                        <a:rPr lang="de-DE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Univ. Tübingen </a:t>
                      </a:r>
                      <a:endParaRPr lang="en-US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Developments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acquisition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chain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preprocessing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computing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procedures</a:t>
                      </a:r>
                      <a:endParaRPr lang="de-DE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JINR </a:t>
                      </a:r>
                      <a:r>
                        <a:rPr lang="de-DE" b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Dubna</a:t>
                      </a:r>
                      <a:r>
                        <a:rPr lang="de-DE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FAIR/GSI, </a:t>
                      </a:r>
                    </a:p>
                    <a:p>
                      <a:r>
                        <a:rPr lang="de-DE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WUT </a:t>
                      </a:r>
                      <a:r>
                        <a:rPr lang="de-DE" b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Warsaw</a:t>
                      </a:r>
                      <a:endParaRPr lang="en-US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packages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participation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</a:t>
                      </a:r>
                      <a:r>
                        <a:rPr lang="de-DE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studies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JINR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Dubna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FAIR/GSI,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MEPhI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</a:p>
                    <a:p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Wigner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Inst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Budapest</a:t>
                      </a:r>
                      <a:endParaRPr lang="en-US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beam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monitors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chamber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de-DE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</a:t>
                      </a:r>
                      <a:r>
                        <a:rPr lang="de-DE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pipe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NICA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JINR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Dubna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FAIR/GSI</a:t>
                      </a:r>
                      <a:endParaRPr lang="en-US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Zero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Degree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Calorimeters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NICA </a:t>
                      </a:r>
                      <a:r>
                        <a:rPr lang="de-DE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INR </a:t>
                      </a:r>
                      <a:r>
                        <a:rPr lang="de-DE" b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Moscow</a:t>
                      </a:r>
                      <a:r>
                        <a:rPr lang="de-DE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NRI-CAS </a:t>
                      </a:r>
                      <a:r>
                        <a:rPr lang="de-DE" b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Prague</a:t>
                      </a:r>
                      <a:endParaRPr lang="en-US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8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" y="332656"/>
            <a:ext cx="3600400" cy="90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332656"/>
            <a:ext cx="1365869" cy="91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-32899" y="1628800"/>
            <a:ext cx="91085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package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n-US" sz="24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 development of detector technologies 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216586"/>
              </p:ext>
            </p:extLst>
          </p:nvPr>
        </p:nvGraphicFramePr>
        <p:xfrm>
          <a:off x="218631" y="2564904"/>
          <a:ext cx="8605444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6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Task</a:t>
                      </a:r>
                      <a:endParaRPr lang="en-US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Partners</a:t>
                      </a:r>
                      <a:endParaRPr lang="en-US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Develop a beyond state of the art CMOS pixel sensors (MAPS) for high-rate Silicon trackers 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JINR </a:t>
                      </a:r>
                      <a:r>
                        <a:rPr lang="de-DE" b="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Dubna</a:t>
                      </a:r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FAIR/GSI,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Univ. </a:t>
                      </a:r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Frankfurt, </a:t>
                      </a:r>
                      <a:r>
                        <a:rPr lang="de-DE" b="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KINR </a:t>
                      </a:r>
                      <a:r>
                        <a:rPr lang="de-DE" b="0" baseline="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Kiev</a:t>
                      </a:r>
                      <a:r>
                        <a:rPr lang="de-DE" b="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b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IPHC Strasbourg,</a:t>
                      </a:r>
                      <a:r>
                        <a:rPr lang="de-DE" b="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763688" y="4077072"/>
            <a:ext cx="594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Grant </a:t>
            </a:r>
            <a:r>
              <a:rPr 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1.0 M€ </a:t>
            </a:r>
            <a:r>
              <a:rPr lang="de-DE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over</a:t>
            </a:r>
            <a:r>
              <a:rPr 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4 </a:t>
            </a:r>
            <a:r>
              <a:rPr lang="de-DE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years</a:t>
            </a:r>
            <a:r>
              <a:rPr 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for</a:t>
            </a:r>
            <a:r>
              <a:rPr 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manpower</a:t>
            </a:r>
            <a:r>
              <a:rPr 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</a:t>
            </a:r>
            <a:r>
              <a:rPr lang="de-DE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starting</a:t>
            </a:r>
            <a:r>
              <a:rPr 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2020</a:t>
            </a:r>
            <a:r>
              <a:rPr lang="de-DE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</a:t>
            </a:r>
            <a:endParaRPr lang="de-DE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41453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30" y="1052736"/>
            <a:ext cx="9227530" cy="5184576"/>
          </a:xfrm>
        </p:spPr>
      </p:pic>
    </p:spTree>
    <p:extLst>
      <p:ext uri="{BB962C8B-B14F-4D97-AF65-F5344CB8AC3E}">
        <p14:creationId xmlns:p14="http://schemas.microsoft.com/office/powerpoint/2010/main" val="91130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584" y="-99392"/>
            <a:ext cx="11274615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4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gsi.de/fileadmin/oeffentlichkeitsarbeit/fair/FAIR-Baustelle/Bildarchiv/2019/Luftbild_SIS100_Okt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317" y="0"/>
            <a:ext cx="10298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48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t="3711" r="18880" b="3371"/>
          <a:stretch/>
        </p:blipFill>
        <p:spPr bwMode="auto">
          <a:xfrm>
            <a:off x="-19734" y="4477265"/>
            <a:ext cx="4086272" cy="24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 CBM Collaboration: 58 institutions, &gt; 460 members</a:t>
            </a:r>
            <a:endParaRPr kumimoji="0" lang="en-GB" altLang="de-DE" sz="28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8719" y="476672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China: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CCNU Wuhan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Tsinghua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 Univ.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USTC Hefei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Yichang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Chongqing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 Lanzhou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Czech Republic: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CAS,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Rez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Techn. Univ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.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Prague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sng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France: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IPHC Strasbourg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Hungary:</a:t>
            </a:r>
          </a:p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KFKI Budapest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Eötvös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 Univ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2" y="495835"/>
            <a:ext cx="201800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Germany:</a:t>
            </a:r>
            <a:r>
              <a:rPr kumimoji="0" 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Darmstadt TU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FAIR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Frankfurt Univ. IKF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Frankfurt Univ. FIAS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Frankfurt Univ. ICS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GSI Darmstadt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Giessen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 Univ.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Heidelberg Univ. P.I.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Heidelberg Univ. ZITI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HZ Dresden-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Rossendorf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KIT Karlsruhe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Münster Univ. 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München TU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Tübingen Univ. </a:t>
            </a:r>
          </a:p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Wuppertal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Univ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ZIB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Berlin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 </a:t>
            </a:r>
            <a:endParaRPr kumimoji="0" lang="en-GB" sz="16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620690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India: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Aligarh Muslim Univ.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Bose Inst. Kolkata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Panjab</a:t>
            </a: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 Univ.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Rajasthan Univ.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Univ. of Jammu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Univ. of Kashmir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Univ. of Calcutta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B.H. Univ. </a:t>
            </a:r>
            <a:r>
              <a:rPr kumimoji="0" lang="en-GB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Varanasi</a:t>
            </a:r>
            <a:endParaRPr kumimoji="0" lang="en-US" alt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VECC Kolkata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IOP Bhubaneswar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IIT </a:t>
            </a:r>
            <a:r>
              <a:rPr kumimoji="0" lang="en-GB" alt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Kharagpur</a:t>
            </a:r>
            <a:endParaRPr kumimoji="0" lang="en-GB" alt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IIT Indore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Gauhati</a:t>
            </a:r>
            <a:r>
              <a:rPr kumimoji="0" lang="en-GB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3" y="620688"/>
            <a:ext cx="1710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Japan:</a:t>
            </a:r>
          </a:p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KEK Tsukuba</a:t>
            </a:r>
          </a:p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Korea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: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Pusan Nat. Univ.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Poland: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AGH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Krakow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Jag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Univ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Krakow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Warsaw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Univ.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Warsaw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Univ. Tech.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Romania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NIPNE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Bucharest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Univ.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Bucharest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2" y="556456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sng" strike="noStrike" kern="1200" cap="none" spc="0" normalizeH="0" baseline="0" noProof="0" dirty="0" err="1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Russia</a:t>
            </a:r>
            <a:r>
              <a:rPr kumimoji="0" 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:</a:t>
            </a:r>
            <a:endParaRPr kumimoji="0" lang="de-DE" sz="1600" b="0" i="0" u="sng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IHEP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Protvino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INR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Troitzk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ITEP Moscow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Kurchatov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 Inst., Moscow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VBLHEP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, JINR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Dubna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LIT, JINR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Dubna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MEPHI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Moscow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PNPI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Gatchina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SINP MSU, Moscow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sng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Ukraine: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T. Shevchenko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Univ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. Kiev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Kiev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Inst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Nucl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Research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531865" y="652534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099817" y="645333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AutoShape 2" descr="Bildergebnis für israel"/>
          <p:cNvSpPr>
            <a:spLocks noChangeAspect="1" noChangeArrowheads="1"/>
          </p:cNvSpPr>
          <p:nvPr/>
        </p:nvSpPr>
        <p:spPr bwMode="auto">
          <a:xfrm>
            <a:off x="155575" y="-7318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AutoShape 4" descr="Bildergebnis für israel"/>
          <p:cNvSpPr>
            <a:spLocks noChangeAspect="1" noChangeArrowheads="1"/>
          </p:cNvSpPr>
          <p:nvPr/>
        </p:nvSpPr>
        <p:spPr bwMode="auto">
          <a:xfrm>
            <a:off x="307975" y="-5794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AutoShape 6" descr="Bildergebnis für israel"/>
          <p:cNvSpPr>
            <a:spLocks noChangeAspect="1" noChangeArrowheads="1"/>
          </p:cNvSpPr>
          <p:nvPr/>
        </p:nvSpPr>
        <p:spPr bwMode="auto">
          <a:xfrm>
            <a:off x="460375" y="-4270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AutoShape 8" descr="Bildergebnis"/>
          <p:cNvSpPr>
            <a:spLocks noChangeAspect="1" noChangeArrowheads="1"/>
          </p:cNvSpPr>
          <p:nvPr/>
        </p:nvSpPr>
        <p:spPr bwMode="auto">
          <a:xfrm>
            <a:off x="155575" y="-2193925"/>
            <a:ext cx="6286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2" descr="http://www.fair-center.eu/fileadmin/fair/experiments/CBM/fotos/2017/DSC_2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58" y="3429000"/>
            <a:ext cx="5145512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1331640" y="4077072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283968" y="6581001"/>
            <a:ext cx="4728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30</a:t>
            </a:r>
            <a:r>
              <a:rPr lang="de-DE" sz="1200" baseline="30000" dirty="0" smtClean="0"/>
              <a:t>th</a:t>
            </a:r>
            <a:r>
              <a:rPr lang="de-DE" sz="1200" dirty="0" smtClean="0"/>
              <a:t> </a:t>
            </a:r>
            <a:r>
              <a:rPr lang="de-DE" sz="1200" dirty="0"/>
              <a:t>CBM </a:t>
            </a:r>
            <a:r>
              <a:rPr lang="de-DE" sz="1200" dirty="0" err="1"/>
              <a:t>Collaboration</a:t>
            </a:r>
            <a:r>
              <a:rPr lang="de-DE" sz="1200" dirty="0"/>
              <a:t> </a:t>
            </a:r>
            <a:r>
              <a:rPr lang="de-DE" sz="1200" dirty="0" err="1"/>
              <a:t>meeting</a:t>
            </a:r>
            <a:r>
              <a:rPr lang="de-DE" sz="1200" dirty="0"/>
              <a:t> </a:t>
            </a:r>
            <a:r>
              <a:rPr lang="en-US" sz="1200" dirty="0" smtClean="0"/>
              <a:t>Sept</a:t>
            </a:r>
            <a:r>
              <a:rPr lang="en-US" sz="1200" dirty="0" smtClean="0"/>
              <a:t>. </a:t>
            </a:r>
            <a:r>
              <a:rPr lang="en-US" sz="1200" dirty="0"/>
              <a:t>2017, CCNU, Wuhan, China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0935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7" t="44267" r="57814" b="42443"/>
          <a:stretch/>
        </p:blipFill>
        <p:spPr bwMode="auto">
          <a:xfrm>
            <a:off x="1642063" y="3068960"/>
            <a:ext cx="2425881" cy="102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860032" y="2180864"/>
            <a:ext cx="4032448" cy="4422898"/>
            <a:chOff x="4722113" y="1268760"/>
            <a:chExt cx="3845130" cy="422528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45"/>
            <a:stretch/>
          </p:blipFill>
          <p:spPr bwMode="auto">
            <a:xfrm>
              <a:off x="5076056" y="1268760"/>
              <a:ext cx="3491187" cy="4225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 rot="16200000">
              <a:off x="4250189" y="3196733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E</a:t>
              </a:r>
              <a:r>
                <a:rPr lang="de-DE" baseline="-25000" dirty="0" err="1" smtClean="0"/>
                <a:t>sym</a:t>
              </a:r>
              <a:r>
                <a:rPr lang="de-DE" dirty="0" smtClean="0"/>
                <a:t> (</a:t>
              </a:r>
              <a:r>
                <a:rPr lang="de-DE" dirty="0" err="1" smtClean="0"/>
                <a:t>MeV</a:t>
              </a:r>
              <a:r>
                <a:rPr lang="de-DE" dirty="0" smtClean="0"/>
                <a:t>)</a:t>
              </a:r>
              <a:endParaRPr lang="en-US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1" y="1628800"/>
            <a:ext cx="5126815" cy="90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51520" y="335699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slope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93060" y="529191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curvature</a:t>
            </a:r>
            <a:r>
              <a:rPr lang="de-DE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56485" r="50000" b="31297"/>
          <a:stretch/>
        </p:blipFill>
        <p:spPr bwMode="auto">
          <a:xfrm>
            <a:off x="1426846" y="5075993"/>
            <a:ext cx="2641098" cy="94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0033CC"/>
                </a:solidFill>
                <a:latin typeface="Tahoma" pitchFamily="34" charset="0"/>
              </a:rPr>
              <a:t>T</a:t>
            </a:r>
            <a:r>
              <a:rPr lang="en-GB" sz="3600" dirty="0" smtClean="0">
                <a:solidFill>
                  <a:srgbClr val="0033CC"/>
                </a:solidFill>
                <a:latin typeface="Tahoma" pitchFamily="34" charset="0"/>
              </a:rPr>
              <a:t>he nuclear symmetry energy</a:t>
            </a:r>
          </a:p>
        </p:txBody>
      </p:sp>
      <p:sp>
        <p:nvSpPr>
          <p:cNvPr id="8" name="Rechteck 7"/>
          <p:cNvSpPr/>
          <p:nvPr/>
        </p:nvSpPr>
        <p:spPr>
          <a:xfrm>
            <a:off x="2230623" y="764704"/>
            <a:ext cx="8174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kern="0" dirty="0">
                <a:solidFill>
                  <a:srgbClr val="000000"/>
                </a:solidFill>
              </a:rPr>
              <a:t>E</a:t>
            </a:r>
            <a:r>
              <a:rPr lang="en-US" sz="2800" kern="0" baseline="-25000" dirty="0">
                <a:solidFill>
                  <a:srgbClr val="000000"/>
                </a:solidFill>
              </a:rPr>
              <a:t>A</a:t>
            </a:r>
            <a:r>
              <a:rPr lang="en-US" sz="2800" kern="0" dirty="0">
                <a:solidFill>
                  <a:srgbClr val="000000"/>
                </a:solidFill>
              </a:rPr>
              <a:t>(</a:t>
            </a:r>
            <a:r>
              <a:rPr lang="el-GR" sz="2800" kern="0" dirty="0">
                <a:solidFill>
                  <a:srgbClr val="000000"/>
                </a:solidFill>
              </a:rPr>
              <a:t>ρ,δ) = </a:t>
            </a:r>
            <a:r>
              <a:rPr lang="en-US" sz="2800" kern="0" dirty="0">
                <a:solidFill>
                  <a:srgbClr val="000000"/>
                </a:solidFill>
              </a:rPr>
              <a:t>E</a:t>
            </a:r>
            <a:r>
              <a:rPr lang="en-US" sz="2800" kern="0" baseline="-25000" dirty="0">
                <a:solidFill>
                  <a:srgbClr val="000000"/>
                </a:solidFill>
              </a:rPr>
              <a:t>A</a:t>
            </a:r>
            <a:r>
              <a:rPr lang="en-US" sz="2800" kern="0" dirty="0">
                <a:solidFill>
                  <a:srgbClr val="000000"/>
                </a:solidFill>
              </a:rPr>
              <a:t>(</a:t>
            </a:r>
            <a:r>
              <a:rPr lang="el-GR" sz="2800" kern="0" dirty="0">
                <a:solidFill>
                  <a:srgbClr val="000000"/>
                </a:solidFill>
              </a:rPr>
              <a:t>ρ,0)+</a:t>
            </a:r>
            <a:r>
              <a:rPr lang="en-US" sz="2800" kern="0" dirty="0" err="1">
                <a:solidFill>
                  <a:srgbClr val="FF0000"/>
                </a:solidFill>
              </a:rPr>
              <a:t>E</a:t>
            </a:r>
            <a:r>
              <a:rPr lang="en-US" sz="2800" kern="0" baseline="-25000" dirty="0" err="1">
                <a:solidFill>
                  <a:srgbClr val="FF0000"/>
                </a:solidFill>
              </a:rPr>
              <a:t>sym</a:t>
            </a:r>
            <a:r>
              <a:rPr lang="en-US" sz="2800" kern="0" dirty="0">
                <a:solidFill>
                  <a:srgbClr val="FF0000"/>
                </a:solidFill>
              </a:rPr>
              <a:t>(</a:t>
            </a:r>
            <a:r>
              <a:rPr lang="el-GR" sz="2800" kern="0" dirty="0">
                <a:solidFill>
                  <a:srgbClr val="FF0000"/>
                </a:solidFill>
              </a:rPr>
              <a:t>ρ)</a:t>
            </a:r>
            <a:r>
              <a:rPr lang="el-GR" sz="2800" kern="0" dirty="0">
                <a:solidFill>
                  <a:srgbClr val="000000"/>
                </a:solidFill>
              </a:rPr>
              <a:t>·</a:t>
            </a:r>
            <a:r>
              <a:rPr lang="el-GR" sz="2800" kern="0" dirty="0" smtClean="0">
                <a:solidFill>
                  <a:srgbClr val="000000"/>
                </a:solidFill>
              </a:rPr>
              <a:t>δ</a:t>
            </a:r>
            <a:r>
              <a:rPr lang="el-GR" sz="2800" kern="0" baseline="30000" dirty="0" smtClean="0">
                <a:solidFill>
                  <a:srgbClr val="000000"/>
                </a:solidFill>
              </a:rPr>
              <a:t>2</a:t>
            </a:r>
            <a:endParaRPr lang="de-DE" sz="2800" kern="0" dirty="0">
              <a:solidFill>
                <a:srgbClr val="00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9" r="5795"/>
          <a:stretch/>
        </p:blipFill>
        <p:spPr bwMode="auto">
          <a:xfrm>
            <a:off x="4815642" y="3453412"/>
            <a:ext cx="2934564" cy="322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79512" y="2555612"/>
            <a:ext cx="379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Empirical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E</a:t>
            </a:r>
            <a:r>
              <a:rPr lang="de-DE" baseline="-25000" dirty="0" err="1" smtClean="0">
                <a:solidFill>
                  <a:srgbClr val="0033CC"/>
                </a:solidFill>
              </a:rPr>
              <a:t>sym</a:t>
            </a:r>
            <a:r>
              <a:rPr lang="de-DE" dirty="0" smtClean="0">
                <a:solidFill>
                  <a:srgbClr val="0033CC"/>
                </a:solidFill>
              </a:rPr>
              <a:t>(</a:t>
            </a:r>
            <a:r>
              <a:rPr lang="el-GR" dirty="0" smtClean="0">
                <a:solidFill>
                  <a:srgbClr val="0033CC"/>
                </a:solidFill>
              </a:rPr>
              <a:t>ρ</a:t>
            </a:r>
            <a:r>
              <a:rPr lang="de-DE" baseline="-25000" dirty="0" smtClean="0">
                <a:solidFill>
                  <a:srgbClr val="0033CC"/>
                </a:solidFill>
              </a:rPr>
              <a:t>0</a:t>
            </a:r>
            <a:r>
              <a:rPr lang="de-DE" dirty="0" smtClean="0">
                <a:solidFill>
                  <a:srgbClr val="0033CC"/>
                </a:solidFill>
              </a:rPr>
              <a:t>) ≈ 30 </a:t>
            </a:r>
            <a:r>
              <a:rPr lang="de-DE" dirty="0" err="1" smtClean="0">
                <a:solidFill>
                  <a:srgbClr val="0033CC"/>
                </a:solidFill>
              </a:rPr>
              <a:t>MeV</a:t>
            </a:r>
            <a:r>
              <a:rPr lang="de-DE" dirty="0" smtClean="0">
                <a:solidFill>
                  <a:srgbClr val="0033CC"/>
                </a:solidFill>
              </a:rPr>
              <a:t> 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9296" y="4086475"/>
            <a:ext cx="35413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theoretical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L</a:t>
            </a:r>
            <a:r>
              <a:rPr lang="de-DE" dirty="0">
                <a:solidFill>
                  <a:srgbClr val="0033CC"/>
                </a:solidFill>
              </a:rPr>
              <a:t>(</a:t>
            </a:r>
            <a:r>
              <a:rPr lang="el-GR" dirty="0">
                <a:solidFill>
                  <a:srgbClr val="0033CC"/>
                </a:solidFill>
              </a:rPr>
              <a:t>ρ</a:t>
            </a:r>
            <a:r>
              <a:rPr lang="de-DE" baseline="-25000" dirty="0">
                <a:solidFill>
                  <a:srgbClr val="0033CC"/>
                </a:solidFill>
              </a:rPr>
              <a:t>0</a:t>
            </a:r>
            <a:r>
              <a:rPr lang="de-DE" dirty="0">
                <a:solidFill>
                  <a:srgbClr val="0033CC"/>
                </a:solidFill>
              </a:rPr>
              <a:t>) ≈ </a:t>
            </a:r>
            <a:r>
              <a:rPr lang="de-DE" dirty="0" smtClean="0">
                <a:solidFill>
                  <a:srgbClr val="0033CC"/>
                </a:solidFill>
              </a:rPr>
              <a:t>60 </a:t>
            </a:r>
            <a:r>
              <a:rPr lang="de-DE" dirty="0" err="1">
                <a:solidFill>
                  <a:srgbClr val="0033CC"/>
                </a:solidFill>
              </a:rPr>
              <a:t>MeV</a:t>
            </a:r>
            <a:r>
              <a:rPr lang="de-DE" dirty="0">
                <a:solidFill>
                  <a:srgbClr val="0033CC"/>
                </a:solidFill>
              </a:rPr>
              <a:t>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20541" y="6093296"/>
            <a:ext cx="446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theoretical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K</a:t>
            </a:r>
            <a:r>
              <a:rPr lang="de-DE" baseline="-25000" dirty="0" err="1" smtClean="0">
                <a:solidFill>
                  <a:srgbClr val="0033CC"/>
                </a:solidFill>
              </a:rPr>
              <a:t>sym</a:t>
            </a:r>
            <a:r>
              <a:rPr lang="de-DE" dirty="0">
                <a:solidFill>
                  <a:srgbClr val="0033CC"/>
                </a:solidFill>
              </a:rPr>
              <a:t> </a:t>
            </a:r>
            <a:r>
              <a:rPr lang="de-DE" dirty="0" smtClean="0">
                <a:solidFill>
                  <a:srgbClr val="0033CC"/>
                </a:solidFill>
              </a:rPr>
              <a:t>= -700 </a:t>
            </a:r>
            <a:r>
              <a:rPr lang="de-DE" dirty="0" err="1" smtClean="0">
                <a:solidFill>
                  <a:srgbClr val="0033CC"/>
                </a:solidFill>
              </a:rPr>
              <a:t>to</a:t>
            </a:r>
            <a:r>
              <a:rPr lang="de-DE" dirty="0" smtClean="0">
                <a:solidFill>
                  <a:srgbClr val="0033CC"/>
                </a:solidFill>
              </a:rPr>
              <a:t> 470 </a:t>
            </a:r>
            <a:r>
              <a:rPr lang="de-DE" dirty="0" err="1" smtClean="0">
                <a:solidFill>
                  <a:srgbClr val="0033CC"/>
                </a:solidFill>
              </a:rPr>
              <a:t>MeV</a:t>
            </a:r>
            <a:r>
              <a:rPr lang="de-DE" dirty="0" smtClean="0">
                <a:solidFill>
                  <a:srgbClr val="0033CC"/>
                </a:solidFill>
              </a:rPr>
              <a:t> 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932040" y="65055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P. Russotto et al</a:t>
            </a:r>
            <a:r>
              <a:rPr lang="en-US" sz="1400" dirty="0" smtClean="0">
                <a:solidFill>
                  <a:srgbClr val="000000"/>
                </a:solidFill>
              </a:rPr>
              <a:t>., Phys</a:t>
            </a:r>
            <a:r>
              <a:rPr lang="en-US" sz="1400" dirty="0">
                <a:solidFill>
                  <a:srgbClr val="000000"/>
                </a:solidFill>
              </a:rPr>
              <a:t>. Rev. C 94, 034608 (2016) 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195440" y="5430415"/>
            <a:ext cx="14008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n/</a:t>
            </a:r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endParaRPr lang="de-DE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200" dirty="0" err="1"/>
              <a:t>Au+Au</a:t>
            </a:r>
            <a:r>
              <a:rPr lang="de-DE" sz="1200" dirty="0"/>
              <a:t> 400A </a:t>
            </a:r>
            <a:r>
              <a:rPr lang="de-DE" sz="1200" dirty="0" err="1" smtClean="0"/>
              <a:t>MeV</a:t>
            </a:r>
            <a:endParaRPr lang="en-US" sz="1200" dirty="0"/>
          </a:p>
        </p:txBody>
      </p:sp>
      <p:sp>
        <p:nvSpPr>
          <p:cNvPr id="19" name="Rechteck 18"/>
          <p:cNvSpPr/>
          <p:nvPr/>
        </p:nvSpPr>
        <p:spPr>
          <a:xfrm>
            <a:off x="243642" y="45091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B.A. Li and X. Han, Phys. Lett. B 727 (2013) 276</a:t>
            </a:r>
          </a:p>
        </p:txBody>
      </p:sp>
      <p:sp>
        <p:nvSpPr>
          <p:cNvPr id="2" name="Rechteck 1"/>
          <p:cNvSpPr/>
          <p:nvPr/>
        </p:nvSpPr>
        <p:spPr>
          <a:xfrm>
            <a:off x="5364088" y="2041103"/>
            <a:ext cx="3775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 smtClean="0"/>
              <a:t>Ch</a:t>
            </a:r>
            <a:r>
              <a:rPr lang="de-DE" sz="1400" dirty="0" smtClean="0"/>
              <a:t>. Fuchs </a:t>
            </a:r>
            <a:r>
              <a:rPr lang="de-DE" sz="1400" dirty="0" err="1" smtClean="0"/>
              <a:t>and</a:t>
            </a:r>
            <a:r>
              <a:rPr lang="de-DE" sz="1400" dirty="0" smtClean="0"/>
              <a:t> H.H. Wolter, EPJA30 </a:t>
            </a:r>
            <a:r>
              <a:rPr lang="de-DE" sz="1400" dirty="0"/>
              <a:t>(2006) 5</a:t>
            </a:r>
          </a:p>
        </p:txBody>
      </p:sp>
    </p:spTree>
    <p:extLst>
      <p:ext uri="{BB962C8B-B14F-4D97-AF65-F5344CB8AC3E}">
        <p14:creationId xmlns:p14="http://schemas.microsoft.com/office/powerpoint/2010/main" val="227513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285493" y="-99392"/>
            <a:ext cx="9433048" cy="7056784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01" y="-1"/>
            <a:ext cx="2123507" cy="212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/>
          <a:stretch/>
        </p:blipFill>
        <p:spPr bwMode="auto">
          <a:xfrm>
            <a:off x="4357146" y="-27384"/>
            <a:ext cx="2188098" cy="215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555" y="3566"/>
            <a:ext cx="2654959" cy="21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929769" y="1852240"/>
            <a:ext cx="10441668" cy="928688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de-DE" sz="36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Summary</a:t>
            </a:r>
          </a:p>
        </p:txBody>
      </p:sp>
      <p:sp>
        <p:nvSpPr>
          <p:cNvPr id="14" name="Rechteck 13"/>
          <p:cNvSpPr/>
          <p:nvPr/>
        </p:nvSpPr>
        <p:spPr>
          <a:xfrm>
            <a:off x="-75056" y="2708920"/>
            <a:ext cx="8823520" cy="1938992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indent="-342900" defTabSz="913954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goal of the CBM experiment at FAIR is to explore fundamental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properties of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QCD matter by measuring multi-differential observables (hadrons and leptons) with unprecedented precision. First beams of Au ions up to 11A GeV are expected in 2025.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-108520" y="4739660"/>
            <a:ext cx="8856984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indent="-342900" defTabSz="913954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BMN experiment at NICA offers the opportunity to prototype the CBM silicon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racking system, and to start the investigation of dense nuclear matter produced in </a:t>
            </a:r>
            <a:r>
              <a:rPr lang="en-US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Au+Au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collisions at beam energies of up to 4.5A GeV in 2023.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Picture 6" descr="coll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 rot="20308478">
            <a:off x="-16767" y="227158"/>
            <a:ext cx="2508930" cy="176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04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19872" y="2924944"/>
            <a:ext cx="2637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Backup</a:t>
            </a:r>
            <a:endParaRPr lang="de-DE" sz="6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4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0"/>
            <a:ext cx="9180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EOS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fragments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SIS18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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3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kumimoji="0" lang="de-DE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1600" y="1065454"/>
            <a:ext cx="7920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Le Fevre , Y Leifels, W.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eisdorf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J.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Aichelin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Hartnack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Phys.  A945 (2016) </a:t>
            </a:r>
            <a:r>
              <a:rPr lang="en-US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112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5"/>
            <a:ext cx="6033166" cy="54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7605" r="12769"/>
          <a:stretch/>
        </p:blipFill>
        <p:spPr bwMode="auto">
          <a:xfrm>
            <a:off x="6045908" y="1542674"/>
            <a:ext cx="3130670" cy="332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089303" y="2107595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361925" y="269808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7740352" y="3284984"/>
            <a:ext cx="863836" cy="1008112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17" h="917">
                <a:moveTo>
                  <a:pt x="0" y="752"/>
                </a:moveTo>
                <a:lnTo>
                  <a:pt x="558" y="522"/>
                </a:lnTo>
                <a:lnTo>
                  <a:pt x="928" y="312"/>
                </a:lnTo>
                <a:lnTo>
                  <a:pt x="1192" y="160"/>
                </a:lnTo>
                <a:lnTo>
                  <a:pt x="1408" y="0"/>
                </a:lnTo>
                <a:lnTo>
                  <a:pt x="1417" y="328"/>
                </a:lnTo>
                <a:lnTo>
                  <a:pt x="918" y="645"/>
                </a:lnTo>
                <a:lnTo>
                  <a:pt x="374" y="872"/>
                </a:lnTo>
                <a:lnTo>
                  <a:pt x="56" y="917"/>
                </a:lnTo>
                <a:lnTo>
                  <a:pt x="0" y="752"/>
                </a:lnTo>
                <a:close/>
              </a:path>
            </a:pathLst>
          </a:custGeom>
          <a:solidFill>
            <a:srgbClr val="0070C0">
              <a:alpha val="47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2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skyrme_e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5"/>
          <a:stretch>
            <a:fillRect/>
          </a:stretch>
        </p:blipFill>
        <p:spPr bwMode="auto">
          <a:xfrm>
            <a:off x="4678363" y="1268760"/>
            <a:ext cx="3810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588" name="Text Box 4"/>
          <p:cNvSpPr txBox="1">
            <a:spLocks noChangeArrowheads="1"/>
          </p:cNvSpPr>
          <p:nvPr/>
        </p:nvSpPr>
        <p:spPr bwMode="auto">
          <a:xfrm>
            <a:off x="1412875" y="644525"/>
            <a:ext cx="743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Experiment:  C. Sturm et al., (KaoS Collaboration)  Phys. Rev. Lett. 86 (2001) 39</a:t>
            </a:r>
          </a:p>
        </p:txBody>
      </p:sp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1404938" y="908050"/>
            <a:ext cx="61753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Theory: QMD  Ch. Fuchs et al., Phys. Rev. Lett. 86 (2001) 1974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IQMD Ch. Hartnack, J. Aichelin, J. Phys. G 28 (2002) 1649</a:t>
            </a:r>
            <a:endParaRPr kumimoji="0" lang="de-DE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23590" name="Picture 6" descr="Ratio_IQM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84313"/>
            <a:ext cx="4643438" cy="433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598" name="Oval 14"/>
          <p:cNvSpPr>
            <a:spLocks noChangeArrowheads="1"/>
          </p:cNvSpPr>
          <p:nvPr/>
        </p:nvSpPr>
        <p:spPr bwMode="auto">
          <a:xfrm>
            <a:off x="6300788" y="4005263"/>
            <a:ext cx="503237" cy="3587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3830" y="5661248"/>
            <a:ext cx="90286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Au/C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ratio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cancellation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of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systematic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errors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both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in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experiment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and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theory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331640" y="0"/>
            <a:ext cx="6432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Kaon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GSI/SIS 18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6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9567"/>
            <a:ext cx="6912768" cy="541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87016" y="-27384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Mass-density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EOS</a:t>
            </a:r>
          </a:p>
        </p:txBody>
      </p:sp>
      <p:sp>
        <p:nvSpPr>
          <p:cNvPr id="2" name="Rechteck 1"/>
          <p:cNvSpPr/>
          <p:nvPr/>
        </p:nvSpPr>
        <p:spPr>
          <a:xfrm>
            <a:off x="-36512" y="6453336"/>
            <a:ext cx="911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M.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Lattimer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M. Prakash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From Nuclei to Stars, ed. S. Lee,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p.275,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WorldScientific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(2011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arXiv:1012.3208v1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2267744" y="1556792"/>
            <a:ext cx="1368152" cy="424800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948264" y="3356992"/>
            <a:ext cx="2267806" cy="1015663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PSR J0740+6620 </a:t>
            </a:r>
            <a:endParaRPr lang="en-US" sz="1600" dirty="0" smtClean="0"/>
          </a:p>
          <a:p>
            <a:r>
              <a:rPr lang="en-US" sz="1600" dirty="0" smtClean="0"/>
              <a:t>M = 2.17</a:t>
            </a:r>
            <a:r>
              <a:rPr lang="en-US" sz="1600" dirty="0" smtClean="0">
                <a:sym typeface="Symbol"/>
              </a:rPr>
              <a:t>0.11</a:t>
            </a:r>
            <a:r>
              <a:rPr lang="en-US" sz="1600" dirty="0" smtClean="0"/>
              <a:t>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sun</a:t>
            </a:r>
            <a:endParaRPr lang="en-US" sz="1600" baseline="-25000" dirty="0" smtClean="0"/>
          </a:p>
          <a:p>
            <a:r>
              <a:rPr lang="fr-FR" sz="1400" dirty="0" smtClean="0"/>
              <a:t>H. </a:t>
            </a:r>
            <a:r>
              <a:rPr lang="fr-FR" sz="1400" dirty="0" err="1" smtClean="0"/>
              <a:t>Cromartie</a:t>
            </a:r>
            <a:r>
              <a:rPr lang="fr-FR" sz="1400" dirty="0" smtClean="0"/>
              <a:t> </a:t>
            </a:r>
            <a:r>
              <a:rPr lang="fr-FR" sz="1400" dirty="0"/>
              <a:t>et al., </a:t>
            </a:r>
            <a:endParaRPr lang="fr-FR" sz="1400" dirty="0" smtClean="0"/>
          </a:p>
          <a:p>
            <a:r>
              <a:rPr lang="fr-FR" sz="1400" dirty="0" smtClean="0"/>
              <a:t>arXiv:1904.06759 </a:t>
            </a:r>
            <a:r>
              <a:rPr lang="fr-FR" sz="1400" dirty="0"/>
              <a:t>(2019)</a:t>
            </a:r>
            <a:endParaRPr lang="en-US" sz="1400" dirty="0"/>
          </a:p>
        </p:txBody>
      </p:sp>
      <p:sp>
        <p:nvSpPr>
          <p:cNvPr id="8" name="Rechteck 7"/>
          <p:cNvSpPr/>
          <p:nvPr/>
        </p:nvSpPr>
        <p:spPr bwMode="auto">
          <a:xfrm>
            <a:off x="1187624" y="3356992"/>
            <a:ext cx="5760640" cy="504056"/>
          </a:xfrm>
          <a:prstGeom prst="rect">
            <a:avLst/>
          </a:prstGeom>
          <a:solidFill>
            <a:srgbClr val="A1BBEE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86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82345" r="493" b="8827"/>
          <a:stretch/>
        </p:blipFill>
        <p:spPr>
          <a:xfrm>
            <a:off x="4194204" y="5396108"/>
            <a:ext cx="4968552" cy="434593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2605641" y="5734845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E8B66-076E-41C1-AF0E-4870A84DAA65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493"/>
          <a:stretch/>
        </p:blipFill>
        <p:spPr>
          <a:xfrm>
            <a:off x="192393" y="1340768"/>
            <a:ext cx="4968552" cy="492328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144721" y="2627413"/>
            <a:ext cx="1784739" cy="359532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marL="0" marR="0" lvl="0" indent="0" algn="ctr" defTabSz="914287" rtl="0" eaLnBrk="1" fontAlgn="base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Bitstream Vera Sans" pitchFamily="2"/>
                <a:cs typeface="Arial" panose="020B0604020202020204" pitchFamily="34" charset="0"/>
              </a:rPr>
              <a:t>Neutron matter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027006" y="4501704"/>
            <a:ext cx="1989923" cy="35953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marL="0" marR="0" lvl="0" indent="0" algn="ctr" defTabSz="914287" rtl="0" eaLnBrk="1" fontAlgn="base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Bitstream Vera Sans" pitchFamily="2"/>
                <a:cs typeface="Bitstream Vera Sans" pitchFamily="2"/>
              </a:rPr>
              <a:t>Symmetric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Bitstream Vera Sans" pitchFamily="2"/>
                <a:cs typeface="Bitstream Vera Sans" pitchFamily="2"/>
              </a:rPr>
              <a:t>matter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Bitstream Vera Sans" pitchFamily="2"/>
              <a:cs typeface="Bitstream Vera Sans" pitchFamily="2"/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>
            <a:off x="2655771" y="4118660"/>
            <a:ext cx="0" cy="1108127"/>
          </a:xfrm>
          <a:prstGeom prst="straightConnector1">
            <a:avLst/>
          </a:prstGeom>
          <a:solidFill>
            <a:srgbClr val="3366FF"/>
          </a:solidFill>
          <a:ln w="635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1835696" y="4293096"/>
            <a:ext cx="892380" cy="602577"/>
          </a:xfrm>
          <a:prstGeom prst="rect">
            <a:avLst/>
          </a:prstGeom>
          <a:noFill/>
          <a:ln>
            <a:noFill/>
          </a:ln>
        </p:spPr>
        <p:txBody>
          <a:bodyPr vert="horz" wrap="square" lIns="89989" tIns="91428" rIns="89989" bIns="91428" anchorCtr="0" compatLnSpc="1">
            <a:spAutoFit/>
          </a:bodyPr>
          <a:lstStyle/>
          <a:p>
            <a:pPr marL="0" marR="0" lvl="0" indent="0" algn="l" defTabSz="914287" rtl="0" eaLnBrk="1" fontAlgn="base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GB" sz="2800" b="0" i="0" u="none" strike="noStrike" kern="1200" cap="none" spc="0" normalizeH="0" baseline="-33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endParaRPr kumimoji="0" lang="en-GB" sz="2800" b="0" i="0" u="none" strike="noStrike" kern="1200" cap="none" spc="0" normalizeH="0" baseline="-33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16200000">
            <a:off x="80767" y="3644251"/>
            <a:ext cx="6591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E/A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he high-density nuclear matter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equation-of-state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580112" y="5517232"/>
            <a:ext cx="36471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3.0       3.5        4.0        4.5      5.0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feil nach rechts 4"/>
          <p:cNvSpPr/>
          <p:nvPr/>
        </p:nvSpPr>
        <p:spPr bwMode="auto">
          <a:xfrm>
            <a:off x="5292080" y="2132856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160945" y="1477270"/>
            <a:ext cx="3517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Symmetry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de-DE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r>
              <a:rPr kumimoji="0" lang="de-DE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148064" y="3903439"/>
            <a:ext cx="3502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Symmetric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EOS ?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088684" y="2852936"/>
            <a:ext cx="1795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– 7 </a:t>
            </a: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kumimoji="0" lang="de-DE" sz="3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de-DE" sz="36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8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4149080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835696" y="614614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Times New Roman"/>
              </a:rPr>
              <a:t>2 </a:t>
            </a:r>
            <a:r>
              <a:rPr lang="el-GR" sz="2800" dirty="0" smtClean="0">
                <a:solidFill>
                  <a:prstClr val="black"/>
                </a:solidFill>
                <a:latin typeface="Times New Roman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Times New Roman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80112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Calibri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Calibri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</p:spTree>
    <p:extLst>
      <p:ext uri="{BB962C8B-B14F-4D97-AF65-F5344CB8AC3E}">
        <p14:creationId xmlns:p14="http://schemas.microsoft.com/office/powerpoint/2010/main" val="21663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3" grpId="0"/>
      <p:bldP spid="25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36095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First attempts to study the high-density EOS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274964" y="674694"/>
            <a:ext cx="725502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EOS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symmetric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extracted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collective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proton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flow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 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Symbol" pitchFamily="18" charset="2"/>
              </a:rPr>
              <a:t>       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427420" y="1402349"/>
            <a:ext cx="62152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Danielewicz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R. Lacey, W.G. Lynch, </a:t>
            </a:r>
            <a:r>
              <a:rPr kumimoji="0" lang="de-DE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 298 (2002) 1592 </a:t>
            </a:r>
            <a:endParaRPr kumimoji="0" lang="en-US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4" y="1761605"/>
            <a:ext cx="4016727" cy="385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761604"/>
            <a:ext cx="4026680" cy="385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5759524"/>
            <a:ext cx="2521241" cy="105385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7504" y="5613593"/>
            <a:ext cx="2739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Transverse in-plane </a:t>
            </a:r>
            <a:r>
              <a:rPr lang="de-DE" alt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alt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07504" y="5939988"/>
            <a:ext cx="22635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 = d(</a:t>
            </a:r>
            <a:r>
              <a:rPr lang="de-DE" altLang="en-US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de-DE" altLang="en-US" baseline="-25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de-DE" altLang="en-US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/A)/d(y/</a:t>
            </a:r>
            <a:r>
              <a:rPr lang="de-DE" altLang="en-US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de-DE" altLang="en-US" baseline="-25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</a:t>
            </a:r>
            <a:r>
              <a:rPr lang="de-DE" altLang="en-US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2" name="Picture 16" descr="squeez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46" y="5613593"/>
            <a:ext cx="1717054" cy="1231422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4932040" y="5807005"/>
            <a:ext cx="25955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</a:t>
            </a:r>
            <a:r>
              <a:rPr lang="en-GB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/d</a:t>
            </a:r>
            <a:r>
              <a:rPr lang="el-GR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</a:t>
            </a:r>
            <a:r>
              <a:rPr lang="de-DE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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(1+2v</a:t>
            </a:r>
            <a:r>
              <a:rPr lang="en-GB" altLang="en-US" baseline="-25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1</a:t>
            </a:r>
            <a:r>
              <a:rPr lang="en-GB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cos</a:t>
            </a:r>
            <a:r>
              <a:rPr lang="el-GR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</a:t>
            </a:r>
            <a:r>
              <a:rPr lang="en-GB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+2v</a:t>
            </a:r>
            <a:r>
              <a:rPr lang="en-GB" altLang="en-US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2</a:t>
            </a:r>
            <a:r>
              <a:rPr lang="en-GB" altLang="en-US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cos2</a:t>
            </a:r>
            <a:r>
              <a:rPr lang="el-GR" altLang="en-US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</a:t>
            </a:r>
            <a:r>
              <a:rPr lang="en-GB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alt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3336</Words>
  <Application>Microsoft Office PowerPoint</Application>
  <PresentationFormat>Bildschirmpräsentation (4:3)</PresentationFormat>
  <Paragraphs>587</Paragraphs>
  <Slides>53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15</vt:i4>
      </vt:variant>
      <vt:variant>
        <vt:lpstr>Folientitel</vt:lpstr>
      </vt:variant>
      <vt:variant>
        <vt:i4>53</vt:i4>
      </vt:variant>
    </vt:vector>
  </HeadingPairs>
  <TitlesOfParts>
    <vt:vector size="82" baseType="lpstr">
      <vt:lpstr>MS PGothic</vt:lpstr>
      <vt:lpstr>MS PGothic</vt:lpstr>
      <vt:lpstr>Arial</vt:lpstr>
      <vt:lpstr>Bitstream Vera Sans</vt:lpstr>
      <vt:lpstr>Calibri</vt:lpstr>
      <vt:lpstr>Calibri Light</vt:lpstr>
      <vt:lpstr>Comic Sans MS</vt:lpstr>
      <vt:lpstr>Helvetica</vt:lpstr>
      <vt:lpstr>Symbol</vt:lpstr>
      <vt:lpstr>Tahoma</vt:lpstr>
      <vt:lpstr>Times New Roman</vt:lpstr>
      <vt:lpstr>Univers</vt:lpstr>
      <vt:lpstr>Verdana</vt:lpstr>
      <vt:lpstr>Wingdings</vt:lpstr>
      <vt:lpstr>1_Default Design</vt:lpstr>
      <vt:lpstr>3_Benutzerdefiniertes Design</vt:lpstr>
      <vt:lpstr>5_Benutzerdefiniertes Design</vt:lpstr>
      <vt:lpstr>5_Talks2012</vt:lpstr>
      <vt:lpstr>1_talk_blue</vt:lpstr>
      <vt:lpstr>3_Larissa</vt:lpstr>
      <vt:lpstr>7_Benutzerdefiniertes Design</vt:lpstr>
      <vt:lpstr>4_Office Theme</vt:lpstr>
      <vt:lpstr>5_Default Design</vt:lpstr>
      <vt:lpstr>2_Larissa</vt:lpstr>
      <vt:lpstr>Office</vt:lpstr>
      <vt:lpstr>1_Office</vt:lpstr>
      <vt:lpstr>Larissa</vt:lpstr>
      <vt:lpstr>4_Benutzerdefiniertes Design</vt:lpstr>
      <vt:lpstr>2_Default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Online particle identification in CBM: The KF Particle Finder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861</cp:revision>
  <dcterms:created xsi:type="dcterms:W3CDTF">2014-05-26T12:55:19Z</dcterms:created>
  <dcterms:modified xsi:type="dcterms:W3CDTF">2019-11-12T00:16:17Z</dcterms:modified>
</cp:coreProperties>
</file>