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8"/>
  </p:notesMasterIdLst>
  <p:sldIdLst>
    <p:sldId id="256" r:id="rId6"/>
    <p:sldId id="257" r:id="rId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15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9"/>
          <p:cNvSpPr/>
          <p:nvPr/>
        </p:nvSpPr>
        <p:spPr>
          <a:xfrm>
            <a:off x="0" y="6612411"/>
            <a:ext cx="9144000" cy="255601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9" name="Bild 6" descr="Bild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18399" y="583587"/>
            <a:ext cx="1129082" cy="37636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Gerade Verbindung 8"/>
          <p:cNvSpPr/>
          <p:nvPr/>
        </p:nvSpPr>
        <p:spPr>
          <a:xfrm>
            <a:off x="0" y="1068272"/>
            <a:ext cx="9144000" cy="1"/>
          </a:xfrm>
          <a:prstGeom prst="line">
            <a:avLst/>
          </a:prstGeom>
          <a:ln w="254000">
            <a:solidFill>
              <a:srgbClr val="EAEAEA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" name="Textfeld 10"/>
          <p:cNvSpPr txBox="1"/>
          <p:nvPr/>
        </p:nvSpPr>
        <p:spPr>
          <a:xfrm>
            <a:off x="480987" y="6625692"/>
            <a:ext cx="1937094" cy="226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1000">
                <a:solidFill>
                  <a:srgbClr val="333333"/>
                </a:solidFill>
              </a:defRPr>
            </a:lvl1pPr>
          </a:lstStyle>
          <a:p>
            <a:r>
              <a:t>FAIR GmbH | GSI GmbH</a:t>
            </a:r>
          </a:p>
        </p:txBody>
      </p:sp>
      <p:sp>
        <p:nvSpPr>
          <p:cNvPr id="22" name="Rechteck 3"/>
          <p:cNvSpPr/>
          <p:nvPr/>
        </p:nvSpPr>
        <p:spPr>
          <a:xfrm>
            <a:off x="-1" y="939484"/>
            <a:ext cx="255600" cy="255601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Rechteck 11"/>
          <p:cNvSpPr/>
          <p:nvPr/>
        </p:nvSpPr>
        <p:spPr>
          <a:xfrm>
            <a:off x="-1" y="6609870"/>
            <a:ext cx="255600" cy="255601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4" name="Bild 12" descr="Bild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33249" y="430943"/>
            <a:ext cx="775056" cy="64588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Bild 4" descr="Bild 4"/>
          <p:cNvPicPr>
            <a:picLocks noChangeAspect="1"/>
          </p:cNvPicPr>
          <p:nvPr/>
        </p:nvPicPr>
        <p:blipFill>
          <a:blip r:embed="rId4">
            <a:extLst/>
          </a:blip>
          <a:srcRect t="3489" b="3602"/>
          <a:stretch>
            <a:fillRect/>
          </a:stretch>
        </p:blipFill>
        <p:spPr>
          <a:xfrm>
            <a:off x="472795" y="1244600"/>
            <a:ext cx="8518806" cy="5342081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Titeltext"/>
          <p:cNvSpPr txBox="1">
            <a:spLocks noGrp="1"/>
          </p:cNvSpPr>
          <p:nvPr>
            <p:ph type="title"/>
          </p:nvPr>
        </p:nvSpPr>
        <p:spPr>
          <a:xfrm>
            <a:off x="1251563" y="3650763"/>
            <a:ext cx="6607517" cy="779867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r>
              <a:t>Titeltext</a:t>
            </a:r>
          </a:p>
        </p:txBody>
      </p:sp>
      <p:sp>
        <p:nvSpPr>
          <p:cNvPr id="27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4430629"/>
            <a:ext cx="6400800" cy="584661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1pPr>
            <a:lvl2pPr marL="0" indent="45720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2pPr>
            <a:lvl3pPr marL="0" indent="91440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3pPr>
            <a:lvl4pPr marL="0" indent="137160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4pPr>
            <a:lvl5pPr marL="0" indent="182880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8" name="Rechteck 12"/>
          <p:cNvSpPr/>
          <p:nvPr/>
        </p:nvSpPr>
        <p:spPr>
          <a:xfrm>
            <a:off x="404091" y="6650181"/>
            <a:ext cx="3371273" cy="207819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7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hteck 9"/>
          <p:cNvSpPr/>
          <p:nvPr/>
        </p:nvSpPr>
        <p:spPr>
          <a:xfrm>
            <a:off x="0" y="6612411"/>
            <a:ext cx="9144000" cy="255601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6" name="Bild 6" descr="Bild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18399" y="583587"/>
            <a:ext cx="1129082" cy="376361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Gerade Verbindung 8"/>
          <p:cNvSpPr/>
          <p:nvPr/>
        </p:nvSpPr>
        <p:spPr>
          <a:xfrm>
            <a:off x="0" y="1068272"/>
            <a:ext cx="9144000" cy="1"/>
          </a:xfrm>
          <a:prstGeom prst="line">
            <a:avLst/>
          </a:prstGeom>
          <a:ln w="254000">
            <a:solidFill>
              <a:srgbClr val="EAEAEA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" name="Textfeld 10"/>
          <p:cNvSpPr txBox="1"/>
          <p:nvPr/>
        </p:nvSpPr>
        <p:spPr>
          <a:xfrm>
            <a:off x="480987" y="6625692"/>
            <a:ext cx="1937094" cy="226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1000">
                <a:solidFill>
                  <a:srgbClr val="333333"/>
                </a:solidFill>
              </a:defRPr>
            </a:lvl1pPr>
          </a:lstStyle>
          <a:p>
            <a:r>
              <a:t>FAIR GmbH | GSI GmbH</a:t>
            </a:r>
          </a:p>
        </p:txBody>
      </p:sp>
      <p:sp>
        <p:nvSpPr>
          <p:cNvPr id="49" name="Rechteck 3"/>
          <p:cNvSpPr/>
          <p:nvPr/>
        </p:nvSpPr>
        <p:spPr>
          <a:xfrm>
            <a:off x="-1" y="939484"/>
            <a:ext cx="255600" cy="255601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" name="Rechteck 11"/>
          <p:cNvSpPr/>
          <p:nvPr/>
        </p:nvSpPr>
        <p:spPr>
          <a:xfrm>
            <a:off x="-1" y="6609870"/>
            <a:ext cx="255600" cy="255601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1" name="Bild 12" descr="Bild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33249" y="430943"/>
            <a:ext cx="775056" cy="645880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Titeltext"/>
          <p:cNvSpPr txBox="1">
            <a:spLocks noGrp="1"/>
          </p:cNvSpPr>
          <p:nvPr>
            <p:ph type="title"/>
          </p:nvPr>
        </p:nvSpPr>
        <p:spPr>
          <a:xfrm>
            <a:off x="422565" y="269999"/>
            <a:ext cx="5584536" cy="787559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3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hteck 9"/>
          <p:cNvSpPr/>
          <p:nvPr/>
        </p:nvSpPr>
        <p:spPr>
          <a:xfrm>
            <a:off x="0" y="6612411"/>
            <a:ext cx="9144000" cy="255601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62" name="Bild 6" descr="Bild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18399" y="583587"/>
            <a:ext cx="1129082" cy="376361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Gerade Verbindung 8"/>
          <p:cNvSpPr/>
          <p:nvPr/>
        </p:nvSpPr>
        <p:spPr>
          <a:xfrm>
            <a:off x="0" y="1068272"/>
            <a:ext cx="9144000" cy="1"/>
          </a:xfrm>
          <a:prstGeom prst="line">
            <a:avLst/>
          </a:prstGeom>
          <a:ln w="254000">
            <a:solidFill>
              <a:srgbClr val="EAEAEA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4" name="Textfeld 10"/>
          <p:cNvSpPr txBox="1"/>
          <p:nvPr/>
        </p:nvSpPr>
        <p:spPr>
          <a:xfrm>
            <a:off x="480987" y="6625692"/>
            <a:ext cx="1937094" cy="226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1000">
                <a:solidFill>
                  <a:srgbClr val="333333"/>
                </a:solidFill>
              </a:defRPr>
            </a:lvl1pPr>
          </a:lstStyle>
          <a:p>
            <a:r>
              <a:t>FAIR GmbH | GSI GmbH</a:t>
            </a:r>
          </a:p>
        </p:txBody>
      </p:sp>
      <p:sp>
        <p:nvSpPr>
          <p:cNvPr id="65" name="Rechteck 3"/>
          <p:cNvSpPr/>
          <p:nvPr/>
        </p:nvSpPr>
        <p:spPr>
          <a:xfrm>
            <a:off x="-1" y="939484"/>
            <a:ext cx="255600" cy="255601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" name="Rechteck 11"/>
          <p:cNvSpPr/>
          <p:nvPr/>
        </p:nvSpPr>
        <p:spPr>
          <a:xfrm>
            <a:off x="-1" y="6609870"/>
            <a:ext cx="255600" cy="255601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67" name="Bild 12" descr="Bild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33249" y="430943"/>
            <a:ext cx="775056" cy="645880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Titeltext"/>
          <p:cNvSpPr txBox="1">
            <a:spLocks noGrp="1"/>
          </p:cNvSpPr>
          <p:nvPr>
            <p:ph type="title"/>
          </p:nvPr>
        </p:nvSpPr>
        <p:spPr>
          <a:xfrm>
            <a:off x="422565" y="269999"/>
            <a:ext cx="5584536" cy="787559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6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9"/>
          <p:cNvSpPr/>
          <p:nvPr/>
        </p:nvSpPr>
        <p:spPr>
          <a:xfrm>
            <a:off x="0" y="6612411"/>
            <a:ext cx="9144000" cy="255601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" name="Bild 6" descr="Bild 6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518399" y="583587"/>
            <a:ext cx="1129082" cy="37636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Gerade Verbindung 8"/>
          <p:cNvSpPr/>
          <p:nvPr/>
        </p:nvSpPr>
        <p:spPr>
          <a:xfrm>
            <a:off x="0" y="1068272"/>
            <a:ext cx="9144000" cy="1"/>
          </a:xfrm>
          <a:prstGeom prst="line">
            <a:avLst/>
          </a:prstGeom>
          <a:ln w="254000">
            <a:solidFill>
              <a:srgbClr val="EAEAEA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Textfeld 10"/>
          <p:cNvSpPr txBox="1"/>
          <p:nvPr/>
        </p:nvSpPr>
        <p:spPr>
          <a:xfrm>
            <a:off x="480987" y="6625692"/>
            <a:ext cx="1937094" cy="226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1000">
                <a:solidFill>
                  <a:srgbClr val="333333"/>
                </a:solidFill>
              </a:defRPr>
            </a:lvl1pPr>
          </a:lstStyle>
          <a:p>
            <a:r>
              <a:t>FAIR GmbH | GSI GmbH</a:t>
            </a:r>
          </a:p>
        </p:txBody>
      </p:sp>
      <p:sp>
        <p:nvSpPr>
          <p:cNvPr id="6" name="Rechteck 3"/>
          <p:cNvSpPr/>
          <p:nvPr/>
        </p:nvSpPr>
        <p:spPr>
          <a:xfrm>
            <a:off x="-1" y="939484"/>
            <a:ext cx="255600" cy="255601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Rechteck 11"/>
          <p:cNvSpPr/>
          <p:nvPr/>
        </p:nvSpPr>
        <p:spPr>
          <a:xfrm>
            <a:off x="-1" y="6609870"/>
            <a:ext cx="255600" cy="255601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8" name="Bild 12" descr="Bild 12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533249" y="430943"/>
            <a:ext cx="775056" cy="64588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Titeltext"/>
          <p:cNvSpPr txBox="1">
            <a:spLocks noGrp="1"/>
          </p:cNvSpPr>
          <p:nvPr>
            <p:ph type="title"/>
          </p:nvPr>
        </p:nvSpPr>
        <p:spPr>
          <a:xfrm>
            <a:off x="422565" y="271334"/>
            <a:ext cx="5584536" cy="787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/>
          <a:p>
            <a:r>
              <a:t>Titeltext</a:t>
            </a:r>
          </a:p>
        </p:txBody>
      </p:sp>
      <p:sp>
        <p:nvSpPr>
          <p:cNvPr id="10" name="Textebene 1…"/>
          <p:cNvSpPr txBox="1">
            <a:spLocks noGrp="1"/>
          </p:cNvSpPr>
          <p:nvPr>
            <p:ph type="body" idx="1"/>
          </p:nvPr>
        </p:nvSpPr>
        <p:spPr>
          <a:xfrm>
            <a:off x="422565" y="1450684"/>
            <a:ext cx="8211834" cy="4903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1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464487" y="6621712"/>
            <a:ext cx="245404" cy="22698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000">
                <a:solidFill>
                  <a:srgbClr val="333333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1pPr>
      <a:lvl2pPr marL="800100" marR="0" indent="-3429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3pPr>
      <a:lvl4pPr marL="1714500" marR="0" indent="-3429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4pPr>
      <a:lvl5pPr marL="2220685" marR="0" indent="-391885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5pPr>
      <a:lvl6pPr marL="25603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•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6pPr>
      <a:lvl7pPr marL="30175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•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7pPr>
      <a:lvl8pPr marL="34747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•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8pPr>
      <a:lvl9pPr marL="39319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•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ps2013.gsi.de/websites/cryring/CryringWiki/CryringDocs/CryringDocuments/Technical%20Documents%20and%20Literature/Reports%20and%20Thesis/2019%20Post%20Mortem%20Vacuum/T-QB-DEC-en-0001_PostMortemReport_CryringVacuumIncident_20191123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ußzeilenplatzhalter 4"/>
          <p:cNvSpPr txBox="1"/>
          <p:nvPr/>
        </p:nvSpPr>
        <p:spPr>
          <a:xfrm>
            <a:off x="4364020" y="6617065"/>
            <a:ext cx="4734260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sz="1000"/>
            </a:lvl1pPr>
          </a:lstStyle>
          <a:p>
            <a:r>
              <a:t>Frank Herfurth</a:t>
            </a:r>
          </a:p>
        </p:txBody>
      </p:sp>
      <p:sp>
        <p:nvSpPr>
          <p:cNvPr id="80" name="Titel 1"/>
          <p:cNvSpPr txBox="1">
            <a:spLocks noGrp="1"/>
          </p:cNvSpPr>
          <p:nvPr>
            <p:ph type="title"/>
          </p:nvPr>
        </p:nvSpPr>
        <p:spPr>
          <a:xfrm>
            <a:off x="2637689" y="271334"/>
            <a:ext cx="3369411" cy="787559"/>
          </a:xfrm>
          <a:prstGeom prst="rect">
            <a:avLst/>
          </a:prstGeom>
        </p:spPr>
        <p:txBody>
          <a:bodyPr/>
          <a:lstStyle/>
          <a:p>
            <a:r>
              <a:rPr smtClean="0"/>
              <a:t>and HITRAP</a:t>
            </a:r>
            <a:endParaRPr/>
          </a:p>
        </p:txBody>
      </p:sp>
      <p:sp>
        <p:nvSpPr>
          <p:cNvPr id="81" name="Rechteck 3"/>
          <p:cNvSpPr txBox="1"/>
          <p:nvPr/>
        </p:nvSpPr>
        <p:spPr>
          <a:xfrm>
            <a:off x="189474" y="224908"/>
            <a:ext cx="2422288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b="1">
                <a:solidFill>
                  <a:srgbClr val="E46C0A"/>
                </a:solidFill>
              </a:defRPr>
            </a:lvl1pPr>
          </a:lstStyle>
          <a:p>
            <a:r>
              <a:t>CRYRING@ESR</a:t>
            </a:r>
          </a:p>
        </p:txBody>
      </p:sp>
      <p:sp>
        <p:nvSpPr>
          <p:cNvPr id="82" name="Datumsplatzhalter 5"/>
          <p:cNvSpPr txBox="1"/>
          <p:nvPr/>
        </p:nvSpPr>
        <p:spPr>
          <a:xfrm>
            <a:off x="6586684" y="6612095"/>
            <a:ext cx="13164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sz="1000"/>
            </a:lvl1pPr>
          </a:lstStyle>
          <a:p>
            <a:r>
              <a:rPr lang="de-DE" dirty="0" smtClean="0"/>
              <a:t>December-17</a:t>
            </a:r>
            <a:r>
              <a:rPr dirty="0" smtClean="0"/>
              <a:t>, </a:t>
            </a:r>
            <a:r>
              <a:rPr dirty="0"/>
              <a:t>2019</a:t>
            </a:r>
          </a:p>
        </p:txBody>
      </p:sp>
      <p:sp>
        <p:nvSpPr>
          <p:cNvPr id="79" name="Inhaltsplatzhalter 2"/>
          <p:cNvSpPr txBox="1">
            <a:spLocks noGrp="1"/>
          </p:cNvSpPr>
          <p:nvPr>
            <p:ph type="body" idx="1"/>
          </p:nvPr>
        </p:nvSpPr>
        <p:spPr>
          <a:xfrm>
            <a:off x="228601" y="1318846"/>
            <a:ext cx="8694964" cy="5233799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/>
          <a:p>
            <a:r>
              <a:rPr lang="en-US" dirty="0" smtClean="0"/>
              <a:t>CRYRING@ESR</a:t>
            </a:r>
          </a:p>
          <a:p>
            <a:pPr marL="742950" lvl="1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dirty="0" err="1" smtClean="0"/>
              <a:t>ECooler</a:t>
            </a:r>
            <a:endParaRPr lang="en-US" dirty="0" smtClean="0"/>
          </a:p>
          <a:p>
            <a:pPr marL="1200150" lvl="2" indent="-285750">
              <a:spcBef>
                <a:spcPts val="400"/>
              </a:spcBef>
              <a:defRPr sz="1500">
                <a:solidFill>
                  <a:srgbClr val="000000"/>
                </a:solidFill>
              </a:defRPr>
            </a:pPr>
            <a:r>
              <a:rPr lang="en-US" dirty="0" smtClean="0"/>
              <a:t>leak in isolation vacuum  </a:t>
            </a:r>
          </a:p>
          <a:p>
            <a:pPr marL="1200150" lvl="2" indent="-285750">
              <a:spcBef>
                <a:spcPts val="400"/>
              </a:spcBef>
              <a:defRPr sz="1500">
                <a:solidFill>
                  <a:srgbClr val="000000"/>
                </a:solidFill>
              </a:defRPr>
            </a:pPr>
            <a:r>
              <a:rPr lang="en-US" dirty="0" smtClean="0"/>
              <a:t>next test fill after the fix in Jan.</a:t>
            </a:r>
          </a:p>
          <a:p>
            <a:pPr marL="742950" lvl="1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Major vacuum incident on Nov-23 vented 7 out of 8 sections</a:t>
            </a:r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sz="1500" dirty="0" smtClean="0"/>
              <a:t>Post mortem report (</a:t>
            </a:r>
            <a:r>
              <a:rPr lang="en-US" sz="1500" dirty="0" smtClean="0">
                <a:hlinkClick r:id="rId2"/>
              </a:rPr>
              <a:t>link</a:t>
            </a:r>
            <a:r>
              <a:rPr lang="en-US" sz="1500" dirty="0" smtClean="0"/>
              <a:t>), later found that the </a:t>
            </a:r>
            <a:r>
              <a:rPr lang="en-US" sz="1500" dirty="0" err="1" smtClean="0"/>
              <a:t>cryopump</a:t>
            </a:r>
            <a:r>
              <a:rPr lang="en-US" sz="1500" dirty="0" smtClean="0"/>
              <a:t> at the E Gun is broken (due to the vent or the bake out) – to be fixed in Jan. </a:t>
            </a:r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00B050"/>
                </a:solidFill>
              </a:rPr>
              <a:t>UHV + Ring operation reestablished by Dec-10. Ready for ESR beam</a:t>
            </a:r>
          </a:p>
          <a:p>
            <a:pPr marL="742950" lvl="1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Ring Operation/Test</a:t>
            </a:r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stored D</a:t>
            </a:r>
            <a:r>
              <a:rPr lang="en-US" baseline="30000" dirty="0" smtClean="0"/>
              <a:t>+ </a:t>
            </a:r>
            <a:r>
              <a:rPr lang="en-US" dirty="0" smtClean="0"/>
              <a:t>@ 5 MeV/u for 1000 s (with only little losses) </a:t>
            </a:r>
            <a:br>
              <a:rPr lang="en-US" dirty="0" smtClean="0"/>
            </a:br>
            <a:r>
              <a:rPr lang="en-US" dirty="0" smtClean="0"/>
              <a:t>– life time beyond 6000 s</a:t>
            </a:r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injection kicker tested successfully with beam </a:t>
            </a:r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extraction kicker tested, beam disappears, extraction section BI not available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defRPr>
                <a:solidFill>
                  <a:srgbClr val="000000"/>
                </a:solidFill>
              </a:defRPr>
            </a:pPr>
            <a:r>
              <a:rPr lang="en-US" dirty="0" smtClean="0"/>
              <a:t>HITRAP </a:t>
            </a:r>
          </a:p>
          <a:p>
            <a:pPr marL="781050" lvl="1" indent="-285750">
              <a:spcBef>
                <a:spcPts val="400"/>
              </a:spcBef>
              <a:defRPr sz="1500">
                <a:solidFill>
                  <a:srgbClr val="000000"/>
                </a:solidFill>
              </a:defRPr>
            </a:pPr>
            <a:r>
              <a:rPr lang="en-US" dirty="0" smtClean="0"/>
              <a:t>EBIT run for B</a:t>
            </a:r>
            <a:r>
              <a:rPr lang="en-US" baseline="31999" dirty="0" smtClean="0"/>
              <a:t>3+</a:t>
            </a:r>
            <a:r>
              <a:rPr lang="en-US" dirty="0" smtClean="0"/>
              <a:t> laser spectroscopy conducted by TUDA colleagues ended</a:t>
            </a:r>
          </a:p>
          <a:p>
            <a:pPr marL="781050" lvl="1" indent="-285750">
              <a:spcBef>
                <a:spcPts val="400"/>
              </a:spcBef>
              <a:defRPr sz="1500">
                <a:solidFill>
                  <a:srgbClr val="000000"/>
                </a:solidFill>
              </a:defRPr>
            </a:pPr>
            <a:r>
              <a:rPr lang="en-US" dirty="0" smtClean="0"/>
              <a:t>started removing the faulty MPS (multi passage spectrometer/ beam switch)</a:t>
            </a:r>
            <a:endParaRPr lang="en-US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6206" y="0"/>
            <a:ext cx="4117794" cy="2420383"/>
          </a:xfrm>
          <a:prstGeom prst="rect">
            <a:avLst/>
          </a:prstGeom>
        </p:spPr>
      </p:pic>
      <p:sp>
        <p:nvSpPr>
          <p:cNvPr id="5" name="Pfeil nach links und rechts 4"/>
          <p:cNvSpPr/>
          <p:nvPr/>
        </p:nvSpPr>
        <p:spPr>
          <a:xfrm>
            <a:off x="5225143" y="1340051"/>
            <a:ext cx="3873137" cy="733659"/>
          </a:xfrm>
          <a:prstGeom prst="leftRightArrow">
            <a:avLst/>
          </a:prstGeom>
          <a:gradFill flip="none" rotWithShape="1">
            <a:gsLst>
              <a:gs pos="0">
                <a:srgbClr val="FFFFFF">
                  <a:shade val="30000"/>
                  <a:satMod val="115000"/>
                </a:srgbClr>
              </a:gs>
              <a:gs pos="50000">
                <a:srgbClr val="FFFFFF">
                  <a:shade val="67500"/>
                  <a:satMod val="11500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10800000" scaled="1"/>
            <a:tileRect/>
          </a:gra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1000 s</a:t>
            </a:r>
            <a:endParaRPr kumimoji="0" lang="de-D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6206" y="0"/>
            <a:ext cx="4117794" cy="2420383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3"/>
          <a:srcRect b="27479"/>
          <a:stretch/>
        </p:blipFill>
        <p:spPr>
          <a:xfrm>
            <a:off x="5026206" y="8095"/>
            <a:ext cx="4117794" cy="2395471"/>
          </a:xfrm>
          <a:prstGeom prst="rect">
            <a:avLst/>
          </a:prstGeom>
        </p:spPr>
      </p:pic>
      <p:sp>
        <p:nvSpPr>
          <p:cNvPr id="78" name="Fußzeilenplatzhalter 4"/>
          <p:cNvSpPr txBox="1"/>
          <p:nvPr/>
        </p:nvSpPr>
        <p:spPr>
          <a:xfrm>
            <a:off x="4364020" y="6617065"/>
            <a:ext cx="4734260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sz="1000"/>
            </a:lvl1pPr>
          </a:lstStyle>
          <a:p>
            <a:r>
              <a:t>Frank Herfurth</a:t>
            </a:r>
          </a:p>
        </p:txBody>
      </p:sp>
      <p:sp>
        <p:nvSpPr>
          <p:cNvPr id="80" name="Titel 1"/>
          <p:cNvSpPr txBox="1">
            <a:spLocks noGrp="1"/>
          </p:cNvSpPr>
          <p:nvPr>
            <p:ph type="title"/>
          </p:nvPr>
        </p:nvSpPr>
        <p:spPr>
          <a:xfrm>
            <a:off x="2637689" y="271334"/>
            <a:ext cx="3369411" cy="787559"/>
          </a:xfrm>
          <a:prstGeom prst="rect">
            <a:avLst/>
          </a:prstGeom>
        </p:spPr>
        <p:txBody>
          <a:bodyPr/>
          <a:lstStyle/>
          <a:p>
            <a:r>
              <a:rPr dirty="0" smtClean="0"/>
              <a:t>and HITRAP</a:t>
            </a:r>
            <a:endParaRPr dirty="0"/>
          </a:p>
        </p:txBody>
      </p:sp>
      <p:sp>
        <p:nvSpPr>
          <p:cNvPr id="81" name="Rechteck 3"/>
          <p:cNvSpPr txBox="1"/>
          <p:nvPr/>
        </p:nvSpPr>
        <p:spPr>
          <a:xfrm>
            <a:off x="189474" y="224908"/>
            <a:ext cx="2422288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b="1">
                <a:solidFill>
                  <a:srgbClr val="E46C0A"/>
                </a:solidFill>
              </a:defRPr>
            </a:lvl1pPr>
          </a:lstStyle>
          <a:p>
            <a:r>
              <a:t>CRYRING@ESR</a:t>
            </a:r>
          </a:p>
        </p:txBody>
      </p:sp>
      <p:sp>
        <p:nvSpPr>
          <p:cNvPr id="82" name="Datumsplatzhalter 5"/>
          <p:cNvSpPr txBox="1"/>
          <p:nvPr/>
        </p:nvSpPr>
        <p:spPr>
          <a:xfrm>
            <a:off x="6586684" y="6612095"/>
            <a:ext cx="13164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sz="1000"/>
            </a:lvl1pPr>
          </a:lstStyle>
          <a:p>
            <a:r>
              <a:rPr lang="de-DE" dirty="0"/>
              <a:t>J</a:t>
            </a:r>
            <a:r>
              <a:rPr lang="de-DE" dirty="0" smtClean="0"/>
              <a:t>anuar-07</a:t>
            </a:r>
            <a:r>
              <a:rPr dirty="0" smtClean="0"/>
              <a:t>, 20</a:t>
            </a:r>
            <a:r>
              <a:rPr lang="de-DE" dirty="0" smtClean="0"/>
              <a:t>20</a:t>
            </a:r>
            <a:endParaRPr dirty="0"/>
          </a:p>
        </p:txBody>
      </p:sp>
      <p:sp>
        <p:nvSpPr>
          <p:cNvPr id="79" name="Inhaltsplatzhalter 2"/>
          <p:cNvSpPr txBox="1">
            <a:spLocks noGrp="1"/>
          </p:cNvSpPr>
          <p:nvPr>
            <p:ph type="body" idx="1"/>
          </p:nvPr>
        </p:nvSpPr>
        <p:spPr>
          <a:xfrm>
            <a:off x="228601" y="1318846"/>
            <a:ext cx="8694964" cy="5233799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r>
              <a:rPr lang="en-US" dirty="0" smtClean="0"/>
              <a:t>CRYRING@ESR</a:t>
            </a:r>
          </a:p>
          <a:p>
            <a:pPr marL="742950" lvl="1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Summary of engineering run and </a:t>
            </a:r>
            <a:br>
              <a:rPr lang="en-US" dirty="0" smtClean="0"/>
            </a:br>
            <a:r>
              <a:rPr lang="en-US" dirty="0" smtClean="0"/>
              <a:t>Status for Experiments</a:t>
            </a:r>
          </a:p>
          <a:p>
            <a:pPr marL="742950" lvl="1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endParaRPr lang="en-US" dirty="0" smtClean="0"/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dirty="0"/>
              <a:t>stored Ar</a:t>
            </a:r>
            <a:r>
              <a:rPr lang="en-US" baseline="30000" dirty="0"/>
              <a:t>18+ </a:t>
            </a:r>
            <a:r>
              <a:rPr lang="en-US" dirty="0"/>
              <a:t>@ 13 MeV/u</a:t>
            </a:r>
            <a:br>
              <a:rPr lang="en-US" dirty="0"/>
            </a:br>
            <a:r>
              <a:rPr lang="en-US" dirty="0"/>
              <a:t>– life time about 600 </a:t>
            </a:r>
            <a:r>
              <a:rPr lang="en-US" dirty="0" smtClean="0"/>
              <a:t>s </a:t>
            </a:r>
            <a:endParaRPr lang="en-US" dirty="0"/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required 14 shift with ESR beam (Machine Meeting in June)</a:t>
            </a:r>
          </a:p>
          <a:p>
            <a:pPr marL="1657350" lvl="3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got less than 2 shifts</a:t>
            </a:r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did not measure life time for heavier, highly charged ions</a:t>
            </a:r>
          </a:p>
          <a:p>
            <a:pPr marL="1162050" lvl="2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we have almost no control on the beam setup quality (tuning/optimization)</a:t>
            </a:r>
          </a:p>
          <a:p>
            <a:pPr marL="1657350" lvl="3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To set one new value for the coupled ESR – CRYRING pattern requires at least 1 min, but usually 3 to 6 min. </a:t>
            </a:r>
          </a:p>
          <a:p>
            <a:pPr marL="1657350" lvl="3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this yields less than 10 different values per </a:t>
            </a:r>
            <a:r>
              <a:rPr lang="en-US" dirty="0" smtClean="0"/>
              <a:t>hour</a:t>
            </a:r>
            <a:endParaRPr lang="en-US" dirty="0" smtClean="0"/>
          </a:p>
          <a:p>
            <a:pPr marL="1657350" lvl="3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endParaRPr lang="en-US" dirty="0" smtClean="0"/>
          </a:p>
          <a:p>
            <a:pPr marL="742950" lvl="1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Experiments at CRYRING@ESR</a:t>
            </a:r>
            <a:br>
              <a:rPr lang="en-US" dirty="0" smtClean="0"/>
            </a:br>
            <a:r>
              <a:rPr lang="en-US" dirty="0" smtClean="0"/>
              <a:t> will be extremely challenging </a:t>
            </a:r>
            <a:endParaRPr lang="en-US" dirty="0" smtClean="0"/>
          </a:p>
        </p:txBody>
      </p:sp>
      <p:sp>
        <p:nvSpPr>
          <p:cNvPr id="5" name="Pfeil nach links und rechts 4"/>
          <p:cNvSpPr/>
          <p:nvPr/>
        </p:nvSpPr>
        <p:spPr>
          <a:xfrm>
            <a:off x="5225143" y="1340051"/>
            <a:ext cx="3873137" cy="733659"/>
          </a:xfrm>
          <a:prstGeom prst="leftRightArrow">
            <a:avLst/>
          </a:prstGeom>
          <a:gradFill flip="none" rotWithShape="1">
            <a:gsLst>
              <a:gs pos="0">
                <a:srgbClr val="FFFFFF">
                  <a:shade val="30000"/>
                  <a:satMod val="115000"/>
                </a:srgbClr>
              </a:gs>
              <a:gs pos="50000">
                <a:srgbClr val="FFFFFF">
                  <a:shade val="67500"/>
                  <a:satMod val="11500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10800000" scaled="1"/>
            <a:tileRect/>
          </a:gra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1000 s</a:t>
            </a:r>
            <a:endParaRPr kumimoji="0" lang="de-D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Inhaltsplatzhalter 2"/>
          <p:cNvSpPr txBox="1">
            <a:spLocks/>
          </p:cNvSpPr>
          <p:nvPr/>
        </p:nvSpPr>
        <p:spPr>
          <a:xfrm>
            <a:off x="4686696" y="5367599"/>
            <a:ext cx="4411584" cy="1288215"/>
          </a:xfrm>
          <a:prstGeom prst="rect">
            <a:avLst/>
          </a:prstGeom>
          <a:solidFill>
            <a:schemeClr val="bg2">
              <a:lumMod val="60000"/>
              <a:lumOff val="40000"/>
              <a:alpha val="50196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marL="342900" marR="0" indent="-342900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DBB63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solidFill>
                  <a:srgbClr val="333333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800100" marR="0" indent="-342900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DBB63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solidFill>
                  <a:srgbClr val="333333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1219200" marR="0" indent="-304800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DBB63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solidFill>
                  <a:srgbClr val="333333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1714500" marR="0" indent="-342900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DBB63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solidFill>
                  <a:srgbClr val="333333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2220685" marR="0" indent="-391885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DBB63"/>
              </a:buClr>
              <a:buSzPct val="100000"/>
              <a:buFontTx/>
              <a:buChar char="▪"/>
              <a:tabLst/>
              <a:defRPr sz="2400" b="0" i="0" u="none" strike="noStrike" cap="none" spc="0" baseline="0">
                <a:solidFill>
                  <a:srgbClr val="333333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2560320" marR="0" indent="-274320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DBB63"/>
              </a:buClr>
              <a:buSzPct val="100000"/>
              <a:buFontTx/>
              <a:buChar char="•"/>
              <a:tabLst/>
              <a:defRPr sz="2400" b="0" i="0" u="none" strike="noStrike" cap="none" spc="0" baseline="0">
                <a:solidFill>
                  <a:srgbClr val="333333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3017520" marR="0" indent="-274320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DBB63"/>
              </a:buClr>
              <a:buSzPct val="100000"/>
              <a:buFontTx/>
              <a:buChar char="•"/>
              <a:tabLst/>
              <a:defRPr sz="2400" b="0" i="0" u="none" strike="noStrike" cap="none" spc="0" baseline="0">
                <a:solidFill>
                  <a:srgbClr val="333333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3474720" marR="0" indent="-274320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DBB63"/>
              </a:buClr>
              <a:buSzPct val="100000"/>
              <a:buFontTx/>
              <a:buChar char="•"/>
              <a:tabLst/>
              <a:defRPr sz="2400" b="0" i="0" u="none" strike="noStrike" cap="none" spc="0" baseline="0">
                <a:solidFill>
                  <a:srgbClr val="333333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3931920" marR="0" indent="-274320" algn="l" defTabSz="4572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DBB63"/>
              </a:buClr>
              <a:buSzPct val="100000"/>
              <a:buFontTx/>
              <a:buChar char="•"/>
              <a:tabLst/>
              <a:defRPr sz="2400" b="0" i="0" u="none" strike="noStrike" cap="none" spc="0" baseline="0">
                <a:solidFill>
                  <a:srgbClr val="333333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de-DE" sz="1800" smtClean="0"/>
              <a:t>PAC Experiments in 2020 expect:</a:t>
            </a:r>
          </a:p>
          <a:p>
            <a:pPr lvl="1" hangingPunct="1"/>
            <a:r>
              <a:rPr lang="de-DE" sz="1800" baseline="30000" smtClean="0"/>
              <a:t>136</a:t>
            </a:r>
            <a:r>
              <a:rPr lang="de-DE" sz="1800" smtClean="0"/>
              <a:t>Xe</a:t>
            </a:r>
            <a:r>
              <a:rPr lang="de-DE" sz="1800" baseline="30000" smtClean="0"/>
              <a:t>50+</a:t>
            </a:r>
            <a:r>
              <a:rPr lang="de-DE" sz="1800" smtClean="0"/>
              <a:t>, </a:t>
            </a:r>
            <a:r>
              <a:rPr lang="de-DE" sz="1800" baseline="30000" smtClean="0"/>
              <a:t>238</a:t>
            </a:r>
            <a:r>
              <a:rPr lang="de-DE" sz="1800" smtClean="0"/>
              <a:t>U</a:t>
            </a:r>
            <a:r>
              <a:rPr lang="de-DE" sz="1800" baseline="30000" smtClean="0"/>
              <a:t>88+</a:t>
            </a:r>
            <a:r>
              <a:rPr lang="de-DE" sz="1800" smtClean="0"/>
              <a:t> and </a:t>
            </a:r>
            <a:r>
              <a:rPr lang="de-DE" sz="1800" baseline="30000" smtClean="0"/>
              <a:t>238</a:t>
            </a:r>
            <a:r>
              <a:rPr lang="de-DE" sz="1800" smtClean="0"/>
              <a:t>U</a:t>
            </a:r>
            <a:r>
              <a:rPr lang="de-DE" sz="1800" baseline="30000" smtClean="0"/>
              <a:t>91+</a:t>
            </a:r>
            <a:r>
              <a:rPr lang="de-DE" sz="1800" smtClean="0"/>
              <a:t> @ about 10 MeV/u, 10</a:t>
            </a:r>
            <a:r>
              <a:rPr lang="de-DE" sz="1800" baseline="30000" smtClean="0"/>
              <a:t>7</a:t>
            </a:r>
            <a:r>
              <a:rPr lang="de-DE" sz="1800" smtClean="0"/>
              <a:t> (/ minute)</a:t>
            </a:r>
          </a:p>
          <a:p>
            <a:pPr lvl="1" hangingPunct="1"/>
            <a:r>
              <a:rPr lang="de-DE" sz="1800" smtClean="0"/>
              <a:t>cooled!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54256940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fair-gsi-folienmaster_2017">
  <a:themeElements>
    <a:clrScheme name="fair-gsi-folienmaster_201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fair-gsi-folienmaster_2017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fair-gsi-folienmaster_20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fair-gsi-folienmaster_2017">
  <a:themeElements>
    <a:clrScheme name="fair-gsi-folienmaster_201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fair-gsi-folienmaster_2017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fair-gsi-folienmaster_20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kesCount xmlns="http://schemas.microsoft.com/sharepoint/v3" xsi:nil="true"/>
    <TaxKeywordTaxHTField xmlns="23d37157-d4a8-45c4-b59e-72d947c826ed">
      <Terms xmlns="http://schemas.microsoft.com/office/infopath/2007/PartnerControls"/>
    </TaxKeywordTaxHTField>
    <Section xmlns="6940e80f-88f8-43b3-b7c9-f2dce9245b05"/>
    <DocumentVersion xmlns="01596340-5c18-4703-ad5d-c13476d64025" xsi:nil="true"/>
    <ManufacturerPartNumber xmlns="01596340-5c18-4703-ad5d-c13476d64025" xsi:nil="true"/>
    <RelatedCATIA_x002d_Model xmlns="01596340-5c18-4703-ad5d-c13476d64025" xsi:nil="true"/>
    <IconOverlay xmlns="http://schemas.microsoft.com/sharepoint/v4" xsi:nil="true"/>
    <Ratings xmlns="http://schemas.microsoft.com/sharepoint/v3" xsi:nil="true"/>
    <Archive_x002f_Obsolete xmlns="01596340-5c18-4703-ad5d-c13476d64025">false</Archive_x002f_Obsolete>
    <TopicCluster xmlns="6940e80f-88f8-43b3-b7c9-f2dce9245b05"/>
    <LikedBy xmlns="http://schemas.microsoft.com/sharepoint/v3">
      <UserInfo>
        <DisplayName/>
        <AccountId xsi:nil="true"/>
        <AccountType/>
      </UserInfo>
    </LikedBy>
    <TechnicalPlaces_Nomenclature xmlns="01596340-5c18-4703-ad5d-c13476d64025"/>
    <TaxCatchAll xmlns="23d37157-d4a8-45c4-b59e-72d947c826ed"/>
    <LifecycleState xmlns="01596340-5c18-4703-ad5d-c13476d64025" xsi:nil="true"/>
    <SupplierPartNumber xmlns="6940e80f-88f8-43b3-b7c9-f2dce9245b05" xsi:nil="true"/>
    <Supplier xmlns="01596340-5c18-4703-ad5d-c13476d64025" xsi:nil="true"/>
    <NeueSpalte10 xmlns="01596340-5c18-4703-ad5d-c13476d64025" xsi:nil="true"/>
    <DocumentStatus xmlns="01596340-5c18-4703-ad5d-c13476d64025" xsi:nil="true"/>
    <Document_x0020_Description xmlns="6940e80f-88f8-43b3-b7c9-f2dce9245b05" xsi:nil="true"/>
    <_x006d_wl5 xmlns="01596340-5c18-4703-ad5d-c13476d64025" xsi:nil="true"/>
    <RatedBy xmlns="http://schemas.microsoft.com/sharepoint/v3">
      <UserInfo>
        <DisplayName/>
        <AccountId xsi:nil="true"/>
        <AccountType/>
      </UserInfo>
    </RatedBy>
    <NeueSpalte1 xmlns="01596340-5c18-4703-ad5d-c13476d64025" xsi:nil="true"/>
    <_dlc_DocId xmlns="23d37157-d4a8-45c4-b59e-72d947c826ed">YRDOC-16-16541</_dlc_DocId>
    <_dlc_DocIdUrl xmlns="23d37157-d4a8-45c4-b59e-72d947c826ed">
      <Url>https://sps2013.gsi.de/websites/cryring/CryringWiki/CryringDocs/_layouts/15/DocIdRedir.aspx?ID=YRDOC-16-16541</Url>
      <Description>YRDOC-16-16541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02525FD6E3464489DD19B8758656FFA" ma:contentTypeVersion="46" ma:contentTypeDescription="Ein neues Dokument erstellen." ma:contentTypeScope="" ma:versionID="c639d161391932d3d6a9f0c2154c9ff4">
  <xsd:schema xmlns:xsd="http://www.w3.org/2001/XMLSchema" xmlns:xs="http://www.w3.org/2001/XMLSchema" xmlns:p="http://schemas.microsoft.com/office/2006/metadata/properties" xmlns:ns1="http://schemas.microsoft.com/sharepoint/v3" xmlns:ns2="23d37157-d4a8-45c4-b59e-72d947c826ed" xmlns:ns3="6940e80f-88f8-43b3-b7c9-f2dce9245b05" xmlns:ns4="http://schemas.microsoft.com/sharepoint/v4" xmlns:ns5="01596340-5c18-4703-ad5d-c13476d64025" targetNamespace="http://schemas.microsoft.com/office/2006/metadata/properties" ma:root="true" ma:fieldsID="0b66a0e58b1969537f10c86c1a14a613" ns1:_="" ns2:_="" ns3:_="" ns4:_="" ns5:_="">
    <xsd:import namespace="http://schemas.microsoft.com/sharepoint/v3"/>
    <xsd:import namespace="23d37157-d4a8-45c4-b59e-72d947c826ed"/>
    <xsd:import namespace="6940e80f-88f8-43b3-b7c9-f2dce9245b05"/>
    <xsd:import namespace="http://schemas.microsoft.com/sharepoint/v4"/>
    <xsd:import namespace="01596340-5c18-4703-ad5d-c13476d6402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Document_x0020_Description" minOccurs="0"/>
                <xsd:element ref="ns4:IconOverlay" minOccurs="0"/>
                <xsd:element ref="ns3:TopicCluster" minOccurs="0"/>
                <xsd:element ref="ns3:Section" minOccurs="0"/>
                <xsd:element ref="ns3:SupplierPartNumber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5:NeueSpalte1" minOccurs="0"/>
                <xsd:element ref="ns5:DocumentStatus" minOccurs="0"/>
                <xsd:element ref="ns5:LifecycleState" minOccurs="0"/>
                <xsd:element ref="ns5:Supplier" minOccurs="0"/>
                <xsd:element ref="ns5:NeueSpalte10" minOccurs="0"/>
                <xsd:element ref="ns5:Archive_x002f_Obsolete" minOccurs="0"/>
                <xsd:element ref="ns5:_x006d_wl5" minOccurs="0"/>
                <xsd:element ref="ns5:TechnicalPlaces_Nomenclature" minOccurs="0"/>
                <xsd:element ref="ns5:ManufacturerPartNumber" minOccurs="0"/>
                <xsd:element ref="ns5:RelatedCATIA_x002d_Model" minOccurs="0"/>
                <xsd:element ref="ns5:Document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9" nillable="true" ma:displayName="Bewertung (0 - 5)" ma:decimals="2" ma:description="Mittelwert aller Bewertungen, die abgegeben wurden." ma:internalName="AverageRating" ma:readOnly="true">
      <xsd:simpleType>
        <xsd:restriction base="dms:Number"/>
      </xsd:simpleType>
    </xsd:element>
    <xsd:element name="RatingCount" ma:index="20" nillable="true" ma:displayName="Anzahl Bewertungen" ma:decimals="0" ma:description="Anzahl abgegebener Bewertungen" ma:internalName="RatingCount" ma:readOnly="true">
      <xsd:simpleType>
        <xsd:restriction base="dms:Number"/>
      </xsd:simpleType>
    </xsd:element>
    <xsd:element name="RatedBy" ma:index="21" nillable="true" ma:displayName="Bewertet von" ma:description="Benutzer haben das Element bewertet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22" nillable="true" ma:displayName="Benutzerbewertungen" ma:description="Bewertungen für das Element" ma:hidden="true" ma:internalName="Ratings">
      <xsd:simpleType>
        <xsd:restriction base="dms:Note"/>
      </xsd:simpleType>
    </xsd:element>
    <xsd:element name="LikesCount" ma:index="23" nillable="true" ma:displayName="Anzahl 'Gefällt mir'" ma:internalName="LikesCount">
      <xsd:simpleType>
        <xsd:restriction base="dms:Unknown"/>
      </xsd:simpleType>
    </xsd:element>
    <xsd:element name="LikedBy" ma:index="24" nillable="true" ma:displayName="Gefällt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37157-d4a8-45c4-b59e-72d947c826e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TaxKeywordTaxHTField" ma:index="12" nillable="true" ma:taxonomy="true" ma:internalName="TaxKeywordTaxHTField" ma:taxonomyFieldName="TaxKeyword" ma:displayName="Unternehmensstichwörter" ma:fieldId="{23f27201-bee3-471e-b2e7-b64fd8b7ca38}" ma:taxonomyMulti="true" ma:sspId="492f47ae-f093-4da8-8a28-c6abb5e33b2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iespalte &quot;Alle abfangen&quot;" ma:description="" ma:hidden="true" ma:list="{3ee4fcd6-1ccf-46d9-8c79-09c1f5bc6a70}" ma:internalName="TaxCatchAll" ma:showField="CatchAllData" ma:web="23d37157-d4a8-45c4-b59e-72d947c826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40e80f-88f8-43b3-b7c9-f2dce9245b05" elementFormDefault="qualified">
    <xsd:import namespace="http://schemas.microsoft.com/office/2006/documentManagement/types"/>
    <xsd:import namespace="http://schemas.microsoft.com/office/infopath/2007/PartnerControls"/>
    <xsd:element name="Document_x0020_Description" ma:index="14" nillable="true" ma:displayName="Document Description" ma:description="Description of Document" ma:internalName="Document_x0020_Description">
      <xsd:simpleType>
        <xsd:restriction base="dms:Note">
          <xsd:maxLength value="255"/>
        </xsd:restriction>
      </xsd:simpleType>
    </xsd:element>
    <xsd:element name="TopicCluster" ma:index="16" nillable="true" ma:displayName="TopicCluster" ma:internalName="TopicCluste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uilding"/>
                    <xsd:enumeration value="Line Management"/>
                    <xsd:enumeration value="Machine"/>
                    <xsd:enumeration value="Operations"/>
                    <xsd:enumeration value="Project Management"/>
                    <xsd:enumeration value="Publications"/>
                  </xsd:restriction>
                </xsd:simpleType>
              </xsd:element>
            </xsd:sequence>
          </xsd:extension>
        </xsd:complexContent>
      </xsd:complexType>
    </xsd:element>
    <xsd:element name="Section" ma:index="17" nillable="true" ma:displayName="Section" ma:description="Section ID in GSI nomenclature" ma:internalName="Section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YR00 (Top Level)"/>
                    <xsd:enumeration value="YR01"/>
                    <xsd:enumeration value="YR02"/>
                    <xsd:enumeration value="YR03"/>
                    <xsd:enumeration value="YR04"/>
                    <xsd:enumeration value="YR05"/>
                    <xsd:enumeration value="YR06"/>
                    <xsd:enumeration value="YR07"/>
                    <xsd:enumeration value="YR08"/>
                    <xsd:enumeration value="YR09"/>
                    <xsd:enumeration value="YR10"/>
                    <xsd:enumeration value="YR11"/>
                    <xsd:enumeration value="YR12"/>
                    <xsd:enumeration value="YRT1"/>
                  </xsd:restriction>
                </xsd:simpleType>
              </xsd:element>
            </xsd:sequence>
          </xsd:extension>
        </xsd:complexContent>
      </xsd:complexType>
    </xsd:element>
    <xsd:element name="SupplierPartNumber" ma:index="18" nillable="true" ma:displayName="SerialNumber" ma:internalName="SupplierPartNumber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5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96340-5c18-4703-ad5d-c13476d64025" elementFormDefault="qualified">
    <xsd:import namespace="http://schemas.microsoft.com/office/2006/documentManagement/types"/>
    <xsd:import namespace="http://schemas.microsoft.com/office/infopath/2007/PartnerControls"/>
    <xsd:element name="NeueSpalte1" ma:index="25" nillable="true" ma:displayName="DocumentType" ma:description="" ma:list="{5f588610-207d-45f4-a926-c68c9e3f4a68}" ma:internalName="NeueSpalte1" ma:showField="Title" ma:web="{061987FB-E10B-4238-9DAD-92BD1394F6AB}">
      <xsd:simpleType>
        <xsd:restriction base="dms:Lookup"/>
      </xsd:simpleType>
    </xsd:element>
    <xsd:element name="DocumentStatus" ma:index="26" nillable="true" ma:displayName="DocumentStatus" ma:description="" ma:list="{aaf05b16-aca6-4007-9fc7-5cc3bb86e82c}" ma:internalName="DocumentStatus" ma:showField="Title" ma:web="{061987FB-E10B-4238-9DAD-92BD1394F6AB}">
      <xsd:simpleType>
        <xsd:restriction base="dms:Lookup"/>
      </xsd:simpleType>
    </xsd:element>
    <xsd:element name="LifecycleState" ma:index="27" nillable="true" ma:displayName="LifecycleState" ma:description="" ma:list="{ff0209b8-8bcd-474f-ba33-2804b4f77924}" ma:internalName="LifecycleState" ma:showField="Title" ma:web="{061987FB-E10B-4238-9DAD-92BD1394F6AB}">
      <xsd:simpleType>
        <xsd:restriction base="dms:Lookup"/>
      </xsd:simpleType>
    </xsd:element>
    <xsd:element name="Supplier" ma:index="28" nillable="true" ma:displayName="Supplier/Author" ma:description="" ma:list="{5b5676eb-df8b-470d-aa35-a0bec048f927}" ma:internalName="Supplier" ma:showField="Title" ma:web="{061987FB-E10B-4238-9DAD-92BD1394F6AB}">
      <xsd:simpleType>
        <xsd:restriction base="dms:Lookup"/>
      </xsd:simpleType>
    </xsd:element>
    <xsd:element name="NeueSpalte10" ma:index="29" nillable="true" ma:displayName="TechnicalSystem" ma:description="" ma:list="{3b16382f-b322-4607-ba2e-1dabe3f990ff}" ma:internalName="NeueSpalte10" ma:showField="Description" ma:web="{061987FB-E10B-4238-9DAD-92BD1394F6AB}">
      <xsd:simpleType>
        <xsd:restriction base="dms:Lookup"/>
      </xsd:simpleType>
    </xsd:element>
    <xsd:element name="Archive_x002f_Obsolete" ma:index="30" nillable="true" ma:displayName="Archive/Obsolete" ma:default="0" ma:description="Indicator if this file is still relevant or if it can be moved to an archive" ma:internalName="Archive_x002f_Obsolete">
      <xsd:simpleType>
        <xsd:restriction base="dms:Boolean"/>
      </xsd:simpleType>
    </xsd:element>
    <xsd:element name="_x006d_wl5" ma:index="31" nillable="true" ma:displayName="Datum und Uhrzeit" ma:internalName="_x006d_wl5">
      <xsd:simpleType>
        <xsd:restriction base="dms:DateTime"/>
      </xsd:simpleType>
    </xsd:element>
    <xsd:element name="TechnicalPlaces_Nomenclature" ma:index="32" nillable="true" ma:displayName="TechnicalPlaces_Nomenclature" ma:description="Which technical place can a document be assigned to?" ma:list="{6addda49-1c1e-46bc-a1bf-b0f421402f2a}" ma:internalName="TechnicalPlaces_Nomenclature" ma:showField="Nomen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anufacturerPartNumber" ma:index="33" nillable="true" ma:displayName="ManufacturerPartNumber" ma:description="contains drawing numbers in CATIA and other CAD tools" ma:internalName="ManufacturerPartNumber">
      <xsd:simpleType>
        <xsd:restriction base="dms:Text">
          <xsd:maxLength value="255"/>
        </xsd:restriction>
      </xsd:simpleType>
    </xsd:element>
    <xsd:element name="RelatedCATIA_x002d_Model" ma:index="34" nillable="true" ma:displayName="RelatedCATIA-Model" ma:description="Use this field if the document (drawing / model) can be related to some DMU CATIA model" ma:internalName="RelatedCATIA_x002d_Model">
      <xsd:simpleType>
        <xsd:restriction base="dms:Text">
          <xsd:maxLength value="255"/>
        </xsd:restriction>
      </xsd:simpleType>
    </xsd:element>
    <xsd:element name="DocumentVersion" ma:index="36" nillable="true" ma:displayName="DocumentVersion" ma:internalName="DocumentVersio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F9DC8A-155C-4D9F-8AB5-C1D1B846CB23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6940e80f-88f8-43b3-b7c9-f2dce9245b05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sharepoint/v4"/>
    <ds:schemaRef ds:uri="01596340-5c18-4703-ad5d-c13476d64025"/>
    <ds:schemaRef ds:uri="23d37157-d4a8-45c4-b59e-72d947c826e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908C083-C681-4F01-8042-A6B8AB2B13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81C09F-FE22-4C6E-BD23-3925242C86E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CFA90F4-2B6D-4062-BD81-D6F24D4355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3d37157-d4a8-45c4-b59e-72d947c826ed"/>
    <ds:schemaRef ds:uri="6940e80f-88f8-43b3-b7c9-f2dce9245b05"/>
    <ds:schemaRef ds:uri="http://schemas.microsoft.com/sharepoint/v4"/>
    <ds:schemaRef ds:uri="01596340-5c18-4703-ad5d-c13476d640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Bildschirmpräsentation 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fair-gsi-folienmaster_2017</vt:lpstr>
      <vt:lpstr>and HITRAP</vt:lpstr>
      <vt:lpstr>and HITRAP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 HITRAP</dc:title>
  <dc:creator>Herfurth, Frank Dr.</dc:creator>
  <cp:lastModifiedBy>Herfurth, Frank Dr.</cp:lastModifiedBy>
  <cp:revision>11</cp:revision>
  <dcterms:modified xsi:type="dcterms:W3CDTF">2020-01-07T12:50:40Z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0x010100802525FD6E3464489DD19B8758656FFA</vt:lpwstr>
  </property>
  <property fmtid="{D5CDD505-2E9C-101B-9397-08002B2CF9AE}" pid="3" name="TaxKeyword">
    <vt:lpwstr/>
  </property>
  <property fmtid="{D5CDD505-2E9C-101B-9397-08002B2CF9AE}" pid="4" name="_dlc_DocIdItemGuid">
    <vt:lpwstr>12682abf-cb56-4cb1-9198-89ffcf7736ba</vt:lpwstr>
  </property>
</Properties>
</file>