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8"/>
  </p:notesMasterIdLst>
  <p:sldIdLst>
    <p:sldId id="256" r:id="rId6"/>
    <p:sldId id="257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1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2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0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4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333333"/>
                </a:solidFill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3"/>
            <a:ext cx="775056" cy="64588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t="3489" b="3602"/>
          <a:stretch>
            <a:fillRect/>
          </a:stretch>
        </p:blipFill>
        <p:spPr>
          <a:xfrm>
            <a:off x="472795" y="1244600"/>
            <a:ext cx="8518806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3"/>
            <a:ext cx="6607517" cy="779867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1"/>
            <a:ext cx="3371273" cy="207819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1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2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0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4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333333"/>
                </a:solidFill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3"/>
            <a:ext cx="775056" cy="64588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9"/>
            <a:ext cx="5584536" cy="787559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1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2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0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4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333333"/>
                </a:solidFill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3"/>
            <a:ext cx="775056" cy="64588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9"/>
            <a:ext cx="5584536" cy="787559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1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18399" y="583587"/>
            <a:ext cx="1129082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0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4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333333"/>
                </a:solidFill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1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33249" y="430943"/>
            <a:ext cx="775056" cy="64588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4"/>
            <a:ext cx="5584536" cy="787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87" y="662171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5" marR="0" indent="-391885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ps2013.gsi.de/websites/cryring/CryringWiki/CryringDocs/CryringDocuments/Technical%20Documents%20and%20Literature/Reports%20and%20Thesis/2019%20Post%20Mortem%20Vacuum/T-QB-DEC-en-0001_PostMortemReport_CryringVacuumIncident_20191123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20" y="6617065"/>
            <a:ext cx="473426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000"/>
            </a:lvl1pPr>
          </a:lstStyle>
          <a:p>
            <a:r>
              <a:t>Frank Herfurth</a:t>
            </a:r>
          </a:p>
        </p:txBody>
      </p:sp>
      <p:sp>
        <p:nvSpPr>
          <p:cNvPr id="80" name="Titel 1"/>
          <p:cNvSpPr txBox="1">
            <a:spLocks noGrp="1"/>
          </p:cNvSpPr>
          <p:nvPr>
            <p:ph type="title"/>
          </p:nvPr>
        </p:nvSpPr>
        <p:spPr>
          <a:xfrm>
            <a:off x="2637689" y="271334"/>
            <a:ext cx="3369411" cy="787559"/>
          </a:xfrm>
          <a:prstGeom prst="rect">
            <a:avLst/>
          </a:prstGeom>
        </p:spPr>
        <p:txBody>
          <a:bodyPr/>
          <a:lstStyle/>
          <a:p>
            <a:r>
              <a:rPr smtClean="0"/>
              <a:t>and HITRAP</a:t>
            </a:r>
            <a:endParaRPr/>
          </a:p>
        </p:txBody>
      </p:sp>
      <p:sp>
        <p:nvSpPr>
          <p:cNvPr id="81" name="Rechteck 3"/>
          <p:cNvSpPr txBox="1"/>
          <p:nvPr/>
        </p:nvSpPr>
        <p:spPr>
          <a:xfrm>
            <a:off x="189474" y="224908"/>
            <a:ext cx="242228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E46C0A"/>
                </a:solidFill>
              </a:defRPr>
            </a:lvl1pPr>
          </a:lstStyle>
          <a:p>
            <a:r>
              <a:t>CRYRING@ESR</a:t>
            </a:r>
          </a:p>
        </p:txBody>
      </p:sp>
      <p:sp>
        <p:nvSpPr>
          <p:cNvPr id="82" name="Datumsplatzhalter 5"/>
          <p:cNvSpPr txBox="1"/>
          <p:nvPr/>
        </p:nvSpPr>
        <p:spPr>
          <a:xfrm>
            <a:off x="6586684" y="6612095"/>
            <a:ext cx="13164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000"/>
            </a:lvl1pPr>
          </a:lstStyle>
          <a:p>
            <a:r>
              <a:rPr lang="de-DE" dirty="0" smtClean="0"/>
              <a:t>December-17</a:t>
            </a:r>
            <a:r>
              <a:rPr dirty="0" smtClean="0"/>
              <a:t>, </a:t>
            </a:r>
            <a:r>
              <a:rPr dirty="0"/>
              <a:t>2019</a:t>
            </a:r>
          </a:p>
        </p:txBody>
      </p:sp>
      <p:sp>
        <p:nvSpPr>
          <p:cNvPr id="7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6"/>
            <a:ext cx="8694964" cy="5233799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err="1" smtClean="0"/>
              <a:t>ECooler</a:t>
            </a:r>
            <a:endParaRPr lang="en-US" dirty="0" smtClean="0"/>
          </a:p>
          <a:p>
            <a:pPr marL="1200150" lvl="2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 smtClean="0"/>
              <a:t>leak in isolation vacuum  </a:t>
            </a:r>
          </a:p>
          <a:p>
            <a:pPr marL="1200150" lvl="2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 smtClean="0"/>
              <a:t>next test fill after the fix in Jan.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Major vacuum incident on Nov-23 vented 7 out of 8 sections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500" dirty="0" smtClean="0"/>
              <a:t>Post mortem report (</a:t>
            </a:r>
            <a:r>
              <a:rPr lang="en-US" sz="1500" dirty="0" smtClean="0">
                <a:hlinkClick r:id="rId2"/>
              </a:rPr>
              <a:t>link</a:t>
            </a:r>
            <a:r>
              <a:rPr lang="en-US" sz="1500" dirty="0" smtClean="0"/>
              <a:t>), later found that the </a:t>
            </a:r>
            <a:r>
              <a:rPr lang="en-US" sz="1500" dirty="0" err="1" smtClean="0"/>
              <a:t>cryopump</a:t>
            </a:r>
            <a:r>
              <a:rPr lang="en-US" sz="1500" dirty="0" smtClean="0"/>
              <a:t> at the E Gun is broken (due to the vent or the bake out) – to be fixed in Jan. 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00B050"/>
                </a:solidFill>
              </a:rPr>
              <a:t>UHV + Ring operation reestablished by Dec-10. Ready for ESR beam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Ring Operation/Test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stored D</a:t>
            </a:r>
            <a:r>
              <a:rPr lang="en-US" baseline="30000" dirty="0" smtClean="0"/>
              <a:t>+ </a:t>
            </a:r>
            <a:r>
              <a:rPr lang="en-US" dirty="0" smtClean="0"/>
              <a:t>@ 5 MeV/u for 1000 s (with only little losses) </a:t>
            </a:r>
            <a:br>
              <a:rPr lang="en-US" dirty="0" smtClean="0"/>
            </a:br>
            <a:r>
              <a:rPr lang="en-US" dirty="0" smtClean="0"/>
              <a:t>– life time beyond 6000 s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injection kicker tested successfully with beam 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extraction kicker tested, beam disappears, extraction section BI not available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dirty="0" smtClean="0"/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 smtClean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 smtClean="0"/>
              <a:t>EBIT run for B</a:t>
            </a:r>
            <a:r>
              <a:rPr lang="en-US" baseline="31999" dirty="0" smtClean="0"/>
              <a:t>3+</a:t>
            </a:r>
            <a:r>
              <a:rPr lang="en-US" dirty="0" smtClean="0"/>
              <a:t> laser spectroscopy conducted by TUDA colleagues ended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 smtClean="0"/>
              <a:t>started removing the faulty MPS (multi passage spectrometer/ beam switch)</a:t>
            </a:r>
            <a:endParaRPr lang="en-US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6206" y="0"/>
            <a:ext cx="4117794" cy="2420383"/>
          </a:xfrm>
          <a:prstGeom prst="rect">
            <a:avLst/>
          </a:prstGeom>
        </p:spPr>
      </p:pic>
      <p:sp>
        <p:nvSpPr>
          <p:cNvPr id="5" name="Pfeil nach links und rechts 4"/>
          <p:cNvSpPr/>
          <p:nvPr/>
        </p:nvSpPr>
        <p:spPr>
          <a:xfrm>
            <a:off x="5225143" y="1340051"/>
            <a:ext cx="3873137" cy="733659"/>
          </a:xfrm>
          <a:prstGeom prst="leftRightArrow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1"/>
            <a:tileRect/>
          </a:gra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1000 s</a:t>
            </a:r>
            <a:endParaRPr kumimoji="0" lang="de-D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206" y="0"/>
            <a:ext cx="4117794" cy="2420383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/>
          <a:srcRect b="27479"/>
          <a:stretch/>
        </p:blipFill>
        <p:spPr>
          <a:xfrm>
            <a:off x="5026206" y="8095"/>
            <a:ext cx="4117794" cy="2395471"/>
          </a:xfrm>
          <a:prstGeom prst="rect">
            <a:avLst/>
          </a:prstGeom>
        </p:spPr>
      </p:pic>
      <p:sp>
        <p:nvSpPr>
          <p:cNvPr id="78" name="Fußzeilenplatzhalter 4"/>
          <p:cNvSpPr txBox="1"/>
          <p:nvPr/>
        </p:nvSpPr>
        <p:spPr>
          <a:xfrm>
            <a:off x="4364020" y="6617065"/>
            <a:ext cx="473426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000"/>
            </a:lvl1pPr>
          </a:lstStyle>
          <a:p>
            <a:r>
              <a:t>Frank Herfurth</a:t>
            </a:r>
          </a:p>
        </p:txBody>
      </p:sp>
      <p:sp>
        <p:nvSpPr>
          <p:cNvPr id="80" name="Titel 1"/>
          <p:cNvSpPr txBox="1">
            <a:spLocks noGrp="1"/>
          </p:cNvSpPr>
          <p:nvPr>
            <p:ph type="title"/>
          </p:nvPr>
        </p:nvSpPr>
        <p:spPr>
          <a:xfrm>
            <a:off x="2637689" y="271334"/>
            <a:ext cx="3369411" cy="787559"/>
          </a:xfrm>
          <a:prstGeom prst="rect">
            <a:avLst/>
          </a:prstGeom>
        </p:spPr>
        <p:txBody>
          <a:bodyPr/>
          <a:lstStyle/>
          <a:p>
            <a:r>
              <a:rPr dirty="0" smtClean="0"/>
              <a:t>and HITRAP</a:t>
            </a:r>
            <a:endParaRPr dirty="0"/>
          </a:p>
        </p:txBody>
      </p:sp>
      <p:sp>
        <p:nvSpPr>
          <p:cNvPr id="81" name="Rechteck 3"/>
          <p:cNvSpPr txBox="1"/>
          <p:nvPr/>
        </p:nvSpPr>
        <p:spPr>
          <a:xfrm>
            <a:off x="189474" y="224908"/>
            <a:ext cx="242228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E46C0A"/>
                </a:solidFill>
              </a:defRPr>
            </a:lvl1pPr>
          </a:lstStyle>
          <a:p>
            <a:r>
              <a:t>CRYRING@ESR</a:t>
            </a:r>
          </a:p>
        </p:txBody>
      </p:sp>
      <p:sp>
        <p:nvSpPr>
          <p:cNvPr id="82" name="Datumsplatzhalter 5"/>
          <p:cNvSpPr txBox="1"/>
          <p:nvPr/>
        </p:nvSpPr>
        <p:spPr>
          <a:xfrm>
            <a:off x="6586684" y="6612095"/>
            <a:ext cx="13164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000"/>
            </a:lvl1pPr>
          </a:lstStyle>
          <a:p>
            <a:r>
              <a:rPr lang="de-DE" dirty="0"/>
              <a:t>J</a:t>
            </a:r>
            <a:r>
              <a:rPr lang="de-DE" dirty="0" smtClean="0"/>
              <a:t>anuar-07</a:t>
            </a:r>
            <a:r>
              <a:rPr dirty="0" smtClean="0"/>
              <a:t>, 20</a:t>
            </a:r>
            <a:r>
              <a:rPr lang="de-DE" dirty="0" smtClean="0"/>
              <a:t>20</a:t>
            </a:r>
            <a:endParaRPr dirty="0"/>
          </a:p>
        </p:txBody>
      </p:sp>
      <p:sp>
        <p:nvSpPr>
          <p:cNvPr id="7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6"/>
            <a:ext cx="8694964" cy="5233799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Summary of engineering run and </a:t>
            </a:r>
            <a:br>
              <a:rPr lang="en-US" dirty="0" smtClean="0"/>
            </a:br>
            <a:r>
              <a:rPr lang="en-US" dirty="0" smtClean="0"/>
              <a:t>Status for Experiments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endParaRPr lang="en-US" dirty="0" smtClean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/>
              <a:t>stored Ar</a:t>
            </a:r>
            <a:r>
              <a:rPr lang="en-US" baseline="30000" dirty="0"/>
              <a:t>18+ </a:t>
            </a:r>
            <a:r>
              <a:rPr lang="en-US" dirty="0"/>
              <a:t>@ 13 MeV/u</a:t>
            </a:r>
            <a:br>
              <a:rPr lang="en-US" dirty="0"/>
            </a:br>
            <a:r>
              <a:rPr lang="en-US" dirty="0"/>
              <a:t>– life time about 600 </a:t>
            </a:r>
            <a:r>
              <a:rPr lang="en-US" dirty="0" smtClean="0"/>
              <a:t>s </a:t>
            </a:r>
            <a:endParaRPr lang="en-US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required 14 shift with ESR beam (Machine Meeting in June)</a:t>
            </a:r>
          </a:p>
          <a:p>
            <a:pPr marL="1657350" lvl="3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got less than 2 shifts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did not measure life time for heavier, highly charged ions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we have almost no control on the beam setup quality (tuning/optimization)</a:t>
            </a:r>
          </a:p>
          <a:p>
            <a:pPr marL="1657350" lvl="3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To set one new value for the coupled ESR – CRYRING pattern requires at least 1 min, but usually 3 to 6 min. </a:t>
            </a:r>
          </a:p>
          <a:p>
            <a:pPr marL="1657350" lvl="3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this yields less than 10 different values per </a:t>
            </a:r>
            <a:r>
              <a:rPr lang="en-US" dirty="0" smtClean="0"/>
              <a:t>hour</a:t>
            </a:r>
            <a:endParaRPr lang="en-US" dirty="0" smtClean="0"/>
          </a:p>
          <a:p>
            <a:pPr marL="1657350" lvl="3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endParaRPr lang="en-US" dirty="0" smtClean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Experiments at CRYRING@ESR</a:t>
            </a:r>
            <a:br>
              <a:rPr lang="en-US" dirty="0" smtClean="0"/>
            </a:br>
            <a:r>
              <a:rPr lang="en-US" dirty="0" smtClean="0"/>
              <a:t> will be extremely challenging </a:t>
            </a:r>
            <a:endParaRPr lang="en-US" dirty="0" smtClean="0"/>
          </a:p>
        </p:txBody>
      </p:sp>
      <p:sp>
        <p:nvSpPr>
          <p:cNvPr id="5" name="Pfeil nach links und rechts 4"/>
          <p:cNvSpPr/>
          <p:nvPr/>
        </p:nvSpPr>
        <p:spPr>
          <a:xfrm>
            <a:off x="5225143" y="1340051"/>
            <a:ext cx="3873137" cy="733659"/>
          </a:xfrm>
          <a:prstGeom prst="leftRightArrow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1"/>
            <a:tileRect/>
          </a:gra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1000 s</a:t>
            </a:r>
            <a:endParaRPr kumimoji="0" lang="de-D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4686696" y="5367599"/>
            <a:ext cx="4411584" cy="1288215"/>
          </a:xfrm>
          <a:prstGeom prst="rect">
            <a:avLst/>
          </a:prstGeom>
          <a:solidFill>
            <a:schemeClr val="bg2">
              <a:lumMod val="60000"/>
              <a:lumOff val="40000"/>
              <a:alpha val="50196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800100" marR="0" indent="-34290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14500" marR="0" indent="-34290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220685" marR="0" indent="-391885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60320" marR="0" indent="-27432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017520" marR="0" indent="-27432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74720" marR="0" indent="-27432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931920" marR="0" indent="-27432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DBB63"/>
              </a:buClr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33333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de-DE" sz="1800" smtClean="0"/>
              <a:t>PAC Experiments in 2020 expect:</a:t>
            </a:r>
          </a:p>
          <a:p>
            <a:pPr lvl="1" hangingPunct="1"/>
            <a:r>
              <a:rPr lang="de-DE" sz="1800" baseline="30000" smtClean="0"/>
              <a:t>136</a:t>
            </a:r>
            <a:r>
              <a:rPr lang="de-DE" sz="1800" smtClean="0"/>
              <a:t>Xe</a:t>
            </a:r>
            <a:r>
              <a:rPr lang="de-DE" sz="1800" baseline="30000" smtClean="0"/>
              <a:t>50+</a:t>
            </a:r>
            <a:r>
              <a:rPr lang="de-DE" sz="1800" smtClean="0"/>
              <a:t>, </a:t>
            </a:r>
            <a:r>
              <a:rPr lang="de-DE" sz="1800" baseline="30000" smtClean="0"/>
              <a:t>238</a:t>
            </a:r>
            <a:r>
              <a:rPr lang="de-DE" sz="1800" smtClean="0"/>
              <a:t>U</a:t>
            </a:r>
            <a:r>
              <a:rPr lang="de-DE" sz="1800" baseline="30000" smtClean="0"/>
              <a:t>88+</a:t>
            </a:r>
            <a:r>
              <a:rPr lang="de-DE" sz="1800" smtClean="0"/>
              <a:t> and </a:t>
            </a:r>
            <a:r>
              <a:rPr lang="de-DE" sz="1800" baseline="30000" smtClean="0"/>
              <a:t>238</a:t>
            </a:r>
            <a:r>
              <a:rPr lang="de-DE" sz="1800" smtClean="0"/>
              <a:t>U</a:t>
            </a:r>
            <a:r>
              <a:rPr lang="de-DE" sz="1800" baseline="30000" smtClean="0"/>
              <a:t>91+</a:t>
            </a:r>
            <a:r>
              <a:rPr lang="de-DE" sz="1800" smtClean="0"/>
              <a:t> @ about 10 MeV/u, 10</a:t>
            </a:r>
            <a:r>
              <a:rPr lang="de-DE" sz="1800" baseline="30000" smtClean="0"/>
              <a:t>7</a:t>
            </a:r>
            <a:r>
              <a:rPr lang="de-DE" sz="1800" smtClean="0"/>
              <a:t> (/ minute)</a:t>
            </a:r>
          </a:p>
          <a:p>
            <a:pPr lvl="1" hangingPunct="1"/>
            <a:r>
              <a:rPr lang="de-DE" sz="1800" smtClean="0"/>
              <a:t>cooled!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4256940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/>
    </TaxKeywordTaxHTField>
    <Section xmlns="6940e80f-88f8-43b3-b7c9-f2dce9245b05"/>
    <DocumentVersion xmlns="01596340-5c18-4703-ad5d-c13476d64025" xsi:nil="true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/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YRDOC-16-16541</_dlc_DocId>
    <_dlc_DocIdUrl xmlns="23d37157-d4a8-45c4-b59e-72d947c826ed">
      <Url>https://sps2013.gsi.de/websites/cryring/CryringWiki/CryringDocs/_layouts/15/DocIdRedir.aspx?ID=YRDOC-16-16541</Url>
      <Description>YRDOC-16-16541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6" ma:contentTypeDescription="Ein neues Dokument erstellen." ma:contentTypeScope="" ma:versionID="c639d161391932d3d6a9f0c2154c9ff4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0b66a0e58b1969537f10c86c1a14a61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F9DC8A-155C-4D9F-8AB5-C1D1B846CB2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6940e80f-88f8-43b3-b7c9-f2dce9245b05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01596340-5c18-4703-ad5d-c13476d64025"/>
    <ds:schemaRef ds:uri="23d37157-d4a8-45c4-b59e-72d947c826e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08C083-C681-4F01-8042-A6B8AB2B13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81C09F-FE22-4C6E-BD23-3925242C86E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CFA90F4-2B6D-4062-BD81-D6F24D435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Bildschirmpräsentation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fair-gsi-folienmaster_2017</vt:lpstr>
      <vt:lpstr>and HITRAP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Herfurth, Frank Dr.</cp:lastModifiedBy>
  <cp:revision>11</cp:revision>
  <dcterms:modified xsi:type="dcterms:W3CDTF">2020-01-07T12:50:40Z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/>
  </property>
  <property fmtid="{D5CDD505-2E9C-101B-9397-08002B2CF9AE}" pid="4" name="_dlc_DocIdItemGuid">
    <vt:lpwstr>12682abf-cb56-4cb1-9198-89ffcf7736ba</vt:lpwstr>
  </property>
</Properties>
</file>