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7" r:id="rId2"/>
    <p:sldId id="358" r:id="rId3"/>
    <p:sldId id="362" r:id="rId4"/>
    <p:sldId id="373" r:id="rId5"/>
    <p:sldId id="372" r:id="rId6"/>
    <p:sldId id="374" r:id="rId7"/>
    <p:sldId id="388" r:id="rId8"/>
    <p:sldId id="389" r:id="rId9"/>
    <p:sldId id="396" r:id="rId10"/>
    <p:sldId id="397" r:id="rId11"/>
    <p:sldId id="398" r:id="rId12"/>
    <p:sldId id="400" r:id="rId13"/>
    <p:sldId id="401" r:id="rId14"/>
    <p:sldId id="399" r:id="rId15"/>
    <p:sldId id="408" r:id="rId16"/>
    <p:sldId id="403" r:id="rId17"/>
    <p:sldId id="404" r:id="rId18"/>
    <p:sldId id="405" r:id="rId19"/>
    <p:sldId id="4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105" d="100"/>
          <a:sy n="105" d="100"/>
        </p:scale>
        <p:origin x="17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2B-61D5-4F65-9869-1DC4D31E00D8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EE91-2CD5-4FBB-B0F5-26245504E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E814-8AC0-4622-B918-BDB5A7E0306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D4B4-EF37-41BC-BAF1-7F560CE3FC5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021-5805-42C3-9DA8-6D9AECE9015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1C0-45C9-4D40-8757-8F39C4FFCC05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C70F-9025-40B4-AC90-B11BAAE4827D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8C7E-5514-4C17-AB2B-90B848F010A7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7687-83E6-41D1-8373-3BEF9B437F0C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552D-837E-4878-9F18-A9A4E397946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08E4-EE29-4729-98D1-99D8BEE24401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8C8-8F8B-419B-B61D-A9D6E5A29D01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0C49-99F8-4F9C-AD1C-30E8D636E487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B908-B8F2-406E-A9C4-AC3E41CCF95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A4A3-3530-474B-A2FE-A6EB66FDF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hyperlink" Target="../../AppData/Local/Temp/Images/Content/0/Load_0_1_rev.p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AppData/Local/Temp/Images/Content/0/Result_0_1.pn" TargetMode="External"/><Relationship Id="rId11" Type="http://schemas.openxmlformats.org/officeDocument/2006/relationships/hyperlink" Target="../../AppData/Local/Temp/Images/Content/0/Result_0_57.pn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hyperlink" Target="../../AppData/Local/Temp/Images/Content/0/Result_0_2.pn" TargetMode="Externa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Images/Content/0/Result_0_2.pn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hyperlink" Target="Images/Content/0/Result_0_57.p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mages/Content/0/Result_0_1.pn" TargetMode="External"/><Relationship Id="rId5" Type="http://schemas.openxmlformats.org/officeDocument/2006/relationships/image" Target="../media/image32.png"/><Relationship Id="rId4" Type="http://schemas.openxmlformats.org/officeDocument/2006/relationships/hyperlink" Target="Images/Content/0/Load_0_3_rev.pn" TargetMode="Externa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INP logo клёво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584176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CBM Iron yoke and support design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66124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2019, BINP,  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M.Kholopov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A.Bragin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Pivovarov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AFE3-E394-493E-B776-98B0B08F881D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</a:t>
            </a:r>
            <a:r>
              <a:rPr lang="it-IT" dirty="0" smtClean="0"/>
              <a:t>DR CBM Dipole Magnet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88" t="10848" r="16139"/>
          <a:stretch/>
        </p:blipFill>
        <p:spPr>
          <a:xfrm>
            <a:off x="899592" y="750542"/>
            <a:ext cx="7211144" cy="5108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production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0622" y="5905473"/>
            <a:ext cx="670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example of the implementation of the yoke of sheet material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836712"/>
            <a:ext cx="5760640" cy="374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Detail -</a:t>
            </a:r>
            <a:r>
              <a:rPr lang="en-US" sz="1400" dirty="0" smtClean="0">
                <a:solidFill>
                  <a:schemeClr val="tx1"/>
                </a:solidFill>
              </a:rPr>
              <a:t> Top </a:t>
            </a:r>
            <a:r>
              <a:rPr lang="en-US" sz="1400" dirty="0">
                <a:solidFill>
                  <a:schemeClr val="tx1"/>
                </a:solidFill>
              </a:rPr>
              <a:t>Beam to the </a:t>
            </a:r>
            <a:r>
              <a:rPr lang="en-US" sz="1400" dirty="0" smtClean="0">
                <a:solidFill>
                  <a:schemeClr val="tx1"/>
                </a:solidFill>
              </a:rPr>
              <a:t>machining, </a:t>
            </a:r>
            <a:r>
              <a:rPr lang="en-US" sz="1400" dirty="0">
                <a:solidFill>
                  <a:schemeClr val="tx1"/>
                </a:solidFill>
              </a:rPr>
              <a:t>allowance for processing 10 mm.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88" t="10848" r="16139"/>
          <a:stretch/>
        </p:blipFill>
        <p:spPr>
          <a:xfrm>
            <a:off x="873932" y="692696"/>
            <a:ext cx="7416824" cy="5254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production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0622" y="5905473"/>
            <a:ext cx="670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example of the implementation of the yoke of sheet material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4176" y="984424"/>
            <a:ext cx="2552763" cy="23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Cutting the blanks from a sheet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991043"/>
            <a:ext cx="912194" cy="2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First step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2420888"/>
            <a:ext cx="1084544" cy="2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Second step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1" y="2432208"/>
            <a:ext cx="2160240" cy="23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End chamfer cutting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7030" y="3850733"/>
            <a:ext cx="2450994" cy="23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Cutting chamfers for welding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3457" y="3850733"/>
            <a:ext cx="1084544" cy="2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Third step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55904" y="5384374"/>
            <a:ext cx="864096" cy="27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Sheet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3502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Influence of the laminations</a:t>
            </a:r>
            <a:br>
              <a:rPr lang="en-US" sz="2400" dirty="0" smtClean="0"/>
            </a:br>
            <a:r>
              <a:rPr lang="en-US" sz="2400" dirty="0" smtClean="0"/>
              <a:t>on the magnetic field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1C0-45C9-4D40-8757-8F39C4FFCC05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 descr="D:\Bragin\Work\Dipole for GSI - CBM magnet\Design\ANSYS models 3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3"/>
          <a:stretch/>
        </p:blipFill>
        <p:spPr bwMode="auto">
          <a:xfrm>
            <a:off x="-7968" y="1412776"/>
            <a:ext cx="3721600" cy="3282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Bragin\Work\Dipole for GSI - CBM magnet\Design\Bragin\Mag field calcs\Laminated iron, iron forces\Forces tot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32" y="849852"/>
            <a:ext cx="5239444" cy="36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849078" y="4760477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Fz</a:t>
            </a:r>
            <a:r>
              <a:rPr lang="en-US" dirty="0" smtClean="0"/>
              <a:t> = 900 </a:t>
            </a:r>
            <a:r>
              <a:rPr lang="en-US" dirty="0" err="1" smtClean="0"/>
              <a:t>kN</a:t>
            </a:r>
            <a:r>
              <a:rPr lang="en-US" dirty="0" smtClean="0"/>
              <a:t> – is the force attracting the horizontal beams down: to opposite coil and to the pillars! This force is distributed in the whole volume of the iron block.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9411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for the ANSYS magnetic field calculations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3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Comparison of the iron block with 3 mm gap of horizontal lamination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1C0-45C9-4D40-8757-8F39C4FFCC05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 descr="D:\Bragin\Work\Dipole for GSI - CBM magnet\Design\Bragin\Mag field calcs\Laminated iron\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2" y="1450514"/>
            <a:ext cx="4493104" cy="353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Bragin\Work\Dipole for GSI - CBM magnet\Design\Bragin\Mag field calcs\Laminated iron\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/>
          <a:stretch/>
        </p:blipFill>
        <p:spPr bwMode="auto">
          <a:xfrm>
            <a:off x="179512" y="1456637"/>
            <a:ext cx="4320480" cy="35311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23528" y="52292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lamination                                                      horizontal laminations with 3 mm gaps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10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552D-837E-4878-9F18-A9A4E397946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 descr="D:\Bragin\Work\Dipole for GSI - CBM magnet\Design\Bragin\Mag field calcs\Laminated iron\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56013" cy="346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Bragin\Work\Dipole for GSI - CBM magnet\Design\Bragin\Mag field calcs\Laminated iron\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/>
          <a:stretch/>
        </p:blipFill>
        <p:spPr bwMode="auto">
          <a:xfrm>
            <a:off x="251520" y="1484784"/>
            <a:ext cx="4320480" cy="35311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Comparison of the iron block with 3 mm gap of vertical lamination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2292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lamination                                                      vertical laminations with 3 mm gaps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0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68" y="0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Influence on the stray fields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552D-837E-4878-9F18-A9A4E397946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36"/>
            <a:ext cx="3252393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93" y="649224"/>
            <a:ext cx="3113423" cy="2545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56841"/>
            <a:ext cx="2871448" cy="2538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" y="3241513"/>
            <a:ext cx="3080032" cy="2041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31" y="3241512"/>
            <a:ext cx="3112553" cy="2018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55208"/>
            <a:ext cx="2934554" cy="19407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3" y="3460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Non-laminated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7044" y="300427"/>
            <a:ext cx="267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Horizontally laminated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8492" y="316125"/>
            <a:ext cx="267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vertically laminated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5373216"/>
            <a:ext cx="248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Stray field is 8 times higher!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01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Influence of the laminations on the main parameters of the magnet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552D-837E-4878-9F18-A9A4E397946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CDR CBM Dipole Magnet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34028"/>
              </p:ext>
            </p:extLst>
          </p:nvPr>
        </p:nvGraphicFramePr>
        <p:xfrm>
          <a:off x="1403648" y="1124744"/>
          <a:ext cx="5932170" cy="1760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/>
                <a:gridCol w="1438275"/>
                <a:gridCol w="1350010"/>
                <a:gridCol w="1256665"/>
              </a:tblGrid>
              <a:tr h="41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Parameter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Base model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Horizontal lamination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Vertical lamination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Integ.B*ds, T*m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0.9995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0.9998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Bcenter, 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1.099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1.086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1.086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Stored energy, MJ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4.87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4.86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924944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</a:t>
            </a:r>
          </a:p>
          <a:p>
            <a:r>
              <a:rPr lang="en-US" dirty="0" smtClean="0"/>
              <a:t>The iron yoke works mostly as return yoke. The real lamination will give not much influence on the main parameters of the magnet. The manufacturer promises to obtain the gap &lt; 0.3 mm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Stray field is much better in the horizontally laminated plates.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iron sheets will be pressed by 100 t press before welding.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kind of paint and color is needed for the iron yoke?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5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C:\Images\Content\0\Load_0_1_rev.png">
            <a:hlinkClick r:id="rId2"/>
          </p:cNvPr>
          <p:cNvPicPr/>
          <p:nvPr/>
        </p:nvPicPr>
        <p:blipFill>
          <a:blip r:embed="rId3" cstate="print"/>
          <a:srcRect l="54725" t="24800" r="15744" b="29525"/>
          <a:stretch>
            <a:fillRect/>
          </a:stretch>
        </p:blipFill>
        <p:spPr bwMode="auto">
          <a:xfrm>
            <a:off x="4788024" y="1124744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Images\Content\0\Load_0_1_rev.png">
            <a:hlinkClick r:id="rId2"/>
          </p:cNvPr>
          <p:cNvPicPr/>
          <p:nvPr/>
        </p:nvPicPr>
        <p:blipFill>
          <a:blip r:embed="rId3" cstate="print"/>
          <a:srcRect l="54725" t="24800" r="15744" b="29525"/>
          <a:stretch>
            <a:fillRect/>
          </a:stretch>
        </p:blipFill>
        <p:spPr bwMode="auto">
          <a:xfrm>
            <a:off x="323528" y="1124744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Images\Content\0\Result_0_2.png">
            <a:hlinkClick r:id="rId4"/>
          </p:cNvPr>
          <p:cNvPicPr/>
          <p:nvPr/>
        </p:nvPicPr>
        <p:blipFill>
          <a:blip r:embed="rId5" cstate="print"/>
          <a:srcRect t="12201" r="54725" b="32675"/>
          <a:stretch>
            <a:fillRect/>
          </a:stretch>
        </p:blipFill>
        <p:spPr bwMode="auto">
          <a:xfrm>
            <a:off x="395536" y="4365104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Images\Content\0\Result_0_1.png">
            <a:hlinkClick r:id="rId6"/>
          </p:cNvPr>
          <p:cNvPicPr/>
          <p:nvPr/>
        </p:nvPicPr>
        <p:blipFill>
          <a:blip r:embed="rId7" cstate="print"/>
          <a:srcRect t="12201" r="50000" b="32675"/>
          <a:stretch>
            <a:fillRect/>
          </a:stretch>
        </p:blipFill>
        <p:spPr bwMode="auto">
          <a:xfrm>
            <a:off x="2195736" y="1412776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3501008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1500000N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stCxn id="10" idx="0"/>
          </p:cNvCxnSpPr>
          <p:nvPr/>
        </p:nvCxnSpPr>
        <p:spPr>
          <a:xfrm flipV="1">
            <a:off x="935596" y="3068960"/>
            <a:ext cx="1800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347864" y="980728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4005064"/>
            <a:ext cx="151216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FAIR\CBM\CBM magnet\Calculation\Images\pole mounting stress analysis Report  02.03.2018\0\Result_0_57.png"/>
          <p:cNvPicPr>
            <a:picLocks noChangeAspect="1" noChangeArrowheads="1"/>
          </p:cNvPicPr>
          <p:nvPr/>
        </p:nvPicPr>
        <p:blipFill>
          <a:blip r:embed="rId8" cstate="print"/>
          <a:srcRect t="6856" r="42618" b="18503"/>
          <a:stretch>
            <a:fillRect/>
          </a:stretch>
        </p:blipFill>
        <p:spPr bwMode="auto">
          <a:xfrm>
            <a:off x="4932040" y="4509120"/>
            <a:ext cx="1919076" cy="1872208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5580112" y="3573016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3000000N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>
            <a:stCxn id="20" idx="0"/>
          </p:cNvCxnSpPr>
          <p:nvPr/>
        </p:nvCxnSpPr>
        <p:spPr>
          <a:xfrm flipH="1" flipV="1">
            <a:off x="5868144" y="3068960"/>
            <a:ext cx="32403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D:\FAIR\CBM\CBM magnet\Calculation\Images\pole mounting stress analysis Report  02.03.2018\0\Result_0_1.png"/>
          <p:cNvPicPr>
            <a:picLocks noChangeAspect="1" noChangeArrowheads="1"/>
          </p:cNvPicPr>
          <p:nvPr/>
        </p:nvPicPr>
        <p:blipFill>
          <a:blip r:embed="rId9" cstate="print"/>
          <a:srcRect t="12597" r="45571" b="20472"/>
          <a:stretch>
            <a:fillRect/>
          </a:stretch>
        </p:blipFill>
        <p:spPr bwMode="auto">
          <a:xfrm>
            <a:off x="6732240" y="1340768"/>
            <a:ext cx="2232248" cy="2058719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7668344" y="980728"/>
            <a:ext cx="1224136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FAIR\CBM\CBM magnet\Calculation\Images\pole mounting stress analysis Report  02.03.2018\0\Result_0_2.png"/>
          <p:cNvPicPr>
            <a:picLocks noChangeAspect="1" noChangeArrowheads="1"/>
          </p:cNvPicPr>
          <p:nvPr/>
        </p:nvPicPr>
        <p:blipFill>
          <a:blip r:embed="rId10" cstate="print"/>
          <a:srcRect t="12597" r="45571" b="20472"/>
          <a:stretch>
            <a:fillRect/>
          </a:stretch>
        </p:blipFill>
        <p:spPr bwMode="auto">
          <a:xfrm>
            <a:off x="6804248" y="4365104"/>
            <a:ext cx="2192240" cy="2021822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7452320" y="4005064"/>
            <a:ext cx="151216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48064" y="4221088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Calculation of studs for Pole CBM magnet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" name="Рисунок 35" descr="C:\Images\Content\0\Result_0_57.png">
            <a:hlinkClick r:id="rId11"/>
          </p:cNvPr>
          <p:cNvPicPr/>
          <p:nvPr/>
        </p:nvPicPr>
        <p:blipFill>
          <a:blip r:embed="rId12" cstate="print"/>
          <a:srcRect t="12201" r="53544" b="34250"/>
          <a:stretch>
            <a:fillRect/>
          </a:stretch>
        </p:blipFill>
        <p:spPr bwMode="auto">
          <a:xfrm>
            <a:off x="2699792" y="4653136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Скругленный прямоугольник 36"/>
          <p:cNvSpPr/>
          <p:nvPr/>
        </p:nvSpPr>
        <p:spPr>
          <a:xfrm>
            <a:off x="3563888" y="4293096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F670-2B67-422D-A2E1-A78B4A4F3D9C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1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:\Images\Content\0\Result_0_57.png">
            <a:hlinkClick r:id="rId2"/>
          </p:cNvPr>
          <p:cNvPicPr/>
          <p:nvPr/>
        </p:nvPicPr>
        <p:blipFill>
          <a:blip r:embed="rId3" cstate="print"/>
          <a:srcRect t="12201" r="3932" b="24800"/>
          <a:stretch>
            <a:fillRect/>
          </a:stretch>
        </p:blipFill>
        <p:spPr bwMode="auto">
          <a:xfrm>
            <a:off x="4860032" y="3789040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408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Calculation of Pole &amp; crossbar CBM magnet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C:\Images\Content\0\Load_0_3_rev.png">
            <a:hlinkClick r:id="rId4"/>
          </p:cNvPr>
          <p:cNvPicPr/>
          <p:nvPr/>
        </p:nvPicPr>
        <p:blipFill>
          <a:blip r:embed="rId5" cstate="print"/>
          <a:srcRect l="3544" t="31500" r="17314" b="29126"/>
          <a:stretch>
            <a:fillRect/>
          </a:stretch>
        </p:blipFill>
        <p:spPr bwMode="auto">
          <a:xfrm>
            <a:off x="395536" y="1412776"/>
            <a:ext cx="43924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Images\Content\0\Result_0_1.png">
            <a:hlinkClick r:id="rId6"/>
          </p:cNvPr>
          <p:cNvPicPr/>
          <p:nvPr/>
        </p:nvPicPr>
        <p:blipFill>
          <a:blip r:embed="rId7" cstate="print"/>
          <a:srcRect t="16401" r="3932" b="24800"/>
          <a:stretch>
            <a:fillRect/>
          </a:stretch>
        </p:blipFill>
        <p:spPr bwMode="auto">
          <a:xfrm>
            <a:off x="395536" y="2852936"/>
            <a:ext cx="43924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Images\Content\0\Result_0_2.png">
            <a:hlinkClick r:id="rId8"/>
          </p:cNvPr>
          <p:cNvPicPr/>
          <p:nvPr/>
        </p:nvPicPr>
        <p:blipFill>
          <a:blip r:embed="rId9" cstate="print"/>
          <a:srcRect t="21650" b="24800"/>
          <a:stretch>
            <a:fillRect/>
          </a:stretch>
        </p:blipFill>
        <p:spPr bwMode="auto">
          <a:xfrm>
            <a:off x="395536" y="4581128"/>
            <a:ext cx="4416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484784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3000000N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stCxn id="10" idx="2"/>
          </p:cNvCxnSpPr>
          <p:nvPr/>
        </p:nvCxnSpPr>
        <p:spPr>
          <a:xfrm>
            <a:off x="1295636" y="1916832"/>
            <a:ext cx="118813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419872" y="2852936"/>
            <a:ext cx="122413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5856" y="4653136"/>
            <a:ext cx="151216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Deformation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04248" y="3861048"/>
            <a:ext cx="10081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Margin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364088" y="1484784"/>
          <a:ext cx="3542004" cy="1927279"/>
        </p:xfrm>
        <a:graphic>
          <a:graphicData uri="http://schemas.openxmlformats.org/drawingml/2006/table">
            <a:tbl>
              <a:tblPr/>
              <a:tblGrid>
                <a:gridCol w="1008112"/>
                <a:gridCol w="1569248"/>
                <a:gridCol w="964644"/>
              </a:tblGrid>
              <a:tr h="169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Low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carbon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steel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74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General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Mass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density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7.86 г/см^3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29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Yield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strength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207 MПа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427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Ultimate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tensile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strength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345 MПа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6956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stress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young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modulus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220 ГПа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29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poisson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ratio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0.275 бр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48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Shear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modulus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elasticity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86.2745 ГПа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</a:tbl>
          </a:graphicData>
        </a:graphic>
      </p:graphicFrame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922D-5D86-497D-BFB5-374BACD95D76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5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NP logo клёво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5778742" cy="1143000"/>
          </a:xfrm>
        </p:spPr>
        <p:txBody>
          <a:bodyPr>
            <a:normAutofit fontScale="90000"/>
          </a:bodyPr>
          <a:lstStyle/>
          <a:p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sz="6000" dirty="0" smtClean="0">
                <a:solidFill>
                  <a:srgbClr val="FF0000"/>
                </a:solidFill>
              </a:rPr>
              <a:t>T</a:t>
            </a:r>
            <a:r>
              <a:rPr lang="ru-RU" altLang="ru-RU" sz="6000" dirty="0" err="1">
                <a:solidFill>
                  <a:srgbClr val="FF0000"/>
                </a:solidFill>
              </a:rPr>
              <a:t>hank</a:t>
            </a:r>
            <a:r>
              <a:rPr lang="ru-RU" altLang="ru-RU" sz="6000" dirty="0">
                <a:solidFill>
                  <a:srgbClr val="FF0000"/>
                </a:solidFill>
              </a:rPr>
              <a:t> </a:t>
            </a:r>
            <a:r>
              <a:rPr lang="en-GB" altLang="ru-RU" sz="6000" dirty="0">
                <a:solidFill>
                  <a:srgbClr val="FF0000"/>
                </a:solidFill>
              </a:rPr>
              <a:t>you </a:t>
            </a:r>
            <a:r>
              <a:rPr lang="en-US" altLang="ru-RU" sz="6000" dirty="0">
                <a:solidFill>
                  <a:srgbClr val="FF0000"/>
                </a:solidFill>
              </a:rPr>
              <a:t>for </a:t>
            </a:r>
            <a:r>
              <a:rPr lang="ru-RU" altLang="ru-RU" sz="6000" dirty="0" err="1">
                <a:solidFill>
                  <a:srgbClr val="FF0000"/>
                </a:solidFill>
              </a:rPr>
              <a:t>you</a:t>
            </a:r>
            <a:r>
              <a:rPr lang="en-GB" altLang="ru-RU" sz="6000" dirty="0">
                <a:solidFill>
                  <a:srgbClr val="FF0000"/>
                </a:solidFill>
              </a:rPr>
              <a:t>r</a:t>
            </a:r>
            <a:r>
              <a:rPr lang="en-US" altLang="ru-RU" sz="6000" dirty="0">
                <a:solidFill>
                  <a:srgbClr val="FF0000"/>
                </a:solidFill>
              </a:rPr>
              <a:t> </a:t>
            </a:r>
            <a:r>
              <a:rPr lang="ru-RU" altLang="ru-RU" sz="6000" dirty="0" err="1">
                <a:solidFill>
                  <a:srgbClr val="FF0000"/>
                </a:solidFill>
              </a:rPr>
              <a:t>attention</a:t>
            </a:r>
            <a:r>
              <a:rPr lang="en-US" altLang="ru-RU" sz="6000" dirty="0">
                <a:solidFill>
                  <a:srgbClr val="FF0000"/>
                </a:solidFill>
              </a:rPr>
              <a:t>!</a:t>
            </a:r>
            <a:endParaRPr lang="ru-RU" sz="6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C8E7-AB73-4A52-BA42-C70EDABC18A5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/>
          <a:stretch/>
        </p:blipFill>
        <p:spPr>
          <a:xfrm>
            <a:off x="611560" y="836712"/>
            <a:ext cx="8165730" cy="5616624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0DC1-72B3-49B8-B988-413194B8BEA8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016" r="9051" b="2016"/>
          <a:stretch/>
        </p:blipFill>
        <p:spPr>
          <a:xfrm>
            <a:off x="423902" y="639038"/>
            <a:ext cx="8468578" cy="5488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Magnet and </a:t>
            </a:r>
            <a:r>
              <a:rPr lang="en-US" sz="2000" dirty="0" err="1" smtClean="0">
                <a:solidFill>
                  <a:srgbClr val="C00000"/>
                </a:solidFill>
              </a:rPr>
              <a:t>cryosystem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5390235"/>
            <a:ext cx="1080120" cy="490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Support         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(m= 4480 kg)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4603480"/>
            <a:ext cx="1008112" cy="4671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Coil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(m=1479kg)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340768"/>
            <a:ext cx="180020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Feed Box </a:t>
            </a:r>
            <a:r>
              <a:rPr lang="de-DE" sz="1200" dirty="0" smtClean="0">
                <a:solidFill>
                  <a:srgbClr val="FF0000"/>
                </a:solidFill>
              </a:rPr>
              <a:t>(m=1160kg, D=1100mm, H=2370mm)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5652" y="3155986"/>
            <a:ext cx="1728192" cy="4384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He transfer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Line (30kg*m)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2420888"/>
            <a:ext cx="1872208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rgbClr val="FF0000"/>
                </a:solidFill>
              </a:rPr>
              <a:t>Branch</a:t>
            </a:r>
            <a:r>
              <a:rPr lang="de-DE" sz="1200" dirty="0" smtClean="0">
                <a:solidFill>
                  <a:srgbClr val="FF0000"/>
                </a:solidFill>
              </a:rPr>
              <a:t> Box (m=1560kg, D=1100mm, H=2680mm)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3491880" y="1916832"/>
            <a:ext cx="5400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1835696" y="4837038"/>
            <a:ext cx="1368152" cy="305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flipH="1">
            <a:off x="2339752" y="5635268"/>
            <a:ext cx="864096" cy="169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7596336" y="1844824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0"/>
          </p:cNvCxnSpPr>
          <p:nvPr/>
        </p:nvCxnSpPr>
        <p:spPr>
          <a:xfrm flipH="1" flipV="1">
            <a:off x="4937700" y="2651930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971600" y="2060848"/>
            <a:ext cx="1087674" cy="5974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Cryostat,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TL, magnets  </a:t>
            </a:r>
            <a:r>
              <a:rPr lang="de-DE" sz="1200" dirty="0" smtClean="0">
                <a:solidFill>
                  <a:srgbClr val="FF0000"/>
                </a:solidFill>
              </a:rPr>
              <a:t>(m=7850kg)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>
            <a:off x="1515437" y="2658328"/>
            <a:ext cx="687853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 descr="TL_EP_1.jpg"/>
          <p:cNvPicPr>
            <a:picLocks noChangeAspect="1"/>
          </p:cNvPicPr>
          <p:nvPr/>
        </p:nvPicPr>
        <p:blipFill>
          <a:blip r:embed="rId3" cstate="print"/>
          <a:srcRect l="24800" t="31804" r="11413" b="24221"/>
          <a:stretch>
            <a:fillRect/>
          </a:stretch>
        </p:blipFill>
        <p:spPr>
          <a:xfrm>
            <a:off x="5004048" y="4365104"/>
            <a:ext cx="3821390" cy="1368152"/>
          </a:xfrm>
          <a:prstGeom prst="rect">
            <a:avLst/>
          </a:prstGeom>
        </p:spPr>
      </p:pic>
      <p:cxnSp>
        <p:nvCxnSpPr>
          <p:cNvPr id="58" name="Прямая со стрелкой 57"/>
          <p:cNvCxnSpPr>
            <a:stCxn id="8" idx="2"/>
          </p:cNvCxnSpPr>
          <p:nvPr/>
        </p:nvCxnSpPr>
        <p:spPr>
          <a:xfrm>
            <a:off x="5369748" y="3594432"/>
            <a:ext cx="360040" cy="929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2C86-E80E-45E1-91B3-59CA9C395DD3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9387" y="3180734"/>
            <a:ext cx="1194301" cy="4292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Iron Yoke (m=145412kg)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>
            <a:stCxn id="24" idx="2"/>
          </p:cNvCxnSpPr>
          <p:nvPr/>
        </p:nvCxnSpPr>
        <p:spPr>
          <a:xfrm>
            <a:off x="1166538" y="3610028"/>
            <a:ext cx="348899" cy="358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351" r="27950" b="2351"/>
          <a:stretch/>
        </p:blipFill>
        <p:spPr>
          <a:xfrm>
            <a:off x="971600" y="764720"/>
            <a:ext cx="5112568" cy="54321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3D Model of CBM Magnet (new design)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4294967295"/>
          </p:nvPr>
        </p:nvSpPr>
        <p:spPr>
          <a:xfrm>
            <a:off x="6732240" y="1700808"/>
            <a:ext cx="2284077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Support       </a:t>
            </a:r>
            <a:r>
              <a:rPr lang="en-US" sz="1200" dirty="0" smtClean="0">
                <a:solidFill>
                  <a:srgbClr val="FF0000"/>
                </a:solidFill>
              </a:rPr>
              <a:t>m</a:t>
            </a:r>
            <a:r>
              <a:rPr lang="en-US" sz="1200" dirty="0">
                <a:solidFill>
                  <a:srgbClr val="FF0000"/>
                </a:solidFill>
              </a:rPr>
              <a:t>= 4480 kg</a:t>
            </a:r>
            <a:endParaRPr lang="ru-RU" sz="1200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Iron Yoke    </a:t>
            </a:r>
            <a:r>
              <a:rPr lang="en-US" sz="1200" dirty="0" smtClean="0">
                <a:solidFill>
                  <a:srgbClr val="FF0000"/>
                </a:solidFill>
              </a:rPr>
              <a:t>m=145412kg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Coils             </a:t>
            </a:r>
            <a:r>
              <a:rPr lang="en-US" sz="1200" dirty="0" smtClean="0">
                <a:solidFill>
                  <a:srgbClr val="FF0000"/>
                </a:solidFill>
              </a:rPr>
              <a:t>m=3100kg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Cryostat       </a:t>
            </a:r>
            <a:r>
              <a:rPr lang="en-US" sz="1200" dirty="0" smtClean="0">
                <a:solidFill>
                  <a:srgbClr val="FF0000"/>
                </a:solidFill>
              </a:rPr>
              <a:t>m=940kg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Cryostats TL </a:t>
            </a:r>
            <a:r>
              <a:rPr lang="en-US" sz="1200" dirty="0" smtClean="0">
                <a:solidFill>
                  <a:srgbClr val="FF0000"/>
                </a:solidFill>
              </a:rPr>
              <a:t>m=710kg</a:t>
            </a: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support’s load  </a:t>
            </a:r>
            <a:r>
              <a:rPr lang="en-US" sz="1200" dirty="0" smtClean="0">
                <a:solidFill>
                  <a:srgbClr val="FF0000"/>
                </a:solidFill>
              </a:rPr>
              <a:t>– 154 tons</a:t>
            </a:r>
            <a:endParaRPr lang="ru-RU" sz="1200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5373216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1813992" y="5373216"/>
            <a:ext cx="741784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134266" y="1203429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3645024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2420888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34266" y="3068960"/>
            <a:ext cx="41034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>
            <a:stCxn id="13" idx="3"/>
          </p:cNvCxnSpPr>
          <p:nvPr/>
        </p:nvCxnSpPr>
        <p:spPr>
          <a:xfrm flipV="1">
            <a:off x="877888" y="3068960"/>
            <a:ext cx="936104" cy="828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flipH="1">
            <a:off x="4593704" y="3320988"/>
            <a:ext cx="1540562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flipH="1">
            <a:off x="5414186" y="1455457"/>
            <a:ext cx="72008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0"/>
          </p:cNvCxnSpPr>
          <p:nvPr/>
        </p:nvCxnSpPr>
        <p:spPr>
          <a:xfrm flipV="1">
            <a:off x="672716" y="1772816"/>
            <a:ext cx="51490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CB99-5D49-4B66-8270-40DCFAE7C9DA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351" r="26375" b="2351"/>
          <a:stretch/>
        </p:blipFill>
        <p:spPr>
          <a:xfrm>
            <a:off x="971600" y="836712"/>
            <a:ext cx="5832648" cy="5508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and supports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7288613" y="3058966"/>
            <a:ext cx="1747883" cy="12341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m= 150000 kg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L=4620mm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W=2380mm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H=4550mm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7072" y="2139644"/>
            <a:ext cx="168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Weight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size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8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950" r="23226" b="3754"/>
          <a:stretch/>
        </p:blipFill>
        <p:spPr>
          <a:xfrm>
            <a:off x="1309468" y="752214"/>
            <a:ext cx="5854820" cy="5453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Iron Yoke 3D Model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373216"/>
            <a:ext cx="1296144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Mounting bracket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V="1">
            <a:off x="827584" y="5134479"/>
            <a:ext cx="691958" cy="238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23528" y="692696"/>
            <a:ext cx="115212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Geodetic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platform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>
            <a:stCxn id="11" idx="3"/>
          </p:cNvCxnSpPr>
          <p:nvPr/>
        </p:nvCxnSpPr>
        <p:spPr>
          <a:xfrm>
            <a:off x="1475656" y="1088740"/>
            <a:ext cx="841924" cy="146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42342" y="1961427"/>
            <a:ext cx="115212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Geodetic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holes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>
            <a:stCxn id="13" idx="3"/>
          </p:cNvCxnSpPr>
          <p:nvPr/>
        </p:nvCxnSpPr>
        <p:spPr>
          <a:xfrm flipV="1">
            <a:off x="1294470" y="2078850"/>
            <a:ext cx="1189298" cy="278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646172" y="561169"/>
            <a:ext cx="1152128" cy="516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Top beam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13551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1"/>
          </p:cNvCxnSpPr>
          <p:nvPr/>
        </p:nvCxnSpPr>
        <p:spPr>
          <a:xfrm flipH="1">
            <a:off x="5701956" y="819442"/>
            <a:ext cx="1944216" cy="17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524328" y="3428999"/>
            <a:ext cx="1152128" cy="5010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Rack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10335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>
            <a:stCxn id="37" idx="1"/>
          </p:cNvCxnSpPr>
          <p:nvPr/>
        </p:nvCxnSpPr>
        <p:spPr>
          <a:xfrm flipH="1">
            <a:off x="6516216" y="3679519"/>
            <a:ext cx="1008112" cy="109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7524328" y="4149079"/>
            <a:ext cx="1152128" cy="557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Pole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3967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1"/>
          </p:cNvCxnSpPr>
          <p:nvPr/>
        </p:nvCxnSpPr>
        <p:spPr>
          <a:xfrm flipH="1">
            <a:off x="4644008" y="4427780"/>
            <a:ext cx="2880320" cy="153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7524328" y="5420246"/>
            <a:ext cx="115212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Screen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2214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>
            <a:stCxn id="41" idx="1"/>
          </p:cNvCxnSpPr>
          <p:nvPr/>
        </p:nvCxnSpPr>
        <p:spPr>
          <a:xfrm flipH="1" flipV="1">
            <a:off x="6228184" y="5276230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7643321" y="1221729"/>
            <a:ext cx="1152128" cy="5040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Central beam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13594 kg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4" name="Прямая со стрелкой 43"/>
          <p:cNvCxnSpPr>
            <a:stCxn id="43" idx="1"/>
          </p:cNvCxnSpPr>
          <p:nvPr/>
        </p:nvCxnSpPr>
        <p:spPr>
          <a:xfrm flipH="1" flipV="1">
            <a:off x="5915129" y="1365746"/>
            <a:ext cx="1728192" cy="1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9AD5-3F2E-4689-9651-022FCC874870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087" r="11414" b="2087"/>
          <a:stretch/>
        </p:blipFill>
        <p:spPr>
          <a:xfrm>
            <a:off x="107504" y="692697"/>
            <a:ext cx="7704856" cy="54478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and supports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7852061" y="2607858"/>
            <a:ext cx="1291939" cy="1162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-m= 145412 kg</a:t>
            </a:r>
            <a:endParaRPr lang="ru-RU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-L=4440mm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-W=2380mm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-H=3700mm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9334" y="2060848"/>
            <a:ext cx="135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Weight</a:t>
            </a:r>
            <a:r>
              <a:rPr 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size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production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988" t="10848" r="16139"/>
          <a:stretch/>
        </p:blipFill>
        <p:spPr>
          <a:xfrm>
            <a:off x="1043608" y="674729"/>
            <a:ext cx="7344816" cy="52032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0622" y="5905473"/>
            <a:ext cx="670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Drawings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processed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technologists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prepared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translation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4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Iron Yoke production drawing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626-6F21-4735-9FCF-BC8B27B727D2}" type="datetime1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PDR CBM Dipole Magnet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0622" y="5905473"/>
            <a:ext cx="670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example of the implementation of the yoke of sheet material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88" t="10848" r="16139"/>
          <a:stretch/>
        </p:blipFill>
        <p:spPr>
          <a:xfrm>
            <a:off x="899592" y="770411"/>
            <a:ext cx="7283152" cy="51595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92280" y="5507789"/>
            <a:ext cx="720080" cy="2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Top beam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</TotalTime>
  <Words>663</Words>
  <Application>Microsoft Office PowerPoint</Application>
  <PresentationFormat>Экран (4:3)</PresentationFormat>
  <Paragraphs>200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Тема Office</vt:lpstr>
      <vt:lpstr>CBM Iron yoke and support design</vt:lpstr>
      <vt:lpstr>FAIR</vt:lpstr>
      <vt:lpstr>3D Model of CBM Magnet and cryosystem</vt:lpstr>
      <vt:lpstr>3D Model of CBM Magnet (new design)</vt:lpstr>
      <vt:lpstr>Iron Yoke and supports drawing</vt:lpstr>
      <vt:lpstr>Iron Yoke 3D Model</vt:lpstr>
      <vt:lpstr>Iron Yoke and supports drawing</vt:lpstr>
      <vt:lpstr>Iron Yoke production drawing</vt:lpstr>
      <vt:lpstr>Iron Yoke production drawing</vt:lpstr>
      <vt:lpstr>Iron Yoke production drawing</vt:lpstr>
      <vt:lpstr>Iron Yoke production drawing</vt:lpstr>
      <vt:lpstr>Influence of the laminations on the magnetic field</vt:lpstr>
      <vt:lpstr>Comparison of the iron block with 3 mm gap of horizontal lamination</vt:lpstr>
      <vt:lpstr>Comparison of the iron block with 3 mm gap of vertical lamination</vt:lpstr>
      <vt:lpstr>Influence on the stray fields</vt:lpstr>
      <vt:lpstr>Influence of the laminations on the main parameters of the magnet</vt:lpstr>
      <vt:lpstr>Calculation of studs for Pole CBM magnet</vt:lpstr>
      <vt:lpstr>Calculation of Pole &amp; crossbar CBM magnet</vt:lpstr>
      <vt:lpstr> 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Dipole Magnet</dc:title>
  <dc:creator>pivovarov</dc:creator>
  <cp:lastModifiedBy>BINP User</cp:lastModifiedBy>
  <cp:revision>263</cp:revision>
  <dcterms:created xsi:type="dcterms:W3CDTF">2016-09-06T03:22:11Z</dcterms:created>
  <dcterms:modified xsi:type="dcterms:W3CDTF">2019-12-10T14:25:41Z</dcterms:modified>
</cp:coreProperties>
</file>