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8" r:id="rId2"/>
    <p:sldId id="260" r:id="rId3"/>
    <p:sldId id="267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33636-F599-4B3D-B019-B97DA84D44E7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61F7A-3C3D-40CC-A941-5F0D15F31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4979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E611E-C168-4805-98DC-400D2B84645D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56E77-353D-4F00-BA63-08C9671CE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33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EE91-2CD5-4FBB-B0F5-26245504EEF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276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56E77-353D-4F00-BA63-08C9671CEB0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657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56E77-353D-4F00-BA63-08C9671CEB0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182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EE91-2CD5-4FBB-B0F5-26245504EEF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620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CE9E-7709-43E6-BC92-C9584778504D}" type="datetime1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E.Pyata,  BINP                             PANDA Magnet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9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2F79-726E-4265-A406-74D5659915C3}" type="datetime1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E.Pyata,  BINP                             PANDA Magnet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71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FC79-5184-4C7A-BB7C-141E0F24A80C}" type="datetime1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E.Pyata,  BINP                             PANDA Magnet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674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3728-BFC9-4786-BD27-D6188EE87B1E}" type="datetime1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E.Pyata,  BINP                             PANDA Magnet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882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10AC-E2E5-4459-82EC-955B5C99030E}" type="datetime1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E.Pyata,  BINP                             PANDA Magnet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475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9F3A9-5C6C-4A8E-9216-AD0E35D022CC}" type="datetime1">
              <a:rPr lang="ru-RU" smtClean="0"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E.Pyata,  BINP                             PANDA Magnet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26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0E62-0AAB-43B2-AA20-49A81B20473A}" type="datetime1">
              <a:rPr lang="ru-RU" smtClean="0"/>
              <a:t>12.12.2019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E.Pyata,  BINP                             PANDA Magnet 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2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D76E-7BF1-497C-BD5B-AA836BFECC7A}" type="datetime1">
              <a:rPr lang="ru-RU" smtClean="0"/>
              <a:t>12.12.2019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E.Pyata,  BINP                             PANDA Magnet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40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0031-59BB-4239-A2C2-28FDCAAA1E94}" type="datetime1">
              <a:rPr lang="ru-RU" smtClean="0"/>
              <a:t>12.12.2019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E.Pyata,  BINP                             PANDA Magnet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828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3123-9CA1-4625-9FF4-3C283B619C38}" type="datetime1">
              <a:rPr lang="ru-RU" smtClean="0"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E.Pyata,  BINP                             PANDA Magnet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79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A025-C839-45CE-AA83-4880BA025978}" type="datetime1">
              <a:rPr lang="ru-RU" smtClean="0"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E.Pyata,  BINP                             PANDA Magnet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771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90225-3192-48EC-8D04-4775DB0C171E}" type="datetime1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S.Pivovarov, E.Pyata,  BINP                             PANDA Magnet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A1DC4-691C-4D1E-8A3D-02D52518E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0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INP logo клёво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80565" y="1696021"/>
            <a:ext cx="8810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Installation of the PANDA solenoid magnet in BINP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4112096" cy="365125"/>
          </a:xfrm>
        </p:spPr>
        <p:txBody>
          <a:bodyPr/>
          <a:lstStyle/>
          <a:p>
            <a:r>
              <a:rPr lang="en-US" sz="1800">
                <a:solidFill>
                  <a:srgbClr val="FF0000"/>
                </a:solidFill>
              </a:rPr>
              <a:t>S.Pivovarov, BINP,  PANDA Magnet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54C5-5302-48D6-ADE0-084CDDEFB980}" type="datetime3">
              <a:rPr lang="en-US" sz="1800">
                <a:solidFill>
                  <a:srgbClr val="FF0000"/>
                </a:solidFill>
              </a:rPr>
              <a:t>12 December 2019</a:t>
            </a:fld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71564" y="3105835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Test of the PANDA solenoid magnet in BINP</a:t>
            </a:r>
            <a:b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743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4B6C7-7C77-4458-B122-DEB083432962}" type="datetime1">
              <a:rPr lang="ru-RU" smtClean="0"/>
              <a:t>12.12.2019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2</a:t>
            </a:fld>
            <a:endParaRPr lang="ru-RU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2838219" y="31524"/>
            <a:ext cx="7865640" cy="5511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Installation of the PANDA solenoid magnet in BINP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44371" y="6136700"/>
            <a:ext cx="85032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Position  of the PANDA solenoid in 13</a:t>
            </a:r>
            <a:r>
              <a:rPr lang="en-US" sz="1600" baseline="30000" dirty="0" smtClean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dirty="0" smtClean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building of BINP. Now </a:t>
            </a:r>
            <a:r>
              <a:rPr lang="en-US" sz="1600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considering the possibility of assembling and testing the magnet in the 13th </a:t>
            </a:r>
            <a:r>
              <a:rPr lang="en-US" sz="1600" dirty="0" smtClean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building of BINP</a:t>
            </a:r>
            <a:endParaRPr lang="en-US" sz="1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2712"/>
            <a:ext cx="9865659" cy="545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4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4B6C7-7C77-4458-B122-DEB083432962}" type="datetime1">
              <a:rPr lang="ru-RU" smtClean="0"/>
              <a:t>12.12.2019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3</a:t>
            </a:fld>
            <a:endParaRPr lang="ru-RU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927412" y="98470"/>
            <a:ext cx="8738555" cy="5511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Installation of the PANDA solenoid magnet in BINP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2917" y="6136700"/>
            <a:ext cx="8613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Position  of the PANDA solenoid in 13</a:t>
            </a:r>
            <a:r>
              <a:rPr lang="en-US" sz="1600" baseline="30000" dirty="0" smtClean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dirty="0" smtClean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building of </a:t>
            </a:r>
            <a:r>
              <a:rPr lang="en-US" sz="1600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BINP. There is enough space for assembling and testing the </a:t>
            </a:r>
            <a:r>
              <a:rPr lang="en-US" sz="1600" dirty="0" smtClean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magnet.</a:t>
            </a:r>
            <a:endParaRPr lang="en-US" sz="1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7" t="12363" r="6863" b="19662"/>
          <a:stretch/>
        </p:blipFill>
        <p:spPr>
          <a:xfrm>
            <a:off x="379624" y="421488"/>
            <a:ext cx="4586823" cy="55812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6" t="8013" r="23975" b="26749"/>
          <a:stretch/>
        </p:blipFill>
        <p:spPr>
          <a:xfrm>
            <a:off x="5258140" y="980587"/>
            <a:ext cx="6390824" cy="433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7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72988" y="182760"/>
            <a:ext cx="8556207" cy="1323311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Test of the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PANDA solenoid magnet in BINP</a:t>
            </a:r>
            <a:b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altLang="ru-RU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Flow schemes.</a:t>
            </a:r>
            <a:endParaRPr lang="ru-RU" altLang="ru-RU" sz="2800" dirty="0">
              <a:solidFill>
                <a:schemeClr val="accent2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050260" y="5866060"/>
            <a:ext cx="4416983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ru-RU" sz="4000" dirty="0" smtClean="0"/>
              <a:t> </a:t>
            </a:r>
            <a:r>
              <a:rPr lang="en-US" altLang="ru-RU" sz="27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Flow scheme of the KEDR Solenoid.</a:t>
            </a:r>
            <a:endParaRPr lang="ru-RU" altLang="ru-RU" sz="3200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40869" y="5892581"/>
            <a:ext cx="2868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Flow </a:t>
            </a:r>
            <a:r>
              <a:rPr lang="en-US" alt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schemes of </a:t>
            </a:r>
            <a:r>
              <a:rPr lang="en-US" alt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the </a:t>
            </a:r>
            <a:r>
              <a:rPr lang="en-US" alt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PANDA </a:t>
            </a:r>
            <a:r>
              <a:rPr lang="en-US" alt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Solenoid test.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" name="Объект 7" descr="shema_panda1.pdf - Adobe Acrobat Pr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6" t="55169" r="19356" b="5840"/>
          <a:stretch/>
        </p:blipFill>
        <p:spPr>
          <a:xfrm>
            <a:off x="651514" y="1475319"/>
            <a:ext cx="11373192" cy="4187665"/>
          </a:xfrm>
        </p:spPr>
      </p:pic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AE56-E5BF-4546-8DE0-3D7661009DB5}" type="datetime1">
              <a:rPr lang="ru-RU" smtClean="0"/>
              <a:t>12.12.2019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484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82888" y="115889"/>
            <a:ext cx="7345362" cy="50482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ru-RU" dirty="0"/>
              <a:t> </a:t>
            </a:r>
            <a:r>
              <a:rPr lang="en-US" alt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Flow scheme of the </a:t>
            </a:r>
            <a:r>
              <a:rPr lang="en-US" altLang="ru-RU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PANDA Solenoid test.</a:t>
            </a:r>
            <a:endParaRPr lang="ru-RU" altLang="ru-RU" sz="2800" dirty="0">
              <a:solidFill>
                <a:schemeClr val="accent2"/>
              </a:solidFill>
            </a:endParaRPr>
          </a:p>
        </p:txBody>
      </p:sp>
      <p:pic>
        <p:nvPicPr>
          <p:cNvPr id="3" name="Объект 2" descr="shema_panda3.pdf - Adobe Acrobat Pr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5" t="25915" r="19669" b="3943"/>
          <a:stretch/>
        </p:blipFill>
        <p:spPr>
          <a:xfrm>
            <a:off x="1453807" y="778476"/>
            <a:ext cx="8674443" cy="5713566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3894B-4027-46F0-9A93-64626486ABC1}" type="datetime1">
              <a:rPr lang="ru-RU" smtClean="0"/>
              <a:t>12.12.2019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969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4" t="422" r="43160" b="37360"/>
          <a:stretch/>
        </p:blipFill>
        <p:spPr>
          <a:xfrm>
            <a:off x="1950320" y="620714"/>
            <a:ext cx="8353008" cy="5977744"/>
          </a:xfr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82888" y="115889"/>
            <a:ext cx="7345362" cy="5048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PANDA Solenoid test.</a:t>
            </a:r>
            <a:endParaRPr lang="ru-RU" altLang="ru-RU" sz="2500" dirty="0">
              <a:solidFill>
                <a:schemeClr val="accent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929" y="3188180"/>
            <a:ext cx="19709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0070C0"/>
                </a:solidFill>
              </a:rPr>
              <a:t>Refrigerator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of the </a:t>
            </a:r>
          </a:p>
          <a:p>
            <a:r>
              <a:rPr lang="en-US" dirty="0">
                <a:solidFill>
                  <a:srgbClr val="0070C0"/>
                </a:solidFill>
              </a:rPr>
              <a:t>KEDR detector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929" y="1029602"/>
            <a:ext cx="1868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Transferline</a:t>
            </a:r>
            <a:r>
              <a:rPr lang="en-US" dirty="0" smtClean="0">
                <a:solidFill>
                  <a:srgbClr val="0070C0"/>
                </a:solidFill>
              </a:rPr>
              <a:t> ~20m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42834" y="364872"/>
            <a:ext cx="1031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Feedbox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13160" y="4268365"/>
            <a:ext cx="1878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Control Dewar box of PANDA Magnet</a:t>
            </a:r>
            <a:endParaRPr lang="ru-RU" sz="1600" dirty="0">
              <a:solidFill>
                <a:srgbClr val="0070C0"/>
              </a:solidFill>
            </a:endParaRPr>
          </a:p>
        </p:txBody>
      </p:sp>
      <p:cxnSp>
        <p:nvCxnSpPr>
          <p:cNvPr id="11" name="Прямая со стрелкой 10"/>
          <p:cNvCxnSpPr>
            <a:stCxn id="4" idx="2"/>
          </p:cNvCxnSpPr>
          <p:nvPr/>
        </p:nvCxnSpPr>
        <p:spPr>
          <a:xfrm>
            <a:off x="1083391" y="3834511"/>
            <a:ext cx="2215621" cy="867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2"/>
          </p:cNvCxnSpPr>
          <p:nvPr/>
        </p:nvCxnSpPr>
        <p:spPr>
          <a:xfrm>
            <a:off x="1031999" y="1398934"/>
            <a:ext cx="3519538" cy="2339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6" idx="2"/>
          </p:cNvCxnSpPr>
          <p:nvPr/>
        </p:nvCxnSpPr>
        <p:spPr>
          <a:xfrm flipH="1">
            <a:off x="7602072" y="734204"/>
            <a:ext cx="2156352" cy="2035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8749553" y="3738282"/>
            <a:ext cx="1999129" cy="530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797C-1A1B-4F22-95A9-C89A3602CCCB}" type="datetime1">
              <a:rPr lang="ru-RU" smtClean="0"/>
              <a:t>12.12.2019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6</a:t>
            </a:fld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0128250" y="1345210"/>
            <a:ext cx="175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Transferline</a:t>
            </a:r>
            <a:r>
              <a:rPr lang="en-US" dirty="0" smtClean="0">
                <a:solidFill>
                  <a:srgbClr val="0070C0"/>
                </a:solidFill>
              </a:rPr>
              <a:t> ~7m</a:t>
            </a:r>
            <a:endParaRPr lang="ru-RU" dirty="0">
              <a:solidFill>
                <a:srgbClr val="0070C0"/>
              </a:solidFill>
            </a:endParaRPr>
          </a:p>
        </p:txBody>
      </p:sp>
      <p:cxnSp>
        <p:nvCxnSpPr>
          <p:cNvPr id="25" name="Прямая со стрелкой 24"/>
          <p:cNvCxnSpPr>
            <a:stCxn id="28" idx="2"/>
          </p:cNvCxnSpPr>
          <p:nvPr/>
        </p:nvCxnSpPr>
        <p:spPr>
          <a:xfrm flipH="1">
            <a:off x="8310287" y="1714542"/>
            <a:ext cx="2693523" cy="1611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464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82888" y="115889"/>
            <a:ext cx="7345362" cy="5048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PANDA Solenoid test.</a:t>
            </a:r>
            <a:endParaRPr lang="ru-RU" altLang="ru-RU" sz="2500" dirty="0">
              <a:solidFill>
                <a:schemeClr val="accent2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CA8D-6FF5-4D79-92C8-808DF2EC5C65}" type="datetime1">
              <a:rPr lang="ru-RU" smtClean="0"/>
              <a:t>12.12.2019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7</a:t>
            </a:fld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" t="10742" r="13578" b="25116"/>
          <a:stretch/>
        </p:blipFill>
        <p:spPr>
          <a:xfrm>
            <a:off x="89646" y="773114"/>
            <a:ext cx="11924290" cy="4982227"/>
          </a:xfrm>
        </p:spPr>
      </p:pic>
    </p:spTree>
    <p:extLst>
      <p:ext uri="{BB962C8B-B14F-4D97-AF65-F5344CB8AC3E}">
        <p14:creationId xmlns:p14="http://schemas.microsoft.com/office/powerpoint/2010/main" val="3043900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82888" y="115889"/>
            <a:ext cx="7345362" cy="5048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PANDA Solenoid test.</a:t>
            </a:r>
            <a:endParaRPr lang="ru-RU" altLang="ru-RU" sz="2500" dirty="0">
              <a:solidFill>
                <a:schemeClr val="accent2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BCC4-C256-4097-ADCC-4B5B6DD12806}" type="datetime1">
              <a:rPr lang="ru-RU" smtClean="0"/>
              <a:t>12.12.2019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1DC4-691C-4D1E-8A3D-02D52518E6C2}" type="slidenum">
              <a:rPr lang="ru-RU" smtClean="0"/>
              <a:t>8</a:t>
            </a:fld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" t="3782" r="52508" b="15045"/>
          <a:stretch/>
        </p:blipFill>
        <p:spPr>
          <a:xfrm>
            <a:off x="7059706" y="963892"/>
            <a:ext cx="4900820" cy="482730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7" t="2215" r="30570" b="21112"/>
          <a:stretch/>
        </p:blipFill>
        <p:spPr>
          <a:xfrm>
            <a:off x="403413" y="620714"/>
            <a:ext cx="6191548" cy="517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73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INP logo клёво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2900" y="3059995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ru-RU" dirty="0">
                <a:solidFill>
                  <a:srgbClr val="FF0000"/>
                </a:solidFill>
              </a:rPr>
              <a:t> </a:t>
            </a:r>
            <a:r>
              <a:rPr lang="ru-RU" altLang="ru-RU" dirty="0" smtClean="0">
                <a:solidFill>
                  <a:srgbClr val="FF0000"/>
                </a:solidFill>
              </a:rPr>
              <a:t/>
            </a:r>
            <a:br>
              <a:rPr lang="ru-RU" altLang="ru-RU" dirty="0" smtClean="0">
                <a:solidFill>
                  <a:srgbClr val="FF0000"/>
                </a:solidFill>
              </a:rPr>
            </a:br>
            <a:r>
              <a:rPr lang="ru-RU" altLang="ru-RU" dirty="0">
                <a:solidFill>
                  <a:srgbClr val="FF0000"/>
                </a:solidFill>
              </a:rPr>
              <a:t/>
            </a:r>
            <a:br>
              <a:rPr lang="ru-RU" altLang="ru-RU" dirty="0">
                <a:solidFill>
                  <a:srgbClr val="FF0000"/>
                </a:solidFill>
              </a:rPr>
            </a:br>
            <a:r>
              <a:rPr lang="ru-RU" altLang="ru-RU" dirty="0" smtClean="0">
                <a:solidFill>
                  <a:srgbClr val="FF0000"/>
                </a:solidFill>
              </a:rPr>
              <a:t/>
            </a:r>
            <a:br>
              <a:rPr lang="ru-RU" altLang="ru-RU" dirty="0" smtClean="0">
                <a:solidFill>
                  <a:srgbClr val="FF0000"/>
                </a:solidFill>
              </a:rPr>
            </a:br>
            <a:r>
              <a:rPr lang="en-US" altLang="ru-RU" dirty="0" smtClean="0">
                <a:solidFill>
                  <a:srgbClr val="FF0000"/>
                </a:solidFill>
              </a:rPr>
              <a:t>T</a:t>
            </a:r>
            <a:r>
              <a:rPr lang="ru-RU" altLang="ru-RU" dirty="0" err="1">
                <a:solidFill>
                  <a:srgbClr val="FF0000"/>
                </a:solidFill>
              </a:rPr>
              <a:t>hank</a:t>
            </a:r>
            <a:r>
              <a:rPr lang="ru-RU" altLang="ru-RU" dirty="0">
                <a:solidFill>
                  <a:srgbClr val="FF0000"/>
                </a:solidFill>
              </a:rPr>
              <a:t> </a:t>
            </a:r>
            <a:r>
              <a:rPr lang="en-GB" altLang="ru-RU" dirty="0">
                <a:solidFill>
                  <a:srgbClr val="FF0000"/>
                </a:solidFill>
              </a:rPr>
              <a:t>you </a:t>
            </a:r>
            <a:r>
              <a:rPr lang="en-US" altLang="ru-RU" dirty="0">
                <a:solidFill>
                  <a:srgbClr val="FF0000"/>
                </a:solidFill>
              </a:rPr>
              <a:t>for </a:t>
            </a:r>
            <a:r>
              <a:rPr lang="ru-RU" altLang="ru-RU" dirty="0" err="1">
                <a:solidFill>
                  <a:srgbClr val="FF0000"/>
                </a:solidFill>
              </a:rPr>
              <a:t>you</a:t>
            </a:r>
            <a:r>
              <a:rPr lang="en-GB" altLang="ru-RU" dirty="0">
                <a:solidFill>
                  <a:srgbClr val="FF0000"/>
                </a:solidFill>
              </a:rPr>
              <a:t>r</a:t>
            </a:r>
            <a:r>
              <a:rPr lang="en-US" altLang="ru-RU" dirty="0">
                <a:solidFill>
                  <a:srgbClr val="FF0000"/>
                </a:solidFill>
              </a:rPr>
              <a:t> </a:t>
            </a:r>
            <a:r>
              <a:rPr lang="ru-RU" altLang="ru-RU" dirty="0" err="1">
                <a:solidFill>
                  <a:srgbClr val="FF0000"/>
                </a:solidFill>
              </a:rPr>
              <a:t>attention</a:t>
            </a:r>
            <a:r>
              <a:rPr lang="en-US" altLang="ru-RU" dirty="0">
                <a:solidFill>
                  <a:srgbClr val="FF0000"/>
                </a:solidFill>
              </a:rPr>
              <a:t>!</a:t>
            </a:r>
            <a:r>
              <a:rPr lang="ru-RU" altLang="ru-RU" dirty="0" smtClean="0">
                <a:solidFill>
                  <a:srgbClr val="FF0000"/>
                </a:solidFill>
              </a:rPr>
              <a:t/>
            </a:r>
            <a:br>
              <a:rPr lang="ru-RU" altLang="ru-RU" dirty="0" smtClean="0">
                <a:solidFill>
                  <a:srgbClr val="FF0000"/>
                </a:solidFill>
              </a:rPr>
            </a:br>
            <a:r>
              <a:rPr lang="ru-RU" altLang="ru-RU" dirty="0">
                <a:solidFill>
                  <a:srgbClr val="FF0000"/>
                </a:solidFill>
              </a:rPr>
              <a:t/>
            </a:r>
            <a:br>
              <a:rPr lang="ru-RU" altLang="ru-RU" dirty="0">
                <a:solidFill>
                  <a:srgbClr val="FF0000"/>
                </a:solidFill>
              </a:rPr>
            </a:br>
            <a:r>
              <a:rPr lang="ru-RU" altLang="ru-RU" dirty="0" smtClean="0">
                <a:solidFill>
                  <a:srgbClr val="FF0000"/>
                </a:solidFill>
              </a:rPr>
              <a:t/>
            </a:r>
            <a:br>
              <a:rPr lang="ru-RU" alt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9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78A7-99E2-42D1-A0EF-D973A6D4BE1F}" type="datetime1">
              <a:rPr lang="ru-RU" smtClean="0"/>
              <a:t>12.12.2019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0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2067</TotalTime>
  <Words>175</Words>
  <Application>Microsoft Office PowerPoint</Application>
  <PresentationFormat>Широкоэкранный</PresentationFormat>
  <Paragraphs>43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Test of the PANDA solenoid magnet in BINP Flow schemes.</vt:lpstr>
      <vt:lpstr> Flow scheme of the PANDA Solenoid test.</vt:lpstr>
      <vt:lpstr>PANDA Solenoid test.</vt:lpstr>
      <vt:lpstr>PANDA Solenoid test.</vt:lpstr>
      <vt:lpstr>PANDA Solenoid test.</vt:lpstr>
      <vt:lpstr>    Thank you for your attention!   </vt:lpstr>
    </vt:vector>
  </TitlesOfParts>
  <Company>BINP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evgeny pyata</dc:creator>
  <cp:lastModifiedBy>Pivovarov</cp:lastModifiedBy>
  <cp:revision>95</cp:revision>
  <dcterms:created xsi:type="dcterms:W3CDTF">2019-06-26T06:52:52Z</dcterms:created>
  <dcterms:modified xsi:type="dcterms:W3CDTF">2019-12-12T08:37:44Z</dcterms:modified>
</cp:coreProperties>
</file>