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0" r:id="rId2"/>
    <p:sldId id="342" r:id="rId3"/>
    <p:sldId id="343" r:id="rId4"/>
    <p:sldId id="353" r:id="rId5"/>
    <p:sldId id="362" r:id="rId6"/>
    <p:sldId id="347" r:id="rId7"/>
    <p:sldId id="346" r:id="rId8"/>
    <p:sldId id="354" r:id="rId9"/>
    <p:sldId id="356" r:id="rId10"/>
    <p:sldId id="357" r:id="rId11"/>
    <p:sldId id="358" r:id="rId12"/>
    <p:sldId id="359" r:id="rId13"/>
    <p:sldId id="345" r:id="rId14"/>
    <p:sldId id="349" r:id="rId15"/>
    <p:sldId id="341" r:id="rId16"/>
    <p:sldId id="360" r:id="rId17"/>
    <p:sldId id="350" r:id="rId18"/>
    <p:sldId id="333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3" autoAdjust="0"/>
    <p:restoredTop sz="94504" autoAdjust="0"/>
  </p:normalViewPr>
  <p:slideViewPr>
    <p:cSldViewPr>
      <p:cViewPr varScale="1">
        <p:scale>
          <a:sx n="96" d="100"/>
          <a:sy n="96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ACDE0-BFA6-4DE0-8D17-D68B2C8A5078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458CE-43C0-4488-A37B-C28FE9BB6F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67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1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64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63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51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16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66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16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2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15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11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10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66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98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4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74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27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2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58CE-43C0-4488-A37B-C28FE9BB6FD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90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91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0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49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8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8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7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30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39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10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33EC-8C0A-4AF0-BDED-A99EFF63B2D6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5C393-3280-486F-A7E2-B8F3BCEC0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4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59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A data Concentrator for </a:t>
            </a:r>
          </a:p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the PANDA experiment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3" y="2519784"/>
            <a:ext cx="8130471" cy="378655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" y="1844824"/>
            <a:ext cx="8130471" cy="378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7" y="2307192"/>
            <a:ext cx="3528392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7504" y="2619313"/>
            <a:ext cx="5516056" cy="30563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79335">
                <a:moveTo>
                  <a:pt x="5376672" y="59879"/>
                </a:moveTo>
                <a:cubicBezTo>
                  <a:pt x="4718304" y="18731"/>
                  <a:pt x="4059936" y="-22417"/>
                  <a:pt x="3163824" y="14159"/>
                </a:cubicBezTo>
                <a:cubicBezTo>
                  <a:pt x="2267712" y="50735"/>
                  <a:pt x="1133856" y="165035"/>
                  <a:pt x="0" y="279335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512" y="3136931"/>
            <a:ext cx="5516056" cy="26982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88952 h 308408"/>
              <a:gd name="connsiteX1" fmla="*/ 1470365 w 5376672"/>
              <a:gd name="connsiteY1" fmla="*/ 9803 h 308408"/>
              <a:gd name="connsiteX2" fmla="*/ 0 w 5376672"/>
              <a:gd name="connsiteY2" fmla="*/ 308408 h 308408"/>
              <a:gd name="connsiteX0" fmla="*/ 5376672 w 5376672"/>
              <a:gd name="connsiteY0" fmla="*/ 27150 h 246606"/>
              <a:gd name="connsiteX1" fmla="*/ 1666450 w 5376672"/>
              <a:gd name="connsiteY1" fmla="*/ 31574 h 246606"/>
              <a:gd name="connsiteX2" fmla="*/ 0 w 5376672"/>
              <a:gd name="connsiteY2" fmla="*/ 246606 h 2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46606">
                <a:moveTo>
                  <a:pt x="5376672" y="27150"/>
                </a:moveTo>
                <a:cubicBezTo>
                  <a:pt x="4718304" y="-13998"/>
                  <a:pt x="2562562" y="-5002"/>
                  <a:pt x="1666450" y="31574"/>
                </a:cubicBezTo>
                <a:cubicBezTo>
                  <a:pt x="770338" y="68150"/>
                  <a:pt x="1133856" y="132306"/>
                  <a:pt x="0" y="246606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8664" y="3447970"/>
            <a:ext cx="5516056" cy="43300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176290 h 395746"/>
              <a:gd name="connsiteX1" fmla="*/ 3030130 w 5376672"/>
              <a:gd name="connsiteY1" fmla="*/ 5211 h 395746"/>
              <a:gd name="connsiteX2" fmla="*/ 0 w 5376672"/>
              <a:gd name="connsiteY2" fmla="*/ 395746 h 3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395746">
                <a:moveTo>
                  <a:pt x="5376672" y="176290"/>
                </a:moveTo>
                <a:cubicBezTo>
                  <a:pt x="4718304" y="135142"/>
                  <a:pt x="3926242" y="-31365"/>
                  <a:pt x="3030130" y="5211"/>
                </a:cubicBezTo>
                <a:cubicBezTo>
                  <a:pt x="2134018" y="41787"/>
                  <a:pt x="1133856" y="281446"/>
                  <a:pt x="0" y="395746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7504" y="3989724"/>
            <a:ext cx="5516056" cy="402345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151988 h 371444"/>
              <a:gd name="connsiteX1" fmla="*/ 3154912 w 5376672"/>
              <a:gd name="connsiteY1" fmla="*/ 5981 h 371444"/>
              <a:gd name="connsiteX2" fmla="*/ 0 w 5376672"/>
              <a:gd name="connsiteY2" fmla="*/ 371444 h 371444"/>
              <a:gd name="connsiteX0" fmla="*/ 5376672 w 5376672"/>
              <a:gd name="connsiteY0" fmla="*/ 148272 h 367728"/>
              <a:gd name="connsiteX1" fmla="*/ 3154912 w 5376672"/>
              <a:gd name="connsiteY1" fmla="*/ 2265 h 367728"/>
              <a:gd name="connsiteX2" fmla="*/ 0 w 5376672"/>
              <a:gd name="connsiteY2" fmla="*/ 367728 h 3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367728">
                <a:moveTo>
                  <a:pt x="5376672" y="148272"/>
                </a:moveTo>
                <a:cubicBezTo>
                  <a:pt x="4718304" y="107124"/>
                  <a:pt x="4042111" y="32547"/>
                  <a:pt x="3154912" y="2265"/>
                </a:cubicBezTo>
                <a:cubicBezTo>
                  <a:pt x="2267713" y="-28017"/>
                  <a:pt x="1133856" y="253428"/>
                  <a:pt x="0" y="367728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7504" y="4531367"/>
            <a:ext cx="5516056" cy="30563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79335">
                <a:moveTo>
                  <a:pt x="5376672" y="59879"/>
                </a:moveTo>
                <a:cubicBezTo>
                  <a:pt x="4718304" y="18731"/>
                  <a:pt x="4059936" y="-22417"/>
                  <a:pt x="3163824" y="14159"/>
                </a:cubicBezTo>
                <a:cubicBezTo>
                  <a:pt x="2267712" y="50735"/>
                  <a:pt x="1133856" y="165035"/>
                  <a:pt x="0" y="279335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" y="1844824"/>
            <a:ext cx="8130471" cy="378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7" y="2307192"/>
            <a:ext cx="3528392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7504" y="2619313"/>
            <a:ext cx="5516056" cy="30563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79335">
                <a:moveTo>
                  <a:pt x="5376672" y="59879"/>
                </a:moveTo>
                <a:cubicBezTo>
                  <a:pt x="4718304" y="18731"/>
                  <a:pt x="4059936" y="-22417"/>
                  <a:pt x="3163824" y="14159"/>
                </a:cubicBezTo>
                <a:cubicBezTo>
                  <a:pt x="2267712" y="50735"/>
                  <a:pt x="1133856" y="165035"/>
                  <a:pt x="0" y="279335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512" y="3136931"/>
            <a:ext cx="5516056" cy="26982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88952 h 308408"/>
              <a:gd name="connsiteX1" fmla="*/ 1470365 w 5376672"/>
              <a:gd name="connsiteY1" fmla="*/ 9803 h 308408"/>
              <a:gd name="connsiteX2" fmla="*/ 0 w 5376672"/>
              <a:gd name="connsiteY2" fmla="*/ 308408 h 308408"/>
              <a:gd name="connsiteX0" fmla="*/ 5376672 w 5376672"/>
              <a:gd name="connsiteY0" fmla="*/ 27150 h 246606"/>
              <a:gd name="connsiteX1" fmla="*/ 1666450 w 5376672"/>
              <a:gd name="connsiteY1" fmla="*/ 31574 h 246606"/>
              <a:gd name="connsiteX2" fmla="*/ 0 w 5376672"/>
              <a:gd name="connsiteY2" fmla="*/ 246606 h 2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46606">
                <a:moveTo>
                  <a:pt x="5376672" y="27150"/>
                </a:moveTo>
                <a:cubicBezTo>
                  <a:pt x="4718304" y="-13998"/>
                  <a:pt x="2562562" y="-5002"/>
                  <a:pt x="1666450" y="31574"/>
                </a:cubicBezTo>
                <a:cubicBezTo>
                  <a:pt x="770338" y="68150"/>
                  <a:pt x="1133856" y="132306"/>
                  <a:pt x="0" y="246606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8664" y="3447970"/>
            <a:ext cx="5516056" cy="43300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176290 h 395746"/>
              <a:gd name="connsiteX1" fmla="*/ 3030130 w 5376672"/>
              <a:gd name="connsiteY1" fmla="*/ 5211 h 395746"/>
              <a:gd name="connsiteX2" fmla="*/ 0 w 5376672"/>
              <a:gd name="connsiteY2" fmla="*/ 395746 h 3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395746">
                <a:moveTo>
                  <a:pt x="5376672" y="176290"/>
                </a:moveTo>
                <a:cubicBezTo>
                  <a:pt x="4718304" y="135142"/>
                  <a:pt x="3926242" y="-31365"/>
                  <a:pt x="3030130" y="5211"/>
                </a:cubicBezTo>
                <a:cubicBezTo>
                  <a:pt x="2134018" y="41787"/>
                  <a:pt x="1133856" y="281446"/>
                  <a:pt x="0" y="395746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7504" y="3989724"/>
            <a:ext cx="5516056" cy="402345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  <a:gd name="connsiteX0" fmla="*/ 5376672 w 5376672"/>
              <a:gd name="connsiteY0" fmla="*/ 151988 h 371444"/>
              <a:gd name="connsiteX1" fmla="*/ 3154912 w 5376672"/>
              <a:gd name="connsiteY1" fmla="*/ 5981 h 371444"/>
              <a:gd name="connsiteX2" fmla="*/ 0 w 5376672"/>
              <a:gd name="connsiteY2" fmla="*/ 371444 h 371444"/>
              <a:gd name="connsiteX0" fmla="*/ 5376672 w 5376672"/>
              <a:gd name="connsiteY0" fmla="*/ 148272 h 367728"/>
              <a:gd name="connsiteX1" fmla="*/ 3154912 w 5376672"/>
              <a:gd name="connsiteY1" fmla="*/ 2265 h 367728"/>
              <a:gd name="connsiteX2" fmla="*/ 0 w 5376672"/>
              <a:gd name="connsiteY2" fmla="*/ 367728 h 3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367728">
                <a:moveTo>
                  <a:pt x="5376672" y="148272"/>
                </a:moveTo>
                <a:cubicBezTo>
                  <a:pt x="4718304" y="107124"/>
                  <a:pt x="4042111" y="32547"/>
                  <a:pt x="3154912" y="2265"/>
                </a:cubicBezTo>
                <a:cubicBezTo>
                  <a:pt x="2267713" y="-28017"/>
                  <a:pt x="1133856" y="253428"/>
                  <a:pt x="0" y="367728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7504" y="4531367"/>
            <a:ext cx="5516056" cy="305631"/>
          </a:xfrm>
          <a:custGeom>
            <a:avLst/>
            <a:gdLst>
              <a:gd name="connsiteX0" fmla="*/ 5376672 w 5376672"/>
              <a:gd name="connsiteY0" fmla="*/ 59879 h 279335"/>
              <a:gd name="connsiteX1" fmla="*/ 3163824 w 5376672"/>
              <a:gd name="connsiteY1" fmla="*/ 14159 h 279335"/>
              <a:gd name="connsiteX2" fmla="*/ 0 w 5376672"/>
              <a:gd name="connsiteY2" fmla="*/ 279335 h 2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6672" h="279335">
                <a:moveTo>
                  <a:pt x="5376672" y="59879"/>
                </a:moveTo>
                <a:cubicBezTo>
                  <a:pt x="4718304" y="18731"/>
                  <a:pt x="4059936" y="-22417"/>
                  <a:pt x="3163824" y="14159"/>
                </a:cubicBezTo>
                <a:cubicBezTo>
                  <a:pt x="2267712" y="50735"/>
                  <a:pt x="1133856" y="165035"/>
                  <a:pt x="0" y="279335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4007" y="2308344"/>
            <a:ext cx="1907704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" y="1844824"/>
            <a:ext cx="8130471" cy="378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7" y="2307192"/>
            <a:ext cx="3528392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4007" y="2308344"/>
            <a:ext cx="1907704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442483" y="2454106"/>
            <a:ext cx="4765798" cy="2341900"/>
            <a:chOff x="2553977" y="2447663"/>
            <a:chExt cx="4765798" cy="2341900"/>
          </a:xfrm>
        </p:grpSpPr>
        <p:sp>
          <p:nvSpPr>
            <p:cNvPr id="17" name="Freeform 16"/>
            <p:cNvSpPr/>
            <p:nvPr/>
          </p:nvSpPr>
          <p:spPr>
            <a:xfrm>
              <a:off x="2553977" y="2676263"/>
              <a:ext cx="4697214" cy="1184785"/>
            </a:xfrm>
            <a:custGeom>
              <a:avLst/>
              <a:gdLst>
                <a:gd name="connsiteX0" fmla="*/ 2143349 w 4657949"/>
                <a:gd name="connsiteY0" fmla="*/ 0 h 1996515"/>
                <a:gd name="connsiteX1" fmla="*/ 460853 w 4657949"/>
                <a:gd name="connsiteY1" fmla="*/ 45720 h 1996515"/>
                <a:gd name="connsiteX2" fmla="*/ 49373 w 4657949"/>
                <a:gd name="connsiteY2" fmla="*/ 521208 h 1996515"/>
                <a:gd name="connsiteX3" fmla="*/ 95093 w 4657949"/>
                <a:gd name="connsiteY3" fmla="*/ 1472184 h 1996515"/>
                <a:gd name="connsiteX4" fmla="*/ 835757 w 4657949"/>
                <a:gd name="connsiteY4" fmla="*/ 1947672 h 1996515"/>
                <a:gd name="connsiteX5" fmla="*/ 4657949 w 4657949"/>
                <a:gd name="connsiteY5" fmla="*/ 1956816 h 1996515"/>
                <a:gd name="connsiteX0" fmla="*/ 2169754 w 4684354"/>
                <a:gd name="connsiteY0" fmla="*/ 16741 h 2013256"/>
                <a:gd name="connsiteX1" fmla="*/ 871306 w 4684354"/>
                <a:gd name="connsiteY1" fmla="*/ 0 h 2013256"/>
                <a:gd name="connsiteX2" fmla="*/ 75778 w 4684354"/>
                <a:gd name="connsiteY2" fmla="*/ 537949 h 2013256"/>
                <a:gd name="connsiteX3" fmla="*/ 121498 w 4684354"/>
                <a:gd name="connsiteY3" fmla="*/ 1488925 h 2013256"/>
                <a:gd name="connsiteX4" fmla="*/ 862162 w 4684354"/>
                <a:gd name="connsiteY4" fmla="*/ 1964413 h 2013256"/>
                <a:gd name="connsiteX5" fmla="*/ 4684354 w 4684354"/>
                <a:gd name="connsiteY5" fmla="*/ 1973557 h 2013256"/>
                <a:gd name="connsiteX0" fmla="*/ 2165742 w 4680342"/>
                <a:gd name="connsiteY0" fmla="*/ 16741 h 2012646"/>
                <a:gd name="connsiteX1" fmla="*/ 867294 w 4680342"/>
                <a:gd name="connsiteY1" fmla="*/ 0 h 2012646"/>
                <a:gd name="connsiteX2" fmla="*/ 71766 w 4680342"/>
                <a:gd name="connsiteY2" fmla="*/ 537949 h 2012646"/>
                <a:gd name="connsiteX3" fmla="*/ 126630 w 4680342"/>
                <a:gd name="connsiteY3" fmla="*/ 1497848 h 2012646"/>
                <a:gd name="connsiteX4" fmla="*/ 858150 w 4680342"/>
                <a:gd name="connsiteY4" fmla="*/ 1964413 h 2012646"/>
                <a:gd name="connsiteX5" fmla="*/ 4680342 w 4680342"/>
                <a:gd name="connsiteY5" fmla="*/ 1973557 h 2012646"/>
                <a:gd name="connsiteX0" fmla="*/ 2180127 w 4694727"/>
                <a:gd name="connsiteY0" fmla="*/ 16741 h 2023812"/>
                <a:gd name="connsiteX1" fmla="*/ 881679 w 4694727"/>
                <a:gd name="connsiteY1" fmla="*/ 0 h 2023812"/>
                <a:gd name="connsiteX2" fmla="*/ 86151 w 4694727"/>
                <a:gd name="connsiteY2" fmla="*/ 537949 h 2023812"/>
                <a:gd name="connsiteX3" fmla="*/ 141015 w 4694727"/>
                <a:gd name="connsiteY3" fmla="*/ 1497848 h 2023812"/>
                <a:gd name="connsiteX4" fmla="*/ 1146855 w 4694727"/>
                <a:gd name="connsiteY4" fmla="*/ 1982259 h 2023812"/>
                <a:gd name="connsiteX5" fmla="*/ 4694727 w 4694727"/>
                <a:gd name="connsiteY5" fmla="*/ 1973557 h 2023812"/>
                <a:gd name="connsiteX0" fmla="*/ 2182614 w 4697214"/>
                <a:gd name="connsiteY0" fmla="*/ 0 h 2007071"/>
                <a:gd name="connsiteX1" fmla="*/ 920742 w 4697214"/>
                <a:gd name="connsiteY1" fmla="*/ 54643 h 2007071"/>
                <a:gd name="connsiteX2" fmla="*/ 88638 w 4697214"/>
                <a:gd name="connsiteY2" fmla="*/ 521208 h 2007071"/>
                <a:gd name="connsiteX3" fmla="*/ 143502 w 4697214"/>
                <a:gd name="connsiteY3" fmla="*/ 1481107 h 2007071"/>
                <a:gd name="connsiteX4" fmla="*/ 1149342 w 4697214"/>
                <a:gd name="connsiteY4" fmla="*/ 1965518 h 2007071"/>
                <a:gd name="connsiteX5" fmla="*/ 4697214 w 4697214"/>
                <a:gd name="connsiteY5" fmla="*/ 1956816 h 2007071"/>
                <a:gd name="connsiteX0" fmla="*/ 2182614 w 4697214"/>
                <a:gd name="connsiteY0" fmla="*/ 13734 h 2020805"/>
                <a:gd name="connsiteX1" fmla="*/ 920742 w 4697214"/>
                <a:gd name="connsiteY1" fmla="*/ 68377 h 2020805"/>
                <a:gd name="connsiteX2" fmla="*/ 88638 w 4697214"/>
                <a:gd name="connsiteY2" fmla="*/ 534942 h 2020805"/>
                <a:gd name="connsiteX3" fmla="*/ 143502 w 4697214"/>
                <a:gd name="connsiteY3" fmla="*/ 1494841 h 2020805"/>
                <a:gd name="connsiteX4" fmla="*/ 1149342 w 4697214"/>
                <a:gd name="connsiteY4" fmla="*/ 1979252 h 2020805"/>
                <a:gd name="connsiteX5" fmla="*/ 4697214 w 4697214"/>
                <a:gd name="connsiteY5" fmla="*/ 1970550 h 2020805"/>
                <a:gd name="connsiteX0" fmla="*/ 2182614 w 4697214"/>
                <a:gd name="connsiteY0" fmla="*/ 2857 h 2009928"/>
                <a:gd name="connsiteX1" fmla="*/ 920742 w 4697214"/>
                <a:gd name="connsiteY1" fmla="*/ 57500 h 2009928"/>
                <a:gd name="connsiteX2" fmla="*/ 88638 w 4697214"/>
                <a:gd name="connsiteY2" fmla="*/ 524065 h 2009928"/>
                <a:gd name="connsiteX3" fmla="*/ 143502 w 4697214"/>
                <a:gd name="connsiteY3" fmla="*/ 1483964 h 2009928"/>
                <a:gd name="connsiteX4" fmla="*/ 1149342 w 4697214"/>
                <a:gd name="connsiteY4" fmla="*/ 1968375 h 2009928"/>
                <a:gd name="connsiteX5" fmla="*/ 4697214 w 4697214"/>
                <a:gd name="connsiteY5" fmla="*/ 1959673 h 20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214" h="2009928">
                  <a:moveTo>
                    <a:pt x="2182614" y="2857"/>
                  </a:moveTo>
                  <a:cubicBezTo>
                    <a:pt x="1761990" y="21071"/>
                    <a:pt x="1359654" y="-41022"/>
                    <a:pt x="920742" y="57500"/>
                  </a:cubicBezTo>
                  <a:cubicBezTo>
                    <a:pt x="481830" y="156022"/>
                    <a:pt x="218178" y="286321"/>
                    <a:pt x="88638" y="524065"/>
                  </a:cubicBezTo>
                  <a:cubicBezTo>
                    <a:pt x="-40902" y="761809"/>
                    <a:pt x="-33282" y="1243246"/>
                    <a:pt x="143502" y="1483964"/>
                  </a:cubicBezTo>
                  <a:cubicBezTo>
                    <a:pt x="320286" y="1724682"/>
                    <a:pt x="390390" y="1889090"/>
                    <a:pt x="1149342" y="1968375"/>
                  </a:cubicBezTo>
                  <a:cubicBezTo>
                    <a:pt x="1908294" y="2047660"/>
                    <a:pt x="3166356" y="1995487"/>
                    <a:pt x="4697214" y="1959673"/>
                  </a:cubicBezTo>
                </a:path>
              </a:pathLst>
            </a:cu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2553977" y="2996952"/>
              <a:ext cx="4697214" cy="1584151"/>
            </a:xfrm>
            <a:custGeom>
              <a:avLst/>
              <a:gdLst>
                <a:gd name="connsiteX0" fmla="*/ 2143349 w 4657949"/>
                <a:gd name="connsiteY0" fmla="*/ 0 h 1996515"/>
                <a:gd name="connsiteX1" fmla="*/ 460853 w 4657949"/>
                <a:gd name="connsiteY1" fmla="*/ 45720 h 1996515"/>
                <a:gd name="connsiteX2" fmla="*/ 49373 w 4657949"/>
                <a:gd name="connsiteY2" fmla="*/ 521208 h 1996515"/>
                <a:gd name="connsiteX3" fmla="*/ 95093 w 4657949"/>
                <a:gd name="connsiteY3" fmla="*/ 1472184 h 1996515"/>
                <a:gd name="connsiteX4" fmla="*/ 835757 w 4657949"/>
                <a:gd name="connsiteY4" fmla="*/ 1947672 h 1996515"/>
                <a:gd name="connsiteX5" fmla="*/ 4657949 w 4657949"/>
                <a:gd name="connsiteY5" fmla="*/ 1956816 h 1996515"/>
                <a:gd name="connsiteX0" fmla="*/ 2169754 w 4684354"/>
                <a:gd name="connsiteY0" fmla="*/ 16741 h 2013256"/>
                <a:gd name="connsiteX1" fmla="*/ 871306 w 4684354"/>
                <a:gd name="connsiteY1" fmla="*/ 0 h 2013256"/>
                <a:gd name="connsiteX2" fmla="*/ 75778 w 4684354"/>
                <a:gd name="connsiteY2" fmla="*/ 537949 h 2013256"/>
                <a:gd name="connsiteX3" fmla="*/ 121498 w 4684354"/>
                <a:gd name="connsiteY3" fmla="*/ 1488925 h 2013256"/>
                <a:gd name="connsiteX4" fmla="*/ 862162 w 4684354"/>
                <a:gd name="connsiteY4" fmla="*/ 1964413 h 2013256"/>
                <a:gd name="connsiteX5" fmla="*/ 4684354 w 4684354"/>
                <a:gd name="connsiteY5" fmla="*/ 1973557 h 2013256"/>
                <a:gd name="connsiteX0" fmla="*/ 2165742 w 4680342"/>
                <a:gd name="connsiteY0" fmla="*/ 16741 h 2012646"/>
                <a:gd name="connsiteX1" fmla="*/ 867294 w 4680342"/>
                <a:gd name="connsiteY1" fmla="*/ 0 h 2012646"/>
                <a:gd name="connsiteX2" fmla="*/ 71766 w 4680342"/>
                <a:gd name="connsiteY2" fmla="*/ 537949 h 2012646"/>
                <a:gd name="connsiteX3" fmla="*/ 126630 w 4680342"/>
                <a:gd name="connsiteY3" fmla="*/ 1497848 h 2012646"/>
                <a:gd name="connsiteX4" fmla="*/ 858150 w 4680342"/>
                <a:gd name="connsiteY4" fmla="*/ 1964413 h 2012646"/>
                <a:gd name="connsiteX5" fmla="*/ 4680342 w 4680342"/>
                <a:gd name="connsiteY5" fmla="*/ 1973557 h 2012646"/>
                <a:gd name="connsiteX0" fmla="*/ 2180127 w 4694727"/>
                <a:gd name="connsiteY0" fmla="*/ 16741 h 2023812"/>
                <a:gd name="connsiteX1" fmla="*/ 881679 w 4694727"/>
                <a:gd name="connsiteY1" fmla="*/ 0 h 2023812"/>
                <a:gd name="connsiteX2" fmla="*/ 86151 w 4694727"/>
                <a:gd name="connsiteY2" fmla="*/ 537949 h 2023812"/>
                <a:gd name="connsiteX3" fmla="*/ 141015 w 4694727"/>
                <a:gd name="connsiteY3" fmla="*/ 1497848 h 2023812"/>
                <a:gd name="connsiteX4" fmla="*/ 1146855 w 4694727"/>
                <a:gd name="connsiteY4" fmla="*/ 1982259 h 2023812"/>
                <a:gd name="connsiteX5" fmla="*/ 4694727 w 4694727"/>
                <a:gd name="connsiteY5" fmla="*/ 1973557 h 2023812"/>
                <a:gd name="connsiteX0" fmla="*/ 2182614 w 4697214"/>
                <a:gd name="connsiteY0" fmla="*/ 0 h 2007071"/>
                <a:gd name="connsiteX1" fmla="*/ 920742 w 4697214"/>
                <a:gd name="connsiteY1" fmla="*/ 54643 h 2007071"/>
                <a:gd name="connsiteX2" fmla="*/ 88638 w 4697214"/>
                <a:gd name="connsiteY2" fmla="*/ 521208 h 2007071"/>
                <a:gd name="connsiteX3" fmla="*/ 143502 w 4697214"/>
                <a:gd name="connsiteY3" fmla="*/ 1481107 h 2007071"/>
                <a:gd name="connsiteX4" fmla="*/ 1149342 w 4697214"/>
                <a:gd name="connsiteY4" fmla="*/ 1965518 h 2007071"/>
                <a:gd name="connsiteX5" fmla="*/ 4697214 w 4697214"/>
                <a:gd name="connsiteY5" fmla="*/ 1956816 h 2007071"/>
                <a:gd name="connsiteX0" fmla="*/ 2182614 w 4697214"/>
                <a:gd name="connsiteY0" fmla="*/ 13734 h 2020805"/>
                <a:gd name="connsiteX1" fmla="*/ 920742 w 4697214"/>
                <a:gd name="connsiteY1" fmla="*/ 68377 h 2020805"/>
                <a:gd name="connsiteX2" fmla="*/ 88638 w 4697214"/>
                <a:gd name="connsiteY2" fmla="*/ 534942 h 2020805"/>
                <a:gd name="connsiteX3" fmla="*/ 143502 w 4697214"/>
                <a:gd name="connsiteY3" fmla="*/ 1494841 h 2020805"/>
                <a:gd name="connsiteX4" fmla="*/ 1149342 w 4697214"/>
                <a:gd name="connsiteY4" fmla="*/ 1979252 h 2020805"/>
                <a:gd name="connsiteX5" fmla="*/ 4697214 w 4697214"/>
                <a:gd name="connsiteY5" fmla="*/ 1970550 h 2020805"/>
                <a:gd name="connsiteX0" fmla="*/ 2182614 w 4697214"/>
                <a:gd name="connsiteY0" fmla="*/ 2857 h 2009928"/>
                <a:gd name="connsiteX1" fmla="*/ 920742 w 4697214"/>
                <a:gd name="connsiteY1" fmla="*/ 57500 h 2009928"/>
                <a:gd name="connsiteX2" fmla="*/ 88638 w 4697214"/>
                <a:gd name="connsiteY2" fmla="*/ 524065 h 2009928"/>
                <a:gd name="connsiteX3" fmla="*/ 143502 w 4697214"/>
                <a:gd name="connsiteY3" fmla="*/ 1483964 h 2009928"/>
                <a:gd name="connsiteX4" fmla="*/ 1149342 w 4697214"/>
                <a:gd name="connsiteY4" fmla="*/ 1968375 h 2009928"/>
                <a:gd name="connsiteX5" fmla="*/ 4697214 w 4697214"/>
                <a:gd name="connsiteY5" fmla="*/ 1959673 h 20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214" h="2009928">
                  <a:moveTo>
                    <a:pt x="2182614" y="2857"/>
                  </a:moveTo>
                  <a:cubicBezTo>
                    <a:pt x="1761990" y="21071"/>
                    <a:pt x="1359654" y="-41022"/>
                    <a:pt x="920742" y="57500"/>
                  </a:cubicBezTo>
                  <a:cubicBezTo>
                    <a:pt x="481830" y="156022"/>
                    <a:pt x="218178" y="286321"/>
                    <a:pt x="88638" y="524065"/>
                  </a:cubicBezTo>
                  <a:cubicBezTo>
                    <a:pt x="-40902" y="761809"/>
                    <a:pt x="-33282" y="1243246"/>
                    <a:pt x="143502" y="1483964"/>
                  </a:cubicBezTo>
                  <a:cubicBezTo>
                    <a:pt x="320286" y="1724682"/>
                    <a:pt x="390390" y="1889090"/>
                    <a:pt x="1149342" y="1968375"/>
                  </a:cubicBezTo>
                  <a:cubicBezTo>
                    <a:pt x="1908294" y="2047660"/>
                    <a:pt x="3166356" y="1995487"/>
                    <a:pt x="4697214" y="1959673"/>
                  </a:cubicBezTo>
                </a:path>
              </a:pathLst>
            </a:cu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2579113" y="2447663"/>
              <a:ext cx="4697214" cy="1656184"/>
            </a:xfrm>
            <a:custGeom>
              <a:avLst/>
              <a:gdLst>
                <a:gd name="connsiteX0" fmla="*/ 2143349 w 4657949"/>
                <a:gd name="connsiteY0" fmla="*/ 0 h 1996515"/>
                <a:gd name="connsiteX1" fmla="*/ 460853 w 4657949"/>
                <a:gd name="connsiteY1" fmla="*/ 45720 h 1996515"/>
                <a:gd name="connsiteX2" fmla="*/ 49373 w 4657949"/>
                <a:gd name="connsiteY2" fmla="*/ 521208 h 1996515"/>
                <a:gd name="connsiteX3" fmla="*/ 95093 w 4657949"/>
                <a:gd name="connsiteY3" fmla="*/ 1472184 h 1996515"/>
                <a:gd name="connsiteX4" fmla="*/ 835757 w 4657949"/>
                <a:gd name="connsiteY4" fmla="*/ 1947672 h 1996515"/>
                <a:gd name="connsiteX5" fmla="*/ 4657949 w 4657949"/>
                <a:gd name="connsiteY5" fmla="*/ 1956816 h 1996515"/>
                <a:gd name="connsiteX0" fmla="*/ 2169754 w 4684354"/>
                <a:gd name="connsiteY0" fmla="*/ 16741 h 2013256"/>
                <a:gd name="connsiteX1" fmla="*/ 871306 w 4684354"/>
                <a:gd name="connsiteY1" fmla="*/ 0 h 2013256"/>
                <a:gd name="connsiteX2" fmla="*/ 75778 w 4684354"/>
                <a:gd name="connsiteY2" fmla="*/ 537949 h 2013256"/>
                <a:gd name="connsiteX3" fmla="*/ 121498 w 4684354"/>
                <a:gd name="connsiteY3" fmla="*/ 1488925 h 2013256"/>
                <a:gd name="connsiteX4" fmla="*/ 862162 w 4684354"/>
                <a:gd name="connsiteY4" fmla="*/ 1964413 h 2013256"/>
                <a:gd name="connsiteX5" fmla="*/ 4684354 w 4684354"/>
                <a:gd name="connsiteY5" fmla="*/ 1973557 h 2013256"/>
                <a:gd name="connsiteX0" fmla="*/ 2165742 w 4680342"/>
                <a:gd name="connsiteY0" fmla="*/ 16741 h 2012646"/>
                <a:gd name="connsiteX1" fmla="*/ 867294 w 4680342"/>
                <a:gd name="connsiteY1" fmla="*/ 0 h 2012646"/>
                <a:gd name="connsiteX2" fmla="*/ 71766 w 4680342"/>
                <a:gd name="connsiteY2" fmla="*/ 537949 h 2012646"/>
                <a:gd name="connsiteX3" fmla="*/ 126630 w 4680342"/>
                <a:gd name="connsiteY3" fmla="*/ 1497848 h 2012646"/>
                <a:gd name="connsiteX4" fmla="*/ 858150 w 4680342"/>
                <a:gd name="connsiteY4" fmla="*/ 1964413 h 2012646"/>
                <a:gd name="connsiteX5" fmla="*/ 4680342 w 4680342"/>
                <a:gd name="connsiteY5" fmla="*/ 1973557 h 2012646"/>
                <a:gd name="connsiteX0" fmla="*/ 2180127 w 4694727"/>
                <a:gd name="connsiteY0" fmla="*/ 16741 h 2023812"/>
                <a:gd name="connsiteX1" fmla="*/ 881679 w 4694727"/>
                <a:gd name="connsiteY1" fmla="*/ 0 h 2023812"/>
                <a:gd name="connsiteX2" fmla="*/ 86151 w 4694727"/>
                <a:gd name="connsiteY2" fmla="*/ 537949 h 2023812"/>
                <a:gd name="connsiteX3" fmla="*/ 141015 w 4694727"/>
                <a:gd name="connsiteY3" fmla="*/ 1497848 h 2023812"/>
                <a:gd name="connsiteX4" fmla="*/ 1146855 w 4694727"/>
                <a:gd name="connsiteY4" fmla="*/ 1982259 h 2023812"/>
                <a:gd name="connsiteX5" fmla="*/ 4694727 w 4694727"/>
                <a:gd name="connsiteY5" fmla="*/ 1973557 h 2023812"/>
                <a:gd name="connsiteX0" fmla="*/ 2182614 w 4697214"/>
                <a:gd name="connsiteY0" fmla="*/ 0 h 2007071"/>
                <a:gd name="connsiteX1" fmla="*/ 920742 w 4697214"/>
                <a:gd name="connsiteY1" fmla="*/ 54643 h 2007071"/>
                <a:gd name="connsiteX2" fmla="*/ 88638 w 4697214"/>
                <a:gd name="connsiteY2" fmla="*/ 521208 h 2007071"/>
                <a:gd name="connsiteX3" fmla="*/ 143502 w 4697214"/>
                <a:gd name="connsiteY3" fmla="*/ 1481107 h 2007071"/>
                <a:gd name="connsiteX4" fmla="*/ 1149342 w 4697214"/>
                <a:gd name="connsiteY4" fmla="*/ 1965518 h 2007071"/>
                <a:gd name="connsiteX5" fmla="*/ 4697214 w 4697214"/>
                <a:gd name="connsiteY5" fmla="*/ 1956816 h 2007071"/>
                <a:gd name="connsiteX0" fmla="*/ 2182614 w 4697214"/>
                <a:gd name="connsiteY0" fmla="*/ 13734 h 2020805"/>
                <a:gd name="connsiteX1" fmla="*/ 920742 w 4697214"/>
                <a:gd name="connsiteY1" fmla="*/ 68377 h 2020805"/>
                <a:gd name="connsiteX2" fmla="*/ 88638 w 4697214"/>
                <a:gd name="connsiteY2" fmla="*/ 534942 h 2020805"/>
                <a:gd name="connsiteX3" fmla="*/ 143502 w 4697214"/>
                <a:gd name="connsiteY3" fmla="*/ 1494841 h 2020805"/>
                <a:gd name="connsiteX4" fmla="*/ 1149342 w 4697214"/>
                <a:gd name="connsiteY4" fmla="*/ 1979252 h 2020805"/>
                <a:gd name="connsiteX5" fmla="*/ 4697214 w 4697214"/>
                <a:gd name="connsiteY5" fmla="*/ 1970550 h 2020805"/>
                <a:gd name="connsiteX0" fmla="*/ 2182614 w 4697214"/>
                <a:gd name="connsiteY0" fmla="*/ 2857 h 2009928"/>
                <a:gd name="connsiteX1" fmla="*/ 920742 w 4697214"/>
                <a:gd name="connsiteY1" fmla="*/ 57500 h 2009928"/>
                <a:gd name="connsiteX2" fmla="*/ 88638 w 4697214"/>
                <a:gd name="connsiteY2" fmla="*/ 524065 h 2009928"/>
                <a:gd name="connsiteX3" fmla="*/ 143502 w 4697214"/>
                <a:gd name="connsiteY3" fmla="*/ 1483964 h 2009928"/>
                <a:gd name="connsiteX4" fmla="*/ 1149342 w 4697214"/>
                <a:gd name="connsiteY4" fmla="*/ 1968375 h 2009928"/>
                <a:gd name="connsiteX5" fmla="*/ 4697214 w 4697214"/>
                <a:gd name="connsiteY5" fmla="*/ 1959673 h 20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214" h="2009928">
                  <a:moveTo>
                    <a:pt x="2182614" y="2857"/>
                  </a:moveTo>
                  <a:cubicBezTo>
                    <a:pt x="1761990" y="21071"/>
                    <a:pt x="1359654" y="-41022"/>
                    <a:pt x="920742" y="57500"/>
                  </a:cubicBezTo>
                  <a:cubicBezTo>
                    <a:pt x="481830" y="156022"/>
                    <a:pt x="218178" y="286321"/>
                    <a:pt x="88638" y="524065"/>
                  </a:cubicBezTo>
                  <a:cubicBezTo>
                    <a:pt x="-40902" y="761809"/>
                    <a:pt x="-33282" y="1243246"/>
                    <a:pt x="143502" y="1483964"/>
                  </a:cubicBezTo>
                  <a:cubicBezTo>
                    <a:pt x="320286" y="1724682"/>
                    <a:pt x="390390" y="1889090"/>
                    <a:pt x="1149342" y="1968375"/>
                  </a:cubicBezTo>
                  <a:cubicBezTo>
                    <a:pt x="1908294" y="2047660"/>
                    <a:pt x="3166356" y="1995487"/>
                    <a:pt x="4697214" y="1959673"/>
                  </a:cubicBezTo>
                </a:path>
              </a:pathLst>
            </a:cu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22561" y="3169367"/>
              <a:ext cx="4697214" cy="1123729"/>
            </a:xfrm>
            <a:custGeom>
              <a:avLst/>
              <a:gdLst>
                <a:gd name="connsiteX0" fmla="*/ 2143349 w 4657949"/>
                <a:gd name="connsiteY0" fmla="*/ 0 h 1996515"/>
                <a:gd name="connsiteX1" fmla="*/ 460853 w 4657949"/>
                <a:gd name="connsiteY1" fmla="*/ 45720 h 1996515"/>
                <a:gd name="connsiteX2" fmla="*/ 49373 w 4657949"/>
                <a:gd name="connsiteY2" fmla="*/ 521208 h 1996515"/>
                <a:gd name="connsiteX3" fmla="*/ 95093 w 4657949"/>
                <a:gd name="connsiteY3" fmla="*/ 1472184 h 1996515"/>
                <a:gd name="connsiteX4" fmla="*/ 835757 w 4657949"/>
                <a:gd name="connsiteY4" fmla="*/ 1947672 h 1996515"/>
                <a:gd name="connsiteX5" fmla="*/ 4657949 w 4657949"/>
                <a:gd name="connsiteY5" fmla="*/ 1956816 h 1996515"/>
                <a:gd name="connsiteX0" fmla="*/ 2169754 w 4684354"/>
                <a:gd name="connsiteY0" fmla="*/ 16741 h 2013256"/>
                <a:gd name="connsiteX1" fmla="*/ 871306 w 4684354"/>
                <a:gd name="connsiteY1" fmla="*/ 0 h 2013256"/>
                <a:gd name="connsiteX2" fmla="*/ 75778 w 4684354"/>
                <a:gd name="connsiteY2" fmla="*/ 537949 h 2013256"/>
                <a:gd name="connsiteX3" fmla="*/ 121498 w 4684354"/>
                <a:gd name="connsiteY3" fmla="*/ 1488925 h 2013256"/>
                <a:gd name="connsiteX4" fmla="*/ 862162 w 4684354"/>
                <a:gd name="connsiteY4" fmla="*/ 1964413 h 2013256"/>
                <a:gd name="connsiteX5" fmla="*/ 4684354 w 4684354"/>
                <a:gd name="connsiteY5" fmla="*/ 1973557 h 2013256"/>
                <a:gd name="connsiteX0" fmla="*/ 2165742 w 4680342"/>
                <a:gd name="connsiteY0" fmla="*/ 16741 h 2012646"/>
                <a:gd name="connsiteX1" fmla="*/ 867294 w 4680342"/>
                <a:gd name="connsiteY1" fmla="*/ 0 h 2012646"/>
                <a:gd name="connsiteX2" fmla="*/ 71766 w 4680342"/>
                <a:gd name="connsiteY2" fmla="*/ 537949 h 2012646"/>
                <a:gd name="connsiteX3" fmla="*/ 126630 w 4680342"/>
                <a:gd name="connsiteY3" fmla="*/ 1497848 h 2012646"/>
                <a:gd name="connsiteX4" fmla="*/ 858150 w 4680342"/>
                <a:gd name="connsiteY4" fmla="*/ 1964413 h 2012646"/>
                <a:gd name="connsiteX5" fmla="*/ 4680342 w 4680342"/>
                <a:gd name="connsiteY5" fmla="*/ 1973557 h 2012646"/>
                <a:gd name="connsiteX0" fmla="*/ 2180127 w 4694727"/>
                <a:gd name="connsiteY0" fmla="*/ 16741 h 2023812"/>
                <a:gd name="connsiteX1" fmla="*/ 881679 w 4694727"/>
                <a:gd name="connsiteY1" fmla="*/ 0 h 2023812"/>
                <a:gd name="connsiteX2" fmla="*/ 86151 w 4694727"/>
                <a:gd name="connsiteY2" fmla="*/ 537949 h 2023812"/>
                <a:gd name="connsiteX3" fmla="*/ 141015 w 4694727"/>
                <a:gd name="connsiteY3" fmla="*/ 1497848 h 2023812"/>
                <a:gd name="connsiteX4" fmla="*/ 1146855 w 4694727"/>
                <a:gd name="connsiteY4" fmla="*/ 1982259 h 2023812"/>
                <a:gd name="connsiteX5" fmla="*/ 4694727 w 4694727"/>
                <a:gd name="connsiteY5" fmla="*/ 1973557 h 2023812"/>
                <a:gd name="connsiteX0" fmla="*/ 2182614 w 4697214"/>
                <a:gd name="connsiteY0" fmla="*/ 0 h 2007071"/>
                <a:gd name="connsiteX1" fmla="*/ 920742 w 4697214"/>
                <a:gd name="connsiteY1" fmla="*/ 54643 h 2007071"/>
                <a:gd name="connsiteX2" fmla="*/ 88638 w 4697214"/>
                <a:gd name="connsiteY2" fmla="*/ 521208 h 2007071"/>
                <a:gd name="connsiteX3" fmla="*/ 143502 w 4697214"/>
                <a:gd name="connsiteY3" fmla="*/ 1481107 h 2007071"/>
                <a:gd name="connsiteX4" fmla="*/ 1149342 w 4697214"/>
                <a:gd name="connsiteY4" fmla="*/ 1965518 h 2007071"/>
                <a:gd name="connsiteX5" fmla="*/ 4697214 w 4697214"/>
                <a:gd name="connsiteY5" fmla="*/ 1956816 h 2007071"/>
                <a:gd name="connsiteX0" fmla="*/ 2182614 w 4697214"/>
                <a:gd name="connsiteY0" fmla="*/ 13734 h 2020805"/>
                <a:gd name="connsiteX1" fmla="*/ 920742 w 4697214"/>
                <a:gd name="connsiteY1" fmla="*/ 68377 h 2020805"/>
                <a:gd name="connsiteX2" fmla="*/ 88638 w 4697214"/>
                <a:gd name="connsiteY2" fmla="*/ 534942 h 2020805"/>
                <a:gd name="connsiteX3" fmla="*/ 143502 w 4697214"/>
                <a:gd name="connsiteY3" fmla="*/ 1494841 h 2020805"/>
                <a:gd name="connsiteX4" fmla="*/ 1149342 w 4697214"/>
                <a:gd name="connsiteY4" fmla="*/ 1979252 h 2020805"/>
                <a:gd name="connsiteX5" fmla="*/ 4697214 w 4697214"/>
                <a:gd name="connsiteY5" fmla="*/ 1970550 h 2020805"/>
                <a:gd name="connsiteX0" fmla="*/ 2182614 w 4697214"/>
                <a:gd name="connsiteY0" fmla="*/ 2857 h 2009928"/>
                <a:gd name="connsiteX1" fmla="*/ 920742 w 4697214"/>
                <a:gd name="connsiteY1" fmla="*/ 57500 h 2009928"/>
                <a:gd name="connsiteX2" fmla="*/ 88638 w 4697214"/>
                <a:gd name="connsiteY2" fmla="*/ 524065 h 2009928"/>
                <a:gd name="connsiteX3" fmla="*/ 143502 w 4697214"/>
                <a:gd name="connsiteY3" fmla="*/ 1483964 h 2009928"/>
                <a:gd name="connsiteX4" fmla="*/ 1149342 w 4697214"/>
                <a:gd name="connsiteY4" fmla="*/ 1968375 h 2009928"/>
                <a:gd name="connsiteX5" fmla="*/ 4697214 w 4697214"/>
                <a:gd name="connsiteY5" fmla="*/ 1959673 h 20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214" h="2009928">
                  <a:moveTo>
                    <a:pt x="2182614" y="2857"/>
                  </a:moveTo>
                  <a:cubicBezTo>
                    <a:pt x="1761990" y="21071"/>
                    <a:pt x="1359654" y="-41022"/>
                    <a:pt x="920742" y="57500"/>
                  </a:cubicBezTo>
                  <a:cubicBezTo>
                    <a:pt x="481830" y="156022"/>
                    <a:pt x="218178" y="286321"/>
                    <a:pt x="88638" y="524065"/>
                  </a:cubicBezTo>
                  <a:cubicBezTo>
                    <a:pt x="-40902" y="761809"/>
                    <a:pt x="-33282" y="1243246"/>
                    <a:pt x="143502" y="1483964"/>
                  </a:cubicBezTo>
                  <a:cubicBezTo>
                    <a:pt x="320286" y="1724682"/>
                    <a:pt x="390390" y="1889090"/>
                    <a:pt x="1149342" y="1968375"/>
                  </a:cubicBezTo>
                  <a:cubicBezTo>
                    <a:pt x="1908294" y="2047660"/>
                    <a:pt x="3166356" y="1995487"/>
                    <a:pt x="4697214" y="1959673"/>
                  </a:cubicBezTo>
                </a:path>
              </a:pathLst>
            </a:cu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74545" y="3665834"/>
              <a:ext cx="4697214" cy="1123729"/>
            </a:xfrm>
            <a:custGeom>
              <a:avLst/>
              <a:gdLst>
                <a:gd name="connsiteX0" fmla="*/ 2143349 w 4657949"/>
                <a:gd name="connsiteY0" fmla="*/ 0 h 1996515"/>
                <a:gd name="connsiteX1" fmla="*/ 460853 w 4657949"/>
                <a:gd name="connsiteY1" fmla="*/ 45720 h 1996515"/>
                <a:gd name="connsiteX2" fmla="*/ 49373 w 4657949"/>
                <a:gd name="connsiteY2" fmla="*/ 521208 h 1996515"/>
                <a:gd name="connsiteX3" fmla="*/ 95093 w 4657949"/>
                <a:gd name="connsiteY3" fmla="*/ 1472184 h 1996515"/>
                <a:gd name="connsiteX4" fmla="*/ 835757 w 4657949"/>
                <a:gd name="connsiteY4" fmla="*/ 1947672 h 1996515"/>
                <a:gd name="connsiteX5" fmla="*/ 4657949 w 4657949"/>
                <a:gd name="connsiteY5" fmla="*/ 1956816 h 1996515"/>
                <a:gd name="connsiteX0" fmla="*/ 2169754 w 4684354"/>
                <a:gd name="connsiteY0" fmla="*/ 16741 h 2013256"/>
                <a:gd name="connsiteX1" fmla="*/ 871306 w 4684354"/>
                <a:gd name="connsiteY1" fmla="*/ 0 h 2013256"/>
                <a:gd name="connsiteX2" fmla="*/ 75778 w 4684354"/>
                <a:gd name="connsiteY2" fmla="*/ 537949 h 2013256"/>
                <a:gd name="connsiteX3" fmla="*/ 121498 w 4684354"/>
                <a:gd name="connsiteY3" fmla="*/ 1488925 h 2013256"/>
                <a:gd name="connsiteX4" fmla="*/ 862162 w 4684354"/>
                <a:gd name="connsiteY4" fmla="*/ 1964413 h 2013256"/>
                <a:gd name="connsiteX5" fmla="*/ 4684354 w 4684354"/>
                <a:gd name="connsiteY5" fmla="*/ 1973557 h 2013256"/>
                <a:gd name="connsiteX0" fmla="*/ 2165742 w 4680342"/>
                <a:gd name="connsiteY0" fmla="*/ 16741 h 2012646"/>
                <a:gd name="connsiteX1" fmla="*/ 867294 w 4680342"/>
                <a:gd name="connsiteY1" fmla="*/ 0 h 2012646"/>
                <a:gd name="connsiteX2" fmla="*/ 71766 w 4680342"/>
                <a:gd name="connsiteY2" fmla="*/ 537949 h 2012646"/>
                <a:gd name="connsiteX3" fmla="*/ 126630 w 4680342"/>
                <a:gd name="connsiteY3" fmla="*/ 1497848 h 2012646"/>
                <a:gd name="connsiteX4" fmla="*/ 858150 w 4680342"/>
                <a:gd name="connsiteY4" fmla="*/ 1964413 h 2012646"/>
                <a:gd name="connsiteX5" fmla="*/ 4680342 w 4680342"/>
                <a:gd name="connsiteY5" fmla="*/ 1973557 h 2012646"/>
                <a:gd name="connsiteX0" fmla="*/ 2180127 w 4694727"/>
                <a:gd name="connsiteY0" fmla="*/ 16741 h 2023812"/>
                <a:gd name="connsiteX1" fmla="*/ 881679 w 4694727"/>
                <a:gd name="connsiteY1" fmla="*/ 0 h 2023812"/>
                <a:gd name="connsiteX2" fmla="*/ 86151 w 4694727"/>
                <a:gd name="connsiteY2" fmla="*/ 537949 h 2023812"/>
                <a:gd name="connsiteX3" fmla="*/ 141015 w 4694727"/>
                <a:gd name="connsiteY3" fmla="*/ 1497848 h 2023812"/>
                <a:gd name="connsiteX4" fmla="*/ 1146855 w 4694727"/>
                <a:gd name="connsiteY4" fmla="*/ 1982259 h 2023812"/>
                <a:gd name="connsiteX5" fmla="*/ 4694727 w 4694727"/>
                <a:gd name="connsiteY5" fmla="*/ 1973557 h 2023812"/>
                <a:gd name="connsiteX0" fmla="*/ 2182614 w 4697214"/>
                <a:gd name="connsiteY0" fmla="*/ 0 h 2007071"/>
                <a:gd name="connsiteX1" fmla="*/ 920742 w 4697214"/>
                <a:gd name="connsiteY1" fmla="*/ 54643 h 2007071"/>
                <a:gd name="connsiteX2" fmla="*/ 88638 w 4697214"/>
                <a:gd name="connsiteY2" fmla="*/ 521208 h 2007071"/>
                <a:gd name="connsiteX3" fmla="*/ 143502 w 4697214"/>
                <a:gd name="connsiteY3" fmla="*/ 1481107 h 2007071"/>
                <a:gd name="connsiteX4" fmla="*/ 1149342 w 4697214"/>
                <a:gd name="connsiteY4" fmla="*/ 1965518 h 2007071"/>
                <a:gd name="connsiteX5" fmla="*/ 4697214 w 4697214"/>
                <a:gd name="connsiteY5" fmla="*/ 1956816 h 2007071"/>
                <a:gd name="connsiteX0" fmla="*/ 2182614 w 4697214"/>
                <a:gd name="connsiteY0" fmla="*/ 13734 h 2020805"/>
                <a:gd name="connsiteX1" fmla="*/ 920742 w 4697214"/>
                <a:gd name="connsiteY1" fmla="*/ 68377 h 2020805"/>
                <a:gd name="connsiteX2" fmla="*/ 88638 w 4697214"/>
                <a:gd name="connsiteY2" fmla="*/ 534942 h 2020805"/>
                <a:gd name="connsiteX3" fmla="*/ 143502 w 4697214"/>
                <a:gd name="connsiteY3" fmla="*/ 1494841 h 2020805"/>
                <a:gd name="connsiteX4" fmla="*/ 1149342 w 4697214"/>
                <a:gd name="connsiteY4" fmla="*/ 1979252 h 2020805"/>
                <a:gd name="connsiteX5" fmla="*/ 4697214 w 4697214"/>
                <a:gd name="connsiteY5" fmla="*/ 1970550 h 2020805"/>
                <a:gd name="connsiteX0" fmla="*/ 2182614 w 4697214"/>
                <a:gd name="connsiteY0" fmla="*/ 2857 h 2009928"/>
                <a:gd name="connsiteX1" fmla="*/ 920742 w 4697214"/>
                <a:gd name="connsiteY1" fmla="*/ 57500 h 2009928"/>
                <a:gd name="connsiteX2" fmla="*/ 88638 w 4697214"/>
                <a:gd name="connsiteY2" fmla="*/ 524065 h 2009928"/>
                <a:gd name="connsiteX3" fmla="*/ 143502 w 4697214"/>
                <a:gd name="connsiteY3" fmla="*/ 1483964 h 2009928"/>
                <a:gd name="connsiteX4" fmla="*/ 1149342 w 4697214"/>
                <a:gd name="connsiteY4" fmla="*/ 1968375 h 2009928"/>
                <a:gd name="connsiteX5" fmla="*/ 4697214 w 4697214"/>
                <a:gd name="connsiteY5" fmla="*/ 1959673 h 20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214" h="2009928">
                  <a:moveTo>
                    <a:pt x="2182614" y="2857"/>
                  </a:moveTo>
                  <a:cubicBezTo>
                    <a:pt x="1761990" y="21071"/>
                    <a:pt x="1359654" y="-41022"/>
                    <a:pt x="920742" y="57500"/>
                  </a:cubicBezTo>
                  <a:cubicBezTo>
                    <a:pt x="481830" y="156022"/>
                    <a:pt x="218178" y="286321"/>
                    <a:pt x="88638" y="524065"/>
                  </a:cubicBezTo>
                  <a:cubicBezTo>
                    <a:pt x="-40902" y="761809"/>
                    <a:pt x="-33282" y="1243246"/>
                    <a:pt x="143502" y="1483964"/>
                  </a:cubicBezTo>
                  <a:cubicBezTo>
                    <a:pt x="320286" y="1724682"/>
                    <a:pt x="390390" y="1889090"/>
                    <a:pt x="1149342" y="1968375"/>
                  </a:cubicBezTo>
                  <a:cubicBezTo>
                    <a:pt x="1908294" y="2047660"/>
                    <a:pt x="3166356" y="1995487"/>
                    <a:pt x="4697214" y="1959673"/>
                  </a:cubicBezTo>
                </a:path>
              </a:pathLst>
            </a:cu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60" y="769108"/>
            <a:ext cx="7456480" cy="586029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292080" y="1009527"/>
            <a:ext cx="936104" cy="403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68344" y="2564905"/>
            <a:ext cx="6115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68344" y="5301208"/>
            <a:ext cx="6115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68344" y="5814938"/>
            <a:ext cx="6115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99892" y="5898170"/>
            <a:ext cx="194421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TOT </a:t>
            </a:r>
            <a:r>
              <a:rPr lang="en-US" sz="2400" dirty="0" smtClean="0"/>
              <a:t>= 39.7W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1436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07" y="631548"/>
            <a:ext cx="4102053" cy="4214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106" y="4839111"/>
            <a:ext cx="4102053" cy="1915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84168" y="5765957"/>
            <a:ext cx="5760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3301" y="3759521"/>
            <a:ext cx="180260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TOT </a:t>
            </a:r>
            <a:r>
              <a:rPr lang="en-US" sz="2400" dirty="0" smtClean="0"/>
              <a:t>= 13.4W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02" y="1195496"/>
            <a:ext cx="3076402" cy="17000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Module Power (54W)</a:t>
            </a:r>
            <a:endParaRPr lang="en-US" sz="36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1475656" y="1889946"/>
            <a:ext cx="6228622" cy="3944645"/>
            <a:chOff x="1381221" y="2220659"/>
            <a:chExt cx="6228622" cy="3944645"/>
          </a:xfrm>
        </p:grpSpPr>
        <p:sp>
          <p:nvSpPr>
            <p:cNvPr id="77" name="Rectangle 76"/>
            <p:cNvSpPr/>
            <p:nvPr/>
          </p:nvSpPr>
          <p:spPr>
            <a:xfrm>
              <a:off x="1381221" y="2220659"/>
              <a:ext cx="6071099" cy="3944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79901" y="2284189"/>
              <a:ext cx="6029942" cy="3784042"/>
              <a:chOff x="1618159" y="1884948"/>
              <a:chExt cx="6029942" cy="378404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618159" y="1884948"/>
                <a:ext cx="6029942" cy="3784042"/>
                <a:chOff x="0" y="0"/>
                <a:chExt cx="6030462" cy="3784210"/>
              </a:xfrm>
            </p:grpSpPr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48452" y="45595"/>
                  <a:ext cx="45005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9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33518" y="1428035"/>
                  <a:ext cx="42113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16</a:t>
                  </a: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0" y="0"/>
                  <a:ext cx="6030462" cy="3784210"/>
                  <a:chOff x="0" y="0"/>
                  <a:chExt cx="6030462" cy="3784210"/>
                </a:xfrm>
              </p:grpSpPr>
              <p:sp>
                <p:nvSpPr>
                  <p:cNvPr id="95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1834" y="1717249"/>
                    <a:ext cx="3764999" cy="3522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AMC Backplane</a:t>
                    </a:r>
                  </a:p>
                </p:txBody>
              </p: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0" y="0"/>
                    <a:ext cx="1885419" cy="2581974"/>
                    <a:chOff x="0" y="0"/>
                    <a:chExt cx="2209800" cy="2857500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0" y="0"/>
                      <a:ext cx="2209800" cy="2286000"/>
                      <a:chOff x="0" y="0"/>
                      <a:chExt cx="2209800" cy="2286000"/>
                    </a:xfrm>
                  </p:grpSpPr>
                  <p:grpSp>
                    <p:nvGrpSpPr>
                      <p:cNvPr id="113" name="Group 112"/>
                      <p:cNvGrpSpPr/>
                      <p:nvPr/>
                    </p:nvGrpSpPr>
                    <p:grpSpPr>
                      <a:xfrm>
                        <a:off x="0" y="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119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0" name="Text Box 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1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2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4" name="Group 113"/>
                      <p:cNvGrpSpPr/>
                      <p:nvPr/>
                    </p:nvGrpSpPr>
                    <p:grpSpPr>
                      <a:xfrm>
                        <a:off x="0" y="114300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115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6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7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8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1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8725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9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903" y="2790058"/>
                    <a:ext cx="1032116" cy="9858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MMC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ATMega328P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12498" y="2790058"/>
                    <a:ext cx="4114727" cy="994152"/>
                    <a:chOff x="-311870" y="-53281"/>
                    <a:chExt cx="4164584" cy="1100239"/>
                  </a:xfrm>
                </p:grpSpPr>
                <p:sp>
                  <p:nvSpPr>
                    <p:cNvPr id="10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9735" y="-51908"/>
                      <a:ext cx="1060268" cy="10896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+0.85V 30A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2*LTM4620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4-phase</a:t>
                      </a:r>
                    </a:p>
                  </p:txBody>
                </p:sp>
                <p:sp>
                  <p:nvSpPr>
                    <p:cNvPr id="10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8557" y="-48641"/>
                      <a:ext cx="1048977" cy="10955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+0.90V 12A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10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6434" y="-53281"/>
                      <a:ext cx="1056280" cy="11002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+1.20V </a:t>
                      </a: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20A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10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1870" y="-51908"/>
                      <a:ext cx="1005247" cy="10937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+1.8V 2.2A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+2.5V 2.4A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+3.3V 3.5A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LTM4644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1888177" y="10877"/>
                    <a:ext cx="3337244" cy="2571096"/>
                    <a:chOff x="0" y="-155389"/>
                    <a:chExt cx="3337455" cy="2571312"/>
                  </a:xfrm>
                </p:grpSpPr>
                <p:sp>
                  <p:nvSpPr>
                    <p:cNvPr id="10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2231" y="-155389"/>
                      <a:ext cx="1213791" cy="257131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FPGA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XCKU15P-FFVA1760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3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7221" y="-155389"/>
                      <a:ext cx="1179594" cy="6887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LMK04610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241" y="1063984"/>
                      <a:ext cx="1180214" cy="1351939"/>
                    </a:xfrm>
                    <a:prstGeom prst="rect">
                      <a:avLst/>
                    </a:prstGeom>
                    <a:solidFill>
                      <a:srgbClr val="FFFFFF">
                        <a:alpha val="18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HMC-Gen2</a:t>
                      </a:r>
                    </a:p>
                  </p:txBody>
                </p:sp>
                <p:sp>
                  <p:nvSpPr>
                    <p:cNvPr id="105" name="Left-Right Arrow 104"/>
                    <p:cNvSpPr/>
                    <p:nvPr/>
                  </p:nvSpPr>
                  <p:spPr>
                    <a:xfrm>
                      <a:off x="0" y="108341"/>
                      <a:ext cx="462731" cy="172132"/>
                    </a:xfrm>
                    <a:prstGeom prst="leftRightArrow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0440" y="1432601"/>
                    <a:ext cx="421420" cy="233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16</a:t>
                    </a:r>
                  </a:p>
                </p:txBody>
              </p:sp>
              <p:sp>
                <p:nvSpPr>
                  <p:cNvPr id="10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4497" y="696146"/>
                    <a:ext cx="762000" cy="255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 LVDS</a:t>
                    </a:r>
                  </a:p>
                </p:txBody>
              </p:sp>
            </p:grpSp>
          </p:grpSp>
          <p:sp>
            <p:nvSpPr>
              <p:cNvPr id="81" name="Text Box 43"/>
              <p:cNvSpPr txBox="1">
                <a:spLocks noChangeArrowheads="1"/>
              </p:cNvSpPr>
              <p:nvPr/>
            </p:nvSpPr>
            <p:spPr bwMode="auto">
              <a:xfrm>
                <a:off x="3566443" y="2417780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2" name="Text Box 43"/>
              <p:cNvSpPr txBox="1">
                <a:spLocks noChangeArrowheads="1"/>
              </p:cNvSpPr>
              <p:nvPr/>
            </p:nvSpPr>
            <p:spPr bwMode="auto">
              <a:xfrm>
                <a:off x="3567876" y="2898563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3" name="Text Box 43"/>
              <p:cNvSpPr txBox="1">
                <a:spLocks noChangeArrowheads="1"/>
              </p:cNvSpPr>
              <p:nvPr/>
            </p:nvSpPr>
            <p:spPr bwMode="auto">
              <a:xfrm>
                <a:off x="3555979" y="3382296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4" name="Left-Right Arrow 83"/>
              <p:cNvSpPr/>
              <p:nvPr/>
            </p:nvSpPr>
            <p:spPr>
              <a:xfrm>
                <a:off x="3504929" y="2634130"/>
                <a:ext cx="47186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Left-Right Arrow 84"/>
              <p:cNvSpPr/>
              <p:nvPr/>
            </p:nvSpPr>
            <p:spPr>
              <a:xfrm>
                <a:off x="3512698" y="3121302"/>
                <a:ext cx="460400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Left-Right Arrow 85"/>
              <p:cNvSpPr/>
              <p:nvPr/>
            </p:nvSpPr>
            <p:spPr>
              <a:xfrm>
                <a:off x="3511708" y="3605329"/>
                <a:ext cx="47088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Text Box 43"/>
              <p:cNvSpPr txBox="1">
                <a:spLocks noChangeArrowheads="1"/>
              </p:cNvSpPr>
              <p:nvPr/>
            </p:nvSpPr>
            <p:spPr bwMode="auto">
              <a:xfrm>
                <a:off x="3553420" y="3878517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8" name="Left-Right Arrow 87"/>
              <p:cNvSpPr/>
              <p:nvPr/>
            </p:nvSpPr>
            <p:spPr>
              <a:xfrm>
                <a:off x="6901236" y="5102023"/>
                <a:ext cx="39520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Left-Right Arrow 89"/>
              <p:cNvSpPr/>
              <p:nvPr/>
            </p:nvSpPr>
            <p:spPr>
              <a:xfrm>
                <a:off x="5192371" y="3547061"/>
                <a:ext cx="2094432" cy="191127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Left-Right Arrow 90"/>
              <p:cNvSpPr/>
              <p:nvPr/>
            </p:nvSpPr>
            <p:spPr>
              <a:xfrm>
                <a:off x="5199711" y="2801495"/>
                <a:ext cx="208709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Left-Right Arrow 78"/>
            <p:cNvSpPr/>
            <p:nvPr/>
          </p:nvSpPr>
          <p:spPr>
            <a:xfrm>
              <a:off x="3469196" y="4505838"/>
              <a:ext cx="470888" cy="172110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3" name="Rounded Rectangle 122"/>
          <p:cNvSpPr/>
          <p:nvPr/>
        </p:nvSpPr>
        <p:spPr>
          <a:xfrm>
            <a:off x="1570091" y="4662297"/>
            <a:ext cx="5544615" cy="12049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59959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081" y="1339918"/>
            <a:ext cx="3314666" cy="490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PCB Stack</a:t>
            </a:r>
            <a:endParaRPr lang="en-US" sz="3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060881" y="2211730"/>
            <a:ext cx="3083119" cy="1530885"/>
            <a:chOff x="0" y="0"/>
            <a:chExt cx="3083119" cy="153088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026897" y="1480507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1114047" y="1249580"/>
              <a:ext cx="504825" cy="28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150</a:t>
              </a: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0" y="0"/>
              <a:ext cx="3083119" cy="1485267"/>
              <a:chOff x="0" y="0"/>
              <a:chExt cx="3083119" cy="148526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83693" y="108334"/>
                <a:ext cx="802847" cy="1012215"/>
                <a:chOff x="-2531875" y="-7"/>
                <a:chExt cx="802847" cy="1012215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-1729206" y="242267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-1729206" y="567708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-1729028" y="-7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-1729206" y="789958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-2531875" y="234017"/>
                  <a:ext cx="342900" cy="31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0" y="0"/>
                <a:ext cx="3083119" cy="1485267"/>
                <a:chOff x="0" y="0"/>
                <a:chExt cx="3083648" cy="1485358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84716" y="567708"/>
                  <a:ext cx="342900" cy="11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716125" y="567708"/>
                  <a:ext cx="342900" cy="11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0" y="0"/>
                  <a:ext cx="2743200" cy="11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0" y="1139750"/>
                  <a:ext cx="2743200" cy="11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84716" y="342358"/>
                  <a:ext cx="0" cy="228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027075" y="342358"/>
                  <a:ext cx="0" cy="1143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07458" y="680383"/>
                  <a:ext cx="0" cy="800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486441" y="567708"/>
                  <a:ext cx="228600" cy="63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486441" y="676049"/>
                  <a:ext cx="228600" cy="63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7046" y="108341"/>
                  <a:ext cx="504825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75</a:t>
                  </a: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41916" y="179847"/>
                  <a:ext cx="504825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100</a:t>
                  </a: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41916" y="790891"/>
                  <a:ext cx="504825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100</a:t>
                  </a: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55033" y="567708"/>
                  <a:ext cx="228600" cy="63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55033" y="671716"/>
                  <a:ext cx="228600" cy="63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455033" y="333691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455033" y="676049"/>
                  <a:ext cx="0" cy="2222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2838" y="448533"/>
                  <a:ext cx="504825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18</a:t>
                  </a:r>
                  <a:r>
                    <a:rPr lang="pl-PL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226476" y="656546"/>
                  <a:ext cx="857172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ε</a:t>
                  </a:r>
                  <a:r>
                    <a:rPr lang="pl-PL" sz="1400" baseline="-25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 </a:t>
                  </a:r>
                  <a:r>
                    <a:rPr lang="pl-PL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 3.66</a:t>
                  </a:r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68946" y="390029"/>
                  <a:ext cx="914702" cy="281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pl-PL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RO4350B</a:t>
                  </a:r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5" name="TextBox 74"/>
          <p:cNvSpPr txBox="1"/>
          <p:nvPr/>
        </p:nvSpPr>
        <p:spPr>
          <a:xfrm>
            <a:off x="5854920" y="5410205"/>
            <a:ext cx="285910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PCB thickness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1.6 mm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2" y="1339917"/>
            <a:ext cx="5583122" cy="4901285"/>
          </a:xfrm>
          <a:prstGeom prst="rect">
            <a:avLst/>
          </a:prstGeom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173" y="1921328"/>
            <a:ext cx="8064896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design containing HMC </a:t>
            </a:r>
            <a:r>
              <a:rPr lang="en-US" dirty="0" smtClean="0"/>
              <a:t>ready</a:t>
            </a:r>
          </a:p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The re-design without HMC is </a:t>
            </a:r>
            <a:r>
              <a:rPr lang="en-US" dirty="0" smtClean="0"/>
              <a:t>done</a:t>
            </a:r>
            <a:endParaRPr lang="en-US" dirty="0" smtClean="0"/>
          </a:p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PCB technology </a:t>
            </a:r>
            <a:r>
              <a:rPr lang="en-US" dirty="0" smtClean="0"/>
              <a:t>is under </a:t>
            </a:r>
            <a:r>
              <a:rPr lang="en-US" dirty="0" smtClean="0"/>
              <a:t>consultancy </a:t>
            </a:r>
            <a:r>
              <a:rPr lang="en-US" dirty="0"/>
              <a:t>with the </a:t>
            </a:r>
            <a:r>
              <a:rPr lang="en-US" dirty="0" smtClean="0"/>
              <a:t>manufacturer.</a:t>
            </a:r>
          </a:p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The FPGAs are purchased (10 pcs)</a:t>
            </a:r>
          </a:p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FireFly</a:t>
            </a:r>
            <a:r>
              <a:rPr lang="en-US" dirty="0" smtClean="0"/>
              <a:t> modules are in preparation (non-standard pig-tail lengths)</a:t>
            </a:r>
          </a:p>
          <a:p>
            <a:pPr marL="342900" lvl="0" indent="-342900">
              <a:spcAft>
                <a:spcPts val="600"/>
              </a:spcAft>
              <a:buAutoNum type="arabicPeriod"/>
            </a:pPr>
            <a:r>
              <a:rPr lang="en-US" dirty="0" smtClean="0"/>
              <a:t>Remaining </a:t>
            </a:r>
            <a:r>
              <a:rPr lang="en-US" dirty="0"/>
              <a:t>are: </a:t>
            </a:r>
          </a:p>
          <a:p>
            <a:pPr lvl="0"/>
            <a:r>
              <a:rPr lang="en-US" dirty="0" smtClean="0"/>
              <a:t>	overall </a:t>
            </a:r>
            <a:r>
              <a:rPr lang="en-US" dirty="0"/>
              <a:t>scrutiny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Work progress</a:t>
            </a:r>
            <a:endParaRPr lang="en-US" sz="3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b="1" dirty="0" smtClean="0">
                <a:solidFill>
                  <a:schemeClr val="bg1"/>
                </a:solidFill>
              </a:rPr>
              <a:t>Thank You !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endParaRPr lang="sv-SE" sz="4000" b="1" dirty="0" smtClean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1" y="600985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22872" y="-542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0"/>
          <p:cNvSpPr>
            <a:spLocks noChangeArrowheads="1"/>
          </p:cNvSpPr>
          <p:nvPr/>
        </p:nvSpPr>
        <p:spPr bwMode="auto">
          <a:xfrm>
            <a:off x="22872" y="402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1559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A data Concentrator for </a:t>
            </a:r>
          </a:p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the PANDA experiment</a:t>
            </a:r>
            <a:endParaRPr lang="en-US" sz="36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81221" y="2220659"/>
            <a:ext cx="6228622" cy="3944645"/>
            <a:chOff x="1381221" y="2220659"/>
            <a:chExt cx="6228622" cy="3944645"/>
          </a:xfrm>
        </p:grpSpPr>
        <p:sp>
          <p:nvSpPr>
            <p:cNvPr id="65" name="Rectangle 64"/>
            <p:cNvSpPr/>
            <p:nvPr/>
          </p:nvSpPr>
          <p:spPr>
            <a:xfrm>
              <a:off x="1381221" y="2220659"/>
              <a:ext cx="6071099" cy="3944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79901" y="2284189"/>
              <a:ext cx="6029942" cy="3784042"/>
              <a:chOff x="1618159" y="1884948"/>
              <a:chExt cx="6029942" cy="378404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618159" y="1884948"/>
                <a:ext cx="6029942" cy="3784042"/>
                <a:chOff x="0" y="0"/>
                <a:chExt cx="6030462" cy="3784210"/>
              </a:xfrm>
            </p:grpSpPr>
            <p:sp>
              <p:nvSpPr>
                <p:cNvPr id="1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48452" y="45595"/>
                  <a:ext cx="45005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1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33518" y="1428035"/>
                  <a:ext cx="42113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16</a:t>
                  </a: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0" y="0"/>
                  <a:ext cx="6030462" cy="3784210"/>
                  <a:chOff x="0" y="0"/>
                  <a:chExt cx="6030462" cy="3784210"/>
                </a:xfrm>
              </p:grpSpPr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1834" y="1717249"/>
                    <a:ext cx="3764999" cy="3522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AMC Backplane</a:t>
                    </a: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0" y="0"/>
                    <a:ext cx="1885419" cy="2581974"/>
                    <a:chOff x="0" y="0"/>
                    <a:chExt cx="2209800" cy="285750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0" y="0"/>
                      <a:ext cx="2209800" cy="2286000"/>
                      <a:chOff x="0" y="0"/>
                      <a:chExt cx="2209800" cy="228600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0" y="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5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6" name="Text Box 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7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8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0" y="114300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51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2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3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7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8725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903" y="2790058"/>
                    <a:ext cx="1032116" cy="9858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MMC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ATMega328P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12498" y="2790058"/>
                    <a:ext cx="4114727" cy="994152"/>
                    <a:chOff x="-311870" y="-53281"/>
                    <a:chExt cx="4164584" cy="1100239"/>
                  </a:xfrm>
                </p:grpSpPr>
                <p:sp>
                  <p:nvSpPr>
                    <p:cNvPr id="4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9735" y="-51908"/>
                      <a:ext cx="1060268" cy="10896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+0.85V 30A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2*LTM4620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4-phase</a:t>
                      </a:r>
                    </a:p>
                  </p:txBody>
                </p:sp>
                <p:sp>
                  <p:nvSpPr>
                    <p:cNvPr id="4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8557" y="-48641"/>
                      <a:ext cx="1048977" cy="10955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+0.90V 12A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4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6434" y="-53281"/>
                      <a:ext cx="1056280" cy="11002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+1.20V 20A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45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1870" y="-51908"/>
                      <a:ext cx="1005247" cy="10937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+1.8V 2.2A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+2.5V 2.4A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+3.3V 3.5A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LTM4644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888177" y="10877"/>
                    <a:ext cx="3337244" cy="2571096"/>
                    <a:chOff x="0" y="-155389"/>
                    <a:chExt cx="3337455" cy="2571312"/>
                  </a:xfrm>
                </p:grpSpPr>
                <p:sp>
                  <p:nvSpPr>
                    <p:cNvPr id="2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2231" y="-155389"/>
                      <a:ext cx="1213791" cy="257131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FPGA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XCKU15P-FFVA1760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7221" y="-155389"/>
                      <a:ext cx="1179594" cy="6887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LMK04610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241" y="1063984"/>
                      <a:ext cx="1180214" cy="13519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HMC-Gen2</a:t>
                      </a:r>
                    </a:p>
                  </p:txBody>
                </p:sp>
                <p:sp>
                  <p:nvSpPr>
                    <p:cNvPr id="33" name="Left-Right Arrow 32"/>
                    <p:cNvSpPr/>
                    <p:nvPr/>
                  </p:nvSpPr>
                  <p:spPr>
                    <a:xfrm>
                      <a:off x="0" y="108341"/>
                      <a:ext cx="462731" cy="172132"/>
                    </a:xfrm>
                    <a:prstGeom prst="leftRightArrow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0440" y="1432601"/>
                    <a:ext cx="421420" cy="233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16</a:t>
                    </a:r>
                  </a:p>
                </p:txBody>
              </p:sp>
              <p:sp>
                <p:nvSpPr>
                  <p:cNvPr id="2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4497" y="696146"/>
                    <a:ext cx="762000" cy="255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 LVDS</a:t>
                    </a:r>
                  </a:p>
                </p:txBody>
              </p:sp>
            </p:grpSp>
          </p:grpSp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3566443" y="2417780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0" name="Text Box 43"/>
              <p:cNvSpPr txBox="1">
                <a:spLocks noChangeArrowheads="1"/>
              </p:cNvSpPr>
              <p:nvPr/>
            </p:nvSpPr>
            <p:spPr bwMode="auto">
              <a:xfrm>
                <a:off x="3567876" y="2898563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1" name="Text Box 43"/>
              <p:cNvSpPr txBox="1">
                <a:spLocks noChangeArrowheads="1"/>
              </p:cNvSpPr>
              <p:nvPr/>
            </p:nvSpPr>
            <p:spPr bwMode="auto">
              <a:xfrm>
                <a:off x="3555979" y="3382296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2" name="Left-Right Arrow 61"/>
              <p:cNvSpPr/>
              <p:nvPr/>
            </p:nvSpPr>
            <p:spPr>
              <a:xfrm>
                <a:off x="3504929" y="2634130"/>
                <a:ext cx="47186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Left-Right Arrow 62"/>
              <p:cNvSpPr/>
              <p:nvPr/>
            </p:nvSpPr>
            <p:spPr>
              <a:xfrm>
                <a:off x="3512698" y="3121302"/>
                <a:ext cx="460400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Left-Right Arrow 63"/>
              <p:cNvSpPr/>
              <p:nvPr/>
            </p:nvSpPr>
            <p:spPr>
              <a:xfrm>
                <a:off x="3511708" y="3605329"/>
                <a:ext cx="47088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Text Box 43"/>
              <p:cNvSpPr txBox="1">
                <a:spLocks noChangeArrowheads="1"/>
              </p:cNvSpPr>
              <p:nvPr/>
            </p:nvSpPr>
            <p:spPr bwMode="auto">
              <a:xfrm>
                <a:off x="3553420" y="3878517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8" name="Left-Right Arrow 67"/>
              <p:cNvSpPr/>
              <p:nvPr/>
            </p:nvSpPr>
            <p:spPr>
              <a:xfrm>
                <a:off x="6901236" y="5102023"/>
                <a:ext cx="39520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Left-Right Arrow 68"/>
              <p:cNvSpPr/>
              <p:nvPr/>
            </p:nvSpPr>
            <p:spPr>
              <a:xfrm>
                <a:off x="6852199" y="3558715"/>
                <a:ext cx="43988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Left-Right Arrow 69"/>
              <p:cNvSpPr/>
              <p:nvPr/>
            </p:nvSpPr>
            <p:spPr>
              <a:xfrm>
                <a:off x="5192371" y="3566078"/>
                <a:ext cx="461650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Left-Right Arrow 70"/>
              <p:cNvSpPr/>
              <p:nvPr/>
            </p:nvSpPr>
            <p:spPr>
              <a:xfrm>
                <a:off x="5199711" y="2801495"/>
                <a:ext cx="208709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5" name="Left-Right Arrow 74"/>
            <p:cNvSpPr/>
            <p:nvPr/>
          </p:nvSpPr>
          <p:spPr>
            <a:xfrm>
              <a:off x="3469196" y="4505838"/>
              <a:ext cx="470888" cy="172110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 rot="16200000">
            <a:off x="-814153" y="334593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FF0000"/>
                </a:solidFill>
                <a:latin typeface="Calibri" pitchFamily="34" charset="0"/>
              </a:rPr>
              <a:t>60 optical links!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288" y="599681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22872" y="-542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0"/>
          <p:cNvSpPr>
            <a:spLocks noChangeArrowheads="1"/>
          </p:cNvSpPr>
          <p:nvPr/>
        </p:nvSpPr>
        <p:spPr bwMode="auto">
          <a:xfrm>
            <a:off x="22872" y="402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68" y="1304214"/>
            <a:ext cx="7272808" cy="526985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Hybrid Memory Cube</a:t>
            </a:r>
            <a:endParaRPr lang="en-US" sz="36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288" y="599681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22872" y="-542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0"/>
          <p:cNvSpPr>
            <a:spLocks noChangeArrowheads="1"/>
          </p:cNvSpPr>
          <p:nvPr/>
        </p:nvSpPr>
        <p:spPr bwMode="auto">
          <a:xfrm>
            <a:off x="22872" y="402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6902"/>
            <a:ext cx="6631027" cy="46106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Hybrid Memory Cube</a:t>
            </a:r>
            <a:endParaRPr lang="en-US" sz="3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1" y="600985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22872" y="-542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0"/>
          <p:cNvSpPr>
            <a:spLocks noChangeArrowheads="1"/>
          </p:cNvSpPr>
          <p:nvPr/>
        </p:nvSpPr>
        <p:spPr bwMode="auto">
          <a:xfrm>
            <a:off x="22872" y="402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1559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A data Concentrator for </a:t>
            </a:r>
          </a:p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the PANDA experiment</a:t>
            </a:r>
            <a:endParaRPr lang="en-US" sz="36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81221" y="2220659"/>
            <a:ext cx="6228622" cy="3944645"/>
            <a:chOff x="1381221" y="2220659"/>
            <a:chExt cx="6228622" cy="3944645"/>
          </a:xfrm>
        </p:grpSpPr>
        <p:sp>
          <p:nvSpPr>
            <p:cNvPr id="65" name="Rectangle 64"/>
            <p:cNvSpPr/>
            <p:nvPr/>
          </p:nvSpPr>
          <p:spPr>
            <a:xfrm>
              <a:off x="1381221" y="2220659"/>
              <a:ext cx="6071099" cy="3944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79901" y="2284189"/>
              <a:ext cx="6029942" cy="3784042"/>
              <a:chOff x="1618159" y="1884948"/>
              <a:chExt cx="6029942" cy="378404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618159" y="1884948"/>
                <a:ext cx="6029942" cy="3784042"/>
                <a:chOff x="0" y="0"/>
                <a:chExt cx="6030462" cy="3784210"/>
              </a:xfrm>
            </p:grpSpPr>
            <p:sp>
              <p:nvSpPr>
                <p:cNvPr id="1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48452" y="45595"/>
                  <a:ext cx="45005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1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33518" y="1428035"/>
                  <a:ext cx="421134" cy="255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16</a:t>
                  </a: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0" y="0"/>
                  <a:ext cx="6030462" cy="3784210"/>
                  <a:chOff x="0" y="0"/>
                  <a:chExt cx="6030462" cy="3784210"/>
                </a:xfrm>
              </p:grpSpPr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1834" y="1717249"/>
                    <a:ext cx="3764999" cy="3522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AMC Backplane</a:t>
                    </a:r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0" y="0"/>
                    <a:ext cx="1885419" cy="2581974"/>
                    <a:chOff x="0" y="0"/>
                    <a:chExt cx="2209800" cy="285750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0" y="0"/>
                      <a:ext cx="2209800" cy="2286000"/>
                      <a:chOff x="0" y="0"/>
                      <a:chExt cx="2209800" cy="228600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0" y="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5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6" name="Text Box 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7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8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0" y="1143000"/>
                        <a:ext cx="2209800" cy="1143000"/>
                        <a:chOff x="0" y="0"/>
                        <a:chExt cx="2209800" cy="1143000"/>
                      </a:xfrm>
                    </p:grpSpPr>
                    <p:sp>
                      <p:nvSpPr>
                        <p:cNvPr id="51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2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3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8725" y="571500"/>
                          <a:ext cx="981075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FireFly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RX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pl-P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7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8725" y="2286000"/>
                      <a:ext cx="981075" cy="5715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FireFly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903" y="2790058"/>
                    <a:ext cx="1032116" cy="9858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MMC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ATMega328P</a:t>
                    </a:r>
                    <a:endParaRPr lang="en-US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12498" y="2790058"/>
                    <a:ext cx="4114727" cy="994152"/>
                    <a:chOff x="-311870" y="-53281"/>
                    <a:chExt cx="4164584" cy="1100239"/>
                  </a:xfrm>
                </p:grpSpPr>
                <p:sp>
                  <p:nvSpPr>
                    <p:cNvPr id="4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9735" y="-51908"/>
                      <a:ext cx="1060268" cy="10896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+0.85V 30A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2*LTM4620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4-phase</a:t>
                      </a:r>
                    </a:p>
                  </p:txBody>
                </p:sp>
                <p:sp>
                  <p:nvSpPr>
                    <p:cNvPr id="4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8557" y="-48641"/>
                      <a:ext cx="1048977" cy="10955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+0.90V 12A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4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6434" y="-53281"/>
                      <a:ext cx="1056280" cy="11002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+1.20V </a:t>
                      </a: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20A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2-phase</a:t>
                      </a:r>
                    </a:p>
                  </p:txBody>
                </p:sp>
                <p:sp>
                  <p:nvSpPr>
                    <p:cNvPr id="45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1870" y="-51908"/>
                      <a:ext cx="1005247" cy="10937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+1.8V 2.2A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+2.5V 2.4A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+3.3V 3.5A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LTM4644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888177" y="10877"/>
                    <a:ext cx="3337244" cy="2571096"/>
                    <a:chOff x="0" y="-155389"/>
                    <a:chExt cx="3337455" cy="2571312"/>
                  </a:xfrm>
                </p:grpSpPr>
                <p:sp>
                  <p:nvSpPr>
                    <p:cNvPr id="2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2231" y="-155389"/>
                      <a:ext cx="1213791" cy="257131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FPGA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XCKU15P-FFVA1760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7221" y="-155389"/>
                      <a:ext cx="1179594" cy="6887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LMK04610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241" y="1063984"/>
                      <a:ext cx="1180214" cy="1351939"/>
                    </a:xfrm>
                    <a:prstGeom prst="rect">
                      <a:avLst/>
                    </a:prstGeom>
                    <a:solidFill>
                      <a:schemeClr val="bg2">
                        <a:alpha val="26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HMC-Gen2</a:t>
                      </a:r>
                    </a:p>
                  </p:txBody>
                </p:sp>
                <p:sp>
                  <p:nvSpPr>
                    <p:cNvPr id="33" name="Left-Right Arrow 32"/>
                    <p:cNvSpPr/>
                    <p:nvPr/>
                  </p:nvSpPr>
                  <p:spPr>
                    <a:xfrm>
                      <a:off x="0" y="108341"/>
                      <a:ext cx="462731" cy="172132"/>
                    </a:xfrm>
                    <a:prstGeom prst="leftRightArrow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0440" y="1432601"/>
                    <a:ext cx="421420" cy="233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16</a:t>
                    </a:r>
                  </a:p>
                </p:txBody>
              </p:sp>
              <p:sp>
                <p:nvSpPr>
                  <p:cNvPr id="2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4497" y="696146"/>
                    <a:ext cx="762000" cy="255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 LVDS</a:t>
                    </a:r>
                  </a:p>
                </p:txBody>
              </p:sp>
            </p:grpSp>
          </p:grpSp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3566443" y="2417780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0" name="Text Box 43"/>
              <p:cNvSpPr txBox="1">
                <a:spLocks noChangeArrowheads="1"/>
              </p:cNvSpPr>
              <p:nvPr/>
            </p:nvSpPr>
            <p:spPr bwMode="auto">
              <a:xfrm>
                <a:off x="3567876" y="2898563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1" name="Text Box 43"/>
              <p:cNvSpPr txBox="1">
                <a:spLocks noChangeArrowheads="1"/>
              </p:cNvSpPr>
              <p:nvPr/>
            </p:nvSpPr>
            <p:spPr bwMode="auto">
              <a:xfrm>
                <a:off x="3555979" y="3382296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2" name="Left-Right Arrow 61"/>
              <p:cNvSpPr/>
              <p:nvPr/>
            </p:nvSpPr>
            <p:spPr>
              <a:xfrm>
                <a:off x="3504929" y="2634130"/>
                <a:ext cx="47186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Left-Right Arrow 62"/>
              <p:cNvSpPr/>
              <p:nvPr/>
            </p:nvSpPr>
            <p:spPr>
              <a:xfrm>
                <a:off x="3512698" y="3121302"/>
                <a:ext cx="460400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Left-Right Arrow 63"/>
              <p:cNvSpPr/>
              <p:nvPr/>
            </p:nvSpPr>
            <p:spPr>
              <a:xfrm>
                <a:off x="3511708" y="3605329"/>
                <a:ext cx="470888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Text Box 43"/>
              <p:cNvSpPr txBox="1">
                <a:spLocks noChangeArrowheads="1"/>
              </p:cNvSpPr>
              <p:nvPr/>
            </p:nvSpPr>
            <p:spPr bwMode="auto">
              <a:xfrm>
                <a:off x="3553420" y="3878517"/>
                <a:ext cx="450015" cy="2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68" name="Left-Right Arrow 67"/>
              <p:cNvSpPr/>
              <p:nvPr/>
            </p:nvSpPr>
            <p:spPr>
              <a:xfrm>
                <a:off x="6901236" y="5102023"/>
                <a:ext cx="39520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Left-Right Arrow 69"/>
              <p:cNvSpPr/>
              <p:nvPr/>
            </p:nvSpPr>
            <p:spPr>
              <a:xfrm>
                <a:off x="5192371" y="3550643"/>
                <a:ext cx="2094432" cy="187545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Left-Right Arrow 70"/>
              <p:cNvSpPr/>
              <p:nvPr/>
            </p:nvSpPr>
            <p:spPr>
              <a:xfrm>
                <a:off x="5199711" y="2801495"/>
                <a:ext cx="2087092" cy="172110"/>
              </a:xfrm>
              <a:prstGeom prst="left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5" name="Left-Right Arrow 74"/>
            <p:cNvSpPr/>
            <p:nvPr/>
          </p:nvSpPr>
          <p:spPr>
            <a:xfrm>
              <a:off x="3469196" y="4505838"/>
              <a:ext cx="470888" cy="172110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 rot="16200000">
            <a:off x="-814153" y="334593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FF0000"/>
                </a:solidFill>
                <a:latin typeface="Calibri" pitchFamily="34" charset="0"/>
              </a:rPr>
              <a:t>60 optical links!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8294282" cy="4598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857400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628800"/>
            <a:ext cx="5366778" cy="26048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936921"/>
            <a:ext cx="5846010" cy="3290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Samtec FireFly optical modules</a:t>
            </a:r>
            <a:endParaRPr lang="en-US" sz="3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75112"/>
            <a:ext cx="6300700" cy="49312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6701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Samtec FireFly optical modules</a:t>
            </a:r>
            <a:endParaRPr lang="en-US" sz="3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28.05.18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81697"/>
            <a:ext cx="8208912" cy="36867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PANDA DC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" y="1844824"/>
            <a:ext cx="8130471" cy="378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7" y="2307192"/>
            <a:ext cx="3528392" cy="2705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2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FEE Meeting, GSI 28.05.19</a:t>
            </a:r>
          </a:p>
          <a:p>
            <a:pPr marL="0" indent="0">
              <a:buNone/>
            </a:pP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511</Words>
  <Application>Microsoft Office PowerPoint</Application>
  <PresentationFormat>On-screen Show (4:3)</PresentationFormat>
  <Paragraphs>287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 Marciniewski</dc:creator>
  <cp:lastModifiedBy>Pawel Marciniewski</cp:lastModifiedBy>
  <cp:revision>187</cp:revision>
  <dcterms:created xsi:type="dcterms:W3CDTF">2016-10-29T16:53:11Z</dcterms:created>
  <dcterms:modified xsi:type="dcterms:W3CDTF">2019-10-01T11:48:40Z</dcterms:modified>
</cp:coreProperties>
</file>