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70" r:id="rId14"/>
    <p:sldId id="264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26" userDrawn="1">
          <p15:clr>
            <a:srgbClr val="A4A3A4"/>
          </p15:clr>
        </p15:guide>
        <p15:guide id="2" pos="22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howGuides="1">
      <p:cViewPr varScale="1">
        <p:scale>
          <a:sx n="69" d="100"/>
          <a:sy n="69" d="100"/>
        </p:scale>
        <p:origin x="1224" y="40"/>
      </p:cViewPr>
      <p:guideLst>
        <p:guide orient="horz" pos="1026"/>
        <p:guide pos="22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121" d="100"/>
          <a:sy n="121" d="100"/>
        </p:scale>
        <p:origin x="4938" y="11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6E1389CC-567B-462D-9606-5A6D48725E1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32223E6-8DEC-4459-8B52-D06E9BD3DAD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E9E86A-6679-4EC8-847C-9F954F45BF68}" type="datetimeFigureOut">
              <a:rPr lang="de-DE" smtClean="0"/>
              <a:t>06.11.2019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DE09F90-192B-4C21-A710-7EFC4BA93B8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77B6243-ABD9-472E-9641-6E7B2B863DE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48E8B7-5326-4A3E-8AE4-83D3CDA8A9F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65754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13C419-10E8-4216-A6CC-B7C8A23909AD}" type="datetimeFigureOut">
              <a:rPr lang="de-DE" smtClean="0"/>
              <a:t>06.11.2019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6CAD1-FD47-46B0-9C16-1B81F4E690E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1325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14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6286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0858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5430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002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id="{E713E3ED-78BF-4AEF-A5C2-46B7E751DB0E}"/>
              </a:ext>
            </a:extLst>
          </p:cNvPr>
          <p:cNvSpPr/>
          <p:nvPr userDrawn="1"/>
        </p:nvSpPr>
        <p:spPr>
          <a:xfrm>
            <a:off x="0" y="342000"/>
            <a:ext cx="9144000" cy="5067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9137" y="537344"/>
            <a:ext cx="7705725" cy="623404"/>
          </a:xfrm>
        </p:spPr>
        <p:txBody>
          <a:bodyPr anchor="t"/>
          <a:lstStyle>
            <a:lvl1pPr algn="l">
              <a:lnSpc>
                <a:spcPct val="114000"/>
              </a:lnSpc>
              <a:spcBef>
                <a:spcPts val="0"/>
              </a:spcBef>
              <a:defRPr sz="3200" spc="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Headline der Präsentation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9137" y="2444192"/>
            <a:ext cx="7705725" cy="516756"/>
          </a:xfrm>
        </p:spPr>
        <p:txBody>
          <a:bodyPr/>
          <a:lstStyle>
            <a:lvl1pPr marL="0" indent="0" algn="l">
              <a:buNone/>
              <a:defRPr sz="1600" cap="all" spc="6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Datum  |  Name</a:t>
            </a:r>
            <a:endParaRPr lang="en-US" dirty="0"/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D585CE71-710A-4145-8AA7-7070BBC1B7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137" y="1088740"/>
            <a:ext cx="7705725" cy="727162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3200" b="1" cap="all" spc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der Präsentation</a:t>
            </a:r>
          </a:p>
        </p:txBody>
      </p:sp>
      <p:sp>
        <p:nvSpPr>
          <p:cNvPr id="9" name="Textplatzhalter 4">
            <a:extLst>
              <a:ext uri="{FF2B5EF4-FFF2-40B4-BE49-F238E27FC236}">
                <a16:creationId xmlns:a16="http://schemas.microsoft.com/office/drawing/2014/main" id="{DC15E2CB-FE35-41B2-9C4C-4679F547552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9532" y="6423285"/>
            <a:ext cx="2304000" cy="1188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2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 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9261CF04-8600-4D27-A32A-58BDC5EC7F7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488" y="6005352"/>
            <a:ext cx="1881980" cy="548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52013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53" userDrawn="1">
          <p15:clr>
            <a:srgbClr val="FBAE40"/>
          </p15:clr>
        </p15:guide>
        <p15:guide id="2" pos="5307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id="{E713E3ED-78BF-4AEF-A5C2-46B7E751DB0E}"/>
              </a:ext>
            </a:extLst>
          </p:cNvPr>
          <p:cNvSpPr/>
          <p:nvPr userDrawn="1"/>
        </p:nvSpPr>
        <p:spPr>
          <a:xfrm>
            <a:off x="0" y="342000"/>
            <a:ext cx="9144000" cy="5067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9138" y="537344"/>
            <a:ext cx="7705724" cy="623404"/>
          </a:xfrm>
        </p:spPr>
        <p:txBody>
          <a:bodyPr anchor="t"/>
          <a:lstStyle>
            <a:lvl1pPr algn="l">
              <a:lnSpc>
                <a:spcPct val="114000"/>
              </a:lnSpc>
              <a:defRPr sz="3200" spc="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Headline der Präsentation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9137" y="2660216"/>
            <a:ext cx="7705725" cy="516756"/>
          </a:xfrm>
        </p:spPr>
        <p:txBody>
          <a:bodyPr/>
          <a:lstStyle>
            <a:lvl1pPr marL="0" indent="0" algn="l">
              <a:buNone/>
              <a:defRPr sz="1600" cap="all" spc="6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Datum  |  Name</a:t>
            </a:r>
            <a:endParaRPr lang="en-US" dirty="0"/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D585CE71-710A-4145-8AA7-7070BBC1B7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137" y="1160748"/>
            <a:ext cx="7705726" cy="136180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None/>
              <a:defRPr sz="1800" b="1" cap="none" spc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der Präsentation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05A5BA46-025C-436B-9A80-CB512831CC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488" y="6005352"/>
            <a:ext cx="1881980" cy="548854"/>
          </a:xfrm>
          <a:prstGeom prst="rect">
            <a:avLst/>
          </a:prstGeom>
        </p:spPr>
      </p:pic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8F8EE7F0-8372-4AD2-9D64-4F3514C26B7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9532" y="6423285"/>
            <a:ext cx="2304000" cy="1188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2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8960439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53">
          <p15:clr>
            <a:srgbClr val="FBAE40"/>
          </p15:clr>
        </p15:guide>
        <p15:guide id="2" pos="5307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54A1B7C4-7B43-4178-878E-3C1A63AA60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8775" y="341312"/>
            <a:ext cx="8426450" cy="3087687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de-DE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E713E3ED-78BF-4AEF-A5C2-46B7E751DB0E}"/>
              </a:ext>
            </a:extLst>
          </p:cNvPr>
          <p:cNvSpPr/>
          <p:nvPr userDrawn="1"/>
        </p:nvSpPr>
        <p:spPr>
          <a:xfrm>
            <a:off x="0" y="3428999"/>
            <a:ext cx="9144000" cy="19802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9137" y="3633688"/>
            <a:ext cx="7705725" cy="623404"/>
          </a:xfrm>
        </p:spPr>
        <p:txBody>
          <a:bodyPr anchor="t"/>
          <a:lstStyle>
            <a:lvl1pPr algn="l">
              <a:lnSpc>
                <a:spcPct val="114000"/>
              </a:lnSpc>
              <a:spcBef>
                <a:spcPts val="0"/>
              </a:spcBef>
              <a:defRPr sz="3200" spc="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Headline der Präsentation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9137" y="4970822"/>
            <a:ext cx="7705725" cy="360000"/>
          </a:xfrm>
        </p:spPr>
        <p:txBody>
          <a:bodyPr/>
          <a:lstStyle>
            <a:lvl1pPr marL="0" indent="0" algn="l">
              <a:buNone/>
              <a:defRPr sz="1600" cap="all" spc="6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Datum  |  Name</a:t>
            </a:r>
            <a:endParaRPr lang="en-US" dirty="0"/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D585CE71-710A-4145-8AA7-7070BBC1B7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137" y="4185084"/>
            <a:ext cx="7705725" cy="727162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3200" b="1" cap="all" spc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der Präsentation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CCA27721-1E41-417D-8DF5-46DDCB2333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488" y="6005352"/>
            <a:ext cx="1881980" cy="548854"/>
          </a:xfrm>
          <a:prstGeom prst="rect">
            <a:avLst/>
          </a:prstGeom>
        </p:spPr>
      </p:pic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D9A45DC4-1F08-4D94-9B1D-CF530DF4BB5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9532" y="6423285"/>
            <a:ext cx="2304000" cy="1188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2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7349423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53">
          <p15:clr>
            <a:srgbClr val="FBAE40"/>
          </p15:clr>
        </p15:guide>
        <p15:guide id="2" pos="5307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id="{E713E3ED-78BF-4AEF-A5C2-46B7E751DB0E}"/>
              </a:ext>
            </a:extLst>
          </p:cNvPr>
          <p:cNvSpPr/>
          <p:nvPr userDrawn="1"/>
        </p:nvSpPr>
        <p:spPr>
          <a:xfrm>
            <a:off x="0" y="3428999"/>
            <a:ext cx="9144000" cy="19802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54A1B7C4-7B43-4178-878E-3C1A63AA60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8775" y="341312"/>
            <a:ext cx="8426450" cy="3087687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de-DE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9138" y="3633688"/>
            <a:ext cx="7705724" cy="623404"/>
          </a:xfrm>
        </p:spPr>
        <p:txBody>
          <a:bodyPr anchor="t"/>
          <a:lstStyle>
            <a:lvl1pPr algn="l">
              <a:lnSpc>
                <a:spcPct val="114000"/>
              </a:lnSpc>
              <a:spcBef>
                <a:spcPts val="0"/>
              </a:spcBef>
              <a:defRPr sz="32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Headline der Präsentation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9137" y="4911514"/>
            <a:ext cx="7705725" cy="360000"/>
          </a:xfrm>
        </p:spPr>
        <p:txBody>
          <a:bodyPr/>
          <a:lstStyle>
            <a:lvl1pPr marL="0" indent="0" algn="l">
              <a:buNone/>
              <a:defRPr sz="1600" cap="all" spc="6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Datum  |  Name</a:t>
            </a:r>
            <a:endParaRPr lang="en-US" dirty="0"/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D585CE71-710A-4145-8AA7-7070BBC1B7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137" y="4250010"/>
            <a:ext cx="7705725" cy="547142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lang="de-DE" sz="1800" b="1" cap="none" spc="0" baseline="0" dirty="0">
                <a:solidFill>
                  <a:schemeClr val="accent2"/>
                </a:solidFill>
              </a:defRPr>
            </a:lvl1pPr>
          </a:lstStyle>
          <a:p>
            <a:pPr marL="228600" lvl="0" indent="-228600">
              <a:lnSpc>
                <a:spcPct val="100000"/>
              </a:lnSpc>
              <a:spcBef>
                <a:spcPts val="0"/>
              </a:spcBef>
            </a:pPr>
            <a:r>
              <a:rPr lang="de-DE" dirty="0" err="1"/>
              <a:t>Subline</a:t>
            </a:r>
            <a:r>
              <a:rPr lang="de-DE" dirty="0"/>
              <a:t> der Präsentation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38BB4E3-787B-47B4-88F3-9120850BA7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488" y="6005352"/>
            <a:ext cx="1881980" cy="548854"/>
          </a:xfrm>
          <a:prstGeom prst="rect">
            <a:avLst/>
          </a:prstGeom>
        </p:spPr>
      </p:pic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6C0541F1-A415-46B8-A4AB-03EBF2975CD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9532" y="6423285"/>
            <a:ext cx="2304000" cy="1188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2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281359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53">
          <p15:clr>
            <a:srgbClr val="FBAE40"/>
          </p15:clr>
        </p15:guide>
        <p15:guide id="2" pos="5307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1657B79E-8199-4451-A0F9-E82023AB3F0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8775" y="938786"/>
            <a:ext cx="8424672" cy="509994"/>
          </a:xfr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 err="1"/>
              <a:t>Subline</a:t>
            </a:r>
            <a:endParaRPr lang="de-DE" dirty="0"/>
          </a:p>
        </p:txBody>
      </p:sp>
      <p:sp>
        <p:nvSpPr>
          <p:cNvPr id="17" name="Datumsplatzhalter 16">
            <a:extLst>
              <a:ext uri="{FF2B5EF4-FFF2-40B4-BE49-F238E27FC236}">
                <a16:creationId xmlns:a16="http://schemas.microsoft.com/office/drawing/2014/main" id="{8D88C6F8-099A-4D39-8533-B1EEB7F052D4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de-DE"/>
              <a:t>00. Monat 2017</a:t>
            </a:r>
            <a:endParaRPr lang="de-DE" dirty="0"/>
          </a:p>
        </p:txBody>
      </p:sp>
      <p:sp>
        <p:nvSpPr>
          <p:cNvPr id="18" name="Foliennummernplatzhalter 17">
            <a:extLst>
              <a:ext uri="{FF2B5EF4-FFF2-40B4-BE49-F238E27FC236}">
                <a16:creationId xmlns:a16="http://schemas.microsoft.com/office/drawing/2014/main" id="{BFF90422-5EA9-49BF-B256-D3D2AA4EDCC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/>
              <a:t>Seite </a:t>
            </a:r>
            <a:fld id="{A52F4D17-1AD6-42D9-B93A-EB002C62F438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10209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(klei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5" y="1578310"/>
            <a:ext cx="8426450" cy="4190666"/>
          </a:xfrm>
        </p:spPr>
        <p:txBody>
          <a:bodyPr/>
          <a:lstStyle>
            <a:lvl1pPr marL="177800" indent="-177800">
              <a:defRPr sz="1800"/>
            </a:lvl1pPr>
            <a:lvl2pPr marL="361950" indent="-184150">
              <a:defRPr sz="1800"/>
            </a:lvl2pPr>
            <a:lvl3pPr marL="539750" indent="-177800">
              <a:defRPr sz="1800"/>
            </a:lvl3pPr>
            <a:lvl4pPr marL="717550" indent="-177800">
              <a:defRPr sz="1800"/>
            </a:lvl4pPr>
            <a:lvl5pPr marL="895350" indent="-177800">
              <a:defRPr sz="18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Datumsplatzhalter 16">
            <a:extLst>
              <a:ext uri="{FF2B5EF4-FFF2-40B4-BE49-F238E27FC236}">
                <a16:creationId xmlns:a16="http://schemas.microsoft.com/office/drawing/2014/main" id="{8D88C6F8-099A-4D39-8533-B1EEB7F052D4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de-DE"/>
              <a:t>00. Monat 2017</a:t>
            </a:r>
            <a:endParaRPr lang="de-DE" dirty="0"/>
          </a:p>
        </p:txBody>
      </p:sp>
      <p:sp>
        <p:nvSpPr>
          <p:cNvPr id="18" name="Foliennummernplatzhalter 17">
            <a:extLst>
              <a:ext uri="{FF2B5EF4-FFF2-40B4-BE49-F238E27FC236}">
                <a16:creationId xmlns:a16="http://schemas.microsoft.com/office/drawing/2014/main" id="{BFF90422-5EA9-49BF-B256-D3D2AA4EDCC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/>
              <a:t>Seite </a:t>
            </a:r>
            <a:fld id="{A52F4D17-1AD6-42D9-B93A-EB002C62F438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7" name="Textplatzhalter 10">
            <a:extLst>
              <a:ext uri="{FF2B5EF4-FFF2-40B4-BE49-F238E27FC236}">
                <a16:creationId xmlns:a16="http://schemas.microsoft.com/office/drawing/2014/main" id="{F86E38AD-6ACC-4BA6-A4EE-B3E932DD22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8775" y="938786"/>
            <a:ext cx="8424672" cy="509994"/>
          </a:xfr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 err="1"/>
              <a:t>Subline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43926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4283517E-5B20-4272-8660-1A906CDE6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00. Monat 2017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EFEBD5A-CDB1-411E-9184-7981E1A304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A52F4D17-1AD6-42D9-B93A-EB002C62F438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0" name="Bildplatzhalter 4">
            <a:extLst>
              <a:ext uri="{FF2B5EF4-FFF2-40B4-BE49-F238E27FC236}">
                <a16:creationId xmlns:a16="http://schemas.microsoft.com/office/drawing/2014/main" id="{8A00DEAD-5DE0-4EC4-9106-51A82A9A04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8775" y="1628774"/>
            <a:ext cx="3925888" cy="3168377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1A390F4-CC78-4ED1-8D50-5D59AE8D05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8775" y="4900254"/>
            <a:ext cx="3925888" cy="868722"/>
          </a:xfr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de-DE" dirty="0"/>
              <a:t>Bildunterschrift</a:t>
            </a:r>
          </a:p>
        </p:txBody>
      </p:sp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23A5E56D-954A-4968-9BC8-DFAC877CAA1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857559" y="1628774"/>
            <a:ext cx="3927666" cy="3168377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de-DE" dirty="0"/>
          </a:p>
        </p:txBody>
      </p:sp>
      <p:sp>
        <p:nvSpPr>
          <p:cNvPr id="12" name="Textplatzhalter 3">
            <a:extLst>
              <a:ext uri="{FF2B5EF4-FFF2-40B4-BE49-F238E27FC236}">
                <a16:creationId xmlns:a16="http://schemas.microsoft.com/office/drawing/2014/main" id="{1C326D2C-F758-4203-BE3D-8CDB8EB3094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57559" y="4900254"/>
            <a:ext cx="3927666" cy="868722"/>
          </a:xfr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de-DE" dirty="0"/>
              <a:t>Bildunterschrift</a:t>
            </a:r>
          </a:p>
        </p:txBody>
      </p:sp>
      <p:sp>
        <p:nvSpPr>
          <p:cNvPr id="13" name="Textplatzhalter 10">
            <a:extLst>
              <a:ext uri="{FF2B5EF4-FFF2-40B4-BE49-F238E27FC236}">
                <a16:creationId xmlns:a16="http://schemas.microsoft.com/office/drawing/2014/main" id="{4DDBDFEF-0700-4FD7-BDE1-FAD27F1C03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8775" y="938786"/>
            <a:ext cx="8424672" cy="509994"/>
          </a:xfr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 err="1"/>
              <a:t>Subline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01651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4283517E-5B20-4272-8660-1A906CDE6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00. Monat 2017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EFEBD5A-CDB1-411E-9184-7981E1A304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A52F4D17-1AD6-42D9-B93A-EB002C62F438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9" name="Textplatzhalter 10">
            <a:extLst>
              <a:ext uri="{FF2B5EF4-FFF2-40B4-BE49-F238E27FC236}">
                <a16:creationId xmlns:a16="http://schemas.microsoft.com/office/drawing/2014/main" id="{69A04336-9297-4D3E-8FB4-C1D6EA074C7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8775" y="938786"/>
            <a:ext cx="8424672" cy="509994"/>
          </a:xfr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 err="1"/>
              <a:t>Subline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11878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A9D9CA0-0D3A-430F-A273-E4F9DC8D4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00. Monat 2017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9E8AF11-FB81-42DE-B82C-BAAE6442B5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A52F4D17-1AD6-42D9-B93A-EB002C62F438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6313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8775" y="1563142"/>
            <a:ext cx="8424672" cy="421425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7904" y="6381328"/>
            <a:ext cx="1549996" cy="22110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de-DE"/>
              <a:t>00. Monat 2017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00092" y="6381328"/>
            <a:ext cx="1006544" cy="22110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de-DE"/>
              <a:t>Seite </a:t>
            </a:r>
            <a:fld id="{A52F4D17-1AD6-42D9-B93A-EB002C62F438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9663" y="322022"/>
            <a:ext cx="8425562" cy="112675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1F2B40BD-2E84-45F1-85D7-C908895E91A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488" y="6005352"/>
            <a:ext cx="1881980" cy="548854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8F9C05EC-278F-48BF-80BE-EDD0FE4E358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32" y="6424763"/>
            <a:ext cx="2304000" cy="117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747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9" r:id="rId2"/>
    <p:sldLayoutId id="2147483670" r:id="rId3"/>
    <p:sldLayoutId id="2147483671" r:id="rId4"/>
    <p:sldLayoutId id="2147483662" r:id="rId5"/>
    <p:sldLayoutId id="2147483672" r:id="rId6"/>
    <p:sldLayoutId id="2147483673" r:id="rId7"/>
    <p:sldLayoutId id="2147483666" r:id="rId8"/>
    <p:sldLayoutId id="2147483667" r:id="rId9"/>
  </p:sldLayoutIdLst>
  <p:hf hdr="0" ftr="0"/>
  <p:txStyles>
    <p:titleStyle>
      <a:lvl1pPr algn="l" defTabSz="914400" rtl="0" eaLnBrk="1" latinLnBrk="0" hangingPunct="1">
        <a:lnSpc>
          <a:spcPct val="114000"/>
        </a:lnSpc>
        <a:spcBef>
          <a:spcPct val="0"/>
        </a:spcBef>
        <a:buNone/>
        <a:defRPr sz="3200" b="1" kern="1200" cap="all" spc="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3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50850" indent="-234950" algn="l" defTabSz="914400" rtl="0" eaLnBrk="1" latinLnBrk="0" hangingPunct="1">
        <a:lnSpc>
          <a:spcPct val="113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666750" indent="-215900" algn="l" defTabSz="914400" rtl="0" eaLnBrk="1" latinLnBrk="0" hangingPunct="1">
        <a:lnSpc>
          <a:spcPct val="113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895350" indent="-215900" algn="l" defTabSz="914400" rtl="0" eaLnBrk="1" latinLnBrk="0" hangingPunct="1">
        <a:lnSpc>
          <a:spcPct val="113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117600" indent="-215900" algn="l" defTabSz="914400" rtl="0" eaLnBrk="1" latinLnBrk="0" hangingPunct="1">
        <a:lnSpc>
          <a:spcPct val="113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026" userDrawn="1">
          <p15:clr>
            <a:srgbClr val="F26B43"/>
          </p15:clr>
        </p15:guide>
        <p15:guide id="2" pos="226" userDrawn="1">
          <p15:clr>
            <a:srgbClr val="F26B43"/>
          </p15:clr>
        </p15:guide>
        <p15:guide id="3" pos="5534" userDrawn="1">
          <p15:clr>
            <a:srgbClr val="F26B43"/>
          </p15:clr>
        </p15:guide>
        <p15:guide id="4" orient="horz" pos="278" userDrawn="1">
          <p15:clr>
            <a:srgbClr val="F26B43"/>
          </p15:clr>
        </p15:guide>
        <p15:guide id="6" pos="2699" userDrawn="1">
          <p15:clr>
            <a:srgbClr val="F26B43"/>
          </p15:clr>
        </p15:guide>
        <p15:guide id="7" pos="3061" userDrawn="1">
          <p15:clr>
            <a:srgbClr val="F26B43"/>
          </p15:clr>
        </p15:guide>
        <p15:guide id="8" orient="horz" pos="363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31.png"/><Relationship Id="rId4" Type="http://schemas.openxmlformats.org/officeDocument/2006/relationships/image" Target="../media/image3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png"/><Relationship Id="rId3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Relationship Id="rId11" Type="http://schemas.openxmlformats.org/officeDocument/2006/relationships/image" Target="../media/image9.jpg"/><Relationship Id="rId5" Type="http://schemas.openxmlformats.org/officeDocument/2006/relationships/image" Target="../media/image8.jpeg"/><Relationship Id="rId10" Type="http://schemas.openxmlformats.org/officeDocument/2006/relationships/image" Target="../media/image150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A64521-ED94-4240-8AD4-6C3D7A90E7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STT BEAmdata analysis and inputs to simulation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693119F-69DD-4BF5-B78E-98C0144F5F5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06.11.19  </a:t>
            </a:r>
            <a:r>
              <a:rPr lang="de-DE" dirty="0"/>
              <a:t>I  </a:t>
            </a:r>
            <a:r>
              <a:rPr lang="de-DE" dirty="0" smtClean="0"/>
              <a:t>Gabriela pérez andrade</a:t>
            </a:r>
          </a:p>
          <a:p>
            <a:r>
              <a:rPr lang="de-DE" dirty="0" smtClean="0"/>
              <a:t>Panda collaboration meeting </a:t>
            </a:r>
          </a:p>
          <a:p>
            <a:r>
              <a:rPr lang="de-DE" dirty="0" smtClean="0"/>
              <a:t>Tracking session</a:t>
            </a:r>
          </a:p>
          <a:p>
            <a:endParaRPr lang="de-DE" dirty="0"/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173EEE58-E9BD-4046-A1AC-E35DC264C30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9912" y="5955705"/>
            <a:ext cx="2539466" cy="617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98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7738" y="798831"/>
                <a:ext cx="5161618" cy="3202483"/>
              </a:xfrm>
            </p:spPr>
            <p:txBody>
              <a:bodyPr/>
              <a:lstStyle/>
              <a:p>
                <a:r>
                  <a:rPr lang="en-US" sz="1600" dirty="0" smtClean="0"/>
                  <a:t>Global </a:t>
                </a:r>
                <a:r>
                  <a:rPr lang="en-US" sz="1600" dirty="0" err="1" smtClean="0"/>
                  <a:t>isochrone</a:t>
                </a:r>
                <a:r>
                  <a:rPr lang="en-US" sz="1600" dirty="0" smtClean="0"/>
                  <a:t> parametrization.</a:t>
                </a:r>
              </a:p>
              <a:p>
                <a:r>
                  <a:rPr lang="en-US" sz="1600" dirty="0" smtClean="0"/>
                  <a:t>Perform tracking using specific straw areas.</a:t>
                </a:r>
              </a:p>
              <a:p>
                <a:r>
                  <a:rPr lang="en-US" sz="1600" dirty="0" smtClean="0"/>
                  <a:t>Test tracking performance in blocked straws:</a:t>
                </a:r>
              </a:p>
              <a:p>
                <a:pPr lvl="2"/>
                <a:r>
                  <a:rPr lang="en-US" sz="1600" dirty="0" smtClean="0"/>
                  <a:t>Obtain hit resolution</a:t>
                </a:r>
              </a:p>
              <a:p>
                <a:pPr lvl="2"/>
                <a:r>
                  <a:rPr lang="en-US" sz="1600" dirty="0"/>
                  <a:t>Retrieve straw radii. </a:t>
                </a:r>
              </a:p>
              <a:p>
                <a:pPr lvl="2"/>
                <a:r>
                  <a:rPr lang="en-US" sz="1600" dirty="0" smtClean="0"/>
                  <a:t>Obtain </a:t>
                </a:r>
                <a:r>
                  <a:rPr lang="en-US" sz="1600" dirty="0" smtClean="0"/>
                  <a:t>wire misplacement information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DE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600">
                            <a:latin typeface="Cambria Math" panose="02040503050406030204" pitchFamily="18" charset="0"/>
                          </a:rPr>
                          <m:t>track</m:t>
                        </m:r>
                      </m:sub>
                    </m:sSub>
                  </m:oMath>
                </a14:m>
                <a:endParaRPr lang="en-US" sz="1600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7738" y="798831"/>
                <a:ext cx="5161618" cy="3202483"/>
              </a:xfrm>
              <a:blipFill>
                <a:blip r:embed="rId2"/>
                <a:stretch>
                  <a:fillRect l="-2361" t="-1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1"/>
          <p:cNvSpPr txBox="1">
            <a:spLocks/>
          </p:cNvSpPr>
          <p:nvPr/>
        </p:nvSpPr>
        <p:spPr>
          <a:xfrm>
            <a:off x="358775" y="206755"/>
            <a:ext cx="8437632" cy="58718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14000"/>
              </a:lnSpc>
              <a:spcBef>
                <a:spcPct val="0"/>
              </a:spcBef>
              <a:buNone/>
              <a:defRPr sz="3200" b="1" kern="1200" cap="all" spc="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/>
              <a:t>Investigation of Straws efficiency (un-biased)</a:t>
            </a:r>
            <a:endParaRPr 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4907" y="692696"/>
            <a:ext cx="3659335" cy="19953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88018" y="2616806"/>
            <a:ext cx="2016224" cy="297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en-US" sz="1400" dirty="0" smtClean="0"/>
              <a:t>Time [ns]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 rot="16200000">
                <a:off x="4667418" y="1377841"/>
                <a:ext cx="999504" cy="3262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95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DE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600">
                            <a:latin typeface="Cambria Math" panose="02040503050406030204" pitchFamily="18" charset="0"/>
                          </a:rPr>
                          <m:t>track</m:t>
                        </m:r>
                      </m:sub>
                    </m:sSub>
                  </m:oMath>
                </a14:m>
                <a:r>
                  <a:rPr lang="en-US" sz="1600" dirty="0"/>
                  <a:t> [m]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4667418" y="1377841"/>
                <a:ext cx="999504" cy="326243"/>
              </a:xfrm>
              <a:prstGeom prst="rect">
                <a:avLst/>
              </a:prstGeom>
              <a:blipFill>
                <a:blip r:embed="rId4"/>
                <a:stretch>
                  <a:fillRect l="-9434" t="-1220" r="-245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4" y="3479585"/>
            <a:ext cx="7181850" cy="14573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0915" y="4855589"/>
            <a:ext cx="2934841" cy="206841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139952" y="6392361"/>
            <a:ext cx="26962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9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54399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673" y="188640"/>
            <a:ext cx="8425562" cy="442682"/>
          </a:xfrm>
        </p:spPr>
        <p:txBody>
          <a:bodyPr/>
          <a:lstStyle/>
          <a:p>
            <a:r>
              <a:rPr lang="en-US" sz="2400" dirty="0"/>
              <a:t>Inputs to </a:t>
            </a:r>
            <a:r>
              <a:rPr lang="en-US" sz="2400" dirty="0" smtClean="0"/>
              <a:t>Simulation (hit digitization)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5672" y="1217266"/>
            <a:ext cx="4986407" cy="4214255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/>
              <a:t>Information extracted from experimental data can be used to </a:t>
            </a:r>
            <a:r>
              <a:rPr lang="en-US" sz="1600" dirty="0" smtClean="0"/>
              <a:t>benefit some simulation features for tracking:</a:t>
            </a:r>
          </a:p>
          <a:p>
            <a:endParaRPr lang="en-US" sz="1600" dirty="0" smtClean="0"/>
          </a:p>
          <a:p>
            <a:r>
              <a:rPr lang="en-US" sz="1600" dirty="0" err="1" smtClean="0"/>
              <a:t>Driftime-Isochrone</a:t>
            </a:r>
            <a:r>
              <a:rPr lang="en-US" sz="1600" dirty="0" smtClean="0"/>
              <a:t>:</a:t>
            </a:r>
          </a:p>
          <a:p>
            <a:pPr lvl="2"/>
            <a:r>
              <a:rPr lang="en-US" sz="1600" dirty="0" err="1" smtClean="0"/>
              <a:t>Isochrone</a:t>
            </a:r>
            <a:r>
              <a:rPr lang="en-US" sz="1600" dirty="0" smtClean="0"/>
              <a:t> </a:t>
            </a:r>
            <a:r>
              <a:rPr lang="en-US" sz="1600" dirty="0" err="1" smtClean="0"/>
              <a:t>uncertainity</a:t>
            </a:r>
            <a:r>
              <a:rPr lang="en-US" sz="1600" dirty="0" smtClean="0"/>
              <a:t>.</a:t>
            </a:r>
          </a:p>
          <a:p>
            <a:pPr lvl="2"/>
            <a:r>
              <a:rPr lang="en-US" sz="1600" dirty="0"/>
              <a:t>Hit resolution. </a:t>
            </a:r>
          </a:p>
          <a:p>
            <a:r>
              <a:rPr lang="en-US" sz="1600" dirty="0" smtClean="0"/>
              <a:t>Time over Threshold (</a:t>
            </a:r>
            <a:r>
              <a:rPr lang="en-US" sz="1600" dirty="0" err="1" smtClean="0"/>
              <a:t>ToT</a:t>
            </a:r>
            <a:r>
              <a:rPr lang="en-US" sz="1600" dirty="0"/>
              <a:t>) </a:t>
            </a:r>
            <a:r>
              <a:rPr lang="en-US" sz="1600" dirty="0" smtClean="0"/>
              <a:t>characterization to:</a:t>
            </a:r>
          </a:p>
          <a:p>
            <a:pPr lvl="2"/>
            <a:r>
              <a:rPr lang="en-US" sz="1600" dirty="0" smtClean="0"/>
              <a:t>Obtain information about hit multiplicity.</a:t>
            </a:r>
          </a:p>
          <a:p>
            <a:pPr lvl="2"/>
            <a:r>
              <a:rPr lang="en-US" sz="1600" dirty="0" smtClean="0"/>
              <a:t>Use as criterion for hit filtering (</a:t>
            </a:r>
            <a:r>
              <a:rPr lang="el-GR" sz="1600" dirty="0" smtClean="0"/>
              <a:t>δ</a:t>
            </a:r>
            <a:r>
              <a:rPr lang="en-US" sz="1600" dirty="0" smtClean="0"/>
              <a:t>-electrons).</a:t>
            </a:r>
          </a:p>
          <a:p>
            <a:pPr lvl="2"/>
            <a:r>
              <a:rPr lang="en-US" sz="1600" dirty="0" smtClean="0"/>
              <a:t>Use as PID observable.</a:t>
            </a:r>
          </a:p>
          <a:p>
            <a:pPr lvl="2"/>
            <a:endParaRPr lang="en-US" sz="1600" dirty="0" smtClean="0"/>
          </a:p>
          <a:p>
            <a:endParaRPr lang="en-US" sz="1600" dirty="0"/>
          </a:p>
          <a:p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6573194" y="3175892"/>
            <a:ext cx="2016224" cy="297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en-US" sz="1400" dirty="0" smtClean="0"/>
              <a:t>Drift time [ns]</a:t>
            </a:r>
          </a:p>
        </p:txBody>
      </p:sp>
      <p:pic>
        <p:nvPicPr>
          <p:cNvPr id="9" name="Grafik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56176" y="4250946"/>
            <a:ext cx="2634416" cy="2315538"/>
          </a:xfrm>
          <a:prstGeom prst="rect">
            <a:avLst/>
          </a:prstGeom>
          <a:effectLst/>
        </p:spPr>
      </p:pic>
      <p:sp>
        <p:nvSpPr>
          <p:cNvPr id="4" name="Rectangle 3"/>
          <p:cNvSpPr/>
          <p:nvPr/>
        </p:nvSpPr>
        <p:spPr>
          <a:xfrm rot="16200000">
            <a:off x="4829491" y="1829355"/>
            <a:ext cx="817147" cy="2970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5000"/>
              </a:lnSpc>
            </a:pPr>
            <a:r>
              <a:rPr lang="en-US" sz="1400" dirty="0" err="1" smtClean="0"/>
              <a:t>ToT</a:t>
            </a:r>
            <a:r>
              <a:rPr lang="en-US" sz="1400" dirty="0" smtClean="0"/>
              <a:t> </a:t>
            </a:r>
            <a:r>
              <a:rPr lang="en-US" sz="1400" dirty="0"/>
              <a:t>[ns]</a:t>
            </a:r>
          </a:p>
        </p:txBody>
      </p:sp>
      <p:sp>
        <p:nvSpPr>
          <p:cNvPr id="10" name="Rectangle 9"/>
          <p:cNvSpPr/>
          <p:nvPr/>
        </p:nvSpPr>
        <p:spPr>
          <a:xfrm>
            <a:off x="6715439" y="6560412"/>
            <a:ext cx="1250663" cy="2970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5000"/>
              </a:lnSpc>
            </a:pPr>
            <a:r>
              <a:rPr lang="en-US" sz="1400" dirty="0" smtClean="0"/>
              <a:t>Straw signals</a:t>
            </a:r>
            <a:endParaRPr lang="en-US" sz="1400" dirty="0"/>
          </a:p>
        </p:txBody>
      </p:sp>
      <p:pic>
        <p:nvPicPr>
          <p:cNvPr id="11" name="Grafik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87" b="33165"/>
          <a:stretch/>
        </p:blipFill>
        <p:spPr>
          <a:xfrm>
            <a:off x="5364088" y="714837"/>
            <a:ext cx="3620067" cy="252604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139952" y="6392361"/>
            <a:ext cx="35458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 smtClean="0">
                <a:solidFill>
                  <a:srgbClr val="002060"/>
                </a:solidFill>
              </a:rPr>
              <a:t>10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17007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Summary and outlook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/>
              <a:t>Calibration and tracking iterations introduce a slight bias in hit resolution and systematic error correction.</a:t>
            </a:r>
          </a:p>
          <a:p>
            <a:r>
              <a:rPr lang="en-US" sz="1800" dirty="0" smtClean="0"/>
              <a:t>Hit resolution using global calibration and tracking parameters show a difference of </a:t>
            </a:r>
            <a:r>
              <a:rPr lang="en-US" sz="1800" dirty="0"/>
              <a:t>&lt; 5 </a:t>
            </a:r>
            <a:r>
              <a:rPr lang="en-DE" sz="1800" dirty="0"/>
              <a:t>µ</a:t>
            </a:r>
            <a:r>
              <a:rPr lang="en-US" sz="1800" dirty="0" smtClean="0"/>
              <a:t>m from own </a:t>
            </a:r>
            <a:r>
              <a:rPr lang="en-US" sz="1800" dirty="0"/>
              <a:t>calibration/tracking (preliminary tests</a:t>
            </a:r>
            <a:r>
              <a:rPr lang="en-US" sz="1800" dirty="0" smtClean="0"/>
              <a:t>). Residual shift stay mostly within a window </a:t>
            </a:r>
            <a:r>
              <a:rPr lang="en-US" sz="1800" dirty="0"/>
              <a:t>of </a:t>
            </a:r>
            <a:r>
              <a:rPr lang="en-US" sz="1800" dirty="0" smtClean="0"/>
              <a:t>30 </a:t>
            </a:r>
            <a:r>
              <a:rPr lang="en-DE" sz="1800" dirty="0"/>
              <a:t>µ</a:t>
            </a:r>
            <a:r>
              <a:rPr lang="en-US" sz="1800" dirty="0"/>
              <a:t>m (preliminary tests). </a:t>
            </a:r>
            <a:endParaRPr lang="en-US" sz="1800" dirty="0" smtClean="0"/>
          </a:p>
          <a:p>
            <a:r>
              <a:rPr lang="en-US" dirty="0" smtClean="0"/>
              <a:t> </a:t>
            </a:r>
            <a:r>
              <a:rPr lang="en-US" sz="1800" dirty="0"/>
              <a:t>Straw properties (e.g. radius, wire misplacement) can be investigated </a:t>
            </a:r>
            <a:r>
              <a:rPr lang="en-US" sz="1800" dirty="0" smtClean="0"/>
              <a:t>if tracking is performed using a reduced amount of straws. </a:t>
            </a:r>
          </a:p>
          <a:p>
            <a:r>
              <a:rPr lang="en-US" sz="1800" dirty="0" smtClean="0"/>
              <a:t>Available data could provide with useful information for simulation parameters.</a:t>
            </a:r>
            <a:endParaRPr lang="en-US" sz="1800" dirty="0"/>
          </a:p>
        </p:txBody>
      </p:sp>
      <p:sp>
        <p:nvSpPr>
          <p:cNvPr id="7" name="Rectangle 6"/>
          <p:cNvSpPr/>
          <p:nvPr/>
        </p:nvSpPr>
        <p:spPr>
          <a:xfrm>
            <a:off x="4139952" y="6392361"/>
            <a:ext cx="34317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 smtClean="0">
                <a:solidFill>
                  <a:srgbClr val="002060"/>
                </a:solidFill>
              </a:rPr>
              <a:t>11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8680284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de-DE" smtClean="0"/>
              <a:t>00. Monat 2017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A52F4D17-1AD6-42D9-B93A-EB002C62F438}" type="slidenum">
              <a:rPr lang="de-DE" smtClean="0"/>
              <a:pPr/>
              <a:t>13</a:t>
            </a:fld>
            <a:endParaRPr lang="de-DE" dirty="0"/>
          </a:p>
        </p:txBody>
      </p:sp>
      <p:sp>
        <p:nvSpPr>
          <p:cNvPr id="7" name="TextBox 6"/>
          <p:cNvSpPr txBox="1"/>
          <p:nvPr/>
        </p:nvSpPr>
        <p:spPr>
          <a:xfrm>
            <a:off x="1619672" y="2564904"/>
            <a:ext cx="5112568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en-US" sz="6000" b="1" dirty="0" smtClean="0">
                <a:solidFill>
                  <a:srgbClr val="002060"/>
                </a:solidFill>
              </a:rPr>
              <a:t>THANK YOU!</a:t>
            </a:r>
            <a:endParaRPr lang="en-US" sz="6000" b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6503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06609" y="130490"/>
            <a:ext cx="3276233" cy="442682"/>
          </a:xfrm>
        </p:spPr>
        <p:txBody>
          <a:bodyPr/>
          <a:lstStyle/>
          <a:p>
            <a:r>
              <a:rPr lang="en-US" sz="2200" dirty="0" smtClean="0"/>
              <a:t>Channel RESIDUAL comparison</a:t>
            </a:r>
            <a:endParaRPr lang="en-US" sz="2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016" y="260648"/>
            <a:ext cx="4077359" cy="22233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06" y="1376761"/>
            <a:ext cx="4333025" cy="29939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536" y="1094362"/>
            <a:ext cx="3770372" cy="297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en-US" sz="1400" dirty="0" smtClean="0"/>
              <a:t>Mean residual, tracks above the wire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5905" y="3645024"/>
            <a:ext cx="4637579" cy="32403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69508" y="3492036"/>
            <a:ext cx="3770372" cy="297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en-US" sz="1400" dirty="0" smtClean="0"/>
              <a:t>Mean residual, tracks below the wire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2542" y="4387218"/>
            <a:ext cx="3168352" cy="355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en-US" dirty="0" smtClean="0"/>
              <a:t>Proton beam 0.55 GeV/c</a:t>
            </a:r>
          </a:p>
        </p:txBody>
      </p:sp>
      <p:sp>
        <p:nvSpPr>
          <p:cNvPr id="2" name="Rectangle 1"/>
          <p:cNvSpPr/>
          <p:nvPr/>
        </p:nvSpPr>
        <p:spPr>
          <a:xfrm>
            <a:off x="159608" y="5085184"/>
            <a:ext cx="40063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Residual shift stay mostly within a window of 30 </a:t>
            </a:r>
            <a:r>
              <a:rPr lang="en-DE" dirty="0">
                <a:solidFill>
                  <a:srgbClr val="C00000"/>
                </a:solidFill>
              </a:rPr>
              <a:t>µ</a:t>
            </a:r>
            <a:r>
              <a:rPr lang="en-US" dirty="0">
                <a:solidFill>
                  <a:srgbClr val="C00000"/>
                </a:solidFill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8470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A52F4D17-1AD6-42D9-B93A-EB002C62F438}" type="slidenum">
              <a:rPr lang="de-DE" smtClean="0"/>
              <a:pPr/>
              <a:t>15</a:t>
            </a:fld>
            <a:endParaRPr lang="de-DE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9086"/>
          <a:stretch/>
        </p:blipFill>
        <p:spPr>
          <a:xfrm>
            <a:off x="5148064" y="304471"/>
            <a:ext cx="3767997" cy="2360625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06609" y="130490"/>
            <a:ext cx="3276233" cy="442682"/>
          </a:xfrm>
        </p:spPr>
        <p:txBody>
          <a:bodyPr/>
          <a:lstStyle/>
          <a:p>
            <a:r>
              <a:rPr lang="en-US" sz="2200" dirty="0" smtClean="0"/>
              <a:t>Channel RESIDUAL comparison</a:t>
            </a:r>
            <a:endParaRPr lang="en-US" sz="2200" dirty="0"/>
          </a:p>
        </p:txBody>
      </p:sp>
      <p:sp>
        <p:nvSpPr>
          <p:cNvPr id="14" name="TextBox 13"/>
          <p:cNvSpPr txBox="1"/>
          <p:nvPr/>
        </p:nvSpPr>
        <p:spPr>
          <a:xfrm>
            <a:off x="467544" y="1259788"/>
            <a:ext cx="3735271" cy="297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en-US" sz="1400" dirty="0" smtClean="0"/>
              <a:t>Mean residual, tracks below wire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6932"/>
          <a:stretch/>
        </p:blipFill>
        <p:spPr>
          <a:xfrm>
            <a:off x="107504" y="1484784"/>
            <a:ext cx="4248472" cy="29004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t="5751"/>
          <a:stretch/>
        </p:blipFill>
        <p:spPr>
          <a:xfrm>
            <a:off x="4590401" y="3735846"/>
            <a:ext cx="4553243" cy="310778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7825" y="3564044"/>
            <a:ext cx="2943680" cy="297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en-US" sz="1400" dirty="0" smtClean="0"/>
              <a:t>Mean residual, tracks above wire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9552" y="4653136"/>
            <a:ext cx="3168352" cy="355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en-US" dirty="0" smtClean="0"/>
              <a:t>Deuteron beam 0.60 GeV/c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63992" y="2702765"/>
            <a:ext cx="3680008" cy="501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en-US" sz="1400" dirty="0" smtClean="0"/>
              <a:t>Hits per channel, Deuterons 1.5 GeV/c  (Global sample)</a:t>
            </a:r>
          </a:p>
        </p:txBody>
      </p:sp>
    </p:spTree>
    <p:extLst>
      <p:ext uri="{BB962C8B-B14F-4D97-AF65-F5344CB8AC3E}">
        <p14:creationId xmlns:p14="http://schemas.microsoft.com/office/powerpoint/2010/main" val="295924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663" y="322022"/>
            <a:ext cx="5148441" cy="442682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Calibration/tracking</a:t>
            </a:r>
          </a:p>
          <a:p>
            <a:r>
              <a:rPr lang="en-US" dirty="0" smtClean="0"/>
              <a:t>Global calibration </a:t>
            </a:r>
          </a:p>
          <a:p>
            <a:r>
              <a:rPr lang="en-US" dirty="0"/>
              <a:t>Investigation of </a:t>
            </a:r>
            <a:r>
              <a:rPr lang="en-US" dirty="0" smtClean="0"/>
              <a:t>straws </a:t>
            </a:r>
            <a:r>
              <a:rPr lang="en-US" dirty="0"/>
              <a:t>efficiency </a:t>
            </a:r>
            <a:endParaRPr lang="en-US" dirty="0" smtClean="0"/>
          </a:p>
          <a:p>
            <a:r>
              <a:rPr lang="en-US" dirty="0" smtClean="0"/>
              <a:t>Inputs </a:t>
            </a:r>
            <a:r>
              <a:rPr lang="en-US" dirty="0"/>
              <a:t>to simulation </a:t>
            </a:r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0355" y="265783"/>
            <a:ext cx="1762125" cy="42862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283012" y="6325088"/>
            <a:ext cx="26962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 smtClean="0">
                <a:solidFill>
                  <a:srgbClr val="002060"/>
                </a:solidFill>
              </a:rPr>
              <a:t>1</a:t>
            </a:r>
            <a:endParaRPr lang="de-DE" sz="1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2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Inhaltsplatzhalter 6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174924" y="-112422"/>
            <a:ext cx="2895958" cy="221410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24651" y="916431"/>
                <a:ext cx="6527741" cy="4667047"/>
              </a:xfrm>
            </p:spPr>
            <p:txBody>
              <a:bodyPr/>
              <a:lstStyle/>
              <a:p>
                <a:pPr lvl="1"/>
                <a:r>
                  <a:rPr lang="en-US" sz="1400" dirty="0"/>
                  <a:t> </a:t>
                </a:r>
                <a:r>
                  <a:rPr lang="en-US" sz="1400" dirty="0" err="1" smtClean="0"/>
                  <a:t>Isochrone</a:t>
                </a:r>
                <a:r>
                  <a:rPr lang="en-US" sz="1400" dirty="0" smtClean="0"/>
                  <a:t> parametrization</a:t>
                </a:r>
              </a:p>
              <a:p>
                <a:pPr lvl="1"/>
                <a:r>
                  <a:rPr lang="en-US" sz="1400" dirty="0" smtClean="0"/>
                  <a:t>Track </a:t>
                </a:r>
                <a:r>
                  <a:rPr lang="en-US" sz="1400" i="1" dirty="0"/>
                  <a:t>Pre-fit</a:t>
                </a:r>
                <a:r>
                  <a:rPr lang="en-US" sz="1400" dirty="0"/>
                  <a:t> </a:t>
                </a:r>
                <a:r>
                  <a:rPr lang="en-US" sz="1400" dirty="0" smtClean="0"/>
                  <a:t>from </a:t>
                </a:r>
                <a:r>
                  <a:rPr lang="en-US" sz="1400" dirty="0"/>
                  <a:t>wire positions of straws with </a:t>
                </a:r>
                <a:r>
                  <a:rPr lang="en-US" sz="1400" dirty="0" smtClean="0"/>
                  <a:t>hits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DE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400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400">
                            <a:latin typeface="Cambria Math" panose="02040503050406030204" pitchFamily="18" charset="0"/>
                          </a:rPr>
                          <m:t>iso</m:t>
                        </m:r>
                      </m:sub>
                    </m:sSub>
                  </m:oMath>
                </a14:m>
                <a:r>
                  <a:rPr lang="en-US" sz="1400" dirty="0"/>
                  <a:t> calculation for each </a:t>
                </a:r>
                <a:r>
                  <a:rPr lang="en-US" sz="1400" dirty="0" smtClean="0"/>
                  <a:t>hit</a:t>
                </a:r>
                <a:endParaRPr lang="en-US" sz="1400" dirty="0"/>
              </a:p>
              <a:p>
                <a:pPr lvl="1"/>
                <a:r>
                  <a:rPr lang="en-US" sz="1400" dirty="0"/>
                  <a:t>Residual </a:t>
                </a:r>
                <a:r>
                  <a:rPr lang="en-US" sz="1400" dirty="0" smtClean="0"/>
                  <a:t>definition: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DE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400" b="0" i="0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400" b="0" i="0">
                            <a:latin typeface="Cambria Math" panose="02040503050406030204" pitchFamily="18" charset="0"/>
                          </a:rPr>
                          <m:t>res</m:t>
                        </m:r>
                      </m:sub>
                    </m:sSub>
                    <m:r>
                      <a:rPr lang="en-US" sz="1400" b="0" i="0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DE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400" b="0" i="0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400" b="0" i="0">
                            <a:latin typeface="Cambria Math" panose="02040503050406030204" pitchFamily="18" charset="0"/>
                          </a:rPr>
                          <m:t>track</m:t>
                        </m:r>
                      </m:sub>
                    </m:sSub>
                    <m:r>
                      <a:rPr lang="en-US" sz="1400" b="0" i="0">
                        <a:latin typeface="Cambria Math" panose="02040503050406030204" pitchFamily="18" charset="0"/>
                      </a:rPr>
                      <m:t> − </m:t>
                    </m:r>
                    <m:sSub>
                      <m:sSubPr>
                        <m:ctrlPr>
                          <a:rPr lang="en-DE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400" b="0" i="0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400" b="0" i="0">
                            <a:latin typeface="Cambria Math" panose="02040503050406030204" pitchFamily="18" charset="0"/>
                          </a:rPr>
                          <m:t>iso</m:t>
                        </m:r>
                      </m:sub>
                    </m:sSub>
                    <m:r>
                      <a:rPr lang="en-US" sz="1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1400" i="1" dirty="0"/>
              </a:p>
              <a:p>
                <a:pPr lvl="1"/>
                <a:r>
                  <a:rPr lang="en-US" sz="1400" dirty="0"/>
                  <a:t>Use of </a:t>
                </a:r>
                <a:r>
                  <a:rPr lang="de-DE" sz="1400" dirty="0">
                    <a:sym typeface="Symbol" panose="05050102010706020507" pitchFamily="18" charset="2"/>
                  </a:rPr>
                  <a:t>2- MINUIT </a:t>
                </a:r>
                <a:r>
                  <a:rPr lang="en-US" sz="1400" dirty="0" smtClean="0"/>
                  <a:t>function </a:t>
                </a:r>
                <a:r>
                  <a:rPr lang="en-US" sz="1400" dirty="0"/>
                  <a:t>to reduce distance from </a:t>
                </a:r>
                <a:r>
                  <a:rPr lang="en-US" sz="1400" dirty="0" smtClean="0"/>
                  <a:t>isochrones</a:t>
                </a:r>
              </a:p>
              <a:p>
                <a:pPr marL="215900" lvl="1" indent="0">
                  <a:buNone/>
                </a:pPr>
                <a:r>
                  <a:rPr lang="en-US" sz="1400" dirty="0" smtClean="0"/>
                  <a:t> </a:t>
                </a:r>
                <a:r>
                  <a:rPr lang="en-US" sz="1400" dirty="0"/>
                  <a:t>to fitted track. </a:t>
                </a:r>
                <a:endParaRPr lang="en-US" sz="1400" dirty="0" smtClean="0"/>
              </a:p>
              <a:p>
                <a:pPr marL="215900" lvl="1" indent="0">
                  <a:buNone/>
                </a:pPr>
                <a:endParaRPr lang="en-US" sz="1400" dirty="0" smtClean="0"/>
              </a:p>
              <a:p>
                <a:pPr lvl="1"/>
                <a:r>
                  <a:rPr lang="en-US" sz="1400" dirty="0"/>
                  <a:t>Single outliers </a:t>
                </a:r>
                <a:r>
                  <a:rPr lang="en-US" sz="1400" dirty="0" smtClean="0"/>
                  <a:t>rejection:</a:t>
                </a:r>
              </a:p>
              <a:p>
                <a:pPr lvl="4"/>
                <a:r>
                  <a:rPr lang="en-US" sz="1400" dirty="0" smtClean="0"/>
                  <a:t>Condition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DE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400" i="0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400" i="0">
                            <a:latin typeface="Cambria Math" panose="02040503050406030204" pitchFamily="18" charset="0"/>
                          </a:rPr>
                          <m:t>track</m:t>
                        </m:r>
                      </m:sub>
                    </m:sSub>
                  </m:oMath>
                </a14:m>
                <a:r>
                  <a:rPr lang="en-US" sz="1400" dirty="0" smtClean="0"/>
                  <a:t>, (</a:t>
                </a:r>
                <a:r>
                  <a:rPr lang="en-US" sz="1400" i="1" dirty="0" smtClean="0"/>
                  <a:t>e.g. </a:t>
                </a:r>
                <a:r>
                  <a:rPr lang="en-US" sz="1400" dirty="0"/>
                  <a:t>&gt;</a:t>
                </a:r>
                <a:r>
                  <a:rPr lang="en-US" sz="1400" dirty="0" smtClean="0"/>
                  <a:t> </a:t>
                </a:r>
                <a:r>
                  <a:rPr lang="en-US" sz="1400" dirty="0" smtClean="0"/>
                  <a:t>900 </a:t>
                </a:r>
                <a:r>
                  <a:rPr lang="en-DE" sz="1400" dirty="0" smtClean="0"/>
                  <a:t>µ</a:t>
                </a:r>
                <a:r>
                  <a:rPr lang="en-US" sz="1400" dirty="0" smtClean="0"/>
                  <a:t>m)</a:t>
                </a:r>
                <a:r>
                  <a:rPr lang="en-US" sz="1400" i="1" dirty="0" smtClean="0"/>
                  <a:t>.</a:t>
                </a:r>
              </a:p>
              <a:p>
                <a:pPr lvl="1"/>
                <a:endParaRPr lang="en-US" sz="1400" dirty="0"/>
              </a:p>
              <a:p>
                <a:pPr lvl="1"/>
                <a:endParaRPr lang="en-US" sz="1400" dirty="0"/>
              </a:p>
              <a:p>
                <a:pPr marL="215900" lvl="1" indent="0">
                  <a:buNone/>
                </a:pPr>
                <a:endParaRPr lang="en-US" sz="1400" dirty="0"/>
              </a:p>
              <a:p>
                <a:pPr marL="215900" lvl="1" indent="0">
                  <a:buNone/>
                </a:pPr>
                <a:endParaRPr lang="en-US" sz="14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4651" y="916431"/>
                <a:ext cx="6527741" cy="4667047"/>
              </a:xfrm>
              <a:blipFill>
                <a:blip r:embed="rId3"/>
                <a:stretch>
                  <a:fillRect t="-9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4"/>
          <a:srcRect t="11948" b="16367"/>
          <a:stretch/>
        </p:blipFill>
        <p:spPr>
          <a:xfrm>
            <a:off x="1644795" y="2445723"/>
            <a:ext cx="2435018" cy="4981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641" y="65582"/>
            <a:ext cx="5502515" cy="411090"/>
          </a:xfrm>
        </p:spPr>
        <p:txBody>
          <a:bodyPr/>
          <a:lstStyle/>
          <a:p>
            <a:r>
              <a:rPr lang="en-US" sz="2400" dirty="0" smtClean="0"/>
              <a:t>CALIBRATION AND TRACKING</a:t>
            </a:r>
            <a:endParaRPr lang="en-US" sz="2400" dirty="0"/>
          </a:p>
        </p:txBody>
      </p:sp>
      <p:grpSp>
        <p:nvGrpSpPr>
          <p:cNvPr id="37" name="Grupo 25"/>
          <p:cNvGrpSpPr/>
          <p:nvPr/>
        </p:nvGrpSpPr>
        <p:grpSpPr>
          <a:xfrm>
            <a:off x="6373427" y="2425988"/>
            <a:ext cx="2583677" cy="1782287"/>
            <a:chOff x="2616813" y="4180256"/>
            <a:chExt cx="2368375" cy="1484130"/>
          </a:xfrm>
        </p:grpSpPr>
        <p:pic>
          <p:nvPicPr>
            <p:cNvPr id="38" name="Grafik 25" descr="xt_2t.jpg"/>
            <p:cNvPicPr>
              <a:picLocks noChangeAspect="1"/>
            </p:cNvPicPr>
            <p:nvPr/>
          </p:nvPicPr>
          <p:blipFill rotWithShape="1">
            <a:blip r:embed="rId5" cstate="print"/>
            <a:srcRect l="13625" t="49958" r="1" b="11778"/>
            <a:stretch/>
          </p:blipFill>
          <p:spPr>
            <a:xfrm>
              <a:off x="2616813" y="4180256"/>
              <a:ext cx="2368375" cy="148413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feld 28"/>
                <p:cNvSpPr txBox="1"/>
                <p:nvPr/>
              </p:nvSpPr>
              <p:spPr bwMode="auto">
                <a:xfrm>
                  <a:off x="2901381" y="4265582"/>
                  <a:ext cx="1484262" cy="2769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342900" marR="0" indent="-34290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9EE0"/>
                    </a:buClr>
                    <a:buSzTx/>
                    <a:buFontTx/>
                    <a:buNone/>
                    <a:tabLst/>
                  </a:pPr>
                  <a14:m>
                    <m:oMath xmlns:m="http://schemas.openxmlformats.org/officeDocument/2006/math">
                      <m:r>
                        <a:rPr kumimoji="0" lang="de-DE" sz="10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/>
                        </a:rPr>
                        <m:t>𝒓</m:t>
                      </m:r>
                      <m:r>
                        <a:rPr kumimoji="0" lang="de-DE" sz="10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/>
                        </a:rPr>
                        <m:t>(</m:t>
                      </m:r>
                      <m:r>
                        <a:rPr kumimoji="0" lang="de-DE" sz="10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</a:rPr>
                        <m:t>𝒕</m:t>
                      </m:r>
                      <m:r>
                        <a:rPr kumimoji="0" lang="de-DE" sz="10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</a:rPr>
                        <m:t>)=</m:t>
                      </m:r>
                      <m:nary>
                        <m:naryPr>
                          <m:chr m:val="∑"/>
                          <m:limLoc m:val="subSup"/>
                          <m:ctrlPr>
                            <a:rPr kumimoji="0" lang="en-US" sz="1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kumimoji="0" lang="de-DE" sz="1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𝒊</m:t>
                          </m:r>
                          <m:r>
                            <a:rPr kumimoji="0" lang="de-DE" sz="1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=</m:t>
                          </m:r>
                          <m:r>
                            <a:rPr kumimoji="0" lang="de-DE" sz="1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𝟎</m:t>
                          </m:r>
                        </m:sub>
                        <m:sup>
                          <m:r>
                            <a:rPr kumimoji="0" lang="de-DE" sz="1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𝟒</m:t>
                          </m:r>
                        </m:sup>
                        <m:e>
                          <m:sSub>
                            <m:sSubPr>
                              <m:ctrlPr>
                                <a:rPr kumimoji="0" lang="de-DE" sz="10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de-DE" sz="10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FF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𝑷</m:t>
                              </m:r>
                            </m:e>
                            <m:sub>
                              <m:r>
                                <a:rPr kumimoji="0" lang="de-DE" sz="10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FF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𝒊</m:t>
                              </m:r>
                            </m:sub>
                          </m:sSub>
                          <m:r>
                            <a:rPr kumimoji="0" lang="de-DE" sz="1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</a:rPr>
                            <m:t>×</m:t>
                          </m:r>
                          <m:sSup>
                            <m:sSupPr>
                              <m:ctrlPr>
                                <a:rPr kumimoji="0" lang="de-DE" sz="10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kumimoji="0" lang="de-DE" sz="10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FF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</a:rPr>
                                <m:t>𝒕</m:t>
                              </m:r>
                            </m:e>
                            <m:sup>
                              <m:r>
                                <a:rPr kumimoji="0" lang="de-DE" sz="10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FF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</a:rPr>
                                <m:t>𝒊</m:t>
                              </m:r>
                            </m:sup>
                          </m:sSup>
                        </m:e>
                      </m:nary>
                    </m:oMath>
                  </a14:m>
                  <a:r>
                    <a:rPr kumimoji="0" lang="en-US" sz="12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chemeClr val="accent2"/>
                      </a:solidFill>
                      <a:effectLst/>
                      <a:uLnTx/>
                      <a:uFillTx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27" name="Textfeld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901381" y="4265582"/>
                  <a:ext cx="1484262" cy="276999"/>
                </a:xfrm>
                <a:prstGeom prst="rect">
                  <a:avLst/>
                </a:prstGeom>
                <a:blipFill>
                  <a:blip r:embed="rId10"/>
                  <a:stretch>
                    <a:fillRect t="-57407" b="-90741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0" name="Right Arrow 6"/>
          <p:cNvSpPr/>
          <p:nvPr/>
        </p:nvSpPr>
        <p:spPr>
          <a:xfrm rot="5400000">
            <a:off x="7527991" y="2069332"/>
            <a:ext cx="421870" cy="260887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sz="2400" dirty="0" err="1" smtClean="0"/>
          </a:p>
        </p:txBody>
      </p:sp>
      <p:sp>
        <p:nvSpPr>
          <p:cNvPr id="44" name="Rectangle 43"/>
          <p:cNvSpPr/>
          <p:nvPr/>
        </p:nvSpPr>
        <p:spPr>
          <a:xfrm rot="16200000">
            <a:off x="5461154" y="3080813"/>
            <a:ext cx="1612236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300" dirty="0" smtClean="0">
                <a:latin typeface="Calibri" panose="020F0502020204030204" pitchFamily="34" charset="0"/>
                <a:cs typeface="Calibri" panose="020F0502020204030204" pitchFamily="34" charset="0"/>
              </a:rPr>
              <a:t>Radial distance (mm)</a:t>
            </a:r>
            <a:endParaRPr lang="de-DE" sz="13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Textfeld 16"/>
          <p:cNvSpPr>
            <a:spLocks/>
          </p:cNvSpPr>
          <p:nvPr/>
        </p:nvSpPr>
        <p:spPr bwMode="auto">
          <a:xfrm rot="16199999">
            <a:off x="5420276" y="887433"/>
            <a:ext cx="140160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de-DE" sz="1300" dirty="0">
                <a:latin typeface="Calibri" panose="020F0502020204030204" pitchFamily="34" charset="0"/>
                <a:cs typeface="Calibri" panose="020F0502020204030204" pitchFamily="34" charset="0"/>
              </a:rPr>
              <a:t>Straw channel no.</a:t>
            </a:r>
            <a:endParaRPr sz="13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" name="TextBox 19"/>
          <p:cNvSpPr txBox="1"/>
          <p:nvPr/>
        </p:nvSpPr>
        <p:spPr>
          <a:xfrm>
            <a:off x="6554971" y="1588234"/>
            <a:ext cx="206234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latin typeface="Calibri" panose="020F0502020204030204" pitchFamily="34" charset="0"/>
                <a:cs typeface="Calibri" panose="020F0502020204030204" pitchFamily="34" charset="0"/>
              </a:rPr>
              <a:t>All channels drift time (ns) </a:t>
            </a:r>
          </a:p>
        </p:txBody>
      </p:sp>
      <p:grpSp>
        <p:nvGrpSpPr>
          <p:cNvPr id="14" name="Grupo 26"/>
          <p:cNvGrpSpPr/>
          <p:nvPr/>
        </p:nvGrpSpPr>
        <p:grpSpPr>
          <a:xfrm>
            <a:off x="49255" y="4608441"/>
            <a:ext cx="3098811" cy="2161394"/>
            <a:chOff x="-283608" y="4987703"/>
            <a:chExt cx="3662628" cy="2621967"/>
          </a:xfrm>
        </p:grpSpPr>
        <p:pic>
          <p:nvPicPr>
            <p:cNvPr id="15" name="Grafik 13"/>
            <p:cNvPicPr>
              <a:picLocks noChangeAspect="1"/>
            </p:cNvPicPr>
            <p:nvPr/>
          </p:nvPicPr>
          <p:blipFill>
            <a:blip r:embed="rId11"/>
            <a:stretch/>
          </p:blipFill>
          <p:spPr bwMode="auto">
            <a:xfrm>
              <a:off x="-283608" y="4987703"/>
              <a:ext cx="3662628" cy="2621967"/>
            </a:xfrm>
            <a:prstGeom prst="rect">
              <a:avLst/>
            </a:prstGeom>
          </p:spPr>
        </p:pic>
        <p:cxnSp>
          <p:nvCxnSpPr>
            <p:cNvPr id="16" name="Gerade Verbindung mit Pfeil 14"/>
            <p:cNvCxnSpPr>
              <a:cxnSpLocks/>
            </p:cNvCxnSpPr>
            <p:nvPr/>
          </p:nvCxnSpPr>
          <p:spPr bwMode="auto">
            <a:xfrm>
              <a:off x="-205873" y="5984729"/>
              <a:ext cx="2825279" cy="809169"/>
            </a:xfrm>
            <a:prstGeom prst="straightConnector1">
              <a:avLst/>
            </a:prstGeom>
            <a:ln w="38100">
              <a:solidFill>
                <a:srgbClr val="EF3DF3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feld 15"/>
            <p:cNvSpPr>
              <a:spLocks/>
            </p:cNvSpPr>
            <p:nvPr/>
          </p:nvSpPr>
          <p:spPr bwMode="auto">
            <a:xfrm>
              <a:off x="-22312" y="5527935"/>
              <a:ext cx="1146528" cy="4480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de-DE" dirty="0">
                  <a:solidFill>
                    <a:srgbClr val="EF3DF3"/>
                  </a:solidFill>
                  <a:latin typeface="Arial"/>
                  <a:cs typeface="Arial"/>
                </a:rPr>
                <a:t>B</a:t>
              </a:r>
              <a:r>
                <a:rPr lang="de-DE" dirty="0" smtClean="0">
                  <a:solidFill>
                    <a:srgbClr val="EF3DF3"/>
                  </a:solidFill>
                  <a:latin typeface="Arial"/>
                  <a:cs typeface="Arial"/>
                </a:rPr>
                <a:t>eam</a:t>
              </a:r>
              <a:endParaRPr lang="en-US" dirty="0">
                <a:solidFill>
                  <a:srgbClr val="EF3DF3"/>
                </a:solidFill>
                <a:latin typeface="Arial"/>
                <a:cs typeface="Arial"/>
              </a:endParaRPr>
            </a:p>
          </p:txBody>
        </p:sp>
      </p:grpSp>
      <p:pic>
        <p:nvPicPr>
          <p:cNvPr id="18" name="Grafik 11"/>
          <p:cNvPicPr>
            <a:picLocks noChangeAspect="1"/>
          </p:cNvPicPr>
          <p:nvPr/>
        </p:nvPicPr>
        <p:blipFill>
          <a:blip r:embed="rId12"/>
          <a:srcRect t="23572" r="12004"/>
          <a:stretch/>
        </p:blipFill>
        <p:spPr bwMode="auto">
          <a:xfrm>
            <a:off x="3006340" y="4159165"/>
            <a:ext cx="3077511" cy="2095796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7115088" y="4159165"/>
            <a:ext cx="1173719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00" dirty="0" smtClean="0">
                <a:latin typeface="Calibri" panose="020F0502020204030204" pitchFamily="34" charset="0"/>
                <a:cs typeface="Calibri" panose="020F0502020204030204" pitchFamily="34" charset="0"/>
              </a:rPr>
              <a:t>Drift time </a:t>
            </a:r>
            <a:r>
              <a:rPr lang="en-US" sz="1300" dirty="0">
                <a:latin typeface="Calibri" panose="020F0502020204030204" pitchFamily="34" charset="0"/>
                <a:cs typeface="Calibri" panose="020F0502020204030204" pitchFamily="34" charset="0"/>
              </a:rPr>
              <a:t>(ns)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115323" y="4808521"/>
            <a:ext cx="2934841" cy="206841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347689" y="6511762"/>
            <a:ext cx="26962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 smtClean="0">
                <a:solidFill>
                  <a:srgbClr val="002060"/>
                </a:solidFill>
              </a:rPr>
              <a:t>2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91239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07423" y="168423"/>
            <a:ext cx="8056906" cy="65186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114000"/>
              </a:lnSpc>
              <a:spcBef>
                <a:spcPct val="0"/>
              </a:spcBef>
              <a:buNone/>
              <a:defRPr sz="3200" b="1" kern="1200" cap="all" spc="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TRACKING RESOLUTION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 txBox="1">
                <a:spLocks/>
              </p:cNvSpPr>
              <p:nvPr/>
            </p:nvSpPr>
            <p:spPr>
              <a:xfrm>
                <a:off x="210070" y="692696"/>
                <a:ext cx="8738997" cy="6285638"/>
              </a:xfrm>
              <a:prstGeom prst="rect">
                <a:avLst/>
              </a:prstGeom>
            </p:spPr>
            <p:txBody>
              <a:bodyPr vert="horz" lIns="0" tIns="0" rIns="0" bIns="0" rtlCol="0" anchor="t" anchorCtr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13000"/>
                  </a:lnSpc>
                  <a:spcBef>
                    <a:spcPts val="0"/>
                  </a:spcBef>
                  <a:spcAft>
                    <a:spcPts val="600"/>
                  </a:spcAft>
                  <a:buFont typeface="Calibri" panose="020F0502020204030204" pitchFamily="34" charset="0"/>
                  <a:buChar char="•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0850" indent="-234950" algn="l" defTabSz="914400" rtl="0" eaLnBrk="1" latinLnBrk="0" hangingPunct="1">
                  <a:lnSpc>
                    <a:spcPct val="113000"/>
                  </a:lnSpc>
                  <a:spcBef>
                    <a:spcPts val="0"/>
                  </a:spcBef>
                  <a:spcAft>
                    <a:spcPts val="600"/>
                  </a:spcAft>
                  <a:buFont typeface="Calibri" panose="020F0502020204030204" pitchFamily="34" charset="0"/>
                  <a:buChar char="•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66750" indent="-215900" algn="l" defTabSz="914400" rtl="0" eaLnBrk="1" latinLnBrk="0" hangingPunct="1">
                  <a:lnSpc>
                    <a:spcPct val="113000"/>
                  </a:lnSpc>
                  <a:spcBef>
                    <a:spcPts val="0"/>
                  </a:spcBef>
                  <a:spcAft>
                    <a:spcPts val="600"/>
                  </a:spcAft>
                  <a:buFont typeface="Calibri" panose="020F0502020204030204" pitchFamily="34" charset="0"/>
                  <a:buChar char="•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895350" indent="-215900" algn="l" defTabSz="914400" rtl="0" eaLnBrk="1" latinLnBrk="0" hangingPunct="1">
                  <a:lnSpc>
                    <a:spcPct val="113000"/>
                  </a:lnSpc>
                  <a:spcBef>
                    <a:spcPts val="0"/>
                  </a:spcBef>
                  <a:spcAft>
                    <a:spcPts val="600"/>
                  </a:spcAft>
                  <a:buFont typeface="Calibri" panose="020F0502020204030204" pitchFamily="34" charset="0"/>
                  <a:buChar char="•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117600" indent="-215900" algn="l" defTabSz="914400" rtl="0" eaLnBrk="1" latinLnBrk="0" hangingPunct="1">
                  <a:lnSpc>
                    <a:spcPct val="113000"/>
                  </a:lnSpc>
                  <a:spcBef>
                    <a:spcPts val="0"/>
                  </a:spcBef>
                  <a:spcAft>
                    <a:spcPts val="600"/>
                  </a:spcAft>
                  <a:buFont typeface="Calibri" panose="020F0502020204030204" pitchFamily="34" charset="0"/>
                  <a:buChar char="•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400" dirty="0" smtClean="0"/>
                  <a:t>Expected residual distribution around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DE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𝑟𝑒𝑠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400" dirty="0" smtClean="0"/>
                  <a:t>. </a:t>
                </a:r>
              </a:p>
              <a:p>
                <a:r>
                  <a:rPr lang="en-US" sz="1400" dirty="0" smtClean="0"/>
                  <a:t>Shifted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DE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𝑟𝑒𝑠</m:t>
                        </m:r>
                      </m:sub>
                    </m:sSub>
                  </m:oMath>
                </a14:m>
                <a:r>
                  <a:rPr lang="en-US" sz="1400" dirty="0" smtClean="0"/>
                  <a:t> mean indicates systematic error caused by wire </a:t>
                </a:r>
                <a:r>
                  <a:rPr lang="en-US" sz="1400" dirty="0"/>
                  <a:t>misplacement </a:t>
                </a:r>
                <a:r>
                  <a:rPr lang="en-US" sz="1400" i="1" dirty="0" smtClean="0"/>
                  <a:t>i.e</a:t>
                </a:r>
                <a:r>
                  <a:rPr lang="en-US" sz="1400" i="1" dirty="0"/>
                  <a:t>.</a:t>
                </a:r>
                <a:r>
                  <a:rPr lang="en-US" sz="1400" dirty="0"/>
                  <a:t> channel </a:t>
                </a:r>
                <a:r>
                  <a:rPr lang="en-US" sz="1400" dirty="0" smtClean="0"/>
                  <a:t>dependent.</a:t>
                </a:r>
              </a:p>
              <a:p>
                <a:r>
                  <a:rPr lang="en-US" sz="1400" dirty="0" smtClean="0"/>
                  <a:t>Correction through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DE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𝑖𝑠𝑜</m:t>
                        </m:r>
                      </m:sub>
                    </m:sSub>
                  </m:oMath>
                </a14:m>
                <a:r>
                  <a:rPr lang="de-DE" sz="1400" dirty="0" smtClean="0"/>
                  <a:t> :</a:t>
                </a:r>
                <a:endParaRPr lang="de-DE" sz="1400" dirty="0"/>
              </a:p>
              <a:p>
                <a:pPr marL="0" indent="0">
                  <a:buNone/>
                </a:pPr>
                <a:r>
                  <a:rPr lang="de-DE" sz="1400" dirty="0"/>
                  <a:t> </a:t>
                </a:r>
                <a:r>
                  <a:rPr lang="de-DE" sz="1400" dirty="0" smtClean="0"/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DE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400" i="0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a:rPr lang="en-US" sz="1400" i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1400" i="0">
                            <a:latin typeface="Cambria Math" panose="02040503050406030204" pitchFamily="18" charset="0"/>
                          </a:rPr>
                          <m:t>new</m:t>
                        </m:r>
                      </m:sub>
                    </m:sSub>
                  </m:oMath>
                </a14:m>
                <a:r>
                  <a:rPr lang="de-DE" sz="1400" dirty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DE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400" i="0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400" i="0">
                            <a:latin typeface="Cambria Math" panose="02040503050406030204" pitchFamily="18" charset="0"/>
                          </a:rPr>
                          <m:t>iso</m:t>
                        </m:r>
                      </m:sub>
                    </m:sSub>
                  </m:oMath>
                </a14:m>
                <a:r>
                  <a:rPr lang="de-DE" sz="1400" dirty="0"/>
                  <a:t>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DE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400" i="0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a:rPr lang="en-US" sz="1400" i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1400" i="0">
                            <a:latin typeface="Cambria Math" panose="02040503050406030204" pitchFamily="18" charset="0"/>
                          </a:rPr>
                          <m:t>mean</m:t>
                        </m:r>
                        <m:r>
                          <a:rPr lang="en-US" sz="1400" i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1400" i="0">
                            <a:latin typeface="Cambria Math" panose="02040503050406030204" pitchFamily="18" charset="0"/>
                          </a:rPr>
                          <m:t>up</m:t>
                        </m:r>
                        <m:r>
                          <a:rPr lang="en-US" sz="1400" i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m:rPr>
                            <m:sty m:val="p"/>
                          </m:rPr>
                          <a:rPr lang="en-US" sz="1400" i="0">
                            <a:latin typeface="Cambria Math" panose="02040503050406030204" pitchFamily="18" charset="0"/>
                          </a:rPr>
                          <m:t>down</m:t>
                        </m:r>
                      </m:sub>
                    </m:sSub>
                  </m:oMath>
                </a14:m>
                <a:r>
                  <a:rPr lang="de-DE" sz="1400" dirty="0" smtClean="0"/>
                  <a:t>,  where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DE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400" i="0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a:rPr lang="en-US" sz="1400" i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1400" i="0">
                            <a:latin typeface="Cambria Math" panose="02040503050406030204" pitchFamily="18" charset="0"/>
                          </a:rPr>
                          <m:t>mean</m:t>
                        </m:r>
                        <m:r>
                          <a:rPr lang="en-US" sz="14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1400" i="0">
                            <a:latin typeface="Cambria Math" panose="02040503050406030204" pitchFamily="18" charset="0"/>
                          </a:rPr>
                          <m:t>up</m:t>
                        </m:r>
                        <m:r>
                          <a:rPr lang="en-US" sz="1400" b="0" i="0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m:rPr>
                            <m:sty m:val="p"/>
                          </m:rPr>
                          <a:rPr lang="en-US" sz="1400" b="0" i="0" smtClean="0">
                            <a:latin typeface="Cambria Math" panose="02040503050406030204" pitchFamily="18" charset="0"/>
                          </a:rPr>
                          <m:t>down</m:t>
                        </m:r>
                      </m:sub>
                    </m:sSub>
                  </m:oMath>
                </a14:m>
                <a:r>
                  <a:rPr lang="de-DE" sz="1400" dirty="0" smtClean="0"/>
                  <a:t> refers to  tracks above and below the wire respectively</a:t>
                </a:r>
                <a:endParaRPr lang="en-US" sz="1400" dirty="0" smtClean="0"/>
              </a:p>
              <a:p>
                <a:r>
                  <a:rPr lang="en-US" sz="1400" dirty="0"/>
                  <a:t>Re-fit </a:t>
                </a:r>
                <a:r>
                  <a:rPr lang="en-US" sz="1400" dirty="0" smtClean="0"/>
                  <a:t>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DE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4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400">
                            <a:latin typeface="Cambria Math" panose="02040503050406030204" pitchFamily="18" charset="0"/>
                          </a:rPr>
                          <m:t>𝑛𝑒𝑤</m:t>
                        </m:r>
                      </m:sub>
                    </m:sSub>
                  </m:oMath>
                </a14:m>
                <a:r>
                  <a:rPr lang="en-US" sz="1400" dirty="0" smtClean="0"/>
                  <a:t> (</a:t>
                </a:r>
                <a:r>
                  <a:rPr lang="en-US" sz="1400" dirty="0"/>
                  <a:t>iterative procedure</a:t>
                </a:r>
                <a:r>
                  <a:rPr lang="en-US" sz="1400" dirty="0" smtClean="0"/>
                  <a:t>).</a:t>
                </a:r>
              </a:p>
              <a:p>
                <a:r>
                  <a:rPr lang="en-US" sz="1400" dirty="0" smtClean="0"/>
                  <a:t>Hit resolution given by fit to residuals  distribution (</a:t>
                </a:r>
                <a:r>
                  <a:rPr lang="el-GR" sz="1400" dirty="0" smtClean="0"/>
                  <a:t>σ</a:t>
                </a:r>
                <a:r>
                  <a:rPr lang="en-US" sz="1400" dirty="0" smtClean="0"/>
                  <a:t>).</a:t>
                </a:r>
              </a:p>
              <a:p>
                <a:endParaRPr lang="en-US" sz="2000" dirty="0" smtClean="0"/>
              </a:p>
              <a:p>
                <a:endParaRPr lang="en-US" sz="2000" dirty="0" smtClean="0"/>
              </a:p>
              <a:p>
                <a:pPr marL="0" indent="0">
                  <a:buNone/>
                </a:pPr>
                <a:endParaRPr lang="en-US" sz="1400" dirty="0" smtClean="0"/>
              </a:p>
            </p:txBody>
          </p:sp>
        </mc:Choice>
        <mc:Fallback xmlns="">
          <p:sp>
            <p:nvSpPr>
              <p:cNvPr id="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070" y="692696"/>
                <a:ext cx="8738997" cy="6285638"/>
              </a:xfrm>
              <a:prstGeom prst="rect">
                <a:avLst/>
              </a:prstGeom>
              <a:blipFill>
                <a:blip r:embed="rId2"/>
                <a:stretch>
                  <a:fillRect l="-1255" t="-7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5948818" y="965359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 </a:t>
            </a:r>
            <a:r>
              <a:rPr lang="en-US" b="1" dirty="0" smtClean="0"/>
              <a:t>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53781" y="6523124"/>
            <a:ext cx="22746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 Protons 2.5 </a:t>
            </a:r>
            <a:r>
              <a:rPr lang="en-US" sz="1200" b="1" dirty="0" err="1" smtClean="0"/>
              <a:t>Gev</a:t>
            </a:r>
            <a:r>
              <a:rPr lang="en-US" sz="1200" b="1" dirty="0" smtClean="0"/>
              <a:t>/c initial </a:t>
            </a:r>
            <a:endParaRPr lang="en-US" sz="1200" b="1" dirty="0"/>
          </a:p>
        </p:txBody>
      </p:sp>
      <p:sp>
        <p:nvSpPr>
          <p:cNvPr id="17" name="Rectangle 16"/>
          <p:cNvSpPr/>
          <p:nvPr/>
        </p:nvSpPr>
        <p:spPr>
          <a:xfrm>
            <a:off x="3916436" y="6504152"/>
            <a:ext cx="247856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/>
              <a:t> Protons 2.5 </a:t>
            </a:r>
            <a:r>
              <a:rPr lang="en-US" sz="1200" b="1" dirty="0" err="1"/>
              <a:t>Gev</a:t>
            </a:r>
            <a:r>
              <a:rPr lang="en-US" sz="1200" b="1" dirty="0"/>
              <a:t>/c </a:t>
            </a:r>
            <a:r>
              <a:rPr lang="en-US" sz="1200" b="1" dirty="0" smtClean="0"/>
              <a:t>iteration 10 </a:t>
            </a:r>
            <a:endParaRPr lang="en-US" sz="1200" b="1" dirty="0"/>
          </a:p>
        </p:txBody>
      </p:sp>
      <p:grpSp>
        <p:nvGrpSpPr>
          <p:cNvPr id="25" name="Group 24"/>
          <p:cNvGrpSpPr/>
          <p:nvPr/>
        </p:nvGrpSpPr>
        <p:grpSpPr>
          <a:xfrm>
            <a:off x="3721137" y="4689919"/>
            <a:ext cx="2651063" cy="1846629"/>
            <a:chOff x="5847609" y="4984467"/>
            <a:chExt cx="2901366" cy="1926432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47609" y="4984467"/>
              <a:ext cx="2901366" cy="1926432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6169845" y="5208886"/>
              <a:ext cx="970137" cy="66248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95000"/>
                </a:lnSpc>
              </a:pPr>
              <a:r>
                <a:rPr lang="el-GR" sz="1200" dirty="0" smtClean="0">
                  <a:solidFill>
                    <a:srgbClr val="FF0000"/>
                  </a:solidFill>
                </a:rPr>
                <a:t>σ</a:t>
              </a:r>
              <a:r>
                <a:rPr lang="en-US" sz="1200" dirty="0" smtClean="0">
                  <a:solidFill>
                    <a:srgbClr val="FF0000"/>
                  </a:solidFill>
                </a:rPr>
                <a:t> </a:t>
              </a:r>
              <a:r>
                <a:rPr lang="de-DE" sz="1200" dirty="0" smtClean="0">
                  <a:solidFill>
                    <a:srgbClr val="FF0000"/>
                  </a:solidFill>
                </a:rPr>
                <a:t>= 121 µm</a:t>
              </a:r>
            </a:p>
            <a:p>
              <a:pPr>
                <a:lnSpc>
                  <a:spcPct val="95000"/>
                </a:lnSpc>
              </a:pPr>
              <a:r>
                <a:rPr lang="de-DE" sz="1200" dirty="0" smtClean="0">
                  <a:solidFill>
                    <a:srgbClr val="FF0000"/>
                  </a:solidFill>
                </a:rPr>
                <a:t>µ = -1 </a:t>
              </a:r>
              <a:r>
                <a:rPr lang="de-DE" sz="1200" dirty="0">
                  <a:solidFill>
                    <a:srgbClr val="FF0000"/>
                  </a:solidFill>
                </a:rPr>
                <a:t>µm</a:t>
              </a:r>
            </a:p>
            <a:p>
              <a:pPr>
                <a:lnSpc>
                  <a:spcPct val="95000"/>
                </a:lnSpc>
              </a:pPr>
              <a:endParaRPr lang="de-DE" sz="150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/>
          <a:srcRect t="6196"/>
          <a:stretch/>
        </p:blipFill>
        <p:spPr>
          <a:xfrm>
            <a:off x="3721137" y="2773577"/>
            <a:ext cx="2940556" cy="172608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/>
          <a:srcRect t="6906"/>
          <a:stretch/>
        </p:blipFill>
        <p:spPr>
          <a:xfrm>
            <a:off x="410141" y="2773577"/>
            <a:ext cx="2872231" cy="1770761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327197" y="4694038"/>
            <a:ext cx="2592288" cy="1917938"/>
            <a:chOff x="2982232" y="4418086"/>
            <a:chExt cx="3013784" cy="2098053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982232" y="4418086"/>
              <a:ext cx="3013784" cy="2098053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3219874" y="4805447"/>
              <a:ext cx="1303061" cy="72470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285750" indent="-285750">
                <a:lnSpc>
                  <a:spcPct val="95000"/>
                </a:lnSpc>
                <a:buFont typeface="Symbol" panose="05050102010706020507" pitchFamily="18" charset="2"/>
                <a:buChar char="s"/>
              </a:pPr>
              <a:r>
                <a:rPr lang="de-DE" sz="1200" dirty="0" smtClean="0">
                  <a:solidFill>
                    <a:srgbClr val="FF0000"/>
                  </a:solidFill>
                </a:rPr>
                <a:t>= 191 µm</a:t>
              </a:r>
            </a:p>
            <a:p>
              <a:pPr>
                <a:lnSpc>
                  <a:spcPct val="95000"/>
                </a:lnSpc>
              </a:pPr>
              <a:r>
                <a:rPr lang="de-DE" sz="1200" dirty="0">
                  <a:solidFill>
                    <a:srgbClr val="FF0000"/>
                  </a:solidFill>
                </a:rPr>
                <a:t>µ = </a:t>
              </a:r>
              <a:r>
                <a:rPr lang="de-DE" sz="1200" dirty="0" smtClean="0">
                  <a:solidFill>
                    <a:srgbClr val="FF0000"/>
                  </a:solidFill>
                </a:rPr>
                <a:t>-</a:t>
              </a:r>
              <a:r>
                <a:rPr lang="de-DE" sz="1200" dirty="0" smtClean="0">
                  <a:solidFill>
                    <a:srgbClr val="FF0000"/>
                  </a:solidFill>
                </a:rPr>
                <a:t>60 </a:t>
              </a:r>
              <a:r>
                <a:rPr lang="de-DE" sz="1200" dirty="0">
                  <a:solidFill>
                    <a:srgbClr val="FF0000"/>
                  </a:solidFill>
                </a:rPr>
                <a:t>µm</a:t>
              </a:r>
            </a:p>
            <a:p>
              <a:pPr>
                <a:lnSpc>
                  <a:spcPct val="95000"/>
                </a:lnSpc>
              </a:pPr>
              <a:endParaRPr lang="de-DE" sz="1500" dirty="0">
                <a:solidFill>
                  <a:srgbClr val="FF0000"/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029500" y="4426008"/>
            <a:ext cx="1872208" cy="472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1200" dirty="0" smtClean="0"/>
              <a:t>Residuals [</a:t>
            </a:r>
            <a:r>
              <a:rPr lang="de-DE" sz="1200" dirty="0" smtClean="0"/>
              <a:t>µm]</a:t>
            </a:r>
            <a:endParaRPr lang="de-DE" sz="1200" dirty="0"/>
          </a:p>
          <a:p>
            <a:pPr algn="l">
              <a:lnSpc>
                <a:spcPct val="95000"/>
              </a:lnSpc>
            </a:pPr>
            <a:endParaRPr lang="en-US" sz="1400" dirty="0" smtClean="0"/>
          </a:p>
        </p:txBody>
      </p:sp>
      <p:sp>
        <p:nvSpPr>
          <p:cNvPr id="21" name="TextBox 20"/>
          <p:cNvSpPr txBox="1"/>
          <p:nvPr/>
        </p:nvSpPr>
        <p:spPr>
          <a:xfrm>
            <a:off x="4499992" y="4433311"/>
            <a:ext cx="1872208" cy="472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1200" dirty="0" smtClean="0"/>
              <a:t>Residuals [</a:t>
            </a:r>
            <a:r>
              <a:rPr lang="de-DE" sz="1200" dirty="0" smtClean="0"/>
              <a:t>µm]</a:t>
            </a:r>
            <a:endParaRPr lang="de-DE" sz="1200" dirty="0"/>
          </a:p>
          <a:p>
            <a:pPr algn="l">
              <a:lnSpc>
                <a:spcPct val="95000"/>
              </a:lnSpc>
            </a:pPr>
            <a:endParaRPr lang="en-US" sz="1400" dirty="0" smtClean="0"/>
          </a:p>
        </p:txBody>
      </p:sp>
      <p:sp>
        <p:nvSpPr>
          <p:cNvPr id="26" name="TextBox 25"/>
          <p:cNvSpPr txBox="1"/>
          <p:nvPr/>
        </p:nvSpPr>
        <p:spPr>
          <a:xfrm rot="16200000">
            <a:off x="-520373" y="3192782"/>
            <a:ext cx="1872208" cy="472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1200" dirty="0" smtClean="0"/>
              <a:t>Channel number</a:t>
            </a:r>
            <a:endParaRPr lang="de-DE" sz="1200" dirty="0"/>
          </a:p>
          <a:p>
            <a:pPr algn="l">
              <a:lnSpc>
                <a:spcPct val="95000"/>
              </a:lnSpc>
            </a:pPr>
            <a:endParaRPr lang="en-US" sz="1400" dirty="0" smtClean="0"/>
          </a:p>
        </p:txBody>
      </p:sp>
      <p:sp>
        <p:nvSpPr>
          <p:cNvPr id="27" name="TextBox 26"/>
          <p:cNvSpPr txBox="1"/>
          <p:nvPr/>
        </p:nvSpPr>
        <p:spPr>
          <a:xfrm rot="16200000">
            <a:off x="2823613" y="3201998"/>
            <a:ext cx="1872208" cy="472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1200" dirty="0" smtClean="0"/>
              <a:t>Channel number</a:t>
            </a:r>
            <a:endParaRPr lang="de-DE" sz="1200" dirty="0"/>
          </a:p>
          <a:p>
            <a:pPr algn="l">
              <a:lnSpc>
                <a:spcPct val="95000"/>
              </a:lnSpc>
            </a:pPr>
            <a:endParaRPr lang="en-US" sz="1400" dirty="0" smtClean="0"/>
          </a:p>
        </p:txBody>
      </p:sp>
      <p:sp>
        <p:nvSpPr>
          <p:cNvPr id="3" name="Rectangle 2"/>
          <p:cNvSpPr/>
          <p:nvPr/>
        </p:nvSpPr>
        <p:spPr>
          <a:xfrm>
            <a:off x="3290639" y="6473476"/>
            <a:ext cx="26962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rgbClr val="002060"/>
                </a:solidFill>
              </a:rPr>
              <a:t>3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5775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A52F4D17-1AD6-42D9-B93A-EB002C62F438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07423" y="168423"/>
            <a:ext cx="8056906" cy="65186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114000"/>
              </a:lnSpc>
              <a:spcBef>
                <a:spcPct val="0"/>
              </a:spcBef>
              <a:buNone/>
              <a:defRPr sz="3200" b="1" kern="1200" cap="all" spc="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TRACKING RESOLUTION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948818" y="965359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 </a:t>
            </a:r>
            <a:r>
              <a:rPr lang="en-US" b="1" dirty="0" smtClean="0"/>
              <a:t>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23" y="645680"/>
            <a:ext cx="4545911" cy="31088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754542"/>
            <a:ext cx="4500015" cy="3103459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922421" y="2437065"/>
            <a:ext cx="729955" cy="112614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sz="2400" dirty="0" err="1" smtClean="0"/>
          </a:p>
        </p:txBody>
      </p:sp>
      <p:sp>
        <p:nvSpPr>
          <p:cNvPr id="5" name="TextBox 4"/>
          <p:cNvSpPr txBox="1"/>
          <p:nvPr/>
        </p:nvSpPr>
        <p:spPr>
          <a:xfrm>
            <a:off x="4932040" y="1268760"/>
            <a:ext cx="3960440" cy="56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n-US" sz="1600" dirty="0" smtClean="0"/>
              <a:t>At ~ 6 iterations, the resolution value stabilizes.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32040" y="1842517"/>
            <a:ext cx="4211960" cy="102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n-US" sz="1600" dirty="0" smtClean="0"/>
              <a:t>After value stabilizes, the resolution value difference is of ~2 </a:t>
            </a:r>
            <a:r>
              <a:rPr lang="en-DE" sz="1600" dirty="0" smtClean="0"/>
              <a:t>µ</a:t>
            </a:r>
            <a:r>
              <a:rPr lang="en-US" sz="1600" dirty="0" smtClean="0"/>
              <a:t>m between iterations </a:t>
            </a:r>
          </a:p>
          <a:p>
            <a:pPr marL="342900" indent="-34290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n-US" sz="1600" dirty="0" smtClean="0"/>
              <a:t>Final resolution  in general is &lt; 130 </a:t>
            </a:r>
            <a:r>
              <a:rPr lang="en-DE" sz="1600" dirty="0"/>
              <a:t>µ</a:t>
            </a:r>
            <a:r>
              <a:rPr lang="en-US" sz="1600" dirty="0"/>
              <a:t>m </a:t>
            </a:r>
            <a:endParaRPr lang="en-US" sz="1600" dirty="0" smtClean="0"/>
          </a:p>
        </p:txBody>
      </p:sp>
      <p:sp>
        <p:nvSpPr>
          <p:cNvPr id="10" name="Rectangle 9"/>
          <p:cNvSpPr/>
          <p:nvPr/>
        </p:nvSpPr>
        <p:spPr>
          <a:xfrm>
            <a:off x="119348" y="4293096"/>
            <a:ext cx="4016528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</a:rPr>
              <a:t>Hit resolution better than design goal (</a:t>
            </a:r>
            <a:r>
              <a:rPr lang="en-US" sz="1400" b="1" i="1" dirty="0">
                <a:solidFill>
                  <a:schemeClr val="accent6">
                    <a:lumMod val="75000"/>
                  </a:schemeClr>
                </a:solidFill>
              </a:rPr>
              <a:t>i.e.</a:t>
            </a: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</a:rPr>
              <a:t> 150 </a:t>
            </a:r>
            <a:r>
              <a:rPr lang="en-DE" sz="1400" b="1" dirty="0">
                <a:solidFill>
                  <a:schemeClr val="accent6">
                    <a:lumMod val="75000"/>
                  </a:schemeClr>
                </a:solidFill>
              </a:rPr>
              <a:t>µ</a:t>
            </a: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</a:rPr>
              <a:t>m) after a few iterations.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</a:rPr>
              <a:t>Systematic error correction further improves hit resolution.</a:t>
            </a:r>
          </a:p>
        </p:txBody>
      </p:sp>
      <p:sp>
        <p:nvSpPr>
          <p:cNvPr id="8" name="Rectangle 7"/>
          <p:cNvSpPr/>
          <p:nvPr/>
        </p:nvSpPr>
        <p:spPr>
          <a:xfrm>
            <a:off x="4139952" y="6392361"/>
            <a:ext cx="26962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4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654261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663" y="322022"/>
            <a:ext cx="2196113" cy="514690"/>
          </a:xfrm>
        </p:spPr>
        <p:txBody>
          <a:bodyPr/>
          <a:lstStyle/>
          <a:p>
            <a:r>
              <a:rPr lang="en-US" sz="2800" dirty="0" err="1" smtClean="0"/>
              <a:t>rEMARKS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662" y="980728"/>
            <a:ext cx="8532818" cy="4896544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smtClean="0"/>
              <a:t>Calibration and tracking (iterations) are performed for each dataset :</a:t>
            </a:r>
          </a:p>
          <a:p>
            <a:pPr marL="0" indent="0">
              <a:buNone/>
            </a:pPr>
            <a:endParaRPr lang="en-US" sz="1800" dirty="0"/>
          </a:p>
          <a:p>
            <a:pPr marL="215900" lvl="1" indent="0">
              <a:buNone/>
            </a:pPr>
            <a:r>
              <a:rPr lang="en-US" sz="1800" dirty="0" smtClean="0"/>
              <a:t>         Results </a:t>
            </a:r>
            <a:r>
              <a:rPr lang="en-US" sz="1800" dirty="0"/>
              <a:t>are slightly biased. </a:t>
            </a:r>
            <a:endParaRPr lang="en-US" sz="1800" dirty="0" smtClean="0"/>
          </a:p>
          <a:p>
            <a:pPr lvl="1"/>
            <a:endParaRPr lang="en-US" sz="1800" dirty="0" smtClean="0"/>
          </a:p>
          <a:p>
            <a:pPr lvl="1"/>
            <a:r>
              <a:rPr lang="en-US" sz="1800" dirty="0" err="1" smtClean="0"/>
              <a:t>Isochrone</a:t>
            </a:r>
            <a:r>
              <a:rPr lang="en-US" sz="1800" dirty="0"/>
              <a:t> </a:t>
            </a:r>
            <a:r>
              <a:rPr lang="en-US" sz="1800" dirty="0" smtClean="0"/>
              <a:t>parametrization and systematic error correction should be performed only once. </a:t>
            </a:r>
          </a:p>
          <a:p>
            <a:pPr lvl="1"/>
            <a:r>
              <a:rPr lang="en-US" sz="1800" dirty="0" smtClean="0"/>
              <a:t>Information </a:t>
            </a:r>
            <a:r>
              <a:rPr lang="en-US" sz="1800" dirty="0"/>
              <a:t>such as particle momenta will not be available in the </a:t>
            </a:r>
            <a:r>
              <a:rPr lang="en-US" sz="1800" dirty="0" smtClean="0"/>
              <a:t>experiment </a:t>
            </a:r>
            <a:r>
              <a:rPr lang="en-US" sz="1800" i="1" dirty="0"/>
              <a:t>i.e</a:t>
            </a:r>
            <a:r>
              <a:rPr lang="en-US" sz="1800" dirty="0"/>
              <a:t>. </a:t>
            </a:r>
            <a:r>
              <a:rPr lang="en-US" sz="1800" dirty="0" smtClean="0"/>
              <a:t>method should be </a:t>
            </a:r>
            <a:r>
              <a:rPr lang="en-US" sz="1800" dirty="0" err="1" smtClean="0"/>
              <a:t>dE</a:t>
            </a:r>
            <a:r>
              <a:rPr lang="en-US" sz="1800" dirty="0" smtClean="0"/>
              <a:t>/dx </a:t>
            </a:r>
            <a:r>
              <a:rPr lang="en-US" sz="1800" dirty="0" err="1" smtClean="0"/>
              <a:t>independet</a:t>
            </a:r>
            <a:r>
              <a:rPr lang="en-US" sz="1800" dirty="0" smtClean="0"/>
              <a:t>.</a:t>
            </a:r>
            <a:endParaRPr lang="en-US" sz="1800" dirty="0"/>
          </a:p>
          <a:p>
            <a:pPr lvl="1"/>
            <a:endParaRPr lang="en-US" sz="1800" dirty="0" smtClean="0"/>
          </a:p>
          <a:p>
            <a:pPr lvl="1"/>
            <a:r>
              <a:rPr lang="en-US" sz="1800" dirty="0" smtClean="0"/>
              <a:t>An approach for a global calibration has been tested in 3 </a:t>
            </a:r>
            <a:r>
              <a:rPr lang="en-US" sz="1800" dirty="0"/>
              <a:t>proton and 3 deuteron beam datasets at different beam </a:t>
            </a:r>
            <a:r>
              <a:rPr lang="en-US" sz="1800" dirty="0" smtClean="0"/>
              <a:t>momenta. </a:t>
            </a:r>
            <a:endParaRPr lang="en-US" sz="1800" dirty="0"/>
          </a:p>
          <a:p>
            <a:pPr lvl="1"/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8" name="Right Arrow 7"/>
          <p:cNvSpPr/>
          <p:nvPr/>
        </p:nvSpPr>
        <p:spPr>
          <a:xfrm>
            <a:off x="683568" y="1772816"/>
            <a:ext cx="360040" cy="216024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sz="2400" dirty="0" err="1" smtClean="0"/>
          </a:p>
        </p:txBody>
      </p:sp>
      <p:pic>
        <p:nvPicPr>
          <p:cNvPr id="7" name="Grafik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06636" y="4581128"/>
            <a:ext cx="2448272" cy="2184387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0355" y="265783"/>
            <a:ext cx="1762125" cy="42862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139952" y="6392361"/>
            <a:ext cx="26962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5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1562082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775" y="206755"/>
            <a:ext cx="3996313" cy="502402"/>
          </a:xfrm>
        </p:spPr>
        <p:txBody>
          <a:bodyPr/>
          <a:lstStyle/>
          <a:p>
            <a:r>
              <a:rPr lang="en-US" sz="2600" dirty="0" smtClean="0"/>
              <a:t>Global calibration</a:t>
            </a:r>
            <a:endParaRPr lang="en-US" sz="26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0363" y="3159547"/>
            <a:ext cx="3835081" cy="253591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b="1172"/>
          <a:stretch/>
        </p:blipFill>
        <p:spPr>
          <a:xfrm>
            <a:off x="4772052" y="457956"/>
            <a:ext cx="4043392" cy="264241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6364312"/>
            <a:ext cx="3505200" cy="2381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6814" y="1035721"/>
                <a:ext cx="4517834" cy="5328591"/>
              </a:xfrm>
            </p:spPr>
            <p:txBody>
              <a:bodyPr/>
              <a:lstStyle/>
              <a:p>
                <a:r>
                  <a:rPr lang="en-US" sz="1600" dirty="0" smtClean="0"/>
                  <a:t>A </a:t>
                </a:r>
                <a:r>
                  <a:rPr lang="en-US" sz="1600" i="1" dirty="0" smtClean="0"/>
                  <a:t>global</a:t>
                </a:r>
                <a:r>
                  <a:rPr lang="en-US" sz="1600" dirty="0" smtClean="0"/>
                  <a:t> dataset is chosen based on uniform illumination. </a:t>
                </a:r>
              </a:p>
              <a:p>
                <a:endParaRPr lang="en-US" sz="1600" dirty="0" smtClean="0"/>
              </a:p>
              <a:p>
                <a:r>
                  <a:rPr lang="en-US" sz="1600" dirty="0" smtClean="0"/>
                  <a:t>Parameters from calibration and giving optimal hit resolution are obtained, </a:t>
                </a:r>
                <a:r>
                  <a:rPr lang="en-US" sz="1600" i="1" dirty="0" smtClean="0"/>
                  <a:t>i.e.</a:t>
                </a:r>
                <a:endParaRPr lang="en-US" sz="1600" dirty="0"/>
              </a:p>
              <a:p>
                <a:pPr lvl="2"/>
                <a:r>
                  <a:rPr lang="en-US" sz="1600" dirty="0" err="1"/>
                  <a:t>Isochrone</a:t>
                </a:r>
                <a:r>
                  <a:rPr lang="en-US" sz="1600" dirty="0"/>
                  <a:t> parametrization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DE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6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600">
                            <a:latin typeface="Cambria Math" panose="02040503050406030204" pitchFamily="18" charset="0"/>
                          </a:rPr>
                          <m:t>𝑚𝑒𝑎𝑛</m:t>
                        </m:r>
                        <m:r>
                          <a:rPr lang="en-US" sz="16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600">
                            <a:latin typeface="Cambria Math" panose="02040503050406030204" pitchFamily="18" charset="0"/>
                          </a:rPr>
                          <m:t>𝑢𝑝</m:t>
                        </m:r>
                        <m:r>
                          <a:rPr lang="en-US" sz="160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1600">
                            <a:latin typeface="Cambria Math" panose="02040503050406030204" pitchFamily="18" charset="0"/>
                          </a:rPr>
                          <m:t>𝑑𝑜𝑤𝑛</m:t>
                        </m:r>
                      </m:sub>
                    </m:sSub>
                  </m:oMath>
                </a14:m>
                <a:r>
                  <a:rPr lang="en-US" sz="1600" dirty="0"/>
                  <a:t> correction</a:t>
                </a:r>
              </a:p>
              <a:p>
                <a:endParaRPr lang="en-US" sz="1600" dirty="0" smtClean="0"/>
              </a:p>
              <a:p>
                <a:r>
                  <a:rPr lang="en-US" sz="1600" dirty="0"/>
                  <a:t>Output parameters from calibration and tracking </a:t>
                </a:r>
                <a:r>
                  <a:rPr lang="en-US" sz="1600" dirty="0" smtClean="0"/>
                  <a:t>are used as input for other datasets of same particle specie.</a:t>
                </a:r>
              </a:p>
              <a:p>
                <a:endParaRPr lang="en-US" sz="1600" i="1" dirty="0" smtClean="0"/>
              </a:p>
              <a:p>
                <a:r>
                  <a:rPr lang="en-US" sz="1600" dirty="0" smtClean="0"/>
                  <a:t>Compare hit resolution and residual shift correction.</a:t>
                </a:r>
              </a:p>
              <a:p>
                <a:endParaRPr lang="en-US" sz="1600" dirty="0" smtClean="0"/>
              </a:p>
              <a:p>
                <a:pPr lvl="2"/>
                <a:endParaRPr lang="en-US" sz="1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6814" y="1035721"/>
                <a:ext cx="4517834" cy="5328591"/>
              </a:xfrm>
              <a:blipFill>
                <a:blip r:embed="rId5"/>
                <a:stretch>
                  <a:fillRect l="-2699" t="-1030" r="-21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4139952" y="6392361"/>
            <a:ext cx="26962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 smtClean="0">
                <a:solidFill>
                  <a:srgbClr val="002060"/>
                </a:solidFill>
              </a:rPr>
              <a:t>6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15042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764" y="188640"/>
            <a:ext cx="4028138" cy="370674"/>
          </a:xfrm>
        </p:spPr>
        <p:txBody>
          <a:bodyPr/>
          <a:lstStyle/>
          <a:p>
            <a:r>
              <a:rPr lang="en-US" sz="2500" dirty="0" smtClean="0"/>
              <a:t>Preliminary results</a:t>
            </a:r>
            <a:endParaRPr lang="en-US" sz="25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A52F4D17-1AD6-42D9-B93A-EB002C62F438}" type="slidenum">
              <a:rPr lang="de-DE" smtClean="0"/>
              <a:pPr/>
              <a:t>8</a:t>
            </a:fld>
            <a:endParaRPr lang="de-DE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18" y="1138864"/>
            <a:ext cx="4597214" cy="31583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629" y="3750494"/>
            <a:ext cx="4475371" cy="3107506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54764" y="628869"/>
            <a:ext cx="8424672" cy="509994"/>
          </a:xfrm>
        </p:spPr>
        <p:txBody>
          <a:bodyPr/>
          <a:lstStyle/>
          <a:p>
            <a:r>
              <a:rPr lang="en-US" dirty="0" smtClean="0"/>
              <a:t> Global calibration, hit resolution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646032" y="1292940"/>
            <a:ext cx="4167518" cy="1671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Global calibration/tracking parameters result on a difference of &lt; </a:t>
            </a:r>
            <a:r>
              <a:rPr lang="en-US" dirty="0"/>
              <a:t>5</a:t>
            </a:r>
            <a:r>
              <a:rPr lang="en-US" dirty="0" smtClean="0"/>
              <a:t> </a:t>
            </a:r>
            <a:r>
              <a:rPr lang="en-DE" dirty="0" smtClean="0"/>
              <a:t>µ</a:t>
            </a:r>
            <a:r>
              <a:rPr lang="en-US" dirty="0" smtClean="0"/>
              <a:t>m with own calibration/tracking parameters.</a:t>
            </a:r>
          </a:p>
          <a:p>
            <a:pPr marL="285750" indent="-285750" algn="l">
              <a:lnSpc>
                <a:spcPct val="95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 algn="l">
              <a:lnSpc>
                <a:spcPct val="95000"/>
              </a:lnSpc>
            </a:pPr>
            <a:r>
              <a:rPr lang="en-US" dirty="0" smtClean="0"/>
              <a:t>  </a:t>
            </a:r>
          </a:p>
        </p:txBody>
      </p:sp>
      <p:sp>
        <p:nvSpPr>
          <p:cNvPr id="9" name="Rectangle 8"/>
          <p:cNvSpPr/>
          <p:nvPr/>
        </p:nvSpPr>
        <p:spPr>
          <a:xfrm>
            <a:off x="4139952" y="6392361"/>
            <a:ext cx="26962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 smtClean="0">
                <a:solidFill>
                  <a:srgbClr val="002060"/>
                </a:solidFill>
              </a:rPr>
              <a:t>7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67549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06609" y="130490"/>
            <a:ext cx="3276233" cy="442682"/>
          </a:xfrm>
        </p:spPr>
        <p:txBody>
          <a:bodyPr/>
          <a:lstStyle/>
          <a:p>
            <a:r>
              <a:rPr lang="en-US" sz="2200" dirty="0" smtClean="0"/>
              <a:t>Channel RESIDUAL comparison</a:t>
            </a:r>
            <a:endParaRPr lang="en-US" sz="2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016" y="260648"/>
            <a:ext cx="4077359" cy="222334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02542" y="4387218"/>
            <a:ext cx="3168352" cy="355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en-US" dirty="0" smtClean="0"/>
              <a:t>Proton beam 2.5 GeV/c</a:t>
            </a:r>
          </a:p>
        </p:txBody>
      </p:sp>
      <p:sp>
        <p:nvSpPr>
          <p:cNvPr id="2" name="Rectangle 1"/>
          <p:cNvSpPr/>
          <p:nvPr/>
        </p:nvSpPr>
        <p:spPr>
          <a:xfrm>
            <a:off x="159608" y="5085184"/>
            <a:ext cx="41963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 smtClean="0">
                <a:solidFill>
                  <a:srgbClr val="C00000"/>
                </a:solidFill>
              </a:rPr>
              <a:t>Mean residual stay </a:t>
            </a:r>
            <a:r>
              <a:rPr lang="en-US" sz="1500" dirty="0">
                <a:solidFill>
                  <a:srgbClr val="C00000"/>
                </a:solidFill>
              </a:rPr>
              <a:t>mostly within a window of 30 </a:t>
            </a:r>
            <a:r>
              <a:rPr lang="en-DE" sz="1500" dirty="0">
                <a:solidFill>
                  <a:srgbClr val="C00000"/>
                </a:solidFill>
              </a:rPr>
              <a:t>µ</a:t>
            </a:r>
            <a:r>
              <a:rPr lang="en-US" sz="1500" dirty="0" smtClean="0">
                <a:solidFill>
                  <a:srgbClr val="C00000"/>
                </a:solidFill>
              </a:rPr>
              <a:t>m for tracks above the wire.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 smtClean="0">
                <a:solidFill>
                  <a:srgbClr val="C00000"/>
                </a:solidFill>
              </a:rPr>
              <a:t>Difference in mean residuals can be attributed to hit-map differences. </a:t>
            </a:r>
            <a:endParaRPr lang="en-US" sz="1500" dirty="0">
              <a:solidFill>
                <a:srgbClr val="C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14" y="1372322"/>
            <a:ext cx="4156208" cy="299453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8872" y="3762188"/>
            <a:ext cx="4359632" cy="31071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914196" y="4267955"/>
            <a:ext cx="3770372" cy="297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en-US" sz="1400" dirty="0" smtClean="0"/>
              <a:t>Mean residual, tracks below the wire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27584" y="1576509"/>
            <a:ext cx="3770372" cy="297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en-US" sz="1400" dirty="0" smtClean="0"/>
              <a:t>Mean residual, tracks above the wire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139952" y="6392361"/>
            <a:ext cx="26962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 smtClean="0">
                <a:solidFill>
                  <a:srgbClr val="002060"/>
                </a:solidFill>
              </a:rPr>
              <a:t>8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9659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ülich">
  <a:themeElements>
    <a:clrScheme name="Benutzerdefiniert 292">
      <a:dk1>
        <a:sysClr val="windowText" lastClr="000000"/>
      </a:dk1>
      <a:lt1>
        <a:sysClr val="window" lastClr="FFFFFF"/>
      </a:lt1>
      <a:dk2>
        <a:srgbClr val="6D268E"/>
      </a:dk2>
      <a:lt2>
        <a:srgbClr val="EBEBEB"/>
      </a:lt2>
      <a:accent1>
        <a:srgbClr val="023D6B"/>
      </a:accent1>
      <a:accent2>
        <a:srgbClr val="ADBDE3"/>
      </a:accent2>
      <a:accent3>
        <a:srgbClr val="30A93B"/>
      </a:accent3>
      <a:accent4>
        <a:srgbClr val="FFE900"/>
      </a:accent4>
      <a:accent5>
        <a:srgbClr val="FF8C0C"/>
      </a:accent5>
      <a:accent6>
        <a:srgbClr val="DF0F44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lnSpc>
            <a:spcPct val="95000"/>
          </a:lnSpc>
          <a:defRPr sz="2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lnSpc>
            <a:spcPct val="95000"/>
          </a:lnSpc>
          <a:defRPr sz="2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Jülich_PowerPoint_4x3.potx" id="{E196826F-6C0F-445C-BD8C-22FE7C2F280E}" vid="{14111AE6-F94B-48C2-BAEC-A344D78BDC25}"/>
    </a:ext>
  </a:extLst>
</a:theme>
</file>

<file path=ppt/theme/theme2.xml><?xml version="1.0" encoding="utf-8"?>
<a:theme xmlns:a="http://schemas.openxmlformats.org/drawingml/2006/main" name="Office">
  <a:themeElements>
    <a:clrScheme name="Benutzerdefiniert 282">
      <a:dk1>
        <a:sysClr val="windowText" lastClr="000000"/>
      </a:dk1>
      <a:lt1>
        <a:sysClr val="window" lastClr="FFFFFF"/>
      </a:lt1>
      <a:dk2>
        <a:srgbClr val="AF82B9"/>
      </a:dk2>
      <a:lt2>
        <a:srgbClr val="EBEBEB"/>
      </a:lt2>
      <a:accent1>
        <a:srgbClr val="023D6B"/>
      </a:accent1>
      <a:accent2>
        <a:srgbClr val="ADBDE3"/>
      </a:accent2>
      <a:accent3>
        <a:srgbClr val="B9D25F"/>
      </a:accent3>
      <a:accent4>
        <a:srgbClr val="FAEB5A"/>
      </a:accent4>
      <a:accent5>
        <a:srgbClr val="FAB45A"/>
      </a:accent5>
      <a:accent6>
        <a:srgbClr val="EB5F73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Benutzerdefiniert 282">
      <a:dk1>
        <a:sysClr val="windowText" lastClr="000000"/>
      </a:dk1>
      <a:lt1>
        <a:sysClr val="window" lastClr="FFFFFF"/>
      </a:lt1>
      <a:dk2>
        <a:srgbClr val="AF82B9"/>
      </a:dk2>
      <a:lt2>
        <a:srgbClr val="EBEBEB"/>
      </a:lt2>
      <a:accent1>
        <a:srgbClr val="023D6B"/>
      </a:accent1>
      <a:accent2>
        <a:srgbClr val="ADBDE3"/>
      </a:accent2>
      <a:accent3>
        <a:srgbClr val="B9D25F"/>
      </a:accent3>
      <a:accent4>
        <a:srgbClr val="FAEB5A"/>
      </a:accent4>
      <a:accent5>
        <a:srgbClr val="FAB45A"/>
      </a:accent5>
      <a:accent6>
        <a:srgbClr val="EB5F73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Juelich_PowerPoint_4x3</Template>
  <TotalTime>104</TotalTime>
  <Words>649</Words>
  <Application>Microsoft Office PowerPoint</Application>
  <PresentationFormat>On-screen Show (4:3)</PresentationFormat>
  <Paragraphs>141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Cambria Math</vt:lpstr>
      <vt:lpstr>Symbol</vt:lpstr>
      <vt:lpstr>Jülich</vt:lpstr>
      <vt:lpstr>STT BEAmdata analysis and inputs to simulation</vt:lpstr>
      <vt:lpstr>Outline</vt:lpstr>
      <vt:lpstr>CALIBRATION AND TRACKING</vt:lpstr>
      <vt:lpstr>PowerPoint Presentation</vt:lpstr>
      <vt:lpstr>PowerPoint Presentation</vt:lpstr>
      <vt:lpstr>rEMARKS</vt:lpstr>
      <vt:lpstr>Global calibration</vt:lpstr>
      <vt:lpstr>Preliminary results</vt:lpstr>
      <vt:lpstr>Channel RESIDUAL comparison</vt:lpstr>
      <vt:lpstr>PowerPoint Presentation</vt:lpstr>
      <vt:lpstr>Inputs to Simulation (hit digitization)</vt:lpstr>
      <vt:lpstr>Summary and outlook</vt:lpstr>
      <vt:lpstr>PowerPoint Presentation</vt:lpstr>
      <vt:lpstr>Channel RESIDUAL comparison</vt:lpstr>
      <vt:lpstr>Channel RESIDUAL comparison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STT BEAmdata analysis and inputs to simulation</dc:title>
  <dc:creator>g.perez</dc:creator>
  <cp:lastModifiedBy>g.perez</cp:lastModifiedBy>
  <cp:revision>11</cp:revision>
  <dcterms:created xsi:type="dcterms:W3CDTF">2019-11-06T12:16:50Z</dcterms:created>
  <dcterms:modified xsi:type="dcterms:W3CDTF">2019-11-06T14:02:55Z</dcterms:modified>
</cp:coreProperties>
</file>