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0" r:id="rId3"/>
    <p:sldId id="261" r:id="rId4"/>
    <p:sldId id="262" r:id="rId5"/>
    <p:sldId id="263" r:id="rId6"/>
    <p:sldId id="281" r:id="rId7"/>
    <p:sldId id="286" r:id="rId8"/>
    <p:sldId id="287" r:id="rId9"/>
    <p:sldId id="273" r:id="rId10"/>
    <p:sldId id="288" r:id="rId11"/>
    <p:sldId id="295" r:id="rId12"/>
    <p:sldId id="283" r:id="rId13"/>
    <p:sldId id="284" r:id="rId14"/>
    <p:sldId id="289" r:id="rId15"/>
    <p:sldId id="290" r:id="rId16"/>
    <p:sldId id="291" r:id="rId17"/>
    <p:sldId id="292" r:id="rId18"/>
    <p:sldId id="293" r:id="rId19"/>
    <p:sldId id="294" r:id="rId20"/>
    <p:sldId id="282" r:id="rId21"/>
    <p:sldId id="275" r:id="rId22"/>
    <p:sldId id="277" r:id="rId23"/>
    <p:sldId id="280" r:id="rId24"/>
    <p:sldId id="285" r:id="rId25"/>
    <p:sldId id="279" r:id="rId26"/>
    <p:sldId id="278" r:id="rId27"/>
    <p:sldId id="296" r:id="rId28"/>
    <p:sldId id="27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5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0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77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0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092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049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44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555B4-9993-4460-B057-550F3CDB3523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3736-EF5F-4946-B0A3-DA335C1B81B3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87FEE-F925-469F-AF7A-9D34BAFF739C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4E45-4D2A-491C-9915-0BF6A0093841}" type="datetime1">
              <a:rPr lang="ru-RU" altLang="en-US" smtClean="0"/>
              <a:t>05.11.2019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S.Pivovarov, E.Pyata,  BINP                             PANDA Magnet 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‹Nr.›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5E86-B0F5-47B7-A043-CF563C7CE19D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271C-473E-4C74-BDB3-6288FF3B524D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447D-3AC3-45AC-B5A9-C8A4E7B80E83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FAF01-CC96-47C1-91FB-51958DABBADC}" type="datetime1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5C4A-5C8C-4713-AC1A-02E7B366CF8E}" type="datetime1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1942-56FD-4068-9CC2-6F473217627A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136B-ED64-4C98-B5A4-5EAB49898D13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520A9-B293-421B-BD4C-2FE41F64F5EF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5BA67-B290-46FC-88C6-B66D9E051E52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40184" y="87549"/>
            <a:ext cx="9333781" cy="64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Solenoid Magnet Production in BINP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40" y="821840"/>
            <a:ext cx="9874571" cy="55524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63267" y="6465702"/>
            <a:ext cx="386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S.Pivovarov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E.Pyata</a:t>
            </a:r>
            <a:r>
              <a:rPr lang="ru-RU" dirty="0">
                <a:solidFill>
                  <a:srgbClr val="FF0000"/>
                </a:solidFill>
              </a:rPr>
              <a:t>,  </a:t>
            </a:r>
            <a:r>
              <a:rPr lang="ru-RU" dirty="0" smtClean="0">
                <a:solidFill>
                  <a:srgbClr val="FF0000"/>
                </a:solidFill>
              </a:rPr>
              <a:t>BINP</a:t>
            </a:r>
            <a:r>
              <a:rPr lang="en-US" dirty="0" smtClean="0">
                <a:solidFill>
                  <a:srgbClr val="FF0000"/>
                </a:solidFill>
              </a:rPr>
              <a:t>, Novosibirsk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C452-0C1B-41DC-91B1-7CA126CAB255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3152" y="706791"/>
            <a:ext cx="11648848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Plan</a:t>
            </a:r>
          </a:p>
          <a:p>
            <a:pPr algn="just"/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Procurement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A995/998 wire 9,5 mm		</a:t>
            </a:r>
            <a:endParaRPr lang="en-US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719138" indent="263525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Preparation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of the contract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for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purchasing 3500 kg A995 aluminum raw material;</a:t>
            </a:r>
          </a:p>
          <a:p>
            <a:pPr marL="719138" indent="263525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Sign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of the contract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for production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A995/998 wire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Ø 9,5 mm with NANOELECTRO:</a:t>
            </a:r>
          </a:p>
          <a:p>
            <a:pPr marL="1789113" indent="-446088" algn="just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First step – production from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 aluminum raw material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147 kg;</a:t>
            </a:r>
          </a:p>
          <a:p>
            <a:pPr marL="1789113" indent="-446088" algn="just"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nd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step – production 2500 kg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A995/998 wire 9,5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mm.</a:t>
            </a:r>
            <a:endParaRPr lang="ru-RU" b="1" dirty="0"/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Conklad – 02/2020 in SARKO with prototype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PANDA cable and A995/998 wire 9,5 mm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Tests of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prototype PANDA cable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and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A995/998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matrix after Conklad – 02-03/2020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Co-extrusion/ Conklad – 02/2020 in SARKO with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Cu Rutherford cable 1000m and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A995/998 wire 9,5 mm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Cold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work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to result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overall geometrical conductor dimensions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- 03-04/ 2020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Production PANDA </a:t>
            </a:r>
            <a:r>
              <a:rPr lang="en-US" sz="20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NbTi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strands 	-	06-07/ 2020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Production PANDA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NbTi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conductor with A995 matrix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	-	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07-08/ 2020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</p:spTree>
    <p:extLst>
      <p:ext uri="{BB962C8B-B14F-4D97-AF65-F5344CB8AC3E}">
        <p14:creationId xmlns:p14="http://schemas.microsoft.com/office/powerpoint/2010/main" val="2104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72AD-1B29-4D89-9E9B-E3AE919F8C9B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077" y="472965"/>
            <a:ext cx="4221218" cy="5628290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16667" y="167779"/>
            <a:ext cx="6337737" cy="3403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Produced about 20 meters a conductor from A95 and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cable;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 pieces the conductor 3,5m prepared for following tests;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Mechanical tests should be in BINP;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Cryogenic tests for RRR and critical currents should be carried out in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institute and CERN.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20191101_074633.jpg - Средство просмотра фотографий Window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7828" r="14988" b="15107"/>
          <a:stretch/>
        </p:blipFill>
        <p:spPr>
          <a:xfrm>
            <a:off x="2980694" y="3522942"/>
            <a:ext cx="3573710" cy="26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 and Frame.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08915" y="6491045"/>
            <a:ext cx="4629830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2469859" y="782206"/>
            <a:ext cx="6140741" cy="5605338"/>
          </a:xfrm>
        </p:spPr>
      </p:pic>
      <p:sp>
        <p:nvSpPr>
          <p:cNvPr id="5" name="Прямоугольник 4"/>
          <p:cNvSpPr/>
          <p:nvPr/>
        </p:nvSpPr>
        <p:spPr>
          <a:xfrm>
            <a:off x="8610600" y="5457179"/>
            <a:ext cx="348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Control </a:t>
            </a:r>
            <a:r>
              <a:rPr lang="en-US" b="1" dirty="0" smtClean="0">
                <a:solidFill>
                  <a:srgbClr val="0070C0"/>
                </a:solidFill>
              </a:rPr>
              <a:t>assembling 12/2019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7831" y="1122213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Frame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0208" y="2133591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Yoke</a:t>
            </a:r>
            <a:endParaRPr lang="ru-RU" sz="1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00830" y="240498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215811" y="1343240"/>
            <a:ext cx="752020" cy="55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9094-C262-4BD6-9ED9-E6E4E28D0CE1}" type="datetime1">
              <a:rPr lang="ru-RU" smtClean="0"/>
              <a:t>05.11.2019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8599.jpg.png - Средство просмотра фотографий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37675" r="37109" b="29664"/>
          <a:stretch/>
        </p:blipFill>
        <p:spPr>
          <a:xfrm>
            <a:off x="5904274" y="2448819"/>
            <a:ext cx="6007659" cy="3456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odule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355771" y="6491045"/>
            <a:ext cx="5282973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20227" y="6013763"/>
            <a:ext cx="348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F</a:t>
            </a:r>
            <a:r>
              <a:rPr lang="en-US" b="1" dirty="0" smtClean="0">
                <a:solidFill>
                  <a:srgbClr val="0070C0"/>
                </a:solidFill>
              </a:rPr>
              <a:t>inished </a:t>
            </a:r>
            <a:r>
              <a:rPr lang="en-US" b="1" dirty="0">
                <a:solidFill>
                  <a:srgbClr val="0070C0"/>
                </a:solidFill>
              </a:rPr>
              <a:t>module</a:t>
            </a:r>
          </a:p>
        </p:txBody>
      </p:sp>
      <p:pic>
        <p:nvPicPr>
          <p:cNvPr id="10" name="Объект 9" descr="20190228_115350.jpg - Средство просмотра фотографий Windows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25854" r="21645" b="10140"/>
          <a:stretch/>
        </p:blipFill>
        <p:spPr>
          <a:xfrm>
            <a:off x="327170" y="678706"/>
            <a:ext cx="6042427" cy="3608068"/>
          </a:xfrm>
        </p:spPr>
      </p:pic>
      <p:sp>
        <p:nvSpPr>
          <p:cNvPr id="13" name="Прямоугольник 12"/>
          <p:cNvSpPr/>
          <p:nvPr/>
        </p:nvSpPr>
        <p:spPr>
          <a:xfrm>
            <a:off x="975834" y="4413411"/>
            <a:ext cx="348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Module after welding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5A63-F585-4668-B606-4D203E01ED4B}" type="datetime1">
              <a:rPr lang="ru-RU" smtClean="0"/>
              <a:t>05.11.2019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Upstream Door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72293" y="6491045"/>
            <a:ext cx="4766452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3" name="Рисунок 2" descr="20191031_114005.jpg - Средство просмотра фотографий Window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20184" r="15814" b="14740"/>
          <a:stretch/>
        </p:blipFill>
        <p:spPr>
          <a:xfrm>
            <a:off x="335559" y="678706"/>
            <a:ext cx="3884103" cy="2740508"/>
          </a:xfrm>
          <a:prstGeom prst="rect">
            <a:avLst/>
          </a:prstGeom>
        </p:spPr>
      </p:pic>
      <p:pic>
        <p:nvPicPr>
          <p:cNvPr id="5" name="Рисунок 4" descr="20191031_114240.jpg - Средство просмотра фотографий Window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28257" r="15539" b="9236"/>
          <a:stretch/>
        </p:blipFill>
        <p:spPr>
          <a:xfrm>
            <a:off x="5394121" y="746620"/>
            <a:ext cx="5714407" cy="3582898"/>
          </a:xfrm>
          <a:prstGeom prst="rect">
            <a:avLst/>
          </a:prstGeom>
        </p:spPr>
      </p:pic>
      <p:pic>
        <p:nvPicPr>
          <p:cNvPr id="7" name="Рисунок 6" descr="20191031_113826.jpg - Средство просмотра фотографий Window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19449" r="17834" b="25015"/>
          <a:stretch/>
        </p:blipFill>
        <p:spPr>
          <a:xfrm>
            <a:off x="335559" y="3558767"/>
            <a:ext cx="5536733" cy="311484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13A2C-8DA5-43D8-BF0C-BCD9DE238C38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Downstream Door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381897" y="6491045"/>
            <a:ext cx="5256847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4" name="Рисунок 3" descr="20191031_114432.jpg - Средство просмотра фотографий Window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3487" r="20221" b="10948"/>
          <a:stretch/>
        </p:blipFill>
        <p:spPr>
          <a:xfrm>
            <a:off x="318781" y="788566"/>
            <a:ext cx="4944183" cy="3397541"/>
          </a:xfrm>
          <a:prstGeom prst="rect">
            <a:avLst/>
          </a:prstGeom>
        </p:spPr>
      </p:pic>
      <p:pic>
        <p:nvPicPr>
          <p:cNvPr id="6" name="Рисунок 5" descr="20191031_114445.jpg - Средство просмотра фотографий Window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25199" r="5714" b="20367"/>
          <a:stretch/>
        </p:blipFill>
        <p:spPr>
          <a:xfrm>
            <a:off x="5540089" y="940571"/>
            <a:ext cx="6389936" cy="3170035"/>
          </a:xfrm>
          <a:prstGeom prst="rect">
            <a:avLst/>
          </a:prstGeom>
        </p:spPr>
      </p:pic>
      <p:pic>
        <p:nvPicPr>
          <p:cNvPr id="9" name="Рисунок 8" descr="20191031_114505.jpg - Средство просмотра фотографий Window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39144" r="10764" b="22324"/>
          <a:stretch/>
        </p:blipFill>
        <p:spPr>
          <a:xfrm>
            <a:off x="3045205" y="4372471"/>
            <a:ext cx="6065239" cy="2104132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F575-DFBA-42BA-AAF8-17EEA757CECF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Beam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225143" y="6491045"/>
            <a:ext cx="5413601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4" name="Рисунок 3" descr="IMG-20191031-WA0001.jpg - Средство просмотра фотографий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t="20306" r="12601" b="18654"/>
          <a:stretch/>
        </p:blipFill>
        <p:spPr>
          <a:xfrm>
            <a:off x="302004" y="678706"/>
            <a:ext cx="5879262" cy="4346300"/>
          </a:xfrm>
          <a:prstGeom prst="rect">
            <a:avLst/>
          </a:prstGeom>
        </p:spPr>
      </p:pic>
      <p:pic>
        <p:nvPicPr>
          <p:cNvPr id="6" name="Рисунок 5" descr="IMG-20191031-WA0000.jpg - Средство просмотра фотографий Window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16391" r="15080" b="22691"/>
          <a:stretch/>
        </p:blipFill>
        <p:spPr>
          <a:xfrm>
            <a:off x="6308520" y="2208182"/>
            <a:ext cx="5670736" cy="3873835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D2C3-CFCF-4401-93B5-70C2469DD240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Top Frame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963887" y="6491045"/>
            <a:ext cx="5674858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3" name="Рисунок 2" descr="20191031_113857.jpg - Средство просмотра фотографий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23120" r="8193" b="6666"/>
          <a:stretch/>
        </p:blipFill>
        <p:spPr>
          <a:xfrm>
            <a:off x="1947748" y="822120"/>
            <a:ext cx="8690996" cy="555526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3763-A447-494C-A88C-60BA200F22D2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Vertical Beams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721531" y="6491045"/>
            <a:ext cx="4917213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3" name="Рисунок 2" descr="20191031_113948.jpg - Средство просмотра фотографий Window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19083" r="5990" b="6543"/>
          <a:stretch/>
        </p:blipFill>
        <p:spPr>
          <a:xfrm>
            <a:off x="1694576" y="763398"/>
            <a:ext cx="8808441" cy="560788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E4DE-5908-49AC-BB72-99E419BE5794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4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ngle Beams production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290457" y="6491045"/>
            <a:ext cx="5348287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3" name="Рисунок 2" descr="20191031_113926.jpg - Средство просмотра фотографий Window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27645" r="6265" b="6666"/>
          <a:stretch/>
        </p:blipFill>
        <p:spPr>
          <a:xfrm>
            <a:off x="461395" y="830510"/>
            <a:ext cx="4514746" cy="2852257"/>
          </a:xfrm>
          <a:prstGeom prst="rect">
            <a:avLst/>
          </a:prstGeom>
        </p:spPr>
      </p:pic>
      <p:pic>
        <p:nvPicPr>
          <p:cNvPr id="5" name="Рисунок 4" descr="20191031_114046.jpg - Средство просмотра фотографий Window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3945" r="16732" b="10458"/>
          <a:stretch/>
        </p:blipFill>
        <p:spPr>
          <a:xfrm>
            <a:off x="7694736" y="830510"/>
            <a:ext cx="3581571" cy="3061425"/>
          </a:xfrm>
          <a:prstGeom prst="rect">
            <a:avLst/>
          </a:prstGeom>
        </p:spPr>
      </p:pic>
      <p:pic>
        <p:nvPicPr>
          <p:cNvPr id="7" name="Рисунок 6" descr="20191031_114021.jpg - Средство просмотра фотографий Window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22875" r="14528" b="9358"/>
          <a:stretch/>
        </p:blipFill>
        <p:spPr>
          <a:xfrm>
            <a:off x="3932216" y="2896799"/>
            <a:ext cx="4348255" cy="311231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22F9-5E0B-45C0-83BE-EF8F3F7C9D21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6B7-8B2D-4824-895B-255920B47D43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010" y="365534"/>
            <a:ext cx="6476760" cy="5231026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838219" y="31524"/>
            <a:ext cx="7056783" cy="378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62530" y="5877786"/>
            <a:ext cx="7608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Arrangement of the components of the PANDA solenoid.</a:t>
            </a:r>
            <a:endParaRPr lang="en-US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3661" y="571047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38577" y="2767736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97082" y="1971704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98416" y="3555463"/>
            <a:ext cx="161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11339" y="4049223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Yoke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581400" y="905683"/>
            <a:ext cx="1106241" cy="6384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30782" y="4245190"/>
            <a:ext cx="1327215" cy="2236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7422879" y="3774821"/>
            <a:ext cx="1222980" cy="307778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66403" y="2192939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755680" y="2394012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Magnet and Control Dewar.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5223" y="6491045"/>
            <a:ext cx="4773521" cy="365125"/>
          </a:xfrm>
        </p:spPr>
        <p:txBody>
          <a:bodyPr/>
          <a:lstStyle/>
          <a:p>
            <a:r>
              <a:rPr lang="sv-SE" dirty="0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14950" r="43824" b="7090"/>
          <a:stretch/>
        </p:blipFill>
        <p:spPr>
          <a:xfrm>
            <a:off x="2968132" y="722451"/>
            <a:ext cx="4536504" cy="5699712"/>
          </a:xfrm>
        </p:spPr>
      </p:pic>
      <p:sp>
        <p:nvSpPr>
          <p:cNvPr id="3" name="Прямоугольник 2"/>
          <p:cNvSpPr/>
          <p:nvPr/>
        </p:nvSpPr>
        <p:spPr>
          <a:xfrm>
            <a:off x="7382312" y="4425527"/>
            <a:ext cx="4563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</a:t>
            </a:r>
            <a:r>
              <a:rPr lang="en-US" b="1" dirty="0" smtClean="0">
                <a:solidFill>
                  <a:srgbClr val="0070C0"/>
                </a:solidFill>
              </a:rPr>
              <a:t>ready, technological </a:t>
            </a:r>
            <a:r>
              <a:rPr lang="en-US" b="1" dirty="0">
                <a:solidFill>
                  <a:srgbClr val="0070C0"/>
                </a:solidFill>
              </a:rPr>
              <a:t>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6044" y="1701057"/>
            <a:ext cx="209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Dewar box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4970" y="4056195"/>
            <a:ext cx="1801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Cryostat and Coil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774794" y="4268330"/>
            <a:ext cx="780176" cy="31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239699" y="1929468"/>
            <a:ext cx="956345" cy="45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063628" y="2041765"/>
            <a:ext cx="351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Preliminary design December 2019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A6E7-0B32-4499-A998-62E81A5A8AE1}" type="datetime1">
              <a:rPr lang="ru-RU" smtClean="0"/>
              <a:t>05.11.2019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78962" y="748749"/>
            <a:ext cx="24176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 = 1m, L=180 mm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Conductor: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-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7957" y="6103511"/>
            <a:ext cx="9267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12Э010000СБ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7461" r="12896" b="1240"/>
          <a:stretch/>
        </p:blipFill>
        <p:spPr>
          <a:xfrm>
            <a:off x="326648" y="627784"/>
            <a:ext cx="8205733" cy="5788792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8D5C-8A3E-4BE9-B73F-E3921A0D9A86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5457179"/>
            <a:ext cx="348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production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Drawing of the Devices for winding coil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(scheme).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 descr="PH1870000AS2.pdf - Adobe Acrobat Pr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15149" r="15774" b="727"/>
          <a:stretch/>
        </p:blipFill>
        <p:spPr>
          <a:xfrm>
            <a:off x="329680" y="487050"/>
            <a:ext cx="8280920" cy="5916940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F430-61B3-4B50-A668-B5BCB758C1A7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955739" y="5425472"/>
            <a:ext cx="2770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production</a:t>
            </a:r>
          </a:p>
        </p:txBody>
      </p:sp>
    </p:spTree>
    <p:extLst>
      <p:ext uri="{BB962C8B-B14F-4D97-AF65-F5344CB8AC3E}">
        <p14:creationId xmlns:p14="http://schemas.microsoft.com/office/powerpoint/2010/main" val="5713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Drawing of the Device for impregnation coil (scheme).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 descr="RP2310000AS2.pdf - Adobe Acrobat Pr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15806" r="16351" b="985"/>
          <a:stretch/>
        </p:blipFill>
        <p:spPr>
          <a:xfrm>
            <a:off x="548639" y="620689"/>
            <a:ext cx="8061962" cy="5827051"/>
          </a:xfrm>
        </p:spPr>
      </p:pic>
      <p:sp>
        <p:nvSpPr>
          <p:cNvPr id="3" name="Прямоугольник 2"/>
          <p:cNvSpPr/>
          <p:nvPr/>
        </p:nvSpPr>
        <p:spPr>
          <a:xfrm>
            <a:off x="9089962" y="5534529"/>
            <a:ext cx="2770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production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076C-6355-4231-8A0F-0376294265F1}" type="datetime1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S.Pivovarov</a:t>
            </a:r>
            <a:r>
              <a:rPr lang="en-US" dirty="0" smtClean="0"/>
              <a:t>, </a:t>
            </a:r>
            <a:r>
              <a:rPr lang="en-US" dirty="0" err="1" smtClean="0"/>
              <a:t>E.Pyata</a:t>
            </a:r>
            <a:r>
              <a:rPr lang="en-US" dirty="0" smtClean="0"/>
              <a:t>,  BINP                             PANDA Magnet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Tooling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for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winding and impregnation coil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Prototype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7504637" y="6491045"/>
            <a:ext cx="3134107" cy="365125"/>
          </a:xfrm>
        </p:spPr>
        <p:txBody>
          <a:bodyPr/>
          <a:lstStyle/>
          <a:p>
            <a:r>
              <a:rPr lang="sv-SE" smtClean="0"/>
              <a:t>S.Pivovarov, E.Pyata,  BINP                             PANDA Magnet </a:t>
            </a:r>
            <a:endParaRPr lang="ru-RU" dirty="0"/>
          </a:p>
        </p:txBody>
      </p:sp>
      <p:pic>
        <p:nvPicPr>
          <p:cNvPr id="4" name="Объект 3" descr="20191030_122147.jpg - Средство просмотра фотографий Window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7177" r="13465" b="6092"/>
          <a:stretch/>
        </p:blipFill>
        <p:spPr>
          <a:xfrm>
            <a:off x="147663" y="745991"/>
            <a:ext cx="3970440" cy="2998549"/>
          </a:xfrm>
        </p:spPr>
      </p:pic>
      <p:pic>
        <p:nvPicPr>
          <p:cNvPr id="6" name="Рисунок 5" descr="20191030_122415.jpg - Средство просмотра фотографий Window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15903" r="10856" b="22079"/>
          <a:stretch/>
        </p:blipFill>
        <p:spPr>
          <a:xfrm>
            <a:off x="4532206" y="3856072"/>
            <a:ext cx="4160939" cy="2523441"/>
          </a:xfrm>
          <a:prstGeom prst="rect">
            <a:avLst/>
          </a:prstGeom>
        </p:spPr>
      </p:pic>
      <p:pic>
        <p:nvPicPr>
          <p:cNvPr id="7" name="Рисунок 6" descr="20191030_122453.jpg - Средство просмотра фотографий Window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16513" r="5990" b="10948"/>
          <a:stretch/>
        </p:blipFill>
        <p:spPr>
          <a:xfrm>
            <a:off x="7619738" y="745991"/>
            <a:ext cx="4206676" cy="2994668"/>
          </a:xfrm>
          <a:prstGeom prst="rect">
            <a:avLst/>
          </a:prstGeom>
        </p:spPr>
      </p:pic>
      <p:pic>
        <p:nvPicPr>
          <p:cNvPr id="9" name="Рисунок 8" descr="20191030_122749.jpg - Средство просмотра фотографий Window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29234" r="6908" b="15107"/>
          <a:stretch/>
        </p:blipFill>
        <p:spPr>
          <a:xfrm>
            <a:off x="80551" y="3856072"/>
            <a:ext cx="4292842" cy="2557625"/>
          </a:xfrm>
          <a:prstGeom prst="rect">
            <a:avLst/>
          </a:prstGeom>
        </p:spPr>
      </p:pic>
      <p:pic>
        <p:nvPicPr>
          <p:cNvPr id="11" name="Рисунок 10" descr="20191030_123120.jpg - Средство просмотра фотографий Window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20795" r="26281" b="15107"/>
          <a:stretch/>
        </p:blipFill>
        <p:spPr>
          <a:xfrm>
            <a:off x="8851958" y="3852191"/>
            <a:ext cx="3024071" cy="2491531"/>
          </a:xfrm>
          <a:prstGeom prst="rect">
            <a:avLst/>
          </a:prstGeom>
        </p:spPr>
      </p:pic>
      <p:pic>
        <p:nvPicPr>
          <p:cNvPr id="14" name="Рисунок 13" descr="20191030_123222.jpg - Средство просмотра фотографий Windows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7828" r="22792" b="6544"/>
          <a:stretch/>
        </p:blipFill>
        <p:spPr>
          <a:xfrm>
            <a:off x="4532206" y="745991"/>
            <a:ext cx="2874323" cy="2998549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FCEA-86A8-4472-86BF-598C3CE80F46}" type="datetime1">
              <a:rPr lang="ru-RU" smtClean="0"/>
              <a:t>05.11.2019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PDSSM42000000AS_A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4" t="12722" r="27978" b="12661"/>
          <a:stretch/>
        </p:blipFill>
        <p:spPr>
          <a:xfrm>
            <a:off x="456457" y="851655"/>
            <a:ext cx="5752207" cy="5406542"/>
          </a:xfrm>
          <a:prstGeom prst="rect">
            <a:avLst/>
          </a:prstGeom>
        </p:spPr>
      </p:pic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1959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Tooling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 assembling of PANDA Magnet</a:t>
            </a:r>
            <a:endParaRPr lang="en-US" altLang="zh-CN" sz="2400" dirty="0">
              <a:solidFill>
                <a:srgbClr val="FF0000"/>
              </a:solidFill>
              <a:latin typeface="Comic Sans MS" panose="030F0702030302020204" pitchFamily="66" charset="0"/>
              <a:sym typeface="Calibri Light" panose="020F030202020403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5303476" y="2648682"/>
            <a:ext cx="504056" cy="641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401809" y="2154752"/>
            <a:ext cx="2063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Beam</a:t>
            </a:r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 smtClean="0">
                <a:solidFill>
                  <a:srgbClr val="0070C0"/>
                </a:solidFill>
              </a:rPr>
              <a:t>FPDSSM42010000AS_A</a:t>
            </a:r>
            <a:r>
              <a:rPr lang="ru-RU" sz="1200" dirty="0" err="1" smtClean="0">
                <a:solidFill>
                  <a:srgbClr val="0070C0"/>
                </a:solidFill>
              </a:rPr>
              <a:t>уфь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910590" y="3278096"/>
            <a:ext cx="50405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414646" y="3020492"/>
            <a:ext cx="1687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Support of outer shield</a:t>
            </a:r>
          </a:p>
          <a:p>
            <a:r>
              <a:rPr lang="en-US" sz="1200" dirty="0">
                <a:solidFill>
                  <a:srgbClr val="0070C0"/>
                </a:solidFill>
              </a:rPr>
              <a:t>FPDSSM42020000AS_A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800324" y="2799648"/>
            <a:ext cx="594334" cy="23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414646" y="2507609"/>
            <a:ext cx="1687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Support of cold mass</a:t>
            </a:r>
          </a:p>
          <a:p>
            <a:r>
              <a:rPr lang="en-US" sz="1200" dirty="0">
                <a:solidFill>
                  <a:srgbClr val="0070C0"/>
                </a:solidFill>
              </a:rPr>
              <a:t>FPDSSM42030000AS_A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4646" y="1994726"/>
            <a:ext cx="1687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Support of inner shield</a:t>
            </a:r>
          </a:p>
          <a:p>
            <a:r>
              <a:rPr lang="en-US" sz="1200" dirty="0">
                <a:solidFill>
                  <a:srgbClr val="0070C0"/>
                </a:solidFill>
              </a:rPr>
              <a:t>FPDSSM42040000AS_A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29823" y="1434908"/>
            <a:ext cx="2331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Support of inner shell of cryostat FPDSSM42050000AS_A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32560" y="888757"/>
            <a:ext cx="2222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Support of flanges of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0070C0"/>
                </a:solidFill>
              </a:rPr>
              <a:t>cryostat</a:t>
            </a:r>
          </a:p>
          <a:p>
            <a:r>
              <a:rPr lang="en-US" sz="1200" dirty="0">
                <a:solidFill>
                  <a:srgbClr val="0070C0"/>
                </a:solidFill>
              </a:rPr>
              <a:t>FPDSSM42060000AS_A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2757453" y="2232109"/>
            <a:ext cx="544888" cy="3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2730342" y="1637689"/>
            <a:ext cx="599111" cy="31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0" name="Прямая со стрелкой 7169"/>
          <p:cNvCxnSpPr/>
          <p:nvPr/>
        </p:nvCxnSpPr>
        <p:spPr>
          <a:xfrm flipH="1" flipV="1">
            <a:off x="2819200" y="1057871"/>
            <a:ext cx="513360" cy="101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9851E-83BD-4E18-958D-7AB3875A536C}" type="datetime1">
              <a:rPr lang="ru-RU" altLang="en-US" smtClean="0"/>
              <a:t>05.11.2019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altLang="en-US" smtClean="0"/>
              <a:t>S.Pivovarov, E.Pyata,  BINP                             PANDA Magnet </a:t>
            </a:r>
            <a:endParaRPr lang="en-US" alt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25</a:t>
            </a:fld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8723" y="5996310"/>
            <a:ext cx="4463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sz="1600" b="1" dirty="0">
                <a:solidFill>
                  <a:srgbClr val="0070C0"/>
                </a:solidFill>
              </a:rPr>
              <a:t>Design is ready, technological development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3012" r="8264" b="3012"/>
          <a:stretch/>
        </p:blipFill>
        <p:spPr>
          <a:xfrm>
            <a:off x="6722024" y="1346910"/>
            <a:ext cx="5270387" cy="33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1493240" y="61804"/>
            <a:ext cx="8772218" cy="76324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Tooling for installation of the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Magnet into the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</a:t>
            </a:r>
            <a:endParaRPr lang="en-US" altLang="zh-CN" sz="2400" dirty="0">
              <a:solidFill>
                <a:srgbClr val="FF0000"/>
              </a:solidFill>
              <a:latin typeface="Comic Sans MS" panose="030F0702030302020204" pitchFamily="66" charset="0"/>
              <a:sym typeface="Calibri Light" panose="020F03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2154" y="6029598"/>
            <a:ext cx="7979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</a:t>
            </a:r>
            <a:r>
              <a:rPr lang="en-US" b="1" dirty="0" smtClean="0">
                <a:solidFill>
                  <a:srgbClr val="0070C0"/>
                </a:solidFill>
              </a:rPr>
              <a:t>ready, technological </a:t>
            </a:r>
            <a:r>
              <a:rPr lang="en-US" b="1" dirty="0">
                <a:solidFill>
                  <a:srgbClr val="0070C0"/>
                </a:solidFill>
              </a:rPr>
              <a:t>development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2019" r="13775" b="13480"/>
          <a:stretch/>
        </p:blipFill>
        <p:spPr>
          <a:xfrm>
            <a:off x="687638" y="888958"/>
            <a:ext cx="8107254" cy="4752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9118" y="5867497"/>
            <a:ext cx="1994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Removable Support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6053" y="4714588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Fixed Support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90689" y="973599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Beam (1.6t)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77679" y="4262133"/>
            <a:ext cx="1994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Central removable Support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7783" y="5587602"/>
            <a:ext cx="2149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Support</a:t>
            </a:r>
            <a:r>
              <a:rPr lang="ru-RU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for Magnet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881" y="1346029"/>
            <a:ext cx="1415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Rollers system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818212" y="1666614"/>
            <a:ext cx="360040" cy="361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34639" y="1257087"/>
            <a:ext cx="569549" cy="334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5" idx="0"/>
          </p:cNvCxnSpPr>
          <p:nvPr/>
        </p:nvCxnSpPr>
        <p:spPr>
          <a:xfrm flipH="1" flipV="1">
            <a:off x="1864879" y="5492481"/>
            <a:ext cx="281517" cy="375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385662" y="5244827"/>
            <a:ext cx="469340" cy="420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4302731" y="2773380"/>
            <a:ext cx="1512168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0"/>
          </p:cNvCxnSpPr>
          <p:nvPr/>
        </p:nvCxnSpPr>
        <p:spPr>
          <a:xfrm flipV="1">
            <a:off x="7710129" y="3853214"/>
            <a:ext cx="493712" cy="861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26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43672" y="639447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S.Pivovarov, E.Pyata,  BINP                             PANDA Magnet </a:t>
            </a:r>
            <a:endParaRPr lang="en-US" alt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1" t="15349" r="22853" b="25325"/>
          <a:stretch/>
        </p:blipFill>
        <p:spPr>
          <a:xfrm>
            <a:off x="8681116" y="3603319"/>
            <a:ext cx="2722926" cy="185178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600812" y="2544904"/>
            <a:ext cx="18032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Transport support </a:t>
            </a:r>
          </a:p>
          <a:p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Magnet</a:t>
            </a:r>
            <a:endParaRPr lang="ru-RU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9674912" y="3094398"/>
            <a:ext cx="424159" cy="823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93840C-2BCD-4B53-8A94-54D1F7BF848B}" type="datetime1">
              <a:rPr lang="ru-RU" altLang="en-US" smtClean="0"/>
              <a:t>05.11.2019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2063552" y="188640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Installation procedure of the Magnet into the Iron Yoke</a:t>
            </a:r>
            <a:endParaRPr lang="en-US" altLang="zh-CN" sz="2400" dirty="0">
              <a:solidFill>
                <a:srgbClr val="FF0000"/>
              </a:solidFill>
              <a:latin typeface="Comic Sans MS" panose="030F0702030302020204" pitchFamily="66" charset="0"/>
              <a:sym typeface="Calibri Light" panose="020F03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28709" y="6017796"/>
            <a:ext cx="780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Insert removable support and install the rollers system for moving magnet.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4715" r="30313" b="16402"/>
          <a:stretch/>
        </p:blipFill>
        <p:spPr>
          <a:xfrm>
            <a:off x="4295800" y="1069032"/>
            <a:ext cx="6263448" cy="4901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-428" r="1177" b="8216"/>
          <a:stretch/>
        </p:blipFill>
        <p:spPr>
          <a:xfrm>
            <a:off x="1703512" y="1052736"/>
            <a:ext cx="3656656" cy="18722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16298" y="3173635"/>
            <a:ext cx="1415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Rollers system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2279576" y="1556793"/>
            <a:ext cx="504056" cy="1616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27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S.Pivovarov, BINP,  PANDA Magnet</a:t>
            </a:r>
            <a:endParaRPr lang="en-US" alt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30D24-82B2-4AAE-94E0-D2D727A65F86}" type="datetime3">
              <a:rPr lang="en-US" altLang="en-US" smtClean="0"/>
              <a:t>5 November 2019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00EA-DC0F-47AA-9010-4BD68FA707DB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84" y="138535"/>
            <a:ext cx="10404453" cy="585140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67055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B0B13-BAB1-4248-8189-8ED6F3679DF4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0212" y="6356350"/>
            <a:ext cx="4114800" cy="365125"/>
          </a:xfrm>
        </p:spPr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924915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47313689"/>
              </p:ext>
            </p:extLst>
          </p:nvPr>
        </p:nvGraphicFramePr>
        <p:xfrm>
          <a:off x="838200" y="725885"/>
          <a:ext cx="10160163" cy="5405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4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5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7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work, preparation 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Preliminary design December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6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56159" y="6151847"/>
            <a:ext cx="6736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Status of work of the PANDA solenoid production.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8BDF-DF3D-47BD-9F10-2D0DE2C8799E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36905731"/>
              </p:ext>
            </p:extLst>
          </p:nvPr>
        </p:nvGraphicFramePr>
        <p:xfrm>
          <a:off x="902513" y="535796"/>
          <a:ext cx="10386973" cy="4883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6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71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yoke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20-25/11/2017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</a:t>
                      </a:r>
                      <a:r>
                        <a:rPr lang="en-US" sz="1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SibMash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(SET), signed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2/11/2017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 raw materials (1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batch, 60 t)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26/12/2017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of production of the 1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4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octant production, W3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19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Welding of 8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Machining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6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machining of the vertical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machining of the upper octant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Upstream door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0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Downstream door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51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 of a tooling for the yoke assembly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43992" y="5917235"/>
            <a:ext cx="5631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A4D8-5F70-4DB4-8075-11EE902233A1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5279" y="193707"/>
            <a:ext cx="860182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76680583"/>
              </p:ext>
            </p:extLst>
          </p:nvPr>
        </p:nvGraphicFramePr>
        <p:xfrm>
          <a:off x="926295" y="1207319"/>
          <a:ext cx="10523160" cy="4006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12/2019-0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? Q2-2020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7856" y="5631298"/>
            <a:ext cx="5705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Table3.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314F-D95B-4F22-89C2-6651014E7F29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Cryostat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70903655"/>
              </p:ext>
            </p:extLst>
          </p:nvPr>
        </p:nvGraphicFramePr>
        <p:xfrm>
          <a:off x="902513" y="801347"/>
          <a:ext cx="10386973" cy="47414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3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3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of the Cryostat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08/02/2019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7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17/04/2019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8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7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Prototype of the Coil</a:t>
                      </a: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winding Coil (and Prototype)</a:t>
                      </a: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impregnation of Coil (and Prototype)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6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nd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3</a:t>
                      </a:r>
                      <a:r>
                        <a:rPr lang="en-US" sz="18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rd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Prototype production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12/2019 – 02/2020</a:t>
                      </a: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3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assembling of the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6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Tooling for installation of the Magnet into the Yoke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latin typeface="+mn-lt"/>
                        <a:sym typeface="Calibri Light" panose="020F0302020204030204" pitchFamily="34" charset="0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43992" y="5917235"/>
            <a:ext cx="5631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Cryostat production.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67FB-1EE7-487F-A55B-DD362468DA28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11D39-3DF5-4961-BC8F-D2B7FCA629A4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1277134" y="0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1652878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5756" y="2835409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section of the cryostat with cold mass.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" y="3972578"/>
            <a:ext cx="4130635" cy="21759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76" y="5165137"/>
            <a:ext cx="2058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50" y="371997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Drawing 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14929" y="3121925"/>
            <a:ext cx="4436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Conductor 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28774" y="1011392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3418" y="542894"/>
            <a:ext cx="9111063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 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A6E4-550F-4709-9B92-194B9CA70C5D}" type="datetime1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E.Pyata,  BINP                             PANDA Magnet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5566" y="1283965"/>
            <a:ext cx="114600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Plan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Production of new dies 			</a:t>
            </a:r>
            <a:r>
              <a:rPr lang="en-US" b="1" dirty="0"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latin typeface="Comic Sans MS" panose="030F0702030302020204" pitchFamily="66" charset="0"/>
              </a:rPr>
              <a:t>July 2019</a:t>
            </a:r>
            <a:r>
              <a:rPr lang="ru-RU" b="1" dirty="0" smtClean="0">
                <a:latin typeface="Comic Sans MS" panose="030F0702030302020204" pitchFamily="66" charset="0"/>
              </a:rPr>
              <a:t>   - </a:t>
            </a:r>
            <a:r>
              <a:rPr lang="en-US" b="1" dirty="0" smtClean="0">
                <a:solidFill>
                  <a:schemeClr val="tx2"/>
                </a:solidFill>
              </a:rPr>
              <a:t>ready</a:t>
            </a:r>
            <a:r>
              <a:rPr lang="en-US" b="1" dirty="0" smtClean="0">
                <a:latin typeface="Comic Sans MS" panose="030F0702030302020204" pitchFamily="66" charset="0"/>
              </a:rPr>
              <a:t>.</a:t>
            </a:r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latin typeface="Comic Sans MS" panose="030F0702030302020204" pitchFamily="66" charset="0"/>
              </a:rPr>
              <a:t>Tests of the Conklad			</a:t>
            </a:r>
            <a:r>
              <a:rPr lang="en-US" b="1" dirty="0"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latin typeface="Comic Sans MS" panose="030F0702030302020204" pitchFamily="66" charset="0"/>
              </a:rPr>
              <a:t>July 2019.</a:t>
            </a:r>
            <a:r>
              <a:rPr lang="ru-RU" b="1" dirty="0" smtClean="0">
                <a:latin typeface="Comic Sans MS" panose="030F0702030302020204" pitchFamily="66" charset="0"/>
              </a:rPr>
              <a:t>  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-  </a:t>
            </a:r>
            <a:r>
              <a:rPr lang="en-US" b="1" dirty="0" smtClean="0">
                <a:solidFill>
                  <a:schemeClr val="tx2"/>
                </a:solidFill>
              </a:rPr>
              <a:t>ready</a:t>
            </a:r>
            <a:endParaRPr lang="en-US" b="1" dirty="0" smtClean="0">
              <a:latin typeface="Comic Sans MS" panose="030F0702030302020204" pitchFamily="66" charset="0"/>
            </a:endParaRPr>
          </a:p>
          <a:p>
            <a:pPr algn="just"/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Cryogenic tests in CERN/ VNIIKP			- December 2019/ February 2020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Request 1000m </a:t>
            </a: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for tests in SARKO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preparation of the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contract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strands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production, VNIINM 	-       11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-12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 2019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Rutherford cables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production, VNIIKP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-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1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-2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 2020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1000m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for tests in SARKO	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-	02-03/ 2020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conductor production with SARKO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- 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02-03/ 2020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424" y="412729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</p:spTree>
    <p:extLst>
      <p:ext uri="{BB962C8B-B14F-4D97-AF65-F5344CB8AC3E}">
        <p14:creationId xmlns:p14="http://schemas.microsoft.com/office/powerpoint/2010/main" val="35158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</Words>
  <Application>Microsoft Office PowerPoint</Application>
  <PresentationFormat>Breitbild</PresentationFormat>
  <Paragraphs>333</Paragraphs>
  <Slides>28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Comic Sans MS</vt:lpstr>
      <vt:lpstr>Courier New</vt:lpstr>
      <vt:lpstr>Times New Roman</vt:lpstr>
      <vt:lpstr>Тема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3D model of the Yoke and Frame.</vt:lpstr>
      <vt:lpstr>Module production</vt:lpstr>
      <vt:lpstr>Upstream Door production</vt:lpstr>
      <vt:lpstr>Downstream Door production</vt:lpstr>
      <vt:lpstr>Beam production</vt:lpstr>
      <vt:lpstr>Top Frame production</vt:lpstr>
      <vt:lpstr>Vertical Beams production</vt:lpstr>
      <vt:lpstr>Angle Beams production</vt:lpstr>
      <vt:lpstr>3D model of the Magnet and Control Dewar.</vt:lpstr>
      <vt:lpstr>The Prototype of the Coil (3pcs.)</vt:lpstr>
      <vt:lpstr>Drawing of the Devices for winding coil (scheme).</vt:lpstr>
      <vt:lpstr>Drawing of the Device for impregnation coil (scheme).</vt:lpstr>
      <vt:lpstr>Tooling for winding and impregnation coil of Prototype</vt:lpstr>
      <vt:lpstr>PowerPoint-Präsentation</vt:lpstr>
      <vt:lpstr>PowerPoint-Präsentation</vt:lpstr>
      <vt:lpstr>PowerPoint-Präsentation</vt:lpstr>
      <vt:lpstr>PowerPoint-Präsentation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Dr. Alfons Khoukaz</cp:lastModifiedBy>
  <cp:revision>70</cp:revision>
  <dcterms:created xsi:type="dcterms:W3CDTF">2019-06-26T06:52:52Z</dcterms:created>
  <dcterms:modified xsi:type="dcterms:W3CDTF">2019-11-05T15:46:37Z</dcterms:modified>
</cp:coreProperties>
</file>