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4" r:id="rId1"/>
  </p:sldMasterIdLst>
  <p:notesMasterIdLst>
    <p:notesMasterId r:id="rId19"/>
  </p:notesMasterIdLst>
  <p:handoutMasterIdLst>
    <p:handoutMasterId r:id="rId20"/>
  </p:handoutMasterIdLst>
  <p:sldIdLst>
    <p:sldId id="274" r:id="rId2"/>
    <p:sldId id="411" r:id="rId3"/>
    <p:sldId id="429" r:id="rId4"/>
    <p:sldId id="403" r:id="rId5"/>
    <p:sldId id="430" r:id="rId6"/>
    <p:sldId id="428" r:id="rId7"/>
    <p:sldId id="432" r:id="rId8"/>
    <p:sldId id="433" r:id="rId9"/>
    <p:sldId id="434" r:id="rId10"/>
    <p:sldId id="431" r:id="rId11"/>
    <p:sldId id="441" r:id="rId12"/>
    <p:sldId id="435" r:id="rId13"/>
    <p:sldId id="436" r:id="rId14"/>
    <p:sldId id="437" r:id="rId15"/>
    <p:sldId id="438" r:id="rId16"/>
    <p:sldId id="440" r:id="rId17"/>
    <p:sldId id="413" r:id="rId18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19">
          <p15:clr>
            <a:srgbClr val="A4A3A4"/>
          </p15:clr>
        </p15:guide>
        <p15:guide id="2" pos="3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lin" initials="m" lastIdx="2" clrIdx="0">
    <p:extLst>
      <p:ext uri="{19B8F6BF-5375-455C-9EA6-DF929625EA0E}">
        <p15:presenceInfo xmlns:p15="http://schemas.microsoft.com/office/powerpoint/2012/main" userId="mer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4"/>
    <a:srgbClr val="003366"/>
    <a:srgbClr val="00254D"/>
    <a:srgbClr val="011C44"/>
    <a:srgbClr val="00306E"/>
    <a:srgbClr val="093265"/>
    <a:srgbClr val="04255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7" autoAdjust="0"/>
  </p:normalViewPr>
  <p:slideViewPr>
    <p:cSldViewPr snapToGrid="0" snapToObjects="1" showGuides="1">
      <p:cViewPr varScale="1">
        <p:scale>
          <a:sx n="89" d="100"/>
          <a:sy n="89" d="100"/>
        </p:scale>
        <p:origin x="2124" y="96"/>
      </p:cViewPr>
      <p:guideLst>
        <p:guide orient="horz" pos="3619"/>
        <p:guide pos="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1" d="100"/>
          <a:sy n="61" d="100"/>
        </p:scale>
        <p:origin x="3254" y="3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A685ED20-A5F6-BD46-A8C3-2B37B6E8E2E5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CDC65DEF-D2D9-8F47-B651-F9786E2D61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770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02C542CA-A73D-9949-9287-E74DE45B8362}" type="datetime1">
              <a:rPr lang="de-DE" smtClean="0"/>
              <a:t>04.11.2019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E0F5DBF4-BDA5-704C-B0E0-DABACE4729B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35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28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emf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13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8" name="Picture 7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pic>
        <p:nvPicPr>
          <p:cNvPr id="12" name="Picture 11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 descr="Unterkapitel_EC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7"/>
            <a:ext cx="9162000" cy="2015640"/>
          </a:xfrm>
          <a:prstGeom prst="rect">
            <a:avLst/>
          </a:prstGeom>
        </p:spPr>
      </p:pic>
      <p:pic>
        <p:nvPicPr>
          <p:cNvPr id="8" name="Picture 13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10" name="Picture 9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6" name="Picture 7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andaLogo1_web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8" name="Picture 17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6AAA-E222-CF4F-ABC6-85394CA4144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Panda Meeting 11 2019 – Merlin Böhm</a:t>
            </a:r>
            <a:endParaRPr lang="en-US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2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6" name="Picture 15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F8EB-E541-DB4B-8809-0345F747949E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0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4" name="Picture 13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0" name="Picture 9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E783F5-3C14-114F-BC8C-28922882E9B7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135937" cy="4435475"/>
          </a:xfrm>
        </p:spPr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0BA6-C05C-3348-BE32-E15C9AAD7C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1" name="Picture 10" descr="bmbf_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18" name="Picture 7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andaLogo1_web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20" name="Picture 19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9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bmbf_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27" name="Picture 13" descr="ecap_logo_big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29" name="Picture 28" descr="PandaLogo1_web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>
              <a:defRPr/>
            </a:pPr>
            <a:fld id="{AAAA4870-6BA5-2240-82F3-AD56ED42D7C1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2" r:id="rId2"/>
    <p:sldLayoutId id="2147484105" r:id="rId3"/>
    <p:sldLayoutId id="2147484106" r:id="rId4"/>
    <p:sldLayoutId id="2147484107" r:id="rId5"/>
    <p:sldLayoutId id="2147484108" r:id="rId6"/>
    <p:sldLayoutId id="2147484110" r:id="rId7"/>
    <p:sldLayoutId id="2147484117" r:id="rId8"/>
    <p:sldLayoutId id="2147484111" r:id="rId9"/>
  </p:sldLayoutIdLst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36538" indent="-276225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50888" indent="-276225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017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4430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655763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 txBox="1">
            <a:spLocks/>
          </p:cNvSpPr>
          <p:nvPr/>
        </p:nvSpPr>
        <p:spPr bwMode="auto">
          <a:xfrm>
            <a:off x="626635" y="318053"/>
            <a:ext cx="8425925" cy="21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en-US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Photonis</a:t>
            </a: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2150, </a:t>
            </a:r>
            <a:r>
              <a:rPr lang="en-US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DiRICH</a:t>
            </a: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and </a:t>
            </a:r>
            <a:r>
              <a:rPr lang="en-US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Photonis</a:t>
            </a: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ES440 </a:t>
            </a:r>
            <a:endParaRPr lang="de-DE" sz="3600" b="1" dirty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6387" name="Untertitel 2"/>
          <p:cNvSpPr txBox="1">
            <a:spLocks/>
          </p:cNvSpPr>
          <p:nvPr/>
        </p:nvSpPr>
        <p:spPr bwMode="auto">
          <a:xfrm>
            <a:off x="626635" y="3676513"/>
            <a:ext cx="8301234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3366"/>
              </a:buClr>
              <a:buSzPct val="100000"/>
              <a:buFont typeface="Lucida Grande" charset="0"/>
              <a:buNone/>
            </a:pPr>
            <a:r>
              <a:rPr lang="de-DE" sz="3200" dirty="0">
                <a:solidFill>
                  <a:schemeClr val="bg1"/>
                </a:solidFill>
                <a:latin typeface="Helvetica Neue" charset="0"/>
                <a:cs typeface="Arial" charset="0"/>
              </a:rPr>
              <a:t>Merlin Böhm, A. Lehmann, S. Krauss, 		  D. </a:t>
            </a:r>
            <a:r>
              <a:rPr lang="en-US" sz="3200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Miehling</a:t>
            </a:r>
            <a:r>
              <a:rPr lang="de-DE" sz="3200" dirty="0">
                <a:solidFill>
                  <a:schemeClr val="bg1"/>
                </a:solidFill>
                <a:latin typeface="Helvetica Neue" charset="0"/>
                <a:cs typeface="Arial" charset="0"/>
              </a:rPr>
              <a:t>, </a:t>
            </a:r>
          </a:p>
        </p:txBody>
      </p:sp>
      <p:pic>
        <p:nvPicPr>
          <p:cNvPr id="2" name="Picture 1" descr="PandaLogo1_we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6" y="5848542"/>
            <a:ext cx="1876889" cy="444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F8FC19-953D-444A-97E2-6E195DE50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70" t="1098" r="34448" b="69098"/>
          <a:stretch/>
        </p:blipFill>
        <p:spPr>
          <a:xfrm>
            <a:off x="6215126" y="828599"/>
            <a:ext cx="2928874" cy="2600401"/>
          </a:xfrm>
          <a:prstGeom prst="rect">
            <a:avLst/>
          </a:prstGeom>
        </p:spPr>
      </p:pic>
      <p:pic>
        <p:nvPicPr>
          <p:cNvPr id="9" name="Grafik 8" descr="Ein Bild, das Uhr enthält.&#10;&#10;Automatisch generierte Beschreibung">
            <a:extLst>
              <a:ext uri="{FF2B5EF4-FFF2-40B4-BE49-F238E27FC236}">
                <a16:creationId xmlns:a16="http://schemas.microsoft.com/office/drawing/2014/main" id="{03EB3F6D-5B90-4C88-9941-44F40EFDB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3"/>
          <a:stretch/>
        </p:blipFill>
        <p:spPr>
          <a:xfrm>
            <a:off x="4558655" y="3466521"/>
            <a:ext cx="4585512" cy="3381792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CF9EACD-4288-4ECB-9499-BD813FB6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3x100 Pixel MCP-PMT</a:t>
            </a:r>
          </a:p>
          <a:p>
            <a:r>
              <a:rPr lang="en-US" dirty="0"/>
              <a:t>Narrow time window of 1.5 ns at 1e6 gain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B6D3D3-FB2C-43AC-9FE8-FDA36BED8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5B0100-3E30-40A5-8784-0DDFD6A3D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10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FE2503-D9C8-4E17-B527-BB62E1D4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Photonis</a:t>
            </a:r>
            <a:r>
              <a:rPr lang="en-US" dirty="0"/>
              <a:t> ES440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15E4DC-0877-43E1-913C-27AB7C447A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82"/>
          <a:stretch/>
        </p:blipFill>
        <p:spPr>
          <a:xfrm>
            <a:off x="155090" y="3451871"/>
            <a:ext cx="4371291" cy="339644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624FAF6-E606-4D40-AAA8-7DF10B5492AF}"/>
              </a:ext>
            </a:extLst>
          </p:cNvPr>
          <p:cNvSpPr txBox="1"/>
          <p:nvPr/>
        </p:nvSpPr>
        <p:spPr>
          <a:xfrm>
            <a:off x="1713532" y="312654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Hit: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77FA4C-191B-462B-A7FB-A10263E49747}"/>
              </a:ext>
            </a:extLst>
          </p:cNvPr>
          <p:cNvSpPr txBox="1"/>
          <p:nvPr/>
        </p:nvSpPr>
        <p:spPr>
          <a:xfrm>
            <a:off x="6373768" y="3167248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Hits: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41F8FB-EF31-48A3-92D3-702259D209D4}"/>
              </a:ext>
            </a:extLst>
          </p:cNvPr>
          <p:cNvSpPr txBox="1"/>
          <p:nvPr/>
        </p:nvSpPr>
        <p:spPr>
          <a:xfrm>
            <a:off x="5626249" y="169970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QE:</a:t>
            </a:r>
          </a:p>
        </p:txBody>
      </p:sp>
    </p:spTree>
    <p:extLst>
      <p:ext uri="{BB962C8B-B14F-4D97-AF65-F5344CB8AC3E}">
        <p14:creationId xmlns:p14="http://schemas.microsoft.com/office/powerpoint/2010/main" val="141053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1FA9AF9-8F89-4795-8769-C763ADDA7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3" y="1562163"/>
            <a:ext cx="4255938" cy="4435475"/>
          </a:xfrm>
        </p:spPr>
        <p:txBody>
          <a:bodyPr/>
          <a:lstStyle/>
          <a:p>
            <a:r>
              <a:rPr lang="en-US" dirty="0"/>
              <a:t>Time resolution (5 ns window): ~140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Sensor </a:t>
            </a:r>
            <a:r>
              <a:rPr lang="en-US" dirty="0" err="1"/>
              <a:t>darkcount</a:t>
            </a:r>
            <a:r>
              <a:rPr lang="en-US" dirty="0"/>
              <a:t> rate: ~20 kHz</a:t>
            </a:r>
          </a:p>
          <a:p>
            <a:r>
              <a:rPr lang="en-US" dirty="0"/>
              <a:t>Average </a:t>
            </a:r>
            <a:r>
              <a:rPr lang="en-US" dirty="0" err="1"/>
              <a:t>afterpulse</a:t>
            </a:r>
            <a:r>
              <a:rPr lang="en-US" dirty="0"/>
              <a:t> probability: ~0.25 %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5851A1-91F3-4B82-8C8B-1AC4DCDAA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C68C2B-4A5F-4834-9BC0-73D591CBE6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11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DAFFED-C84D-4C83-ADD7-2455FCA2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1072357"/>
            <a:ext cx="8135937" cy="360362"/>
          </a:xfrm>
        </p:spPr>
        <p:txBody>
          <a:bodyPr/>
          <a:lstStyle/>
          <a:p>
            <a:r>
              <a:rPr lang="en-US" dirty="0" err="1"/>
              <a:t>Photonis</a:t>
            </a:r>
            <a:r>
              <a:rPr lang="en-US" dirty="0"/>
              <a:t> ES440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9599787-F443-4025-B960-10465A19F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10" y="648463"/>
            <a:ext cx="4572001" cy="310476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B214B1C-1B0F-45A2-A8DE-7674ECF2F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754310"/>
            <a:ext cx="4570412" cy="310369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7E25DFC-18CE-46F5-9A74-849111893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53232"/>
            <a:ext cx="4572000" cy="31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5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A272F38-B627-4B3B-A1C4-0AEA68F1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818"/>
            <a:ext cx="9144000" cy="4381182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D130F1-8268-4B4E-AAB4-E1535376C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550803-C32C-4D3E-B724-4D39B80D5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12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4B59A4B-1B3E-41E3-8F68-240E0BFB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Photonis</a:t>
            </a:r>
            <a:r>
              <a:rPr lang="en-US" dirty="0"/>
              <a:t> ES440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F26BEF3-41AE-4B3A-A7DA-CEE809067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investigating the time distribution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C15D357-75F4-4844-8190-D9876BF27087}"/>
              </a:ext>
            </a:extLst>
          </p:cNvPr>
          <p:cNvSpPr txBox="1"/>
          <p:nvPr/>
        </p:nvSpPr>
        <p:spPr>
          <a:xfrm>
            <a:off x="5672436" y="1024711"/>
            <a:ext cx="3090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Trigger cut (TC):  only events when the laser is on the pixel</a:t>
            </a:r>
          </a:p>
        </p:txBody>
      </p:sp>
    </p:spTree>
    <p:extLst>
      <p:ext uri="{BB962C8B-B14F-4D97-AF65-F5344CB8AC3E}">
        <p14:creationId xmlns:p14="http://schemas.microsoft.com/office/powerpoint/2010/main" val="1875018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18D1AE-4225-4825-A77E-E623072D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1973263"/>
            <a:ext cx="8135937" cy="4435475"/>
          </a:xfrm>
        </p:spPr>
        <p:txBody>
          <a:bodyPr/>
          <a:lstStyle/>
          <a:p>
            <a:r>
              <a:rPr lang="en-US" dirty="0" err="1"/>
              <a:t>gh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EE227A-C1C9-4839-9DC7-D1E489645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F4CBE0-3958-4734-A4DA-A45ED802D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13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D67285A-8DB3-4632-B8AF-4DCAF052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995126"/>
            <a:ext cx="8135937" cy="360362"/>
          </a:xfrm>
        </p:spPr>
        <p:txBody>
          <a:bodyPr/>
          <a:lstStyle/>
          <a:p>
            <a:r>
              <a:rPr lang="en-US" dirty="0" err="1"/>
              <a:t>Photonis</a:t>
            </a:r>
            <a:r>
              <a:rPr lang="en-US" dirty="0"/>
              <a:t> ES440 – time distributions</a:t>
            </a:r>
          </a:p>
        </p:txBody>
      </p:sp>
      <p:pic>
        <p:nvPicPr>
          <p:cNvPr id="7" name="Grafik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821BCC95-A0AA-4401-8C49-30A9FB95C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413"/>
            <a:ext cx="9144000" cy="52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85281-0B6E-4604-B23B-F563DFEE3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6A95C9-69B2-490D-B9F7-84634B6969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14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A65887F-AB9F-4BC5-B6C3-B6AD4D7F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1072357"/>
            <a:ext cx="8135937" cy="360362"/>
          </a:xfrm>
        </p:spPr>
        <p:txBody>
          <a:bodyPr/>
          <a:lstStyle/>
          <a:p>
            <a:r>
              <a:rPr lang="en-US" dirty="0" err="1"/>
              <a:t>Photonis</a:t>
            </a:r>
            <a:r>
              <a:rPr lang="en-US" dirty="0"/>
              <a:t> ES440 – Hit distributions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3A83756-6380-4FAF-8453-F3EA79835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pic>
        <p:nvPicPr>
          <p:cNvPr id="11" name="Grafik 1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2A21A6D-761F-4E93-829C-754666AD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826"/>
            <a:ext cx="9144000" cy="52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14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94E2E41-3521-467D-89A2-340198CEF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mean of the fits of the individual pixels</a:t>
            </a:r>
          </a:p>
          <a:p>
            <a:r>
              <a:rPr lang="en-US" dirty="0"/>
              <a:t>Pixel position is linear (</a:t>
            </a:r>
            <a:r>
              <a:rPr lang="en-US" dirty="0">
                <a:solidFill>
                  <a:srgbClr val="FF0000"/>
                </a:solidFill>
              </a:rPr>
              <a:t>fit</a:t>
            </a:r>
            <a:r>
              <a:rPr lang="en-US" dirty="0"/>
              <a:t>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298A44-8BA6-4964-94AC-095CA49DE3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05C1F5-4B01-463C-8282-B967EBB88D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15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3D9FEA-3CC9-4CBE-98B1-879878B9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AF0BB56-7A2D-4F88-9E0A-84B7425B1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059" y="3073997"/>
            <a:ext cx="5100003" cy="3463326"/>
          </a:xfrm>
          <a:prstGeom prst="rect">
            <a:avLst/>
          </a:prstGeom>
        </p:spPr>
      </p:pic>
      <p:pic>
        <p:nvPicPr>
          <p:cNvPr id="9" name="Grafik 8" descr="Ein Bild, das Gebäude, Tür, Licht enthält.&#10;&#10;Automatisch generierte Beschreibung">
            <a:extLst>
              <a:ext uri="{FF2B5EF4-FFF2-40B4-BE49-F238E27FC236}">
                <a16:creationId xmlns:a16="http://schemas.microsoft.com/office/drawing/2014/main" id="{29001BE3-1457-40CC-87E8-923E756A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6184"/>
            <a:ext cx="4389120" cy="35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2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94E2E41-3521-467D-89A2-340198CEF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width (sigma) of the fits of the individual pixels</a:t>
            </a:r>
          </a:p>
          <a:p>
            <a:r>
              <a:rPr lang="en-US" dirty="0"/>
              <a:t>Pixel width mostly constant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298A44-8BA6-4964-94AC-095CA49DE3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05C1F5-4B01-463C-8282-B967EBB88D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16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3D9FEA-3CC9-4CBE-98B1-879878B9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F0BB56-7A2D-4F88-9E0A-84B7425B1F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43849" y="3073997"/>
            <a:ext cx="5100003" cy="34633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001BE3-1457-40CC-87E8-923E756A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214302"/>
            <a:ext cx="4389120" cy="31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4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Photonis</a:t>
            </a:r>
            <a:r>
              <a:rPr lang="de-DE" dirty="0"/>
              <a:t> 9002150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shorted</a:t>
            </a:r>
            <a:r>
              <a:rPr lang="de-DE" dirty="0"/>
              <a:t> </a:t>
            </a:r>
            <a:r>
              <a:rPr lang="de-DE" dirty="0" err="1"/>
              <a:t>pixels</a:t>
            </a:r>
            <a:endParaRPr lang="de-DE" dirty="0"/>
          </a:p>
          <a:p>
            <a:r>
              <a:rPr lang="de-DE" dirty="0"/>
              <a:t>Higher </a:t>
            </a:r>
            <a:r>
              <a:rPr lang="de-DE" dirty="0" err="1"/>
              <a:t>low</a:t>
            </a:r>
            <a:r>
              <a:rPr lang="de-DE" dirty="0"/>
              <a:t> pass </a:t>
            </a:r>
            <a:r>
              <a:rPr lang="de-DE" dirty="0" err="1"/>
              <a:t>capacitance</a:t>
            </a:r>
            <a:r>
              <a:rPr lang="de-DE" dirty="0"/>
              <a:t> at </a:t>
            </a:r>
            <a:r>
              <a:rPr lang="de-DE" dirty="0" err="1"/>
              <a:t>DiRICH</a:t>
            </a:r>
            <a:r>
              <a:rPr lang="de-DE" dirty="0"/>
              <a:t> </a:t>
            </a:r>
            <a:r>
              <a:rPr lang="de-DE" dirty="0" err="1"/>
              <a:t>frontend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signal</a:t>
            </a:r>
            <a:r>
              <a:rPr lang="de-DE" dirty="0"/>
              <a:t> </a:t>
            </a:r>
            <a:r>
              <a:rPr lang="de-DE" dirty="0" err="1"/>
              <a:t>heights</a:t>
            </a:r>
            <a:r>
              <a:rPr lang="de-DE" dirty="0"/>
              <a:t> but </a:t>
            </a:r>
            <a:r>
              <a:rPr lang="de-DE" dirty="0" err="1"/>
              <a:t>better</a:t>
            </a:r>
            <a:r>
              <a:rPr lang="de-DE" dirty="0"/>
              <a:t> time </a:t>
            </a:r>
            <a:r>
              <a:rPr lang="de-DE" dirty="0" err="1"/>
              <a:t>resolutions</a:t>
            </a:r>
            <a:endParaRPr lang="de-DE" dirty="0"/>
          </a:p>
          <a:p>
            <a:r>
              <a:rPr lang="de-DE" dirty="0" err="1"/>
              <a:t>Photonis</a:t>
            </a:r>
            <a:r>
              <a:rPr lang="de-DE" dirty="0"/>
              <a:t> ES440: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promising, </a:t>
            </a:r>
            <a:r>
              <a:rPr lang="de-DE" dirty="0" err="1"/>
              <a:t>good</a:t>
            </a:r>
            <a:r>
              <a:rPr lang="de-DE" dirty="0"/>
              <a:t> time </a:t>
            </a:r>
            <a:r>
              <a:rPr lang="de-DE" dirty="0" err="1"/>
              <a:t>resolution</a:t>
            </a:r>
            <a:r>
              <a:rPr lang="de-DE" dirty="0"/>
              <a:t>, </a:t>
            </a:r>
            <a:r>
              <a:rPr lang="de-DE" dirty="0" err="1"/>
              <a:t>low</a:t>
            </a:r>
            <a:r>
              <a:rPr lang="de-DE" dirty="0"/>
              <a:t> afterpulse </a:t>
            </a:r>
            <a:r>
              <a:rPr lang="de-DE" dirty="0" err="1"/>
              <a:t>probability</a:t>
            </a:r>
            <a:r>
              <a:rPr lang="de-DE" dirty="0"/>
              <a:t> and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accuracy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17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055829-90DA-4D77-9471-D42DA98E8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59B963A-9EA4-4CB1-A515-983E80D4D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" y="1793081"/>
            <a:ext cx="4501325" cy="4435475"/>
          </a:xfrm>
        </p:spPr>
        <p:txBody>
          <a:bodyPr/>
          <a:lstStyle/>
          <a:p>
            <a:r>
              <a:rPr lang="en-US" dirty="0"/>
              <a:t>Surface scans: PILAS Laser with micro focus attached to a 3-axis stepper</a:t>
            </a:r>
          </a:p>
          <a:p>
            <a:r>
              <a:rPr lang="de-DE" dirty="0"/>
              <a:t>FPGA </a:t>
            </a:r>
            <a:r>
              <a:rPr lang="de-DE" dirty="0" err="1"/>
              <a:t>based</a:t>
            </a:r>
            <a:r>
              <a:rPr lang="de-DE" dirty="0"/>
              <a:t> DAQ: TRB, </a:t>
            </a:r>
            <a:r>
              <a:rPr lang="de-DE" dirty="0" err="1"/>
              <a:t>Padiwa</a:t>
            </a:r>
            <a:endParaRPr lang="de-DE" dirty="0"/>
          </a:p>
          <a:p>
            <a:pPr lvl="1"/>
            <a:r>
              <a:rPr lang="de-DE" dirty="0" err="1"/>
              <a:t>Padiwa</a:t>
            </a:r>
            <a:r>
              <a:rPr lang="de-DE" dirty="0"/>
              <a:t> FEE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discrimination</a:t>
            </a:r>
            <a:endParaRPr lang="de-DE" dirty="0"/>
          </a:p>
          <a:p>
            <a:pPr lvl="1"/>
            <a:r>
              <a:rPr lang="de-DE" dirty="0"/>
              <a:t>TRB </a:t>
            </a:r>
            <a:r>
              <a:rPr lang="de-DE" dirty="0" err="1"/>
              <a:t>for</a:t>
            </a:r>
            <a:r>
              <a:rPr lang="de-DE" dirty="0"/>
              <a:t> time and TOT </a:t>
            </a:r>
            <a:r>
              <a:rPr lang="de-DE" dirty="0" err="1"/>
              <a:t>measurement</a:t>
            </a:r>
            <a:endParaRPr lang="de-DE" dirty="0"/>
          </a:p>
          <a:p>
            <a:pPr lvl="1"/>
            <a:r>
              <a:rPr lang="de-DE" dirty="0" err="1"/>
              <a:t>Multihit</a:t>
            </a:r>
            <a:r>
              <a:rPr lang="de-DE" dirty="0"/>
              <a:t> </a:t>
            </a:r>
            <a:r>
              <a:rPr lang="de-DE" dirty="0" err="1"/>
              <a:t>capability</a:t>
            </a:r>
            <a:endParaRPr lang="en-US" dirty="0"/>
          </a:p>
          <a:p>
            <a:r>
              <a:rPr lang="en-US" dirty="0"/>
              <a:t>TRB3 and Padiwa3: </a:t>
            </a:r>
          </a:p>
          <a:p>
            <a:pPr lvl="1"/>
            <a:r>
              <a:rPr lang="en-US" dirty="0"/>
              <a:t>Signal height distribution (important for setting the threshold)</a:t>
            </a:r>
          </a:p>
          <a:p>
            <a:pPr lvl="1"/>
            <a:r>
              <a:rPr lang="en-US" dirty="0"/>
              <a:t>Crosstalk, charge cloud width and recoil electron behavior</a:t>
            </a:r>
          </a:p>
          <a:p>
            <a:pPr lvl="1"/>
            <a:r>
              <a:rPr lang="en-US" dirty="0"/>
              <a:t>For each Pixel: time resolution, </a:t>
            </a:r>
            <a:r>
              <a:rPr lang="en-US" dirty="0" err="1"/>
              <a:t>darkcount</a:t>
            </a:r>
            <a:r>
              <a:rPr lang="en-US" dirty="0"/>
              <a:t> rate and </a:t>
            </a:r>
            <a:r>
              <a:rPr lang="en-US" dirty="0" err="1"/>
              <a:t>afterpulse</a:t>
            </a:r>
            <a:r>
              <a:rPr lang="en-US" dirty="0"/>
              <a:t> probability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8B5998-2807-45DA-8A62-F18F57FB08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D3559D-546E-4DC8-A7D1-AF57FF4A6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2C307A9-BC4D-4663-9430-6261615A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setups and measured parameters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F11BE8-B2CD-4186-BB9C-96BF345DE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r="27668"/>
          <a:stretch/>
        </p:blipFill>
        <p:spPr>
          <a:xfrm>
            <a:off x="6723814" y="1638958"/>
            <a:ext cx="2413608" cy="3126559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45254BD-2343-4F8C-B10E-D0CED12393A4}"/>
              </a:ext>
            </a:extLst>
          </p:cNvPr>
          <p:cNvCxnSpPr>
            <a:cxnSpLocks/>
          </p:cNvCxnSpPr>
          <p:nvPr/>
        </p:nvCxnSpPr>
        <p:spPr>
          <a:xfrm flipH="1" flipV="1">
            <a:off x="7053390" y="4264137"/>
            <a:ext cx="659807" cy="42960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92B69D0-F841-406A-95BC-452E6903AC53}"/>
              </a:ext>
            </a:extLst>
          </p:cNvPr>
          <p:cNvCxnSpPr>
            <a:cxnSpLocks/>
          </p:cNvCxnSpPr>
          <p:nvPr/>
        </p:nvCxnSpPr>
        <p:spPr>
          <a:xfrm flipV="1">
            <a:off x="8477819" y="2740572"/>
            <a:ext cx="0" cy="40942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A4EC75C-79A0-4171-960F-A82D90E95445}"/>
              </a:ext>
            </a:extLst>
          </p:cNvPr>
          <p:cNvCxnSpPr>
            <a:cxnSpLocks/>
          </p:cNvCxnSpPr>
          <p:nvPr/>
        </p:nvCxnSpPr>
        <p:spPr>
          <a:xfrm flipH="1">
            <a:off x="8021395" y="4107524"/>
            <a:ext cx="540338" cy="2273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7825004E-9317-464E-AF87-4EE8E7F8D254}"/>
              </a:ext>
            </a:extLst>
          </p:cNvPr>
          <p:cNvSpPr txBox="1"/>
          <p:nvPr/>
        </p:nvSpPr>
        <p:spPr>
          <a:xfrm>
            <a:off x="8482801" y="2695493"/>
            <a:ext cx="22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54C005F-E4D2-4070-9C78-F9645C230FF2}"/>
              </a:ext>
            </a:extLst>
          </p:cNvPr>
          <p:cNvSpPr txBox="1"/>
          <p:nvPr/>
        </p:nvSpPr>
        <p:spPr>
          <a:xfrm>
            <a:off x="8257715" y="4098851"/>
            <a:ext cx="167594" cy="4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0AF99F-DE27-49CE-845E-F02CEADC022F}"/>
              </a:ext>
            </a:extLst>
          </p:cNvPr>
          <p:cNvSpPr txBox="1"/>
          <p:nvPr/>
        </p:nvSpPr>
        <p:spPr>
          <a:xfrm>
            <a:off x="6929348" y="4221195"/>
            <a:ext cx="22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z</a:t>
            </a:r>
          </a:p>
        </p:txBody>
      </p:sp>
      <p:pic>
        <p:nvPicPr>
          <p:cNvPr id="21" name="Inhaltsplatzhalter 6">
            <a:extLst>
              <a:ext uri="{FF2B5EF4-FFF2-40B4-BE49-F238E27FC236}">
                <a16:creationId xmlns:a16="http://schemas.microsoft.com/office/drawing/2014/main" id="{4E7D6C69-2131-4501-9FFE-A576D1E39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r="16032" b="15701"/>
          <a:stretch/>
        </p:blipFill>
        <p:spPr bwMode="auto">
          <a:xfrm rot="5400000">
            <a:off x="4351905" y="4098252"/>
            <a:ext cx="2493641" cy="194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5743B90-1D0C-4D13-9698-20721FFAAF0B}"/>
              </a:ext>
            </a:extLst>
          </p:cNvPr>
          <p:cNvCxnSpPr>
            <a:cxnSpLocks/>
          </p:cNvCxnSpPr>
          <p:nvPr/>
        </p:nvCxnSpPr>
        <p:spPr>
          <a:xfrm flipH="1">
            <a:off x="6169069" y="3056305"/>
            <a:ext cx="206363" cy="1183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53AAA93-64FD-4885-B9F8-0D9A61E5DE52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275981" y="3713003"/>
            <a:ext cx="132999" cy="11005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C8A4570-7089-470A-A0D5-B03A0D06698F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5951666" y="5573975"/>
            <a:ext cx="1091168" cy="165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E04D583A-44BC-4E6F-AACB-6656A04EBBB5}"/>
              </a:ext>
            </a:extLst>
          </p:cNvPr>
          <p:cNvSpPr txBox="1"/>
          <p:nvPr/>
        </p:nvSpPr>
        <p:spPr>
          <a:xfrm>
            <a:off x="5000480" y="2557118"/>
            <a:ext cx="215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Photodiode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84FA2BB-869C-4F00-8799-F1BAFAF1F482}"/>
              </a:ext>
            </a:extLst>
          </p:cNvPr>
          <p:cNvSpPr txBox="1"/>
          <p:nvPr/>
        </p:nvSpPr>
        <p:spPr>
          <a:xfrm>
            <a:off x="4575191" y="3251338"/>
            <a:ext cx="1667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MCP-PMT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6429892-B7A1-4815-8444-A348C578759A}"/>
              </a:ext>
            </a:extLst>
          </p:cNvPr>
          <p:cNvSpPr txBox="1"/>
          <p:nvPr/>
        </p:nvSpPr>
        <p:spPr>
          <a:xfrm>
            <a:off x="7042834" y="5139504"/>
            <a:ext cx="1995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Laser </a:t>
            </a:r>
            <a:r>
              <a:rPr lang="de-DE" dirty="0" err="1"/>
              <a:t>with</a:t>
            </a:r>
            <a:r>
              <a:rPr lang="de-DE" dirty="0"/>
              <a:t> ND-filter</a:t>
            </a:r>
          </a:p>
          <a:p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diffusor</a:t>
            </a:r>
            <a:endParaRPr lang="de-DE" dirty="0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A3104D68-463F-4343-83E0-44D75048B23C}"/>
              </a:ext>
            </a:extLst>
          </p:cNvPr>
          <p:cNvCxnSpPr>
            <a:cxnSpLocks/>
          </p:cNvCxnSpPr>
          <p:nvPr/>
        </p:nvCxnSpPr>
        <p:spPr>
          <a:xfrm>
            <a:off x="5135939" y="5546003"/>
            <a:ext cx="273041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9FEA90F1-C79E-4A44-85B3-CF68C9524D36}"/>
              </a:ext>
            </a:extLst>
          </p:cNvPr>
          <p:cNvCxnSpPr>
            <a:cxnSpLocks/>
          </p:cNvCxnSpPr>
          <p:nvPr/>
        </p:nvCxnSpPr>
        <p:spPr>
          <a:xfrm flipV="1">
            <a:off x="4929833" y="5030126"/>
            <a:ext cx="0" cy="39977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CED6BBBC-B988-4BE0-8A69-82DE3CD96EE9}"/>
              </a:ext>
            </a:extLst>
          </p:cNvPr>
          <p:cNvSpPr txBox="1"/>
          <p:nvPr/>
        </p:nvSpPr>
        <p:spPr>
          <a:xfrm>
            <a:off x="4684460" y="4968233"/>
            <a:ext cx="10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2A23765-DAAB-49BE-9FD3-2833A27A968A}"/>
              </a:ext>
            </a:extLst>
          </p:cNvPr>
          <p:cNvSpPr txBox="1"/>
          <p:nvPr/>
        </p:nvSpPr>
        <p:spPr>
          <a:xfrm>
            <a:off x="5109883" y="5429898"/>
            <a:ext cx="10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4664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BB29F9-3751-42DC-9447-39821DEB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533702"/>
            <a:ext cx="2999885" cy="2422682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ADC465-882E-4B60-A5C6-925EA7D02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5072744"/>
            <a:ext cx="8301179" cy="1513996"/>
          </a:xfrm>
        </p:spPr>
        <p:txBody>
          <a:bodyPr/>
          <a:lstStyle/>
          <a:p>
            <a:r>
              <a:rPr lang="en-US" dirty="0"/>
              <a:t>Narrow time window of 1.5 ns, at 2200V (0.7e6 gain)</a:t>
            </a:r>
          </a:p>
          <a:p>
            <a:r>
              <a:rPr lang="en-US" dirty="0"/>
              <a:t>2 Pixels simultaneously hit reveals charge cloud width</a:t>
            </a:r>
          </a:p>
          <a:p>
            <a:r>
              <a:rPr lang="en-US" dirty="0"/>
              <a:t>Charge cloud width ~1.6 mm FWHM</a:t>
            </a:r>
          </a:p>
          <a:p>
            <a:r>
              <a:rPr lang="en-US" dirty="0"/>
              <a:t>3 Pixels simultaneously hit reveals edge of pixels</a:t>
            </a:r>
          </a:p>
          <a:p>
            <a:pPr marL="975" indent="0">
              <a:buNone/>
            </a:pP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035E2-B332-4A6D-B5D9-828944BBF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F6FEF-B5D4-4CB6-AA1C-1E72AC607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3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8BED7-2CCE-4B88-AE77-B70B9102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Photonis</a:t>
            </a:r>
            <a:r>
              <a:rPr lang="en-US" dirty="0"/>
              <a:t> 9002150 - TRB measurements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B5A0D6-9F15-4706-BC12-FB326D9D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86357" y="2534057"/>
            <a:ext cx="2998841" cy="24194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7137292-2BBD-4882-B9B1-E8388F0C17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46842" y="2534172"/>
            <a:ext cx="2998501" cy="241933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F05D8C1-F10B-4BE4-9DCA-14A9E2E93729}"/>
              </a:ext>
            </a:extLst>
          </p:cNvPr>
          <p:cNvSpPr txBox="1"/>
          <p:nvPr/>
        </p:nvSpPr>
        <p:spPr>
          <a:xfrm>
            <a:off x="1091015" y="165531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Hit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DFF0358-B184-4A2C-8A02-94A4D96A52E2}"/>
              </a:ext>
            </a:extLst>
          </p:cNvPr>
          <p:cNvSpPr txBox="1"/>
          <p:nvPr/>
        </p:nvSpPr>
        <p:spPr>
          <a:xfrm>
            <a:off x="4178948" y="165819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Hits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A27C71-4D3F-4513-A072-DC4AFDFF9D3B}"/>
              </a:ext>
            </a:extLst>
          </p:cNvPr>
          <p:cNvSpPr txBox="1"/>
          <p:nvPr/>
        </p:nvSpPr>
        <p:spPr>
          <a:xfrm>
            <a:off x="7031686" y="1637647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 Hits</a:t>
            </a:r>
          </a:p>
        </p:txBody>
      </p:sp>
    </p:spTree>
    <p:extLst>
      <p:ext uri="{BB962C8B-B14F-4D97-AF65-F5344CB8AC3E}">
        <p14:creationId xmlns:p14="http://schemas.microsoft.com/office/powerpoint/2010/main" val="6944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BB29F9-3751-42DC-9447-39821DEB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533702"/>
            <a:ext cx="2999885" cy="2422682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ADC465-882E-4B60-A5C6-925EA7D02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5072744"/>
            <a:ext cx="8301179" cy="1513996"/>
          </a:xfrm>
        </p:spPr>
        <p:txBody>
          <a:bodyPr/>
          <a:lstStyle/>
          <a:p>
            <a:r>
              <a:rPr lang="en-US" dirty="0"/>
              <a:t>Narrow time window of 1.5 ns, at 2200V (0.7e6 gain)</a:t>
            </a:r>
          </a:p>
          <a:p>
            <a:r>
              <a:rPr lang="en-US" dirty="0"/>
              <a:t>2 Pixels simultaneously hit reveals charge cloud width</a:t>
            </a:r>
          </a:p>
          <a:p>
            <a:r>
              <a:rPr lang="en-US" dirty="0"/>
              <a:t>Charge cloud width ~1.6 mm FWHM</a:t>
            </a:r>
          </a:p>
          <a:p>
            <a:r>
              <a:rPr lang="en-US" dirty="0"/>
              <a:t>3 Pixels simultaneously hit reveals edge of pixels</a:t>
            </a:r>
          </a:p>
          <a:p>
            <a:pPr marL="975" indent="0">
              <a:buNone/>
            </a:pP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035E2-B332-4A6D-B5D9-828944BBF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F6FEF-B5D4-4CB6-AA1C-1E72AC607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4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8BED7-2CCE-4B88-AE77-B70B9102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Photonis</a:t>
            </a:r>
            <a:r>
              <a:rPr lang="en-US" dirty="0"/>
              <a:t> 9002150 - TRB measurements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B5A0D6-9F15-4706-BC12-FB326D9D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86357" y="2534057"/>
            <a:ext cx="2998841" cy="24194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7137292-2BBD-4882-B9B1-E8388F0C17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46842" y="2534172"/>
            <a:ext cx="2998501" cy="241933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F05D8C1-F10B-4BE4-9DCA-14A9E2E93729}"/>
              </a:ext>
            </a:extLst>
          </p:cNvPr>
          <p:cNvSpPr txBox="1"/>
          <p:nvPr/>
        </p:nvSpPr>
        <p:spPr>
          <a:xfrm>
            <a:off x="1091015" y="165531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Hit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DFF0358-B184-4A2C-8A02-94A4D96A52E2}"/>
              </a:ext>
            </a:extLst>
          </p:cNvPr>
          <p:cNvSpPr txBox="1"/>
          <p:nvPr/>
        </p:nvSpPr>
        <p:spPr>
          <a:xfrm>
            <a:off x="4178948" y="165819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Hits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A27C71-4D3F-4513-A072-DC4AFDFF9D3B}"/>
              </a:ext>
            </a:extLst>
          </p:cNvPr>
          <p:cNvSpPr txBox="1"/>
          <p:nvPr/>
        </p:nvSpPr>
        <p:spPr>
          <a:xfrm>
            <a:off x="7031686" y="1637647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 Hits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5D5C48-87F6-45B8-BEE8-6C26201E7194}"/>
              </a:ext>
            </a:extLst>
          </p:cNvPr>
          <p:cNvSpPr txBox="1"/>
          <p:nvPr/>
        </p:nvSpPr>
        <p:spPr>
          <a:xfrm>
            <a:off x="2920426" y="2262442"/>
            <a:ext cx="3303148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Two channels disabled</a:t>
            </a:r>
          </a:p>
          <a:p>
            <a:pPr algn="ctr"/>
            <a:r>
              <a:rPr lang="en-US" dirty="0"/>
              <a:t>Shorted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6B274BB-352A-48BC-A533-32B23D075812}"/>
              </a:ext>
            </a:extLst>
          </p:cNvPr>
          <p:cNvCxnSpPr/>
          <p:nvPr/>
        </p:nvCxnSpPr>
        <p:spPr>
          <a:xfrm flipH="1">
            <a:off x="957431" y="2927323"/>
            <a:ext cx="1828800" cy="11605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B8531A2-6632-4787-98AB-38F91058BD64}"/>
              </a:ext>
            </a:extLst>
          </p:cNvPr>
          <p:cNvCxnSpPr>
            <a:cxnSpLocks/>
          </p:cNvCxnSpPr>
          <p:nvPr/>
        </p:nvCxnSpPr>
        <p:spPr>
          <a:xfrm flipH="1">
            <a:off x="4033838" y="3101752"/>
            <a:ext cx="443137" cy="9124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F36E542-1F2A-43B5-869C-1D95B8587476}"/>
              </a:ext>
            </a:extLst>
          </p:cNvPr>
          <p:cNvCxnSpPr>
            <a:cxnSpLocks/>
          </p:cNvCxnSpPr>
          <p:nvPr/>
        </p:nvCxnSpPr>
        <p:spPr>
          <a:xfrm>
            <a:off x="6085198" y="3222222"/>
            <a:ext cx="946488" cy="9083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73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BB29F9-3751-42DC-9447-39821DEB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335179"/>
            <a:ext cx="2999885" cy="2428449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ADC465-882E-4B60-A5C6-925EA7D02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5072744"/>
            <a:ext cx="8301179" cy="1513996"/>
          </a:xfrm>
        </p:spPr>
        <p:txBody>
          <a:bodyPr/>
          <a:lstStyle/>
          <a:p>
            <a:r>
              <a:rPr lang="en-US" dirty="0"/>
              <a:t>Shorted pixels are visible in 2 hit plots</a:t>
            </a:r>
          </a:p>
          <a:p>
            <a:r>
              <a:rPr lang="en-US" dirty="0"/>
              <a:t>Pixels are shorted inside the MCP-PMT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035E2-B332-4A6D-B5D9-828944BBF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F6FEF-B5D4-4CB6-AA1C-1E72AC607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5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38BED7-2CCE-4B88-AE77-B70B9102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Photonis</a:t>
            </a:r>
            <a:r>
              <a:rPr lang="en-US" dirty="0"/>
              <a:t> 9002150 - TRB measurements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B5A0D6-9F15-4706-BC12-FB326D9D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86357" y="2334409"/>
            <a:ext cx="2998841" cy="242760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7137292-2BBD-4882-B9B1-E8388F0C17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46842" y="2334626"/>
            <a:ext cx="2998501" cy="242732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F05D8C1-F10B-4BE4-9DCA-14A9E2E93729}"/>
              </a:ext>
            </a:extLst>
          </p:cNvPr>
          <p:cNvSpPr txBox="1"/>
          <p:nvPr/>
        </p:nvSpPr>
        <p:spPr>
          <a:xfrm>
            <a:off x="1091015" y="165531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Hit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DFF0358-B184-4A2C-8A02-94A4D96A52E2}"/>
              </a:ext>
            </a:extLst>
          </p:cNvPr>
          <p:cNvSpPr txBox="1"/>
          <p:nvPr/>
        </p:nvSpPr>
        <p:spPr>
          <a:xfrm>
            <a:off x="4178948" y="165819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Hits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A27C71-4D3F-4513-A072-DC4AFDFF9D3B}"/>
              </a:ext>
            </a:extLst>
          </p:cNvPr>
          <p:cNvSpPr txBox="1"/>
          <p:nvPr/>
        </p:nvSpPr>
        <p:spPr>
          <a:xfrm>
            <a:off x="7031686" y="1637647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 Hits</a:t>
            </a:r>
          </a:p>
        </p:txBody>
      </p:sp>
    </p:spTree>
    <p:extLst>
      <p:ext uri="{BB962C8B-B14F-4D97-AF65-F5344CB8AC3E}">
        <p14:creationId xmlns:p14="http://schemas.microsoft.com/office/powerpoint/2010/main" val="2201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94EB5F3-37F9-48A5-8F32-15FBE1D16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98" y="2489687"/>
            <a:ext cx="7511919" cy="3746909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7C54845-0477-4F52-9777-823636C8B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Irradiating one pixel and alter the threshold</a:t>
            </a:r>
          </a:p>
          <a:p>
            <a:r>
              <a:rPr lang="en-US" dirty="0"/>
              <a:t>Compare 1pF and 10pF at DiRICH3 frontend lowpass filter             and Padiwa3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98A5BF-D60B-43AD-8E89-43440662B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09F744-0B6A-4C94-8479-CD6B6E7268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6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B60BFB7-F7B8-4BDC-A1D7-407BF66D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 vs </a:t>
            </a:r>
            <a:r>
              <a:rPr lang="en-US" dirty="0" err="1"/>
              <a:t>DiRICH</a:t>
            </a:r>
            <a:endParaRPr lang="en-US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5E97F58-C711-4E37-B169-DA60AD1052FB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5282004"/>
            <a:ext cx="559398" cy="7824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7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9D4E60A-B322-4F01-B545-19EF25358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30"/>
          <a:stretch/>
        </p:blipFill>
        <p:spPr>
          <a:xfrm>
            <a:off x="4572000" y="3334871"/>
            <a:ext cx="4572000" cy="2877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E3D834-F823-4278-BD88-70BC22BB8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699"/>
            <a:ext cx="4572000" cy="3104768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A470A44-9065-46A9-BEE3-54C680C64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use same threshold for comparison</a:t>
            </a:r>
          </a:p>
          <a:p>
            <a:r>
              <a:rPr lang="en-US" dirty="0"/>
              <a:t>Create plots with Laser/Pixel time difference vs threshold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817FE9-BD03-4AD7-A5AB-20C02A923D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DEF27A-30B4-4CFD-BDC2-049DC4E05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7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6564479-BD44-453D-9A47-CCE61822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 vs </a:t>
            </a:r>
            <a:r>
              <a:rPr lang="en-US" dirty="0" err="1"/>
              <a:t>DiRICH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4BD199-9986-4340-8E53-1297B6FDDB85}"/>
              </a:ext>
            </a:extLst>
          </p:cNvPr>
          <p:cNvSpPr txBox="1"/>
          <p:nvPr/>
        </p:nvSpPr>
        <p:spPr>
          <a:xfrm>
            <a:off x="1409516" y="2759793"/>
            <a:ext cx="657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Padiwa3 (with modified capacitor and resistor):</a:t>
            </a:r>
          </a:p>
        </p:txBody>
      </p:sp>
    </p:spTree>
    <p:extLst>
      <p:ext uri="{BB962C8B-B14F-4D97-AF65-F5344CB8AC3E}">
        <p14:creationId xmlns:p14="http://schemas.microsoft.com/office/powerpoint/2010/main" val="243347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C5B18052-F9D6-42DC-A179-096E1D699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-1" y="3747486"/>
            <a:ext cx="4572000" cy="3104767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C6BABD-8508-445E-B928-DC06D84AE5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11DAB0-1911-4D04-B0BA-C45433CF8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8</a:t>
            </a:fld>
            <a:endParaRPr lang="en-US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EA7407-F362-465A-926D-71BF68C50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46"/>
          <a:stretch/>
        </p:blipFill>
        <p:spPr>
          <a:xfrm>
            <a:off x="-1" y="1296290"/>
            <a:ext cx="4572000" cy="260150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9CBC524-9B05-4A90-8632-0AD2C5AA85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1"/>
          <a:stretch/>
        </p:blipFill>
        <p:spPr>
          <a:xfrm>
            <a:off x="4571999" y="1290543"/>
            <a:ext cx="4572000" cy="25772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148812B-3E9D-4FDF-80CF-1AF79D9188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86"/>
          <a:stretch/>
        </p:blipFill>
        <p:spPr>
          <a:xfrm>
            <a:off x="4722430" y="3986558"/>
            <a:ext cx="4271138" cy="287144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9DEDE92-3B57-4DC2-93C9-0037A51DAE2B}"/>
              </a:ext>
            </a:extLst>
          </p:cNvPr>
          <p:cNvSpPr txBox="1"/>
          <p:nvPr/>
        </p:nvSpPr>
        <p:spPr>
          <a:xfrm>
            <a:off x="3564352" y="777641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DiRICH</a:t>
            </a:r>
            <a:r>
              <a:rPr lang="en-US" dirty="0"/>
              <a:t> 1 pF: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AC47929-3EE1-4CEB-ADAB-3CF83E9D346D}"/>
              </a:ext>
            </a:extLst>
          </p:cNvPr>
          <p:cNvSpPr txBox="1"/>
          <p:nvPr/>
        </p:nvSpPr>
        <p:spPr>
          <a:xfrm>
            <a:off x="4211604" y="3636712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DiRICH</a:t>
            </a:r>
            <a:r>
              <a:rPr lang="en-US" dirty="0"/>
              <a:t> 10 pF: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23CA64-36BA-42B0-9DB7-9F8C66EFEAD7}"/>
              </a:ext>
            </a:extLst>
          </p:cNvPr>
          <p:cNvSpPr txBox="1"/>
          <p:nvPr/>
        </p:nvSpPr>
        <p:spPr>
          <a:xfrm>
            <a:off x="956727" y="834625"/>
            <a:ext cx="229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difference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EBF7945-D359-4FDB-A70C-EBFE4835C0E9}"/>
              </a:ext>
            </a:extLst>
          </p:cNvPr>
          <p:cNvSpPr txBox="1"/>
          <p:nvPr/>
        </p:nvSpPr>
        <p:spPr>
          <a:xfrm>
            <a:off x="5579647" y="803259"/>
            <a:ext cx="289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over threshold</a:t>
            </a:r>
          </a:p>
        </p:txBody>
      </p:sp>
    </p:spTree>
    <p:extLst>
      <p:ext uri="{BB962C8B-B14F-4D97-AF65-F5344CB8AC3E}">
        <p14:creationId xmlns:p14="http://schemas.microsoft.com/office/powerpoint/2010/main" val="78943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BB63C92-57D4-4115-9174-344F3B3E6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10-20% improvement in time resolution between 10 pF (~125 </a:t>
            </a:r>
            <a:r>
              <a:rPr lang="en-US" dirty="0" err="1"/>
              <a:t>ps</a:t>
            </a:r>
            <a:r>
              <a:rPr lang="en-US" dirty="0"/>
              <a:t> RMS) compared to 1 pF (~140 </a:t>
            </a:r>
            <a:r>
              <a:rPr lang="en-US" dirty="0" err="1"/>
              <a:t>ps</a:t>
            </a:r>
            <a:r>
              <a:rPr lang="en-US" dirty="0"/>
              <a:t> RMS) and </a:t>
            </a:r>
            <a:r>
              <a:rPr lang="en-US" dirty="0" err="1"/>
              <a:t>Padiwa</a:t>
            </a:r>
            <a:r>
              <a:rPr lang="en-US" dirty="0"/>
              <a:t> 3</a:t>
            </a:r>
          </a:p>
          <a:p>
            <a:r>
              <a:rPr lang="en-US" dirty="0"/>
              <a:t>Need to check higher capacitor values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7B6061-D24D-4108-8D48-0ED18A9158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Panda Meeting 11 2019 – Merlin Böhm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9A40DF-8735-4464-AED3-8AEC4E39E2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9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3E7040C-59B5-4E4C-A54C-A8AF1A04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 vs </a:t>
            </a:r>
            <a:r>
              <a:rPr lang="en-US" dirty="0" err="1"/>
              <a:t>DiRICH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60C99E-11C2-4D07-AD53-C5B5A35BB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5"/>
          <a:stretch/>
        </p:blipFill>
        <p:spPr>
          <a:xfrm>
            <a:off x="0" y="3950875"/>
            <a:ext cx="4572000" cy="28449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58CADE5-B7A7-4B08-9F57-B77145B5B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77"/>
          <a:stretch/>
        </p:blipFill>
        <p:spPr>
          <a:xfrm>
            <a:off x="4572000" y="3958813"/>
            <a:ext cx="4572000" cy="289124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332A9E7-CEEA-41B5-9D62-37EB25C98C35}"/>
              </a:ext>
            </a:extLst>
          </p:cNvPr>
          <p:cNvSpPr txBox="1"/>
          <p:nvPr/>
        </p:nvSpPr>
        <p:spPr>
          <a:xfrm>
            <a:off x="1248984" y="3491313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DiRICH</a:t>
            </a:r>
            <a:r>
              <a:rPr lang="en-US" dirty="0"/>
              <a:t> 10 pF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CBFC78-27C9-4125-A281-28DC0EAE2D99}"/>
              </a:ext>
            </a:extLst>
          </p:cNvPr>
          <p:cNvSpPr txBox="1"/>
          <p:nvPr/>
        </p:nvSpPr>
        <p:spPr>
          <a:xfrm>
            <a:off x="6174159" y="3507906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Padiwa3</a:t>
            </a:r>
          </a:p>
        </p:txBody>
      </p:sp>
    </p:spTree>
    <p:extLst>
      <p:ext uri="{BB962C8B-B14F-4D97-AF65-F5344CB8AC3E}">
        <p14:creationId xmlns:p14="http://schemas.microsoft.com/office/powerpoint/2010/main" val="4094129559"/>
      </p:ext>
    </p:extLst>
  </p:cSld>
  <p:clrMapOvr>
    <a:masterClrMapping/>
  </p:clrMapOvr>
</p:sld>
</file>

<file path=ppt/theme/theme1.xml><?xml version="1.0" encoding="utf-8"?>
<a:theme xmlns:a="http://schemas.openxmlformats.org/drawingml/2006/main" name="20150908_DIRC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3366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611</Words>
  <Application>Microsoft Office PowerPoint</Application>
  <PresentationFormat>Bildschirmpräsentation (4:3)</PresentationFormat>
  <Paragraphs>119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Georgia</vt:lpstr>
      <vt:lpstr>Helvetica Neue</vt:lpstr>
      <vt:lpstr>Lucida Grande</vt:lpstr>
      <vt:lpstr>20150908_DIRC</vt:lpstr>
      <vt:lpstr>PowerPoint-Präsentation</vt:lpstr>
      <vt:lpstr>Measurement setups and measured parameters</vt:lpstr>
      <vt:lpstr>Photonis 9002150 - TRB measurements</vt:lpstr>
      <vt:lpstr>Photonis 9002150 - TRB measurements</vt:lpstr>
      <vt:lpstr>Photonis 9002150 - TRB measurements</vt:lpstr>
      <vt:lpstr>TRB vs DiRICH</vt:lpstr>
      <vt:lpstr>TRB vs DiRICH</vt:lpstr>
      <vt:lpstr>PowerPoint-Präsentation</vt:lpstr>
      <vt:lpstr>TRB vs DiRICH</vt:lpstr>
      <vt:lpstr>Photonis ES440</vt:lpstr>
      <vt:lpstr>Photonis ES440</vt:lpstr>
      <vt:lpstr>Photonis ES440</vt:lpstr>
      <vt:lpstr>Photonis ES440 – time distributions</vt:lpstr>
      <vt:lpstr>Photonis ES440 – Hit distributions</vt:lpstr>
      <vt:lpstr>PowerPoint-Präsentation</vt:lpstr>
      <vt:lpstr>PowerPoint-Präsentation</vt:lpstr>
      <vt:lpstr>Summary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auch zweizeilig  Untertitel der Präsentation</dc:title>
  <dc:creator>merlin</dc:creator>
  <cp:lastModifiedBy>merlin</cp:lastModifiedBy>
  <cp:revision>591</cp:revision>
  <cp:lastPrinted>2011-07-19T13:40:57Z</cp:lastPrinted>
  <dcterms:created xsi:type="dcterms:W3CDTF">2013-03-15T11:11:15Z</dcterms:created>
  <dcterms:modified xsi:type="dcterms:W3CDTF">2019-11-05T13:08:44Z</dcterms:modified>
</cp:coreProperties>
</file>