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41"/>
  </p:notesMasterIdLst>
  <p:sldIdLst>
    <p:sldId id="256" r:id="rId2"/>
    <p:sldId id="282" r:id="rId3"/>
    <p:sldId id="341" r:id="rId4"/>
    <p:sldId id="323" r:id="rId5"/>
    <p:sldId id="321" r:id="rId6"/>
    <p:sldId id="326" r:id="rId7"/>
    <p:sldId id="335" r:id="rId8"/>
    <p:sldId id="325" r:id="rId9"/>
    <p:sldId id="318" r:id="rId10"/>
    <p:sldId id="327" r:id="rId11"/>
    <p:sldId id="319" r:id="rId12"/>
    <p:sldId id="340" r:id="rId13"/>
    <p:sldId id="334" r:id="rId14"/>
    <p:sldId id="293" r:id="rId15"/>
    <p:sldId id="333" r:id="rId16"/>
    <p:sldId id="338" r:id="rId17"/>
    <p:sldId id="316" r:id="rId18"/>
    <p:sldId id="307" r:id="rId19"/>
    <p:sldId id="311" r:id="rId20"/>
    <p:sldId id="329" r:id="rId21"/>
    <p:sldId id="336" r:id="rId22"/>
    <p:sldId id="342" r:id="rId23"/>
    <p:sldId id="343" r:id="rId24"/>
    <p:sldId id="302" r:id="rId25"/>
    <p:sldId id="277" r:id="rId26"/>
    <p:sldId id="330" r:id="rId27"/>
    <p:sldId id="264" r:id="rId28"/>
    <p:sldId id="300" r:id="rId29"/>
    <p:sldId id="299" r:id="rId30"/>
    <p:sldId id="331" r:id="rId31"/>
    <p:sldId id="332" r:id="rId32"/>
    <p:sldId id="344" r:id="rId33"/>
    <p:sldId id="345" r:id="rId34"/>
    <p:sldId id="286" r:id="rId35"/>
    <p:sldId id="287" r:id="rId36"/>
    <p:sldId id="288" r:id="rId37"/>
    <p:sldId id="337" r:id="rId38"/>
    <p:sldId id="322" r:id="rId39"/>
    <p:sldId id="281" r:id="rId4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D4D4D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109EB-92EA-41E9-8659-2D53F6D0693B}" type="datetimeFigureOut">
              <a:rPr lang="de-DE" smtClean="0"/>
              <a:t>23.08.2019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6A4A7-DA84-4734-83C7-9DCCC1D8AD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556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9B05-CDBA-438F-9171-1FC14EE6C913}" type="datetime1">
              <a:rPr lang="de-DE" smtClean="0"/>
              <a:t>23.08.2019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8287870" y="6422064"/>
            <a:ext cx="762000" cy="365125"/>
          </a:xfrm>
        </p:spPr>
        <p:txBody>
          <a:bodyPr/>
          <a:lstStyle>
            <a:lvl1pPr>
              <a:defRPr sz="2000" b="1">
                <a:solidFill>
                  <a:srgbClr val="FFC000"/>
                </a:solidFill>
              </a:defRPr>
            </a:lvl1pPr>
          </a:lstStyle>
          <a:p>
            <a:fld id="{58479126-C03D-4D12-A39A-375E08C96A1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04BD3-5C55-46EC-B46A-F3264A90FD91}" type="datetime1">
              <a:rPr lang="de-DE" smtClean="0"/>
              <a:t>23.08.2019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8287870" y="6422064"/>
            <a:ext cx="762000" cy="365125"/>
          </a:xfrm>
        </p:spPr>
        <p:txBody>
          <a:bodyPr/>
          <a:lstStyle>
            <a:lvl1pPr>
              <a:defRPr sz="2000" b="1">
                <a:solidFill>
                  <a:srgbClr val="FFC000"/>
                </a:solidFill>
              </a:defRPr>
            </a:lvl1pPr>
          </a:lstStyle>
          <a:p>
            <a:fld id="{58479126-C03D-4D12-A39A-375E08C96A1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77AD6-A11D-4350-814A-5A3F8EA72395}" type="datetime1">
              <a:rPr lang="de-DE" smtClean="0"/>
              <a:t>23.08.2019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8287870" y="6422064"/>
            <a:ext cx="762000" cy="365125"/>
          </a:xfrm>
        </p:spPr>
        <p:txBody>
          <a:bodyPr/>
          <a:lstStyle>
            <a:lvl1pPr>
              <a:defRPr sz="2000" b="1">
                <a:solidFill>
                  <a:srgbClr val="FFC000"/>
                </a:solidFill>
              </a:defRPr>
            </a:lvl1pPr>
          </a:lstStyle>
          <a:p>
            <a:fld id="{58479126-C03D-4D12-A39A-375E08C96A1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3ED45-56FC-4E16-A81B-DADFFF4E4D6E}" type="datetime1">
              <a:rPr lang="de-DE" smtClean="0"/>
              <a:t>23.08.2019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8287870" y="6422064"/>
            <a:ext cx="762000" cy="365125"/>
          </a:xfrm>
        </p:spPr>
        <p:txBody>
          <a:bodyPr/>
          <a:lstStyle>
            <a:lvl1pPr>
              <a:defRPr sz="2000" b="1">
                <a:solidFill>
                  <a:srgbClr val="FFC000"/>
                </a:solidFill>
              </a:defRPr>
            </a:lvl1pPr>
          </a:lstStyle>
          <a:p>
            <a:fld id="{58479126-C03D-4D12-A39A-375E08C96A1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F7F6-01F7-4A8F-A398-3BA0AB9244F8}" type="datetime1">
              <a:rPr lang="de-DE" smtClean="0"/>
              <a:t>23.08.2019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8287870" y="6422064"/>
            <a:ext cx="762000" cy="365125"/>
          </a:xfrm>
        </p:spPr>
        <p:txBody>
          <a:bodyPr/>
          <a:lstStyle>
            <a:lvl1pPr>
              <a:defRPr sz="2000" b="1">
                <a:solidFill>
                  <a:srgbClr val="FFC000"/>
                </a:solidFill>
              </a:defRPr>
            </a:lvl1pPr>
          </a:lstStyle>
          <a:p>
            <a:fld id="{58479126-C03D-4D12-A39A-375E08C96A1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3EA2-EDEE-4B37-B9D5-E4F865F9BAC1}" type="datetime1">
              <a:rPr lang="de-DE" smtClean="0"/>
              <a:t>23.08.2019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8287870" y="6422064"/>
            <a:ext cx="762000" cy="365125"/>
          </a:xfrm>
        </p:spPr>
        <p:txBody>
          <a:bodyPr/>
          <a:lstStyle>
            <a:lvl1pPr>
              <a:defRPr sz="2000" b="1">
                <a:solidFill>
                  <a:srgbClr val="FFC000"/>
                </a:solidFill>
              </a:defRPr>
            </a:lvl1pPr>
          </a:lstStyle>
          <a:p>
            <a:fld id="{58479126-C03D-4D12-A39A-375E08C96A1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764E8-6350-4D8F-BEFC-36462460EA20}" type="datetime1">
              <a:rPr lang="de-DE" smtClean="0"/>
              <a:t>23.08.2019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8287870" y="6422064"/>
            <a:ext cx="762000" cy="365125"/>
          </a:xfrm>
        </p:spPr>
        <p:txBody>
          <a:bodyPr/>
          <a:lstStyle>
            <a:lvl1pPr>
              <a:defRPr sz="2000" b="1">
                <a:solidFill>
                  <a:srgbClr val="FFC000"/>
                </a:solidFill>
              </a:defRPr>
            </a:lvl1pPr>
          </a:lstStyle>
          <a:p>
            <a:fld id="{58479126-C03D-4D12-A39A-375E08C96A1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6276-27E0-4F37-9766-AFF58CEF6598}" type="datetime1">
              <a:rPr lang="de-DE" smtClean="0"/>
              <a:t>23.08.2019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>
          <a:xfrm>
            <a:off x="8287870" y="6422064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FFC000"/>
                </a:solidFill>
              </a:defRPr>
            </a:lvl1pPr>
          </a:lstStyle>
          <a:p>
            <a:fld id="{58479126-C03D-4D12-A39A-375E08C96A1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841B-B41C-4549-9902-23253D4466B9}" type="datetime1">
              <a:rPr lang="de-DE" smtClean="0"/>
              <a:t>23.08.2019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8287870" y="6422064"/>
            <a:ext cx="762000" cy="365125"/>
          </a:xfrm>
        </p:spPr>
        <p:txBody>
          <a:bodyPr/>
          <a:lstStyle>
            <a:lvl1pPr>
              <a:defRPr sz="2000" b="1">
                <a:solidFill>
                  <a:srgbClr val="FFC000"/>
                </a:solidFill>
              </a:defRPr>
            </a:lvl1pPr>
          </a:lstStyle>
          <a:p>
            <a:fld id="{58479126-C03D-4D12-A39A-375E08C96A1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A1DF8-5D60-463B-9EBD-C95AC1D5A644}" type="datetime1">
              <a:rPr lang="de-DE" smtClean="0"/>
              <a:t>23.08.2019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8287870" y="6422064"/>
            <a:ext cx="762000" cy="365125"/>
          </a:xfrm>
        </p:spPr>
        <p:txBody>
          <a:bodyPr/>
          <a:lstStyle>
            <a:lvl1pPr>
              <a:defRPr sz="2000" b="1">
                <a:solidFill>
                  <a:srgbClr val="FFC000"/>
                </a:solidFill>
              </a:defRPr>
            </a:lvl1pPr>
          </a:lstStyle>
          <a:p>
            <a:fld id="{58479126-C03D-4D12-A39A-375E08C96A1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8B40C1A-61D0-4E5F-B507-BB33CEEC615D}" type="datetime1">
              <a:rPr lang="de-DE" smtClean="0"/>
              <a:t>23.08.2019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8287870" y="6422064"/>
            <a:ext cx="762000" cy="365125"/>
          </a:xfrm>
        </p:spPr>
        <p:txBody>
          <a:bodyPr/>
          <a:lstStyle>
            <a:lvl1pPr>
              <a:defRPr sz="2000" b="1">
                <a:solidFill>
                  <a:srgbClr val="FFC000"/>
                </a:solidFill>
              </a:defRPr>
            </a:lvl1pPr>
          </a:lstStyle>
          <a:p>
            <a:fld id="{58479126-C03D-4D12-A39A-375E08C96A1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ihand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dirty="0" smtClean="0"/>
              <a:t>Textmasterformat bearbeiten</a:t>
            </a:r>
          </a:p>
          <a:p>
            <a:pPr lvl="1" eaLnBrk="1" latinLnBrk="0" hangingPunct="1"/>
            <a:r>
              <a:rPr kumimoji="0" lang="de-DE" dirty="0" smtClean="0"/>
              <a:t>Zweite Ebene</a:t>
            </a:r>
          </a:p>
          <a:p>
            <a:pPr lvl="2" eaLnBrk="1" latinLnBrk="0" hangingPunct="1"/>
            <a:r>
              <a:rPr kumimoji="0" lang="de-DE" dirty="0" smtClean="0"/>
              <a:t>Dritte Ebene</a:t>
            </a:r>
          </a:p>
          <a:p>
            <a:pPr lvl="3" eaLnBrk="1" latinLnBrk="0" hangingPunct="1"/>
            <a:r>
              <a:rPr kumimoji="0" lang="de-DE" dirty="0" smtClean="0"/>
              <a:t>Vierte Ebene</a:t>
            </a:r>
          </a:p>
          <a:p>
            <a:pPr lvl="4" eaLnBrk="1" latinLnBrk="0" hangingPunct="1"/>
            <a:r>
              <a:rPr kumimoji="0" lang="de-DE" dirty="0" smtClean="0"/>
              <a:t>Fünfte Ebene</a:t>
            </a:r>
            <a:endParaRPr kumimoji="0" lang="en-US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4ACD510-8DEE-49F0-8624-EF19C083FB69}" type="datetime1">
              <a:rPr lang="de-DE" smtClean="0"/>
              <a:t>23.08.2019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3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287870" y="6422064"/>
            <a:ext cx="762000" cy="365125"/>
          </a:xfrm>
          <a:prstGeom prst="rect">
            <a:avLst/>
          </a:prstGeom>
        </p:spPr>
        <p:txBody>
          <a:bodyPr/>
          <a:lstStyle>
            <a:lvl1pPr algn="r">
              <a:defRPr sz="2000" b="1">
                <a:solidFill>
                  <a:srgbClr val="FFC000"/>
                </a:solidFill>
              </a:defRPr>
            </a:lvl1pPr>
          </a:lstStyle>
          <a:p>
            <a:fld id="{58479126-C03D-4D12-A39A-375E08C96A1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150000"/>
        <a:buFont typeface="Arial" panose="020B0604020202020204" pitchFamily="34" charset="0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Hadron</a:t>
            </a:r>
            <a:r>
              <a:rPr lang="de-DE" dirty="0" smtClean="0"/>
              <a:t> </a:t>
            </a:r>
            <a:r>
              <a:rPr lang="de-DE" dirty="0" err="1" smtClean="0"/>
              <a:t>identification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muon</a:t>
            </a:r>
            <a:r>
              <a:rPr lang="de-DE" dirty="0" smtClean="0"/>
              <a:t> </a:t>
            </a:r>
            <a:r>
              <a:rPr lang="de-DE" dirty="0" err="1" smtClean="0"/>
              <a:t>setup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 smtClean="0"/>
              <a:t>of</a:t>
            </a:r>
            <a:r>
              <a:rPr lang="de-DE" dirty="0" smtClean="0"/>
              <a:t> CBM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2800" dirty="0" smtClean="0"/>
              <a:t>Anna Senger</a:t>
            </a:r>
          </a:p>
          <a:p>
            <a:r>
              <a:rPr lang="de-DE" i="1" dirty="0" err="1" smtClean="0"/>
              <a:t>for</a:t>
            </a:r>
            <a:r>
              <a:rPr lang="de-DE" i="1" dirty="0" smtClean="0"/>
              <a:t> </a:t>
            </a:r>
            <a:r>
              <a:rPr lang="de-DE" i="1" dirty="0" err="1" smtClean="0"/>
              <a:t>the</a:t>
            </a:r>
            <a:r>
              <a:rPr lang="de-DE" i="1" dirty="0" smtClean="0"/>
              <a:t> CBM </a:t>
            </a:r>
            <a:r>
              <a:rPr lang="de-DE" i="1" dirty="0" err="1" smtClean="0"/>
              <a:t>collaboration</a:t>
            </a:r>
            <a:endParaRPr lang="de-DE" i="1" dirty="0" smtClean="0"/>
          </a:p>
          <a:p>
            <a:endParaRPr lang="de-DE" i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925" y="3485992"/>
            <a:ext cx="1409363" cy="1904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feld 4"/>
          <p:cNvSpPr txBox="1"/>
          <p:nvPr/>
        </p:nvSpPr>
        <p:spPr>
          <a:xfrm>
            <a:off x="1023581" y="6490776"/>
            <a:ext cx="7503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C000"/>
                </a:solidFill>
              </a:rPr>
              <a:t>8</a:t>
            </a:r>
            <a:r>
              <a:rPr lang="en-US" i="1" baseline="30000" dirty="0">
                <a:solidFill>
                  <a:srgbClr val="FFC000"/>
                </a:solidFill>
              </a:rPr>
              <a:t>th</a:t>
            </a:r>
            <a:r>
              <a:rPr lang="en-US" i="1" dirty="0">
                <a:solidFill>
                  <a:srgbClr val="FFC000"/>
                </a:solidFill>
              </a:rPr>
              <a:t> International Conference on New Frontiers in Physics (ICNFP 2019)</a:t>
            </a:r>
            <a:endParaRPr lang="de-DE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69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Low-</a:t>
            </a:r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vector</a:t>
            </a:r>
            <a:r>
              <a:rPr lang="de-DE" dirty="0" smtClean="0"/>
              <a:t> </a:t>
            </a:r>
            <a:r>
              <a:rPr lang="de-DE" dirty="0" err="1" smtClean="0"/>
              <a:t>mesons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479126-C03D-4D12-A39A-375E08C96A11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4" name="Picture 2" descr="C:\Users\senger\AppData\Local\Microsoft\Windows\Temporary Internet Files\Content.Outlook\JE4H31NI\cbm_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26" y="1804874"/>
            <a:ext cx="5242371" cy="4309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279322" y="1475"/>
            <a:ext cx="18646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de-DE" b="1" i="1" dirty="0" smtClean="0">
              <a:solidFill>
                <a:srgbClr val="FFC000"/>
              </a:solidFill>
            </a:endParaRPr>
          </a:p>
          <a:p>
            <a:pPr algn="r"/>
            <a:r>
              <a:rPr lang="de-DE" b="1" i="1" dirty="0" err="1" smtClean="0">
                <a:solidFill>
                  <a:srgbClr val="FFC000"/>
                </a:solidFill>
              </a:rPr>
              <a:t>central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  <a:r>
              <a:rPr lang="de-DE" b="1" i="1" dirty="0" err="1" smtClean="0">
                <a:solidFill>
                  <a:srgbClr val="FFC000"/>
                </a:solidFill>
              </a:rPr>
              <a:t>UrQMD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</a:p>
          <a:p>
            <a:pPr algn="r"/>
            <a:r>
              <a:rPr lang="de-DE" b="1" i="1" dirty="0" err="1" smtClean="0">
                <a:solidFill>
                  <a:srgbClr val="FFC000"/>
                </a:solidFill>
              </a:rPr>
              <a:t>Au+Au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  <a:r>
              <a:rPr lang="de-DE" b="1" i="1" dirty="0" err="1" smtClean="0">
                <a:solidFill>
                  <a:srgbClr val="FFC000"/>
                </a:solidFill>
              </a:rPr>
              <a:t>events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</a:p>
          <a:p>
            <a:pPr algn="r"/>
            <a:r>
              <a:rPr lang="de-DE" b="1" i="1" dirty="0" smtClean="0">
                <a:solidFill>
                  <a:srgbClr val="FFC000"/>
                </a:solidFill>
              </a:rPr>
              <a:t>at </a:t>
            </a:r>
            <a:r>
              <a:rPr lang="de-DE" b="1" i="1" dirty="0">
                <a:solidFill>
                  <a:srgbClr val="FFC000"/>
                </a:solidFill>
              </a:rPr>
              <a:t>8</a:t>
            </a:r>
            <a:r>
              <a:rPr lang="de-DE" b="1" i="1" dirty="0" smtClean="0">
                <a:solidFill>
                  <a:srgbClr val="FFC000"/>
                </a:solidFill>
              </a:rPr>
              <a:t> A </a:t>
            </a:r>
            <a:r>
              <a:rPr lang="de-DE" b="1" i="1" dirty="0" err="1" smtClean="0">
                <a:solidFill>
                  <a:srgbClr val="FFC000"/>
                </a:solidFill>
              </a:rPr>
              <a:t>GeV</a:t>
            </a:r>
            <a:r>
              <a:rPr lang="de-DE" b="1" i="1" dirty="0" smtClean="0">
                <a:solidFill>
                  <a:srgbClr val="FFC000"/>
                </a:solidFill>
              </a:rPr>
              <a:t>/c</a:t>
            </a:r>
            <a:endParaRPr lang="de-DE" b="1" i="1" dirty="0">
              <a:solidFill>
                <a:srgbClr val="FFC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48019" y="5748350"/>
            <a:ext cx="3863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 err="1" smtClean="0">
                <a:solidFill>
                  <a:schemeClr val="bg1"/>
                </a:solidFill>
              </a:rPr>
              <a:t>from</a:t>
            </a:r>
            <a:r>
              <a:rPr lang="de-DE" sz="1600" i="1" dirty="0" smtClean="0">
                <a:solidFill>
                  <a:schemeClr val="bg1"/>
                </a:solidFill>
              </a:rPr>
              <a:t> di-</a:t>
            </a:r>
            <a:r>
              <a:rPr lang="de-DE" sz="1600" i="1" dirty="0" err="1" smtClean="0">
                <a:solidFill>
                  <a:schemeClr val="bg1"/>
                </a:solidFill>
              </a:rPr>
              <a:t>electron</a:t>
            </a:r>
            <a:r>
              <a:rPr lang="de-DE" sz="1600" i="1" dirty="0" smtClean="0">
                <a:solidFill>
                  <a:schemeClr val="bg1"/>
                </a:solidFill>
              </a:rPr>
              <a:t> </a:t>
            </a:r>
            <a:r>
              <a:rPr lang="de-DE" sz="1600" i="1" dirty="0" err="1" smtClean="0">
                <a:solidFill>
                  <a:schemeClr val="bg1"/>
                </a:solidFill>
              </a:rPr>
              <a:t>analysis</a:t>
            </a:r>
            <a:r>
              <a:rPr lang="de-DE" sz="1600" i="1" dirty="0" smtClean="0">
                <a:solidFill>
                  <a:schemeClr val="bg1"/>
                </a:solidFill>
              </a:rPr>
              <a:t> </a:t>
            </a:r>
            <a:r>
              <a:rPr lang="de-DE" sz="1600" i="1" dirty="0" err="1" smtClean="0">
                <a:solidFill>
                  <a:schemeClr val="bg1"/>
                </a:solidFill>
              </a:rPr>
              <a:t>task</a:t>
            </a:r>
            <a:endParaRPr lang="de-DE" sz="1600" i="1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677470" y="1804874"/>
            <a:ext cx="337240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E</a:t>
            </a:r>
            <a:r>
              <a:rPr lang="en-US" b="1" dirty="0" smtClean="0">
                <a:solidFill>
                  <a:srgbClr val="FFC000"/>
                </a:solidFill>
              </a:rPr>
              <a:t>lectron PID:</a:t>
            </a:r>
          </a:p>
          <a:p>
            <a:endParaRPr lang="en-US" sz="800" b="1" dirty="0" smtClean="0">
              <a:solidFill>
                <a:srgbClr val="FFC000"/>
              </a:solidFill>
            </a:endParaRPr>
          </a:p>
          <a:p>
            <a:pPr marL="285750" indent="-285750"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MVD</a:t>
            </a:r>
            <a:r>
              <a:rPr lang="en-US" dirty="0" smtClean="0"/>
              <a:t> – hit topology: rejection of closed tracks (</a:t>
            </a:r>
            <a:r>
              <a:rPr lang="en-US" dirty="0" err="1" smtClean="0">
                <a:cs typeface="Arial"/>
              </a:rPr>
              <a:t>γ→e</a:t>
            </a:r>
            <a:r>
              <a:rPr lang="en-US" baseline="30000" dirty="0" err="1" smtClean="0">
                <a:cs typeface="Arial"/>
              </a:rPr>
              <a:t>+</a:t>
            </a:r>
            <a:r>
              <a:rPr lang="en-US" dirty="0" err="1" smtClean="0">
                <a:cs typeface="Arial"/>
              </a:rPr>
              <a:t>e</a:t>
            </a:r>
            <a:r>
              <a:rPr lang="en-US" baseline="30000" dirty="0" smtClean="0">
                <a:cs typeface="Arial"/>
              </a:rPr>
              <a:t>-</a:t>
            </a:r>
            <a:r>
              <a:rPr lang="en-US" dirty="0" smtClean="0"/>
              <a:t>), vertex reconstruction</a:t>
            </a:r>
          </a:p>
          <a:p>
            <a:pPr marL="285750" indent="-285750"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285750" indent="-285750"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STS</a:t>
            </a:r>
            <a:r>
              <a:rPr lang="en-US" dirty="0" smtClean="0"/>
              <a:t> – track and momentum reconstruction</a:t>
            </a:r>
          </a:p>
          <a:p>
            <a:pPr marL="285750" indent="-285750"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285750" indent="-285750"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RICH</a:t>
            </a:r>
            <a:r>
              <a:rPr lang="en-US" dirty="0" smtClean="0"/>
              <a:t> – electron-pion separation via ring radius</a:t>
            </a:r>
          </a:p>
          <a:p>
            <a:pPr marL="285750" indent="-285750"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285750" indent="-285750"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TRD</a:t>
            </a:r>
            <a:r>
              <a:rPr lang="en-US" dirty="0" smtClean="0"/>
              <a:t> - </a:t>
            </a:r>
            <a:r>
              <a:rPr lang="en-US" dirty="0"/>
              <a:t>electron-pion separation via </a:t>
            </a:r>
            <a:r>
              <a:rPr lang="en-US" dirty="0" smtClean="0"/>
              <a:t>energy loss</a:t>
            </a:r>
          </a:p>
          <a:p>
            <a:pPr marL="285750" indent="-285750"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285750" indent="-285750"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TOF</a:t>
            </a:r>
            <a:r>
              <a:rPr lang="en-US" dirty="0" smtClean="0"/>
              <a:t> – electron identification via mass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93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KF </a:t>
            </a:r>
            <a:r>
              <a:rPr lang="de-DE" dirty="0" err="1" smtClean="0"/>
              <a:t>Particle</a:t>
            </a:r>
            <a:r>
              <a:rPr lang="de-DE" dirty="0" smtClean="0"/>
              <a:t> </a:t>
            </a:r>
            <a:r>
              <a:rPr lang="de-DE" dirty="0"/>
              <a:t>P</a:t>
            </a:r>
            <a:r>
              <a:rPr lang="de-DE" dirty="0" smtClean="0"/>
              <a:t>ackage (KFPP)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479126-C03D-4D12-A39A-375E08C96A11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79"/>
          <a:stretch/>
        </p:blipFill>
        <p:spPr>
          <a:xfrm>
            <a:off x="560436" y="943897"/>
            <a:ext cx="7966319" cy="5473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feld 4"/>
          <p:cNvSpPr txBox="1"/>
          <p:nvPr/>
        </p:nvSpPr>
        <p:spPr>
          <a:xfrm>
            <a:off x="6243762" y="6472449"/>
            <a:ext cx="2258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00" i="1" dirty="0" smtClean="0"/>
              <a:t>Picture: Maxim ZYZAK</a:t>
            </a:r>
            <a:endParaRPr lang="de-DE" sz="1600" i="1" dirty="0"/>
          </a:p>
        </p:txBody>
      </p:sp>
    </p:spTree>
    <p:extLst>
      <p:ext uri="{BB962C8B-B14F-4D97-AF65-F5344CB8AC3E}">
        <p14:creationId xmlns:p14="http://schemas.microsoft.com/office/powerpoint/2010/main" val="333446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>
          <a:xfrm>
            <a:off x="5134708" y="82640"/>
            <a:ext cx="4009291" cy="2269251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6782077" y="3981157"/>
            <a:ext cx="2361923" cy="1809063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0" y="1117991"/>
            <a:ext cx="5912028" cy="5304073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5712933" y="3002891"/>
            <a:ext cx="2108704" cy="3687387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6" y="1487323"/>
            <a:ext cx="5487844" cy="3031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6" y="4752270"/>
            <a:ext cx="5487844" cy="1492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5100" dirty="0" err="1" smtClean="0"/>
              <a:t>Results</a:t>
            </a:r>
            <a:r>
              <a:rPr lang="de-DE" sz="5100" dirty="0" smtClean="0"/>
              <a:t> </a:t>
            </a:r>
            <a:r>
              <a:rPr lang="de-DE" sz="5100" dirty="0" err="1" smtClean="0"/>
              <a:t>of</a:t>
            </a:r>
            <a:r>
              <a:rPr lang="de-DE" sz="5100" dirty="0" smtClean="0"/>
              <a:t> </a:t>
            </a:r>
            <a:r>
              <a:rPr lang="de-DE" sz="5100" dirty="0" smtClean="0"/>
              <a:t>KFPP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479126-C03D-4D12-A39A-375E08C96A11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12645" y="6460412"/>
            <a:ext cx="2361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00" i="1" dirty="0" smtClean="0"/>
              <a:t>Pictures: Maxim ZYZAK</a:t>
            </a:r>
            <a:endParaRPr lang="de-DE" sz="16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08"/>
          <a:stretch/>
        </p:blipFill>
        <p:spPr bwMode="auto">
          <a:xfrm>
            <a:off x="5827620" y="5053583"/>
            <a:ext cx="1854437" cy="1473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825" y="274320"/>
            <a:ext cx="3670324" cy="1492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11" y="4167729"/>
            <a:ext cx="1778970" cy="1429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09"/>
          <a:stretch/>
        </p:blipFill>
        <p:spPr bwMode="auto">
          <a:xfrm>
            <a:off x="5827620" y="3143520"/>
            <a:ext cx="1854437" cy="1473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168816" y="1117991"/>
            <a:ext cx="5854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 smtClean="0"/>
              <a:t>5×10</a:t>
            </a:r>
            <a:r>
              <a:rPr lang="de-DE" sz="1600" i="1" baseline="30000" dirty="0" smtClean="0"/>
              <a:t>6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central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UrQMD</a:t>
            </a:r>
            <a:r>
              <a:rPr lang="de-DE" sz="1600" i="1" dirty="0" smtClean="0"/>
              <a:t> 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Au+Au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events</a:t>
            </a:r>
            <a:r>
              <a:rPr lang="de-DE" sz="1600" i="1" dirty="0"/>
              <a:t> </a:t>
            </a:r>
            <a:r>
              <a:rPr lang="de-DE" sz="1600" i="1" dirty="0" smtClean="0"/>
              <a:t>at 10 </a:t>
            </a:r>
            <a:r>
              <a:rPr lang="de-DE" sz="1600" i="1" dirty="0" smtClean="0"/>
              <a:t>A </a:t>
            </a:r>
            <a:r>
              <a:rPr lang="de-DE" sz="1600" i="1" dirty="0" err="1" smtClean="0"/>
              <a:t>GeV</a:t>
            </a:r>
            <a:r>
              <a:rPr lang="de-DE" sz="1600" i="1" dirty="0" smtClean="0"/>
              <a:t>/c</a:t>
            </a:r>
            <a:endParaRPr lang="de-DE" sz="1600" i="1" dirty="0"/>
          </a:p>
        </p:txBody>
      </p:sp>
      <p:sp>
        <p:nvSpPr>
          <p:cNvPr id="14" name="Textfeld 13"/>
          <p:cNvSpPr txBox="1"/>
          <p:nvPr/>
        </p:nvSpPr>
        <p:spPr>
          <a:xfrm>
            <a:off x="6248794" y="1767116"/>
            <a:ext cx="2737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i="1" dirty="0" smtClean="0"/>
              <a:t>10</a:t>
            </a:r>
            <a:r>
              <a:rPr lang="de-DE" sz="1600" i="1" baseline="30000" dirty="0" smtClean="0"/>
              <a:t>11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central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UrQMD</a:t>
            </a:r>
            <a:r>
              <a:rPr lang="de-DE" sz="1600" i="1" dirty="0" smtClean="0"/>
              <a:t> 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Ni+Ni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events</a:t>
            </a:r>
            <a:r>
              <a:rPr lang="de-DE" sz="1600" i="1" dirty="0"/>
              <a:t> </a:t>
            </a:r>
            <a:r>
              <a:rPr lang="de-DE" sz="1600" i="1" dirty="0" smtClean="0"/>
              <a:t>at 15 </a:t>
            </a:r>
            <a:r>
              <a:rPr lang="de-DE" sz="1600" i="1" dirty="0" smtClean="0"/>
              <a:t>A </a:t>
            </a:r>
            <a:r>
              <a:rPr lang="de-DE" sz="1600" i="1" dirty="0" err="1" smtClean="0"/>
              <a:t>GeV</a:t>
            </a:r>
            <a:r>
              <a:rPr lang="de-DE" sz="1600" i="1" dirty="0" smtClean="0"/>
              <a:t>/c</a:t>
            </a:r>
            <a:endParaRPr lang="de-DE" sz="1600" i="1" dirty="0"/>
          </a:p>
        </p:txBody>
      </p:sp>
    </p:spTree>
    <p:extLst>
      <p:ext uri="{BB962C8B-B14F-4D97-AF65-F5344CB8AC3E}">
        <p14:creationId xmlns:p14="http://schemas.microsoft.com/office/powerpoint/2010/main" val="380258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881" r="26341" b="965"/>
          <a:stretch/>
        </p:blipFill>
        <p:spPr>
          <a:xfrm>
            <a:off x="3211315" y="12547"/>
            <a:ext cx="5932686" cy="6845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feld 5"/>
          <p:cNvSpPr txBox="1"/>
          <p:nvPr/>
        </p:nvSpPr>
        <p:spPr>
          <a:xfrm>
            <a:off x="3434246" y="1769808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STS</a:t>
            </a:r>
          </a:p>
          <a:p>
            <a:pPr algn="ctr"/>
            <a:r>
              <a:rPr lang="de-DE" dirty="0" smtClean="0"/>
              <a:t>in </a:t>
            </a:r>
            <a:r>
              <a:rPr lang="de-DE" dirty="0" err="1" smtClean="0"/>
              <a:t>magnet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483512" y="441967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MUCH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236314" y="811161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TRD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380468" y="441829"/>
            <a:ext cx="642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TOF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Muon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setup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9126-C03D-4D12-A39A-375E08C96A11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288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Configurations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479126-C03D-4D12-A39A-375E08C96A11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8982" b="3879"/>
          <a:stretch/>
        </p:blipFill>
        <p:spPr>
          <a:xfrm>
            <a:off x="327548" y="2396442"/>
            <a:ext cx="2620370" cy="3171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96" b="4306"/>
          <a:stretch/>
        </p:blipFill>
        <p:spPr>
          <a:xfrm>
            <a:off x="6229336" y="2260004"/>
            <a:ext cx="2614313" cy="3444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96" b="3879"/>
          <a:stretch/>
        </p:blipFill>
        <p:spPr>
          <a:xfrm>
            <a:off x="3149361" y="2396442"/>
            <a:ext cx="2822172" cy="3171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hteck 12"/>
          <p:cNvSpPr/>
          <p:nvPr/>
        </p:nvSpPr>
        <p:spPr>
          <a:xfrm>
            <a:off x="2879679" y="2396442"/>
            <a:ext cx="109183" cy="31718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1074114" y="2788348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TRD</a:t>
            </a:r>
            <a:endParaRPr lang="de-DE" sz="1600" dirty="0"/>
          </a:p>
        </p:txBody>
      </p:sp>
      <p:sp>
        <p:nvSpPr>
          <p:cNvPr id="15" name="Textfeld 14"/>
          <p:cNvSpPr txBox="1"/>
          <p:nvPr/>
        </p:nvSpPr>
        <p:spPr>
          <a:xfrm>
            <a:off x="1637733" y="2415178"/>
            <a:ext cx="591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TOF</a:t>
            </a:r>
            <a:endParaRPr lang="de-DE" sz="1600" dirty="0"/>
          </a:p>
        </p:txBody>
      </p:sp>
      <p:sp>
        <p:nvSpPr>
          <p:cNvPr id="16" name="Textfeld 15"/>
          <p:cNvSpPr txBox="1"/>
          <p:nvPr/>
        </p:nvSpPr>
        <p:spPr>
          <a:xfrm>
            <a:off x="222551" y="2761052"/>
            <a:ext cx="8691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err="1" smtClean="0"/>
              <a:t>magnet</a:t>
            </a:r>
            <a:endParaRPr lang="de-DE" sz="1600" dirty="0" smtClean="0"/>
          </a:p>
          <a:p>
            <a:pPr algn="ctr"/>
            <a:r>
              <a:rPr lang="de-DE" sz="1600" dirty="0" err="1" smtClean="0"/>
              <a:t>with</a:t>
            </a:r>
            <a:endParaRPr lang="de-DE" sz="1600" dirty="0" smtClean="0"/>
          </a:p>
          <a:p>
            <a:pPr algn="ctr"/>
            <a:r>
              <a:rPr lang="de-DE" sz="1600" dirty="0" smtClean="0"/>
              <a:t>STS</a:t>
            </a:r>
            <a:endParaRPr lang="de-DE" sz="1600" dirty="0"/>
          </a:p>
        </p:txBody>
      </p:sp>
      <p:sp>
        <p:nvSpPr>
          <p:cNvPr id="17" name="Textfeld 16"/>
          <p:cNvSpPr txBox="1"/>
          <p:nvPr/>
        </p:nvSpPr>
        <p:spPr>
          <a:xfrm>
            <a:off x="602533" y="4535261"/>
            <a:ext cx="798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MUCH</a:t>
            </a:r>
            <a:endParaRPr lang="de-DE" sz="1600" dirty="0"/>
          </a:p>
        </p:txBody>
      </p:sp>
      <p:sp>
        <p:nvSpPr>
          <p:cNvPr id="18" name="Textfeld 17"/>
          <p:cNvSpPr txBox="1"/>
          <p:nvPr/>
        </p:nvSpPr>
        <p:spPr>
          <a:xfrm>
            <a:off x="4058467" y="2788348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TRD</a:t>
            </a:r>
            <a:endParaRPr lang="de-DE" sz="1600" dirty="0"/>
          </a:p>
        </p:txBody>
      </p:sp>
      <p:sp>
        <p:nvSpPr>
          <p:cNvPr id="19" name="Textfeld 18"/>
          <p:cNvSpPr txBox="1"/>
          <p:nvPr/>
        </p:nvSpPr>
        <p:spPr>
          <a:xfrm>
            <a:off x="4622086" y="2415178"/>
            <a:ext cx="591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TOF</a:t>
            </a:r>
            <a:endParaRPr lang="de-DE" sz="1600" dirty="0"/>
          </a:p>
        </p:txBody>
      </p:sp>
      <p:sp>
        <p:nvSpPr>
          <p:cNvPr id="20" name="Textfeld 19"/>
          <p:cNvSpPr txBox="1"/>
          <p:nvPr/>
        </p:nvSpPr>
        <p:spPr>
          <a:xfrm>
            <a:off x="3206904" y="2761052"/>
            <a:ext cx="8691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err="1" smtClean="0"/>
              <a:t>magnet</a:t>
            </a:r>
            <a:endParaRPr lang="de-DE" sz="1600" dirty="0" smtClean="0"/>
          </a:p>
          <a:p>
            <a:pPr algn="ctr"/>
            <a:r>
              <a:rPr lang="de-DE" sz="1600" dirty="0" err="1" smtClean="0"/>
              <a:t>with</a:t>
            </a:r>
            <a:endParaRPr lang="de-DE" sz="1600" dirty="0" smtClean="0"/>
          </a:p>
          <a:p>
            <a:pPr algn="ctr"/>
            <a:r>
              <a:rPr lang="de-DE" sz="1600" dirty="0" smtClean="0"/>
              <a:t>STS</a:t>
            </a:r>
            <a:endParaRPr lang="de-DE" sz="1600" dirty="0"/>
          </a:p>
        </p:txBody>
      </p:sp>
      <p:sp>
        <p:nvSpPr>
          <p:cNvPr id="21" name="Textfeld 20"/>
          <p:cNvSpPr txBox="1"/>
          <p:nvPr/>
        </p:nvSpPr>
        <p:spPr>
          <a:xfrm>
            <a:off x="3586886" y="4535261"/>
            <a:ext cx="798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MUCH</a:t>
            </a:r>
            <a:endParaRPr lang="de-DE" sz="1600" dirty="0"/>
          </a:p>
        </p:txBody>
      </p:sp>
      <p:sp>
        <p:nvSpPr>
          <p:cNvPr id="22" name="Textfeld 21"/>
          <p:cNvSpPr txBox="1"/>
          <p:nvPr/>
        </p:nvSpPr>
        <p:spPr>
          <a:xfrm>
            <a:off x="7197451" y="2788348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TRD</a:t>
            </a:r>
            <a:endParaRPr lang="de-DE" sz="1600" dirty="0"/>
          </a:p>
        </p:txBody>
      </p:sp>
      <p:sp>
        <p:nvSpPr>
          <p:cNvPr id="23" name="Textfeld 22"/>
          <p:cNvSpPr txBox="1"/>
          <p:nvPr/>
        </p:nvSpPr>
        <p:spPr>
          <a:xfrm>
            <a:off x="7692830" y="2415178"/>
            <a:ext cx="591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TOF</a:t>
            </a:r>
            <a:endParaRPr lang="de-DE" sz="1600" dirty="0"/>
          </a:p>
        </p:txBody>
      </p:sp>
      <p:sp>
        <p:nvSpPr>
          <p:cNvPr id="24" name="Textfeld 23"/>
          <p:cNvSpPr txBox="1"/>
          <p:nvPr/>
        </p:nvSpPr>
        <p:spPr>
          <a:xfrm>
            <a:off x="6277648" y="2761052"/>
            <a:ext cx="8691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err="1" smtClean="0"/>
              <a:t>magnet</a:t>
            </a:r>
            <a:endParaRPr lang="de-DE" sz="1600" dirty="0" smtClean="0"/>
          </a:p>
          <a:p>
            <a:pPr algn="ctr"/>
            <a:r>
              <a:rPr lang="de-DE" sz="1600" dirty="0" err="1" smtClean="0"/>
              <a:t>with</a:t>
            </a:r>
            <a:endParaRPr lang="de-DE" sz="1600" dirty="0" smtClean="0"/>
          </a:p>
          <a:p>
            <a:pPr algn="ctr"/>
            <a:r>
              <a:rPr lang="de-DE" sz="1600" dirty="0" smtClean="0"/>
              <a:t>STS</a:t>
            </a:r>
            <a:endParaRPr lang="de-DE" sz="1600" dirty="0"/>
          </a:p>
        </p:txBody>
      </p:sp>
      <p:sp>
        <p:nvSpPr>
          <p:cNvPr id="25" name="Textfeld 24"/>
          <p:cNvSpPr txBox="1"/>
          <p:nvPr/>
        </p:nvSpPr>
        <p:spPr>
          <a:xfrm>
            <a:off x="6534798" y="4535261"/>
            <a:ext cx="798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MUCH</a:t>
            </a:r>
            <a:endParaRPr lang="de-DE" sz="1600" dirty="0"/>
          </a:p>
        </p:txBody>
      </p:sp>
      <p:sp>
        <p:nvSpPr>
          <p:cNvPr id="26" name="Textfeld 25"/>
          <p:cNvSpPr txBox="1"/>
          <p:nvPr/>
        </p:nvSpPr>
        <p:spPr>
          <a:xfrm>
            <a:off x="489679" y="1545433"/>
            <a:ext cx="209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for </a:t>
            </a:r>
            <a:r>
              <a:rPr lang="en-US" dirty="0" smtClean="0">
                <a:solidFill>
                  <a:srgbClr val="FFC000"/>
                </a:solidFill>
              </a:rPr>
              <a:t>beam </a:t>
            </a:r>
            <a:r>
              <a:rPr lang="en-US" dirty="0" smtClean="0">
                <a:solidFill>
                  <a:srgbClr val="FFC000"/>
                </a:solidFill>
              </a:rPr>
              <a:t>energies</a:t>
            </a:r>
          </a:p>
          <a:p>
            <a:pPr algn="ctr"/>
            <a:r>
              <a:rPr lang="en-US" dirty="0" smtClean="0">
                <a:solidFill>
                  <a:srgbClr val="FFC000"/>
                </a:solidFill>
              </a:rPr>
              <a:t>up </a:t>
            </a:r>
            <a:r>
              <a:rPr lang="en-US" dirty="0" smtClean="0">
                <a:solidFill>
                  <a:srgbClr val="FFC000"/>
                </a:solidFill>
              </a:rPr>
              <a:t>to 4 </a:t>
            </a:r>
            <a:r>
              <a:rPr lang="en-US" dirty="0" err="1" smtClean="0">
                <a:solidFill>
                  <a:srgbClr val="FFC000"/>
                </a:solidFill>
              </a:rPr>
              <a:t>AGeV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3206904" y="1545433"/>
            <a:ext cx="2764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for beam energies </a:t>
            </a:r>
          </a:p>
          <a:p>
            <a:pPr algn="ctr"/>
            <a:r>
              <a:rPr lang="en-US" dirty="0" smtClean="0">
                <a:solidFill>
                  <a:srgbClr val="FFC000"/>
                </a:solidFill>
              </a:rPr>
              <a:t>above 4 </a:t>
            </a:r>
            <a:r>
              <a:rPr lang="en-US" dirty="0" err="1" smtClean="0">
                <a:solidFill>
                  <a:srgbClr val="FFC000"/>
                </a:solidFill>
              </a:rPr>
              <a:t>AGeV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012478" y="1545433"/>
            <a:ext cx="287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for </a:t>
            </a:r>
            <a:r>
              <a:rPr lang="en-US" dirty="0" err="1" smtClean="0">
                <a:solidFill>
                  <a:srgbClr val="FFC000"/>
                </a:solidFill>
              </a:rPr>
              <a:t>charmonium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measurements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214815" y="5348606"/>
            <a:ext cx="140936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MUCH:</a:t>
            </a:r>
          </a:p>
          <a:p>
            <a:r>
              <a:rPr lang="de-DE" sz="1400" dirty="0" smtClean="0"/>
              <a:t>2 GEM </a:t>
            </a:r>
            <a:r>
              <a:rPr lang="de-DE" sz="1400" dirty="0" err="1" smtClean="0"/>
              <a:t>stations</a:t>
            </a:r>
            <a:endParaRPr lang="de-DE" sz="1400" dirty="0" smtClean="0"/>
          </a:p>
          <a:p>
            <a:r>
              <a:rPr lang="de-DE" sz="1400" dirty="0" err="1" smtClean="0"/>
              <a:t>absorbers</a:t>
            </a:r>
            <a:r>
              <a:rPr lang="de-DE" sz="1400" dirty="0" smtClean="0"/>
              <a:t>:</a:t>
            </a:r>
          </a:p>
          <a:p>
            <a:r>
              <a:rPr lang="de-DE" sz="1400" dirty="0" smtClean="0"/>
              <a:t>60 cm C </a:t>
            </a:r>
          </a:p>
          <a:p>
            <a:r>
              <a:rPr lang="de-DE" sz="1400" dirty="0" smtClean="0"/>
              <a:t>(20+20) cm </a:t>
            </a:r>
            <a:r>
              <a:rPr lang="de-DE" sz="1400" dirty="0" err="1" smtClean="0"/>
              <a:t>Fe</a:t>
            </a:r>
            <a:endParaRPr lang="de-DE" sz="1400" dirty="0"/>
          </a:p>
        </p:txBody>
      </p:sp>
      <p:sp>
        <p:nvSpPr>
          <p:cNvPr id="30" name="Textfeld 29"/>
          <p:cNvSpPr txBox="1"/>
          <p:nvPr/>
        </p:nvSpPr>
        <p:spPr>
          <a:xfrm>
            <a:off x="3296603" y="5348606"/>
            <a:ext cx="165462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MUCH:</a:t>
            </a:r>
          </a:p>
          <a:p>
            <a:r>
              <a:rPr lang="de-DE" sz="1400" dirty="0"/>
              <a:t>4</a:t>
            </a:r>
            <a:r>
              <a:rPr lang="de-DE" sz="1400" dirty="0" smtClean="0"/>
              <a:t> GEM </a:t>
            </a:r>
            <a:r>
              <a:rPr lang="de-DE" sz="1400" dirty="0" err="1" smtClean="0"/>
              <a:t>stations</a:t>
            </a:r>
            <a:endParaRPr lang="de-DE" sz="1400" dirty="0" smtClean="0"/>
          </a:p>
          <a:p>
            <a:r>
              <a:rPr lang="de-DE" sz="1400" dirty="0" err="1" smtClean="0"/>
              <a:t>absorbers</a:t>
            </a:r>
            <a:r>
              <a:rPr lang="de-DE" sz="1400" dirty="0" smtClean="0"/>
              <a:t>: </a:t>
            </a:r>
          </a:p>
          <a:p>
            <a:r>
              <a:rPr lang="de-DE" sz="1400" dirty="0" smtClean="0"/>
              <a:t>60 cm C </a:t>
            </a:r>
          </a:p>
          <a:p>
            <a:r>
              <a:rPr lang="de-DE" sz="1400" dirty="0" smtClean="0"/>
              <a:t>(20+20+30) cm </a:t>
            </a:r>
            <a:r>
              <a:rPr lang="de-DE" sz="1400" dirty="0" err="1" smtClean="0"/>
              <a:t>Fe</a:t>
            </a:r>
            <a:endParaRPr lang="de-DE" sz="1400" dirty="0"/>
          </a:p>
        </p:txBody>
      </p:sp>
      <p:sp>
        <p:nvSpPr>
          <p:cNvPr id="31" name="Textfeld 30"/>
          <p:cNvSpPr txBox="1"/>
          <p:nvPr/>
        </p:nvSpPr>
        <p:spPr>
          <a:xfrm>
            <a:off x="6420048" y="5348606"/>
            <a:ext cx="205697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MUCH:</a:t>
            </a:r>
          </a:p>
          <a:p>
            <a:r>
              <a:rPr lang="de-DE" sz="1400" dirty="0"/>
              <a:t>4</a:t>
            </a:r>
            <a:r>
              <a:rPr lang="de-DE" sz="1400" dirty="0" smtClean="0"/>
              <a:t> GEM </a:t>
            </a:r>
            <a:r>
              <a:rPr lang="de-DE" sz="1400" dirty="0" err="1" smtClean="0"/>
              <a:t>stations</a:t>
            </a:r>
            <a:endParaRPr lang="de-DE" sz="1400" dirty="0" smtClean="0"/>
          </a:p>
          <a:p>
            <a:r>
              <a:rPr lang="de-DE" sz="1400" dirty="0" err="1" smtClean="0"/>
              <a:t>absorbers</a:t>
            </a:r>
            <a:r>
              <a:rPr lang="de-DE" sz="1400" dirty="0" smtClean="0"/>
              <a:t>: </a:t>
            </a:r>
          </a:p>
          <a:p>
            <a:r>
              <a:rPr lang="de-DE" sz="1400" dirty="0" smtClean="0"/>
              <a:t>60 cm C </a:t>
            </a:r>
          </a:p>
          <a:p>
            <a:r>
              <a:rPr lang="de-DE" sz="1400" dirty="0" smtClean="0"/>
              <a:t>(20+20+30+100) cm </a:t>
            </a:r>
            <a:r>
              <a:rPr lang="de-DE" sz="1400" dirty="0" err="1" smtClean="0"/>
              <a:t>Fe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68932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Muon</a:t>
            </a:r>
            <a:r>
              <a:rPr lang="de-DE" dirty="0" smtClean="0"/>
              <a:t> </a:t>
            </a:r>
            <a:r>
              <a:rPr lang="de-DE" dirty="0" err="1" smtClean="0"/>
              <a:t>reconstruction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479126-C03D-4D12-A39A-375E08C96A11}" type="slidenum">
              <a:rPr lang="de-DE" smtClean="0"/>
              <a:pPr/>
              <a:t>15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881" r="26341" b="965"/>
          <a:stretch/>
        </p:blipFill>
        <p:spPr>
          <a:xfrm>
            <a:off x="244836" y="1661081"/>
            <a:ext cx="4021998" cy="4640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Gerade Verbindung mit Pfeil 5"/>
          <p:cNvCxnSpPr/>
          <p:nvPr/>
        </p:nvCxnSpPr>
        <p:spPr>
          <a:xfrm flipV="1">
            <a:off x="669825" y="2691254"/>
            <a:ext cx="3384645" cy="129022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>
            <a:off x="669825" y="3981480"/>
            <a:ext cx="3384645" cy="129022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4479198" y="1859039"/>
            <a:ext cx="4337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  <a:buSzPct val="150000"/>
            </a:pPr>
            <a:r>
              <a:rPr lang="en-US" b="1" dirty="0" smtClean="0">
                <a:solidFill>
                  <a:srgbClr val="FFC000"/>
                </a:solidFill>
              </a:rPr>
              <a:t>Muon PID</a:t>
            </a:r>
          </a:p>
          <a:p>
            <a:pPr marL="285750" indent="-285750"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STS</a:t>
            </a:r>
            <a:r>
              <a:rPr lang="en-US" dirty="0"/>
              <a:t> </a:t>
            </a:r>
            <a:r>
              <a:rPr lang="en-US" dirty="0" smtClean="0"/>
              <a:t>– track, vertex and momentum reconstruction</a:t>
            </a:r>
          </a:p>
          <a:p>
            <a:pPr marL="285750" indent="-285750"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MUCH-TRD</a:t>
            </a:r>
            <a:r>
              <a:rPr lang="en-US" dirty="0" smtClean="0"/>
              <a:t> – track  extrapolation</a:t>
            </a:r>
            <a:endParaRPr lang="en-US" dirty="0"/>
          </a:p>
          <a:p>
            <a:pPr marL="285750" indent="-285750"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TOF</a:t>
            </a:r>
            <a:r>
              <a:rPr lang="en-US" dirty="0"/>
              <a:t> </a:t>
            </a:r>
            <a:r>
              <a:rPr lang="en-US" dirty="0" smtClean="0"/>
              <a:t>– muon identification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54"/>
          <a:stretch/>
        </p:blipFill>
        <p:spPr>
          <a:xfrm>
            <a:off x="4456403" y="3617480"/>
            <a:ext cx="4337256" cy="1994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605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MC </a:t>
            </a:r>
            <a:r>
              <a:rPr lang="de-DE" dirty="0" err="1" smtClean="0"/>
              <a:t>acceptance</a:t>
            </a:r>
            <a:r>
              <a:rPr lang="de-DE" dirty="0" smtClean="0"/>
              <a:t> STS+TOF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479126-C03D-4D12-A39A-375E08C96A11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7279322" y="1475"/>
            <a:ext cx="18646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de-DE" b="1" i="1" dirty="0" smtClean="0">
              <a:solidFill>
                <a:srgbClr val="FFC000"/>
              </a:solidFill>
            </a:endParaRPr>
          </a:p>
          <a:p>
            <a:pPr algn="r"/>
            <a:r>
              <a:rPr lang="de-DE" b="1" i="1" dirty="0" err="1" smtClean="0">
                <a:solidFill>
                  <a:srgbClr val="FFC000"/>
                </a:solidFill>
              </a:rPr>
              <a:t>central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  <a:r>
              <a:rPr lang="de-DE" b="1" i="1" dirty="0" err="1" smtClean="0">
                <a:solidFill>
                  <a:srgbClr val="FFC000"/>
                </a:solidFill>
              </a:rPr>
              <a:t>UrQMD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</a:p>
          <a:p>
            <a:pPr algn="r"/>
            <a:r>
              <a:rPr lang="de-DE" b="1" i="1" dirty="0" err="1" smtClean="0">
                <a:solidFill>
                  <a:srgbClr val="FFC000"/>
                </a:solidFill>
              </a:rPr>
              <a:t>Au+Au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  <a:r>
              <a:rPr lang="de-DE" b="1" i="1" dirty="0" err="1" smtClean="0">
                <a:solidFill>
                  <a:srgbClr val="FFC000"/>
                </a:solidFill>
              </a:rPr>
              <a:t>events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</a:p>
          <a:p>
            <a:pPr algn="r"/>
            <a:r>
              <a:rPr lang="de-DE" b="1" i="1" dirty="0" smtClean="0">
                <a:solidFill>
                  <a:srgbClr val="FFC000"/>
                </a:solidFill>
              </a:rPr>
              <a:t>at 12 A </a:t>
            </a:r>
            <a:r>
              <a:rPr lang="de-DE" b="1" i="1" dirty="0" err="1" smtClean="0">
                <a:solidFill>
                  <a:srgbClr val="FFC000"/>
                </a:solidFill>
              </a:rPr>
              <a:t>GeV</a:t>
            </a:r>
            <a:r>
              <a:rPr lang="de-DE" b="1" i="1" dirty="0" smtClean="0">
                <a:solidFill>
                  <a:srgbClr val="FFC000"/>
                </a:solidFill>
              </a:rPr>
              <a:t>/c</a:t>
            </a:r>
            <a:endParaRPr lang="de-DE" b="1" i="1" dirty="0">
              <a:solidFill>
                <a:srgbClr val="FFC0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40" y="1417320"/>
            <a:ext cx="5850995" cy="5109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feld 5"/>
          <p:cNvSpPr txBox="1"/>
          <p:nvPr/>
        </p:nvSpPr>
        <p:spPr>
          <a:xfrm>
            <a:off x="3362785" y="2265528"/>
            <a:ext cx="94128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i="1" dirty="0" err="1" smtClean="0">
                <a:solidFill>
                  <a:schemeClr val="bg1"/>
                </a:solidFill>
              </a:rPr>
              <a:t>muons</a:t>
            </a:r>
            <a:endParaRPr lang="de-DE" b="1" i="1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080659" y="4353635"/>
            <a:ext cx="1505540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i="1" dirty="0" err="1" smtClean="0">
                <a:solidFill>
                  <a:srgbClr val="FF0000"/>
                </a:solidFill>
              </a:rPr>
              <a:t>background</a:t>
            </a:r>
            <a:endParaRPr lang="de-DE" b="1" i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00368" y="1504709"/>
            <a:ext cx="5064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</a:rPr>
              <a:t>Condition: MC track in STS has MC point in TOF</a:t>
            </a:r>
            <a:endParaRPr lang="en-US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89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" r="6114" b="-1"/>
          <a:stretch/>
        </p:blipFill>
        <p:spPr>
          <a:xfrm>
            <a:off x="4763325" y="2485507"/>
            <a:ext cx="4013417" cy="367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Invariant </a:t>
            </a:r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spectra</a:t>
            </a:r>
            <a:endParaRPr lang="de-DE" dirty="0"/>
          </a:p>
        </p:txBody>
      </p:sp>
      <p:sp>
        <p:nvSpPr>
          <p:cNvPr id="10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287870" y="6422064"/>
            <a:ext cx="762000" cy="365125"/>
          </a:xfrm>
        </p:spPr>
        <p:txBody>
          <a:bodyPr/>
          <a:lstStyle/>
          <a:p>
            <a:fld id="{58479126-C03D-4D12-A39A-375E08C96A11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7279322" y="-100122"/>
            <a:ext cx="18646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de-DE" b="1" i="1" dirty="0" smtClean="0">
              <a:solidFill>
                <a:srgbClr val="FFC000"/>
              </a:solidFill>
            </a:endParaRPr>
          </a:p>
          <a:p>
            <a:pPr algn="r"/>
            <a:r>
              <a:rPr lang="de-DE" b="1" i="1" dirty="0" err="1" smtClean="0">
                <a:solidFill>
                  <a:srgbClr val="FFC000"/>
                </a:solidFill>
              </a:rPr>
              <a:t>central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  <a:r>
              <a:rPr lang="de-DE" b="1" i="1" dirty="0" err="1" smtClean="0">
                <a:solidFill>
                  <a:srgbClr val="FFC000"/>
                </a:solidFill>
              </a:rPr>
              <a:t>UrQMD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</a:p>
          <a:p>
            <a:pPr algn="r"/>
            <a:r>
              <a:rPr lang="de-DE" b="1" i="1" dirty="0" err="1" smtClean="0">
                <a:solidFill>
                  <a:srgbClr val="FFC000"/>
                </a:solidFill>
              </a:rPr>
              <a:t>Au+Au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  <a:r>
              <a:rPr lang="de-DE" b="1" i="1" dirty="0" err="1" smtClean="0">
                <a:solidFill>
                  <a:srgbClr val="FFC000"/>
                </a:solidFill>
              </a:rPr>
              <a:t>events</a:t>
            </a:r>
            <a:endParaRPr lang="de-DE" b="1" i="1" dirty="0" smtClean="0">
              <a:solidFill>
                <a:srgbClr val="FFC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43552" y="1376675"/>
            <a:ext cx="29274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MUCH:</a:t>
            </a:r>
          </a:p>
          <a:p>
            <a:r>
              <a:rPr lang="de-DE" sz="1400" dirty="0"/>
              <a:t>4</a:t>
            </a:r>
            <a:r>
              <a:rPr lang="de-DE" sz="1400" dirty="0" smtClean="0"/>
              <a:t> GEM </a:t>
            </a:r>
            <a:r>
              <a:rPr lang="de-DE" sz="1400" dirty="0" err="1" smtClean="0"/>
              <a:t>stations</a:t>
            </a:r>
            <a:endParaRPr lang="de-DE" sz="1400" dirty="0" smtClean="0"/>
          </a:p>
          <a:p>
            <a:r>
              <a:rPr lang="de-DE" sz="1400" dirty="0" err="1" smtClean="0"/>
              <a:t>absorbers</a:t>
            </a:r>
            <a:r>
              <a:rPr lang="de-DE" sz="1400" dirty="0" smtClean="0"/>
              <a:t>:</a:t>
            </a:r>
          </a:p>
          <a:p>
            <a:r>
              <a:rPr lang="de-DE" sz="1400" dirty="0" smtClean="0"/>
              <a:t>60 cm C + (20+20+30+100) cm </a:t>
            </a:r>
            <a:r>
              <a:rPr lang="de-DE" sz="1400" dirty="0" err="1" smtClean="0"/>
              <a:t>Fe</a:t>
            </a:r>
            <a:endParaRPr lang="de-DE" sz="1400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1"/>
          <a:stretch/>
        </p:blipFill>
        <p:spPr>
          <a:xfrm>
            <a:off x="457200" y="2485507"/>
            <a:ext cx="4032983" cy="3678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feld 2"/>
          <p:cNvSpPr txBox="1"/>
          <p:nvPr/>
        </p:nvSpPr>
        <p:spPr>
          <a:xfrm>
            <a:off x="3245483" y="2702257"/>
            <a:ext cx="1244700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de-DE" i="1" dirty="0" smtClean="0">
                <a:solidFill>
                  <a:schemeClr val="bg1"/>
                </a:solidFill>
              </a:rPr>
              <a:t>8 </a:t>
            </a:r>
            <a:r>
              <a:rPr lang="de-DE" i="1" dirty="0">
                <a:solidFill>
                  <a:schemeClr val="bg1"/>
                </a:solidFill>
              </a:rPr>
              <a:t>A </a:t>
            </a:r>
            <a:r>
              <a:rPr lang="de-DE" i="1" dirty="0" err="1" smtClean="0">
                <a:solidFill>
                  <a:schemeClr val="bg1"/>
                </a:solidFill>
              </a:rPr>
              <a:t>GeV</a:t>
            </a:r>
            <a:r>
              <a:rPr lang="de-DE" i="1" dirty="0" smtClean="0">
                <a:solidFill>
                  <a:schemeClr val="bg1"/>
                </a:solidFill>
              </a:rPr>
              <a:t>/c</a:t>
            </a:r>
            <a:endParaRPr lang="de-DE" i="1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371182" y="2702257"/>
            <a:ext cx="1347292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de-DE" i="1" dirty="0" smtClean="0">
                <a:solidFill>
                  <a:schemeClr val="bg1"/>
                </a:solidFill>
              </a:rPr>
              <a:t>10 </a:t>
            </a:r>
            <a:r>
              <a:rPr lang="de-DE" i="1" dirty="0">
                <a:solidFill>
                  <a:schemeClr val="bg1"/>
                </a:solidFill>
              </a:rPr>
              <a:t>A </a:t>
            </a:r>
            <a:r>
              <a:rPr lang="de-DE" i="1" dirty="0" err="1" smtClean="0">
                <a:solidFill>
                  <a:schemeClr val="bg1"/>
                </a:solidFill>
              </a:rPr>
              <a:t>GeV</a:t>
            </a:r>
            <a:r>
              <a:rPr lang="de-DE" i="1" dirty="0" smtClean="0">
                <a:solidFill>
                  <a:schemeClr val="bg1"/>
                </a:solidFill>
              </a:rPr>
              <a:t>/c</a:t>
            </a:r>
            <a:endParaRPr lang="de-DE" i="1" dirty="0">
              <a:solidFill>
                <a:schemeClr val="bg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36" b="4306"/>
          <a:stretch/>
        </p:blipFill>
        <p:spPr>
          <a:xfrm>
            <a:off x="7351248" y="854929"/>
            <a:ext cx="1792752" cy="2031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feld 15"/>
          <p:cNvSpPr txBox="1"/>
          <p:nvPr/>
        </p:nvSpPr>
        <p:spPr>
          <a:xfrm>
            <a:off x="7224259" y="4564756"/>
            <a:ext cx="1010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</a:rPr>
              <a:t>J/</a:t>
            </a:r>
            <a:r>
              <a:rPr lang="el-GR" sz="1600" dirty="0" smtClean="0">
                <a:solidFill>
                  <a:schemeClr val="bg1"/>
                </a:solidFill>
                <a:latin typeface="Arial"/>
                <a:cs typeface="Arial"/>
              </a:rPr>
              <a:t>ψ</a:t>
            </a:r>
            <a:r>
              <a:rPr lang="el-GR" sz="1600" dirty="0">
                <a:solidFill>
                  <a:schemeClr val="bg1"/>
                </a:solidFill>
                <a:latin typeface="Calibri"/>
              </a:rPr>
              <a:t>→μ</a:t>
            </a:r>
            <a:r>
              <a:rPr lang="de-DE" sz="1600" baseline="30000" dirty="0">
                <a:solidFill>
                  <a:schemeClr val="bg1"/>
                </a:solidFill>
                <a:latin typeface="Calibri"/>
              </a:rPr>
              <a:t>+</a:t>
            </a:r>
            <a:r>
              <a:rPr lang="el-GR" sz="1600" dirty="0">
                <a:solidFill>
                  <a:schemeClr val="bg1"/>
                </a:solidFill>
                <a:latin typeface="Calibri"/>
              </a:rPr>
              <a:t>μ</a:t>
            </a:r>
            <a:r>
              <a:rPr lang="de-DE" sz="1600" baseline="30000" dirty="0" smtClean="0">
                <a:solidFill>
                  <a:schemeClr val="bg1"/>
                </a:solidFill>
                <a:latin typeface="Calibri"/>
              </a:rPr>
              <a:t>-</a:t>
            </a:r>
            <a:endParaRPr lang="de-DE" sz="1600" baseline="30000" dirty="0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57200" y="6252787"/>
            <a:ext cx="3863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 err="1" smtClean="0"/>
              <a:t>from</a:t>
            </a:r>
            <a:r>
              <a:rPr lang="de-DE" sz="1600" i="1" dirty="0" smtClean="0"/>
              <a:t> di-</a:t>
            </a:r>
            <a:r>
              <a:rPr lang="de-DE" sz="1600" i="1" dirty="0" err="1" smtClean="0"/>
              <a:t>muon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analysis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task</a:t>
            </a:r>
            <a:endParaRPr lang="de-DE" sz="1600" i="1" dirty="0"/>
          </a:p>
        </p:txBody>
      </p:sp>
    </p:spTree>
    <p:extLst>
      <p:ext uri="{BB962C8B-B14F-4D97-AF65-F5344CB8AC3E}">
        <p14:creationId xmlns:p14="http://schemas.microsoft.com/office/powerpoint/2010/main" val="218124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Hadron</a:t>
            </a:r>
            <a:r>
              <a:rPr lang="de-DE" dirty="0" smtClean="0"/>
              <a:t> </a:t>
            </a:r>
            <a:r>
              <a:rPr lang="de-DE" dirty="0" err="1" smtClean="0"/>
              <a:t>reconstruction</a:t>
            </a:r>
            <a:r>
              <a:rPr lang="de-DE" dirty="0" smtClean="0"/>
              <a:t> in STS </a:t>
            </a:r>
            <a:r>
              <a:rPr lang="de-DE" dirty="0" err="1" smtClean="0"/>
              <a:t>without</a:t>
            </a:r>
            <a:r>
              <a:rPr lang="de-DE" dirty="0" smtClean="0"/>
              <a:t> TOF PID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9126-C03D-4D12-A39A-375E08C96A11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816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149" y="4143936"/>
            <a:ext cx="4149088" cy="244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87" y="4143936"/>
            <a:ext cx="4149088" cy="244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149" y="1581094"/>
            <a:ext cx="4149088" cy="244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87" y="1581094"/>
            <a:ext cx="4149088" cy="244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6868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Hyperon reconstruction </a:t>
            </a:r>
            <a:br>
              <a:rPr lang="en-US" dirty="0" smtClean="0"/>
            </a:br>
            <a:r>
              <a:rPr lang="en-US" dirty="0" smtClean="0"/>
              <a:t>in STS without </a:t>
            </a:r>
            <a:r>
              <a:rPr lang="en-US" dirty="0" smtClean="0"/>
              <a:t>TOF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479126-C03D-4D12-A39A-375E08C96A11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10167582" y="43198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7279387" y="1475"/>
            <a:ext cx="18646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b="1" i="1" dirty="0" smtClean="0">
                <a:solidFill>
                  <a:srgbClr val="FFC000"/>
                </a:solidFill>
              </a:rPr>
              <a:t>5×10</a:t>
            </a:r>
            <a:r>
              <a:rPr lang="de-DE" b="1" i="1" baseline="30000" dirty="0" smtClean="0">
                <a:solidFill>
                  <a:srgbClr val="FFC000"/>
                </a:solidFill>
              </a:rPr>
              <a:t>6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</a:p>
          <a:p>
            <a:pPr algn="r"/>
            <a:r>
              <a:rPr lang="de-DE" b="1" i="1" dirty="0" err="1" smtClean="0">
                <a:solidFill>
                  <a:srgbClr val="FFC000"/>
                </a:solidFill>
              </a:rPr>
              <a:t>central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  <a:r>
              <a:rPr lang="de-DE" b="1" i="1" dirty="0" err="1" smtClean="0">
                <a:solidFill>
                  <a:srgbClr val="FFC000"/>
                </a:solidFill>
              </a:rPr>
              <a:t>UrQMD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</a:p>
          <a:p>
            <a:pPr algn="r"/>
            <a:r>
              <a:rPr lang="de-DE" b="1" i="1" dirty="0" err="1" smtClean="0">
                <a:solidFill>
                  <a:srgbClr val="FFC000"/>
                </a:solidFill>
              </a:rPr>
              <a:t>Au+Au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  <a:r>
              <a:rPr lang="de-DE" b="1" i="1" dirty="0" err="1" smtClean="0">
                <a:solidFill>
                  <a:srgbClr val="FFC000"/>
                </a:solidFill>
              </a:rPr>
              <a:t>events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</a:p>
          <a:p>
            <a:pPr algn="r"/>
            <a:r>
              <a:rPr lang="de-DE" b="1" i="1" dirty="0" smtClean="0">
                <a:solidFill>
                  <a:srgbClr val="FFC000"/>
                </a:solidFill>
              </a:rPr>
              <a:t>at 12 A </a:t>
            </a:r>
            <a:r>
              <a:rPr lang="de-DE" b="1" i="1" dirty="0" err="1" smtClean="0">
                <a:solidFill>
                  <a:srgbClr val="FFC000"/>
                </a:solidFill>
              </a:rPr>
              <a:t>GeV</a:t>
            </a:r>
            <a:r>
              <a:rPr lang="de-DE" b="1" i="1" dirty="0" smtClean="0">
                <a:solidFill>
                  <a:srgbClr val="FFC000"/>
                </a:solidFill>
              </a:rPr>
              <a:t>/c</a:t>
            </a:r>
            <a:endParaRPr lang="de-DE" b="1" i="1" dirty="0">
              <a:solidFill>
                <a:srgbClr val="FFC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601930" y="1955991"/>
            <a:ext cx="979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bg1"/>
                </a:solidFill>
                <a:latin typeface="Calibri"/>
              </a:rPr>
              <a:t>ε</a:t>
            </a:r>
            <a:r>
              <a:rPr lang="de-DE" sz="1600" b="1" baseline="-25000" dirty="0" smtClean="0">
                <a:solidFill>
                  <a:schemeClr val="bg1"/>
                </a:solidFill>
                <a:latin typeface="Calibri"/>
              </a:rPr>
              <a:t>4</a:t>
            </a:r>
            <a:r>
              <a:rPr lang="el-GR" sz="1600" b="1" baseline="-25000" dirty="0" smtClean="0">
                <a:solidFill>
                  <a:schemeClr val="bg1"/>
                </a:solidFill>
                <a:latin typeface="Calibri"/>
              </a:rPr>
              <a:t>π</a:t>
            </a:r>
            <a:r>
              <a:rPr lang="de-DE" sz="1600" b="1" dirty="0" smtClean="0">
                <a:solidFill>
                  <a:schemeClr val="bg1"/>
                </a:solidFill>
                <a:latin typeface="Calibri"/>
              </a:rPr>
              <a:t> = 22%</a:t>
            </a:r>
            <a:endParaRPr lang="de-DE" sz="1600" b="1" baseline="-25000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938782" y="195599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bg1"/>
                </a:solidFill>
                <a:latin typeface="Calibri"/>
              </a:rPr>
              <a:t>ε</a:t>
            </a:r>
            <a:r>
              <a:rPr lang="de-DE" sz="1600" b="1" baseline="-25000" dirty="0" smtClean="0">
                <a:solidFill>
                  <a:schemeClr val="bg1"/>
                </a:solidFill>
                <a:latin typeface="Calibri"/>
              </a:rPr>
              <a:t>4</a:t>
            </a:r>
            <a:r>
              <a:rPr lang="el-GR" sz="1600" b="1" baseline="-25000" dirty="0" smtClean="0">
                <a:solidFill>
                  <a:schemeClr val="bg1"/>
                </a:solidFill>
                <a:latin typeface="Calibri"/>
              </a:rPr>
              <a:t>π</a:t>
            </a:r>
            <a:r>
              <a:rPr lang="de-DE" sz="1600" b="1" dirty="0" smtClean="0">
                <a:solidFill>
                  <a:schemeClr val="bg1"/>
                </a:solidFill>
                <a:latin typeface="Calibri"/>
              </a:rPr>
              <a:t> = 9%</a:t>
            </a:r>
            <a:endParaRPr lang="de-DE" sz="1600" b="1" baseline="-25000" dirty="0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565976" y="4623689"/>
            <a:ext cx="979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bg1"/>
                </a:solidFill>
                <a:latin typeface="Calibri"/>
              </a:rPr>
              <a:t>ε</a:t>
            </a:r>
            <a:r>
              <a:rPr lang="de-DE" sz="1600" b="1" baseline="-25000" dirty="0" smtClean="0">
                <a:solidFill>
                  <a:schemeClr val="bg1"/>
                </a:solidFill>
                <a:latin typeface="Calibri"/>
              </a:rPr>
              <a:t>4</a:t>
            </a:r>
            <a:r>
              <a:rPr lang="el-GR" sz="1600" b="1" baseline="-25000" dirty="0" smtClean="0">
                <a:solidFill>
                  <a:schemeClr val="bg1"/>
                </a:solidFill>
                <a:latin typeface="Calibri"/>
              </a:rPr>
              <a:t>π</a:t>
            </a:r>
            <a:r>
              <a:rPr lang="de-DE" sz="1600" b="1" dirty="0" smtClean="0">
                <a:solidFill>
                  <a:schemeClr val="bg1"/>
                </a:solidFill>
                <a:latin typeface="Calibri"/>
              </a:rPr>
              <a:t> = 23%</a:t>
            </a:r>
            <a:endParaRPr lang="de-DE" sz="1600" b="1" baseline="-25000" dirty="0">
              <a:solidFill>
                <a:schemeClr val="bg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7834587" y="4623689"/>
            <a:ext cx="979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l-GR" sz="1600" b="1" dirty="0" smtClean="0">
                <a:solidFill>
                  <a:schemeClr val="bg1"/>
                </a:solidFill>
                <a:latin typeface="Calibri"/>
              </a:rPr>
              <a:t>ε</a:t>
            </a:r>
            <a:r>
              <a:rPr lang="de-DE" sz="1600" b="1" baseline="-25000" dirty="0" smtClean="0">
                <a:solidFill>
                  <a:schemeClr val="bg1"/>
                </a:solidFill>
                <a:latin typeface="Calibri"/>
              </a:rPr>
              <a:t>4</a:t>
            </a:r>
            <a:r>
              <a:rPr lang="el-GR" sz="1600" b="1" baseline="-25000" dirty="0" smtClean="0">
                <a:solidFill>
                  <a:schemeClr val="bg1"/>
                </a:solidFill>
                <a:latin typeface="Calibri"/>
              </a:rPr>
              <a:t>π</a:t>
            </a:r>
            <a:r>
              <a:rPr lang="de-DE" sz="1600" b="1" dirty="0" smtClean="0">
                <a:solidFill>
                  <a:schemeClr val="bg1"/>
                </a:solidFill>
                <a:latin typeface="Calibri"/>
              </a:rPr>
              <a:t> = 12%</a:t>
            </a:r>
            <a:endParaRPr lang="de-DE" sz="1600" b="1" baseline="-250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854890" y="5320773"/>
            <a:ext cx="3289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PID </a:t>
            </a:r>
            <a:r>
              <a:rPr lang="en-US" b="1" i="1" dirty="0" smtClean="0">
                <a:solidFill>
                  <a:srgbClr val="C00000"/>
                </a:solidFill>
              </a:rPr>
              <a:t>is needed for background suppression 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241946" y="1969638"/>
            <a:ext cx="639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</a:rPr>
              <a:t>K</a:t>
            </a:r>
            <a:r>
              <a:rPr lang="de-DE" sz="2400" baseline="30000" dirty="0" smtClean="0">
                <a:solidFill>
                  <a:schemeClr val="bg1"/>
                </a:solidFill>
              </a:rPr>
              <a:t>0</a:t>
            </a:r>
            <a:r>
              <a:rPr lang="de-DE" sz="2400" baseline="-25000" dirty="0" smtClean="0">
                <a:solidFill>
                  <a:schemeClr val="bg1"/>
                </a:solidFill>
              </a:rPr>
              <a:t>S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241946" y="4458388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  <a:latin typeface="Calibri"/>
              </a:rPr>
              <a:t>Λ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534930" y="1969638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Ξ</a:t>
            </a:r>
            <a:r>
              <a:rPr lang="de-DE" sz="2800" baseline="30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-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5534930" y="4458388"/>
            <a:ext cx="497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latin typeface="Calibri"/>
                <a:cs typeface="Arial"/>
              </a:rPr>
              <a:t>Ω</a:t>
            </a:r>
            <a:r>
              <a:rPr lang="de-DE" sz="2800" baseline="30000" dirty="0" smtClean="0">
                <a:solidFill>
                  <a:schemeClr val="bg1"/>
                </a:solidFill>
                <a:latin typeface="Calibri"/>
                <a:cs typeface="Arial"/>
              </a:rPr>
              <a:t>-</a:t>
            </a:r>
            <a:endParaRPr lang="de-D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600200"/>
            <a:ext cx="7467601" cy="4525963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Motivation</a:t>
            </a:r>
            <a:endParaRPr lang="en-US" dirty="0" smtClean="0"/>
          </a:p>
          <a:p>
            <a:r>
              <a:rPr lang="en-US" dirty="0" smtClean="0"/>
              <a:t>CBM </a:t>
            </a:r>
            <a:r>
              <a:rPr lang="en-US" dirty="0" smtClean="0"/>
              <a:t>detector configurations</a:t>
            </a:r>
            <a:endParaRPr lang="en-US" dirty="0" smtClean="0"/>
          </a:p>
          <a:p>
            <a:r>
              <a:rPr lang="en-US" dirty="0" smtClean="0"/>
              <a:t>Simulations and reconstruction package</a:t>
            </a:r>
          </a:p>
          <a:p>
            <a:r>
              <a:rPr lang="en-US" dirty="0" smtClean="0"/>
              <a:t>Muon setup:</a:t>
            </a:r>
          </a:p>
          <a:p>
            <a:pPr lvl="1"/>
            <a:r>
              <a:rPr lang="en-US" dirty="0" smtClean="0"/>
              <a:t>di-muons </a:t>
            </a:r>
          </a:p>
          <a:p>
            <a:pPr lvl="1"/>
            <a:r>
              <a:rPr lang="en-US" dirty="0" smtClean="0"/>
              <a:t>hadron reconstruction without PID</a:t>
            </a:r>
          </a:p>
          <a:p>
            <a:pPr lvl="1"/>
            <a:r>
              <a:rPr lang="en-US" dirty="0" smtClean="0"/>
              <a:t>hadron PID behind muon system</a:t>
            </a:r>
          </a:p>
          <a:p>
            <a:pPr lvl="1"/>
            <a:r>
              <a:rPr lang="en-US" dirty="0" smtClean="0"/>
              <a:t>preliminary results of hyperon reconstruction using PID</a:t>
            </a:r>
          </a:p>
          <a:p>
            <a:r>
              <a:rPr lang="en-US" dirty="0" smtClean="0"/>
              <a:t>Conclusions</a:t>
            </a:r>
          </a:p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4448357" y="5895330"/>
            <a:ext cx="3839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i="1" dirty="0" smtClean="0">
                <a:solidFill>
                  <a:srgbClr val="FFC000"/>
                </a:solidFill>
              </a:rPr>
              <a:t>PID </a:t>
            </a:r>
            <a:r>
              <a:rPr lang="de-DE" sz="2400" i="1" dirty="0" smtClean="0">
                <a:solidFill>
                  <a:srgbClr val="FFC000"/>
                </a:solidFill>
                <a:latin typeface="Arial"/>
                <a:cs typeface="Arial"/>
              </a:rPr>
              <a:t>≡ </a:t>
            </a:r>
            <a:r>
              <a:rPr lang="de-DE" sz="2400" i="1" dirty="0" err="1" smtClean="0">
                <a:solidFill>
                  <a:srgbClr val="FFC000"/>
                </a:solidFill>
                <a:latin typeface="Arial"/>
                <a:cs typeface="Arial"/>
              </a:rPr>
              <a:t>particle</a:t>
            </a:r>
            <a:r>
              <a:rPr lang="de-DE" sz="2400" i="1" dirty="0" smtClean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de-DE" sz="2400" i="1" dirty="0" err="1" smtClean="0">
                <a:solidFill>
                  <a:srgbClr val="FFC000"/>
                </a:solidFill>
                <a:latin typeface="Arial"/>
                <a:cs typeface="Arial"/>
              </a:rPr>
              <a:t>identification</a:t>
            </a:r>
            <a:endParaRPr lang="de-DE" sz="2400" i="1" dirty="0">
              <a:solidFill>
                <a:srgbClr val="FFC000"/>
              </a:solidFill>
            </a:endParaRPr>
          </a:p>
        </p:txBody>
      </p:sp>
      <p:sp>
        <p:nvSpPr>
          <p:cNvPr id="11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8287870" y="6422064"/>
            <a:ext cx="762000" cy="365125"/>
          </a:xfrm>
        </p:spPr>
        <p:txBody>
          <a:bodyPr/>
          <a:lstStyle>
            <a:lvl1pPr>
              <a:defRPr sz="2000" b="1">
                <a:solidFill>
                  <a:srgbClr val="FFC000"/>
                </a:solidFill>
              </a:defRPr>
            </a:lvl1pPr>
          </a:lstStyle>
          <a:p>
            <a:fld id="{58479126-C03D-4D12-A39A-375E08C96A11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269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6868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l-GR" baseline="-25000" dirty="0">
                <a:latin typeface="Calibri"/>
              </a:rPr>
              <a:t>Λ</a:t>
            </a:r>
            <a:r>
              <a:rPr lang="de-DE" baseline="30000" dirty="0" smtClean="0">
                <a:latin typeface="Calibri"/>
              </a:rPr>
              <a:t>3</a:t>
            </a:r>
            <a:r>
              <a:rPr lang="de-DE" dirty="0" smtClean="0">
                <a:latin typeface="Calibri"/>
              </a:rPr>
              <a:t>H</a:t>
            </a:r>
            <a:r>
              <a:rPr lang="de-DE" sz="4800" dirty="0">
                <a:latin typeface="Calibri"/>
              </a:rPr>
              <a:t>→ </a:t>
            </a:r>
            <a:r>
              <a:rPr lang="de-DE" sz="4800" baseline="30000" dirty="0">
                <a:latin typeface="Calibri"/>
              </a:rPr>
              <a:t>3</a:t>
            </a:r>
            <a:r>
              <a:rPr lang="de-DE" sz="4800" dirty="0">
                <a:latin typeface="Calibri"/>
              </a:rPr>
              <a:t>He + </a:t>
            </a:r>
            <a:r>
              <a:rPr lang="el-GR" sz="4800" dirty="0">
                <a:latin typeface="Calibri"/>
              </a:rPr>
              <a:t>π</a:t>
            </a:r>
            <a:r>
              <a:rPr lang="de-DE" sz="4800" baseline="30000" dirty="0" smtClean="0">
                <a:latin typeface="Calibri"/>
              </a:rPr>
              <a:t>-</a:t>
            </a:r>
            <a:r>
              <a:rPr lang="de-DE" sz="4800" dirty="0"/>
              <a:t> </a:t>
            </a:r>
            <a:r>
              <a:rPr lang="en-US" dirty="0" smtClean="0"/>
              <a:t>PID in STS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479126-C03D-4D12-A39A-375E08C96A11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10167582" y="43198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7001301" y="1475"/>
            <a:ext cx="21426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b="1" i="1" dirty="0" smtClean="0">
              <a:solidFill>
                <a:srgbClr val="FFC000"/>
              </a:solidFill>
            </a:endParaRPr>
          </a:p>
          <a:p>
            <a:pPr algn="r"/>
            <a:r>
              <a:rPr lang="en-US" b="1" i="1" dirty="0" smtClean="0">
                <a:solidFill>
                  <a:srgbClr val="FFC000"/>
                </a:solidFill>
              </a:rPr>
              <a:t>central </a:t>
            </a:r>
            <a:r>
              <a:rPr lang="en-US" b="1" i="1" dirty="0" err="1" smtClean="0">
                <a:solidFill>
                  <a:srgbClr val="FFC000"/>
                </a:solidFill>
              </a:rPr>
              <a:t>UrQMD</a:t>
            </a:r>
            <a:r>
              <a:rPr lang="en-US" b="1" i="1" dirty="0" smtClean="0">
                <a:solidFill>
                  <a:srgbClr val="FFC000"/>
                </a:solidFill>
              </a:rPr>
              <a:t> </a:t>
            </a:r>
          </a:p>
          <a:p>
            <a:pPr algn="r"/>
            <a:r>
              <a:rPr lang="en-US" b="1" i="1" dirty="0" err="1" smtClean="0">
                <a:solidFill>
                  <a:srgbClr val="FFC000"/>
                </a:solidFill>
              </a:rPr>
              <a:t>Au+Au</a:t>
            </a:r>
            <a:r>
              <a:rPr lang="en-US" b="1" i="1" dirty="0" smtClean="0">
                <a:solidFill>
                  <a:srgbClr val="FFC000"/>
                </a:solidFill>
              </a:rPr>
              <a:t> events </a:t>
            </a:r>
          </a:p>
          <a:p>
            <a:pPr algn="r"/>
            <a:r>
              <a:rPr lang="en-US" b="1" i="1" dirty="0" smtClean="0">
                <a:solidFill>
                  <a:srgbClr val="FFC000"/>
                </a:solidFill>
              </a:rPr>
              <a:t>at 2 A GeV/c</a:t>
            </a:r>
          </a:p>
          <a:p>
            <a:pPr algn="r"/>
            <a:r>
              <a:rPr lang="en-US" b="1" i="1" dirty="0" smtClean="0">
                <a:solidFill>
                  <a:srgbClr val="FFC000"/>
                </a:solidFill>
              </a:rPr>
              <a:t>+ light fragments</a:t>
            </a:r>
            <a:endParaRPr lang="en-US" b="1" i="1" dirty="0">
              <a:solidFill>
                <a:srgbClr val="FFC000"/>
              </a:solidFill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13" y="2675499"/>
            <a:ext cx="6230220" cy="3658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311" y="2370631"/>
            <a:ext cx="3989458" cy="2532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feld 18"/>
          <p:cNvSpPr txBox="1"/>
          <p:nvPr/>
        </p:nvSpPr>
        <p:spPr>
          <a:xfrm>
            <a:off x="556017" y="6445153"/>
            <a:ext cx="2736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00" i="1" dirty="0" smtClean="0"/>
              <a:t>Picture: Maxim TEKLISHYN</a:t>
            </a:r>
            <a:endParaRPr lang="de-DE" sz="1600" i="1" dirty="0"/>
          </a:p>
        </p:txBody>
      </p:sp>
      <p:sp>
        <p:nvSpPr>
          <p:cNvPr id="18" name="Rechteck 17"/>
          <p:cNvSpPr/>
          <p:nvPr/>
        </p:nvSpPr>
        <p:spPr>
          <a:xfrm>
            <a:off x="4612311" y="4820401"/>
            <a:ext cx="2113761" cy="823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583313" y="6245867"/>
            <a:ext cx="2622072" cy="823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3" name="Gerade Verbindung 22"/>
          <p:cNvCxnSpPr/>
          <p:nvPr/>
        </p:nvCxnSpPr>
        <p:spPr>
          <a:xfrm>
            <a:off x="1894349" y="5158854"/>
            <a:ext cx="437749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V="1">
            <a:off x="3319960" y="4107976"/>
            <a:ext cx="0" cy="105087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3058510" y="3718595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aseline="30000" dirty="0">
                <a:solidFill>
                  <a:srgbClr val="C00000"/>
                </a:solidFill>
                <a:latin typeface="Calibri"/>
              </a:rPr>
              <a:t>3</a:t>
            </a:r>
            <a:r>
              <a:rPr lang="de-DE" dirty="0">
                <a:solidFill>
                  <a:srgbClr val="C00000"/>
                </a:solidFill>
                <a:latin typeface="Calibri"/>
              </a:rPr>
              <a:t>He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457200" y="1417320"/>
            <a:ext cx="6885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PID in STS:</a:t>
            </a:r>
          </a:p>
          <a:p>
            <a:pPr marL="285750" indent="-285750"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all negative particles are π</a:t>
            </a:r>
            <a:r>
              <a:rPr lang="en-US" baseline="30000" dirty="0" smtClean="0"/>
              <a:t>-</a:t>
            </a:r>
            <a:endParaRPr lang="en-US" dirty="0" smtClean="0"/>
          </a:p>
          <a:p>
            <a:pPr marL="285750" indent="-285750"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positive particles with </a:t>
            </a:r>
            <a:r>
              <a:rPr lang="en-US" dirty="0" smtClean="0"/>
              <a:t>selected </a:t>
            </a:r>
            <a:r>
              <a:rPr lang="en-US" dirty="0" err="1" smtClean="0"/>
              <a:t>dE</a:t>
            </a:r>
            <a:r>
              <a:rPr lang="en-US" dirty="0" smtClean="0"/>
              <a:t>/dx are </a:t>
            </a:r>
            <a:r>
              <a:rPr lang="en-US" baseline="30000" dirty="0" smtClean="0"/>
              <a:t>3</a:t>
            </a:r>
            <a:r>
              <a:rPr lang="en-US" dirty="0" smtClean="0"/>
              <a:t>He (see picture)</a:t>
            </a:r>
            <a:endParaRPr lang="en-US" dirty="0"/>
          </a:p>
        </p:txBody>
      </p:sp>
      <p:cxnSp>
        <p:nvCxnSpPr>
          <p:cNvPr id="7" name="Gerade Verbindung 6"/>
          <p:cNvCxnSpPr/>
          <p:nvPr/>
        </p:nvCxnSpPr>
        <p:spPr>
          <a:xfrm flipH="1" flipV="1">
            <a:off x="1228304" y="3384645"/>
            <a:ext cx="666045" cy="177420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62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11" y="2010623"/>
            <a:ext cx="4663406" cy="39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6868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l-GR" baseline="-25000" dirty="0">
                <a:latin typeface="Calibri"/>
              </a:rPr>
              <a:t>Λ</a:t>
            </a:r>
            <a:r>
              <a:rPr lang="de-DE" baseline="30000" dirty="0" smtClean="0">
                <a:latin typeface="Calibri"/>
              </a:rPr>
              <a:t>3</a:t>
            </a:r>
            <a:r>
              <a:rPr lang="de-DE" dirty="0" smtClean="0">
                <a:latin typeface="Calibri"/>
              </a:rPr>
              <a:t>H</a:t>
            </a:r>
            <a:r>
              <a:rPr lang="de-DE" sz="4800" dirty="0">
                <a:latin typeface="Calibri"/>
              </a:rPr>
              <a:t>→ </a:t>
            </a:r>
            <a:r>
              <a:rPr lang="de-DE" sz="4800" baseline="30000" dirty="0">
                <a:latin typeface="Calibri"/>
              </a:rPr>
              <a:t>3</a:t>
            </a:r>
            <a:r>
              <a:rPr lang="de-DE" sz="4800" dirty="0">
                <a:latin typeface="Calibri"/>
              </a:rPr>
              <a:t>He + </a:t>
            </a:r>
            <a:r>
              <a:rPr lang="el-GR" sz="4800" dirty="0">
                <a:latin typeface="Calibri"/>
              </a:rPr>
              <a:t>π</a:t>
            </a:r>
            <a:r>
              <a:rPr lang="de-DE" sz="4800" baseline="30000" dirty="0">
                <a:latin typeface="Calibri"/>
              </a:rPr>
              <a:t>-</a:t>
            </a:r>
            <a:r>
              <a:rPr lang="de-DE" sz="4800" dirty="0"/>
              <a:t/>
            </a:r>
            <a:br>
              <a:rPr lang="de-DE" sz="4800" dirty="0"/>
            </a:br>
            <a:r>
              <a:rPr lang="en-US" dirty="0" smtClean="0"/>
              <a:t>reconstruction in STS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479126-C03D-4D12-A39A-375E08C96A11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10167582" y="43198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7001301" y="1475"/>
            <a:ext cx="21426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i="1" dirty="0" smtClean="0">
                <a:solidFill>
                  <a:srgbClr val="FFC000"/>
                </a:solidFill>
              </a:rPr>
              <a:t>5×10</a:t>
            </a:r>
            <a:r>
              <a:rPr lang="de-DE" b="1" i="1" baseline="30000" dirty="0" smtClean="0">
                <a:solidFill>
                  <a:srgbClr val="FFC000"/>
                </a:solidFill>
              </a:rPr>
              <a:t>6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</a:p>
          <a:p>
            <a:pPr algn="r"/>
            <a:r>
              <a:rPr lang="de-DE" b="1" i="1" dirty="0" err="1" smtClean="0">
                <a:solidFill>
                  <a:srgbClr val="FFC000"/>
                </a:solidFill>
              </a:rPr>
              <a:t>central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  <a:r>
              <a:rPr lang="de-DE" b="1" i="1" dirty="0" err="1" smtClean="0">
                <a:solidFill>
                  <a:srgbClr val="FFC000"/>
                </a:solidFill>
              </a:rPr>
              <a:t>UrQMD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</a:p>
          <a:p>
            <a:pPr algn="r"/>
            <a:r>
              <a:rPr lang="de-DE" b="1" i="1" dirty="0" err="1" smtClean="0">
                <a:solidFill>
                  <a:srgbClr val="FFC000"/>
                </a:solidFill>
              </a:rPr>
              <a:t>Au+Au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  <a:r>
              <a:rPr lang="de-DE" b="1" i="1" dirty="0" err="1" smtClean="0">
                <a:solidFill>
                  <a:srgbClr val="FFC000"/>
                </a:solidFill>
              </a:rPr>
              <a:t>events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</a:p>
          <a:p>
            <a:pPr algn="r"/>
            <a:r>
              <a:rPr lang="de-DE" b="1" i="1" dirty="0" smtClean="0">
                <a:solidFill>
                  <a:srgbClr val="FFC000"/>
                </a:solidFill>
              </a:rPr>
              <a:t>at 12 A </a:t>
            </a:r>
            <a:r>
              <a:rPr lang="de-DE" b="1" i="1" dirty="0" err="1" smtClean="0">
                <a:solidFill>
                  <a:srgbClr val="FFC000"/>
                </a:solidFill>
              </a:rPr>
              <a:t>GeV</a:t>
            </a:r>
            <a:r>
              <a:rPr lang="de-DE" b="1" i="1" dirty="0" smtClean="0">
                <a:solidFill>
                  <a:srgbClr val="FFC000"/>
                </a:solidFill>
              </a:rPr>
              <a:t>/c</a:t>
            </a:r>
          </a:p>
          <a:p>
            <a:pPr algn="r"/>
            <a:r>
              <a:rPr lang="de-DE" b="1" i="1" dirty="0" smtClean="0">
                <a:solidFill>
                  <a:srgbClr val="FFC000"/>
                </a:solidFill>
              </a:rPr>
              <a:t>+ </a:t>
            </a:r>
            <a:r>
              <a:rPr lang="el-GR" b="1" i="1" baseline="-25000" dirty="0">
                <a:solidFill>
                  <a:srgbClr val="FFC000"/>
                </a:solidFill>
              </a:rPr>
              <a:t>Λ</a:t>
            </a:r>
            <a:r>
              <a:rPr lang="de-DE" b="1" i="1" baseline="30000" dirty="0">
                <a:solidFill>
                  <a:srgbClr val="FFC000"/>
                </a:solidFill>
              </a:rPr>
              <a:t>3</a:t>
            </a:r>
            <a:r>
              <a:rPr lang="de-DE" b="1" i="1" dirty="0">
                <a:solidFill>
                  <a:srgbClr val="FFC000"/>
                </a:solidFill>
              </a:rPr>
              <a:t>H 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  <a:r>
              <a:rPr lang="de-DE" b="1" i="1" dirty="0" err="1" smtClean="0">
                <a:solidFill>
                  <a:srgbClr val="FFC000"/>
                </a:solidFill>
              </a:rPr>
              <a:t>from</a:t>
            </a:r>
            <a:r>
              <a:rPr lang="de-DE" b="1" i="1" dirty="0" smtClean="0">
                <a:solidFill>
                  <a:srgbClr val="FFC000"/>
                </a:solidFill>
              </a:rPr>
              <a:t> thermal </a:t>
            </a:r>
            <a:r>
              <a:rPr lang="de-DE" b="1" i="1" dirty="0" err="1" smtClean="0">
                <a:solidFill>
                  <a:srgbClr val="FFC000"/>
                </a:solidFill>
              </a:rPr>
              <a:t>generator</a:t>
            </a:r>
            <a:endParaRPr lang="de-DE" b="1" i="1" dirty="0">
              <a:solidFill>
                <a:srgbClr val="FFC00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29902" y="6153490"/>
            <a:ext cx="6474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branching ratio: H. </a:t>
            </a:r>
            <a:r>
              <a:rPr lang="en-US" sz="1600" i="1" dirty="0" err="1" smtClean="0"/>
              <a:t>Kamada</a:t>
            </a:r>
            <a:r>
              <a:rPr lang="en-US" sz="1600" i="1" dirty="0" smtClean="0"/>
              <a:t> et al., Phys. Rev., Ser. C 57, 1595 (1998)</a:t>
            </a:r>
          </a:p>
          <a:p>
            <a:r>
              <a:rPr lang="en-US" sz="1600" i="1" dirty="0" smtClean="0"/>
              <a:t>multiplicity : J. </a:t>
            </a:r>
            <a:r>
              <a:rPr lang="en-US" sz="1600" i="1" dirty="0" err="1" smtClean="0"/>
              <a:t>Steinheimer</a:t>
            </a:r>
            <a:r>
              <a:rPr lang="en-US" sz="1600" i="1" dirty="0" smtClean="0"/>
              <a:t> et. all, Phys. Lett. B714, 85, (2012)</a:t>
            </a:r>
            <a:endParaRPr lang="en-US" sz="1600" i="1" dirty="0"/>
          </a:p>
        </p:txBody>
      </p:sp>
      <p:sp>
        <p:nvSpPr>
          <p:cNvPr id="11" name="Textfeld 10"/>
          <p:cNvSpPr txBox="1"/>
          <p:nvPr/>
        </p:nvSpPr>
        <p:spPr>
          <a:xfrm>
            <a:off x="5352995" y="2339663"/>
            <a:ext cx="3791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reconstruction efficiency </a:t>
            </a:r>
            <a:endParaRPr lang="en-US" sz="2000" dirty="0" smtClean="0"/>
          </a:p>
          <a:p>
            <a:r>
              <a:rPr lang="en-US" sz="2000" b="1" dirty="0" smtClean="0">
                <a:solidFill>
                  <a:srgbClr val="FFC000"/>
                </a:solidFill>
              </a:rPr>
              <a:t>9.5%</a:t>
            </a:r>
            <a:endParaRPr lang="en-US" sz="2000" b="1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50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6868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l-GR" baseline="-25000" dirty="0" smtClean="0">
                <a:latin typeface="Calibri"/>
              </a:rPr>
              <a:t>Λ</a:t>
            </a:r>
            <a:r>
              <a:rPr lang="de-DE" baseline="30000" dirty="0">
                <a:latin typeface="Calibri"/>
              </a:rPr>
              <a:t>4</a:t>
            </a:r>
            <a:r>
              <a:rPr lang="de-DE" dirty="0" smtClean="0">
                <a:latin typeface="Calibri"/>
              </a:rPr>
              <a:t>He</a:t>
            </a:r>
            <a:r>
              <a:rPr lang="de-DE" sz="4800" dirty="0" smtClean="0">
                <a:latin typeface="Calibri"/>
              </a:rPr>
              <a:t>→ </a:t>
            </a:r>
            <a:r>
              <a:rPr lang="de-DE" sz="4800" baseline="30000" dirty="0">
                <a:latin typeface="Calibri"/>
              </a:rPr>
              <a:t>3</a:t>
            </a:r>
            <a:r>
              <a:rPr lang="de-DE" sz="4800" dirty="0">
                <a:latin typeface="Calibri"/>
              </a:rPr>
              <a:t>He + </a:t>
            </a:r>
            <a:r>
              <a:rPr lang="el-GR" sz="4800" dirty="0">
                <a:latin typeface="Calibri"/>
              </a:rPr>
              <a:t>π</a:t>
            </a:r>
            <a:r>
              <a:rPr lang="de-DE" sz="4800" baseline="30000" dirty="0" smtClean="0">
                <a:latin typeface="Calibri"/>
              </a:rPr>
              <a:t>-</a:t>
            </a:r>
            <a:r>
              <a:rPr lang="de-DE" sz="4800" dirty="0"/>
              <a:t> </a:t>
            </a:r>
            <a:r>
              <a:rPr lang="de-DE" sz="4800" dirty="0" smtClean="0"/>
              <a:t>+ p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479126-C03D-4D12-A39A-375E08C96A11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10167582" y="43198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7001301" y="1475"/>
            <a:ext cx="21426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b="1" i="1" dirty="0" smtClean="0">
              <a:solidFill>
                <a:srgbClr val="FFC000"/>
              </a:solidFill>
            </a:endParaRPr>
          </a:p>
          <a:p>
            <a:pPr algn="r"/>
            <a:r>
              <a:rPr lang="en-US" b="1" i="1" dirty="0" smtClean="0">
                <a:solidFill>
                  <a:srgbClr val="FFC000"/>
                </a:solidFill>
              </a:rPr>
              <a:t>central </a:t>
            </a:r>
            <a:r>
              <a:rPr lang="en-US" b="1" i="1" dirty="0" err="1" smtClean="0">
                <a:solidFill>
                  <a:srgbClr val="FFC000"/>
                </a:solidFill>
              </a:rPr>
              <a:t>UrQMD</a:t>
            </a:r>
            <a:r>
              <a:rPr lang="en-US" b="1" i="1" dirty="0" smtClean="0">
                <a:solidFill>
                  <a:srgbClr val="FFC000"/>
                </a:solidFill>
              </a:rPr>
              <a:t> </a:t>
            </a:r>
          </a:p>
          <a:p>
            <a:pPr algn="r"/>
            <a:r>
              <a:rPr lang="en-US" b="1" i="1" dirty="0" err="1" smtClean="0">
                <a:solidFill>
                  <a:srgbClr val="FFC000"/>
                </a:solidFill>
              </a:rPr>
              <a:t>Au+Au</a:t>
            </a:r>
            <a:r>
              <a:rPr lang="en-US" b="1" i="1" dirty="0" smtClean="0">
                <a:solidFill>
                  <a:srgbClr val="FFC000"/>
                </a:solidFill>
              </a:rPr>
              <a:t> events </a:t>
            </a:r>
          </a:p>
          <a:p>
            <a:pPr algn="r"/>
            <a:r>
              <a:rPr lang="en-US" b="1" i="1" dirty="0" smtClean="0">
                <a:solidFill>
                  <a:srgbClr val="FFC000"/>
                </a:solidFill>
              </a:rPr>
              <a:t>at 2 A GeV/c</a:t>
            </a:r>
          </a:p>
          <a:p>
            <a:pPr algn="r"/>
            <a:r>
              <a:rPr lang="en-US" b="1" i="1" dirty="0" smtClean="0">
                <a:solidFill>
                  <a:srgbClr val="FFC000"/>
                </a:solidFill>
              </a:rPr>
              <a:t>+ light fragments</a:t>
            </a:r>
            <a:endParaRPr lang="en-US" b="1" i="1" dirty="0">
              <a:solidFill>
                <a:srgbClr val="FFC000"/>
              </a:solidFill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13" y="2675499"/>
            <a:ext cx="6230220" cy="3658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311" y="2370631"/>
            <a:ext cx="3989458" cy="2532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feld 18"/>
          <p:cNvSpPr txBox="1"/>
          <p:nvPr/>
        </p:nvSpPr>
        <p:spPr>
          <a:xfrm>
            <a:off x="556017" y="6445153"/>
            <a:ext cx="2736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00" i="1" dirty="0" smtClean="0"/>
              <a:t>Picture: Maxim TEKLISHYN</a:t>
            </a:r>
            <a:endParaRPr lang="de-DE" sz="1600" i="1" dirty="0"/>
          </a:p>
        </p:txBody>
      </p:sp>
      <p:sp>
        <p:nvSpPr>
          <p:cNvPr id="18" name="Rechteck 17"/>
          <p:cNvSpPr/>
          <p:nvPr/>
        </p:nvSpPr>
        <p:spPr>
          <a:xfrm>
            <a:off x="4612311" y="4820401"/>
            <a:ext cx="2113761" cy="823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583313" y="6245867"/>
            <a:ext cx="2622072" cy="823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3" name="Gerade Verbindung 22"/>
          <p:cNvCxnSpPr/>
          <p:nvPr/>
        </p:nvCxnSpPr>
        <p:spPr>
          <a:xfrm>
            <a:off x="1894349" y="5158854"/>
            <a:ext cx="437749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V="1">
            <a:off x="3319960" y="4107976"/>
            <a:ext cx="0" cy="105087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3058510" y="3718595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aseline="30000" dirty="0">
                <a:solidFill>
                  <a:srgbClr val="C00000"/>
                </a:solidFill>
                <a:latin typeface="Calibri"/>
              </a:rPr>
              <a:t>3</a:t>
            </a:r>
            <a:r>
              <a:rPr lang="de-DE" dirty="0">
                <a:solidFill>
                  <a:srgbClr val="C00000"/>
                </a:solidFill>
                <a:latin typeface="Calibri"/>
              </a:rPr>
              <a:t>He</a:t>
            </a:r>
            <a:endParaRPr lang="de-DE" dirty="0">
              <a:solidFill>
                <a:srgbClr val="C00000"/>
              </a:solidFill>
            </a:endParaRPr>
          </a:p>
        </p:txBody>
      </p:sp>
      <p:cxnSp>
        <p:nvCxnSpPr>
          <p:cNvPr id="7" name="Gerade Verbindung 6"/>
          <p:cNvCxnSpPr/>
          <p:nvPr/>
        </p:nvCxnSpPr>
        <p:spPr>
          <a:xfrm flipH="1" flipV="1">
            <a:off x="1228304" y="3384645"/>
            <a:ext cx="666045" cy="177420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457200" y="1417320"/>
            <a:ext cx="6885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PID in STS:</a:t>
            </a:r>
          </a:p>
          <a:p>
            <a:pPr marL="285750" indent="-285750"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all negative particles are π</a:t>
            </a:r>
            <a:r>
              <a:rPr lang="en-US" baseline="30000" dirty="0" smtClean="0"/>
              <a:t>-</a:t>
            </a:r>
            <a:endParaRPr lang="en-US" dirty="0" smtClean="0"/>
          </a:p>
          <a:p>
            <a:pPr marL="285750" indent="-285750">
              <a:buClr>
                <a:srgbClr val="FFC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positive </a:t>
            </a:r>
            <a:r>
              <a:rPr lang="en-US" dirty="0" smtClean="0"/>
              <a:t>particles </a:t>
            </a:r>
            <a:r>
              <a:rPr lang="en-US" baseline="30000" dirty="0" smtClean="0"/>
              <a:t>3</a:t>
            </a:r>
            <a:r>
              <a:rPr lang="en-US" dirty="0" smtClean="0"/>
              <a:t>He or p (see picture)</a:t>
            </a:r>
            <a:endParaRPr lang="en-US" dirty="0"/>
          </a:p>
        </p:txBody>
      </p:sp>
      <p:cxnSp>
        <p:nvCxnSpPr>
          <p:cNvPr id="24" name="Gerade Verbindung mit Pfeil 23"/>
          <p:cNvCxnSpPr/>
          <p:nvPr/>
        </p:nvCxnSpPr>
        <p:spPr>
          <a:xfrm flipV="1">
            <a:off x="3550703" y="5158854"/>
            <a:ext cx="0" cy="423080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3633738" y="517165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  <a:latin typeface="Calibri"/>
              </a:rPr>
              <a:t>p</a:t>
            </a:r>
            <a:endParaRPr lang="de-D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80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09" y="2010623"/>
            <a:ext cx="4663406" cy="39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6868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l-GR" baseline="-25000" dirty="0" smtClean="0">
                <a:latin typeface="Calibri"/>
              </a:rPr>
              <a:t>Λ</a:t>
            </a:r>
            <a:r>
              <a:rPr lang="de-DE" baseline="30000" dirty="0" smtClean="0">
                <a:latin typeface="Calibri"/>
              </a:rPr>
              <a:t>4</a:t>
            </a:r>
            <a:r>
              <a:rPr lang="de-DE" dirty="0" smtClean="0">
                <a:latin typeface="Calibri"/>
              </a:rPr>
              <a:t>He</a:t>
            </a:r>
            <a:r>
              <a:rPr lang="de-DE" sz="4800" dirty="0" smtClean="0">
                <a:latin typeface="Calibri"/>
              </a:rPr>
              <a:t>→ </a:t>
            </a:r>
            <a:r>
              <a:rPr lang="de-DE" sz="4800" baseline="30000" dirty="0">
                <a:latin typeface="Calibri"/>
              </a:rPr>
              <a:t>3</a:t>
            </a:r>
            <a:r>
              <a:rPr lang="de-DE" sz="4800" dirty="0">
                <a:latin typeface="Calibri"/>
              </a:rPr>
              <a:t>He + </a:t>
            </a:r>
            <a:r>
              <a:rPr lang="el-GR" sz="4800" dirty="0">
                <a:latin typeface="Calibri"/>
              </a:rPr>
              <a:t>π</a:t>
            </a:r>
            <a:r>
              <a:rPr lang="de-DE" sz="4800" baseline="30000" dirty="0" smtClean="0">
                <a:latin typeface="Calibri"/>
              </a:rPr>
              <a:t>-</a:t>
            </a:r>
            <a:r>
              <a:rPr lang="de-DE" sz="4800" dirty="0" smtClean="0">
                <a:latin typeface="Calibri"/>
              </a:rPr>
              <a:t> + p</a:t>
            </a:r>
            <a:r>
              <a:rPr lang="de-DE" sz="4800" dirty="0"/>
              <a:t/>
            </a:r>
            <a:br>
              <a:rPr lang="de-DE" sz="4800" dirty="0"/>
            </a:br>
            <a:r>
              <a:rPr lang="en-US" dirty="0" smtClean="0"/>
              <a:t>reconstruction in STS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479126-C03D-4D12-A39A-375E08C96A11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10167582" y="43198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7001301" y="1475"/>
            <a:ext cx="21426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i="1" dirty="0" smtClean="0">
                <a:solidFill>
                  <a:srgbClr val="FFC000"/>
                </a:solidFill>
              </a:rPr>
              <a:t>5×10</a:t>
            </a:r>
            <a:r>
              <a:rPr lang="de-DE" b="1" i="1" baseline="30000" dirty="0" smtClean="0">
                <a:solidFill>
                  <a:srgbClr val="FFC000"/>
                </a:solidFill>
              </a:rPr>
              <a:t>6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</a:p>
          <a:p>
            <a:pPr algn="r"/>
            <a:r>
              <a:rPr lang="de-DE" b="1" i="1" dirty="0" err="1" smtClean="0">
                <a:solidFill>
                  <a:srgbClr val="FFC000"/>
                </a:solidFill>
              </a:rPr>
              <a:t>central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  <a:r>
              <a:rPr lang="de-DE" b="1" i="1" dirty="0" err="1" smtClean="0">
                <a:solidFill>
                  <a:srgbClr val="FFC000"/>
                </a:solidFill>
              </a:rPr>
              <a:t>UrQMD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</a:p>
          <a:p>
            <a:pPr algn="r"/>
            <a:r>
              <a:rPr lang="de-DE" b="1" i="1" dirty="0" err="1" smtClean="0">
                <a:solidFill>
                  <a:srgbClr val="FFC000"/>
                </a:solidFill>
              </a:rPr>
              <a:t>Au+Au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  <a:r>
              <a:rPr lang="de-DE" b="1" i="1" dirty="0" err="1" smtClean="0">
                <a:solidFill>
                  <a:srgbClr val="FFC000"/>
                </a:solidFill>
              </a:rPr>
              <a:t>events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</a:p>
          <a:p>
            <a:pPr algn="r"/>
            <a:r>
              <a:rPr lang="de-DE" b="1" i="1" dirty="0" smtClean="0">
                <a:solidFill>
                  <a:srgbClr val="FFC000"/>
                </a:solidFill>
              </a:rPr>
              <a:t>at 12 A </a:t>
            </a:r>
            <a:r>
              <a:rPr lang="de-DE" b="1" i="1" dirty="0" err="1" smtClean="0">
                <a:solidFill>
                  <a:srgbClr val="FFC000"/>
                </a:solidFill>
              </a:rPr>
              <a:t>GeV</a:t>
            </a:r>
            <a:r>
              <a:rPr lang="de-DE" b="1" i="1" dirty="0" smtClean="0">
                <a:solidFill>
                  <a:srgbClr val="FFC000"/>
                </a:solidFill>
              </a:rPr>
              <a:t>/c</a:t>
            </a:r>
          </a:p>
          <a:p>
            <a:pPr algn="r"/>
            <a:r>
              <a:rPr lang="de-DE" b="1" i="1" dirty="0" smtClean="0">
                <a:solidFill>
                  <a:srgbClr val="FFC000"/>
                </a:solidFill>
              </a:rPr>
              <a:t>+ </a:t>
            </a:r>
            <a:r>
              <a:rPr lang="el-GR" b="1" i="1" baseline="-25000" dirty="0" smtClean="0">
                <a:solidFill>
                  <a:srgbClr val="FFC000"/>
                </a:solidFill>
              </a:rPr>
              <a:t>Λ</a:t>
            </a:r>
            <a:r>
              <a:rPr lang="de-DE" b="1" i="1" baseline="30000" dirty="0" smtClean="0">
                <a:solidFill>
                  <a:srgbClr val="FFC000"/>
                </a:solidFill>
              </a:rPr>
              <a:t>4</a:t>
            </a:r>
            <a:r>
              <a:rPr lang="de-DE" b="1" i="1" dirty="0" smtClean="0">
                <a:solidFill>
                  <a:srgbClr val="FFC000"/>
                </a:solidFill>
              </a:rPr>
              <a:t>He  </a:t>
            </a:r>
            <a:r>
              <a:rPr lang="de-DE" b="1" i="1" dirty="0" err="1" smtClean="0">
                <a:solidFill>
                  <a:srgbClr val="FFC000"/>
                </a:solidFill>
              </a:rPr>
              <a:t>from</a:t>
            </a:r>
            <a:r>
              <a:rPr lang="de-DE" b="1" i="1" dirty="0" smtClean="0">
                <a:solidFill>
                  <a:srgbClr val="FFC000"/>
                </a:solidFill>
              </a:rPr>
              <a:t> thermal </a:t>
            </a:r>
            <a:r>
              <a:rPr lang="de-DE" b="1" i="1" dirty="0" err="1" smtClean="0">
                <a:solidFill>
                  <a:srgbClr val="FFC000"/>
                </a:solidFill>
              </a:rPr>
              <a:t>generator</a:t>
            </a:r>
            <a:endParaRPr lang="de-DE" b="1" i="1" dirty="0">
              <a:solidFill>
                <a:srgbClr val="FFC00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29902" y="6153490"/>
            <a:ext cx="6474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branching ratio: H. </a:t>
            </a:r>
            <a:r>
              <a:rPr lang="en-US" sz="1600" i="1" dirty="0" err="1" smtClean="0"/>
              <a:t>Kamada</a:t>
            </a:r>
            <a:r>
              <a:rPr lang="en-US" sz="1600" i="1" dirty="0" smtClean="0"/>
              <a:t> et al., Phys. Rev., Ser. C 57, 1595 (1998)</a:t>
            </a:r>
          </a:p>
          <a:p>
            <a:r>
              <a:rPr lang="en-US" sz="1600" i="1" dirty="0" smtClean="0"/>
              <a:t>multiplicity : J. </a:t>
            </a:r>
            <a:r>
              <a:rPr lang="en-US" sz="1600" i="1" dirty="0" err="1" smtClean="0"/>
              <a:t>Steinheimer</a:t>
            </a:r>
            <a:r>
              <a:rPr lang="en-US" sz="1600" i="1" dirty="0" smtClean="0"/>
              <a:t> et. all, Phys. Lett. B714, 85, (2012)</a:t>
            </a:r>
            <a:endParaRPr lang="en-US" sz="1600" i="1" dirty="0"/>
          </a:p>
        </p:txBody>
      </p:sp>
      <p:sp>
        <p:nvSpPr>
          <p:cNvPr id="11" name="Textfeld 10"/>
          <p:cNvSpPr txBox="1"/>
          <p:nvPr/>
        </p:nvSpPr>
        <p:spPr>
          <a:xfrm>
            <a:off x="5352995" y="2339663"/>
            <a:ext cx="3791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reconstruction efficiency </a:t>
            </a:r>
            <a:endParaRPr lang="en-US" sz="2000" dirty="0" smtClean="0"/>
          </a:p>
          <a:p>
            <a:r>
              <a:rPr lang="en-US" sz="2000" b="1" dirty="0" smtClean="0">
                <a:solidFill>
                  <a:srgbClr val="FFC000"/>
                </a:solidFill>
              </a:rPr>
              <a:t>5.7</a:t>
            </a:r>
            <a:r>
              <a:rPr lang="en-US" sz="2000" b="1" dirty="0" smtClean="0">
                <a:solidFill>
                  <a:srgbClr val="FFC000"/>
                </a:solidFill>
              </a:rPr>
              <a:t>%</a:t>
            </a:r>
            <a:endParaRPr lang="en-US" sz="2000" b="1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29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Hadron</a:t>
            </a:r>
            <a:r>
              <a:rPr lang="de-DE" dirty="0" smtClean="0"/>
              <a:t> </a:t>
            </a:r>
            <a:r>
              <a:rPr lang="de-DE" dirty="0" err="1" smtClean="0"/>
              <a:t>identification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TOF </a:t>
            </a:r>
            <a:r>
              <a:rPr lang="de-DE" dirty="0" err="1" smtClean="0"/>
              <a:t>behind</a:t>
            </a:r>
            <a:r>
              <a:rPr lang="de-DE" dirty="0" smtClean="0"/>
              <a:t> MUCH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9126-C03D-4D12-A39A-375E08C96A11}" type="slidenum">
              <a:rPr lang="de-DE" smtClean="0"/>
              <a:pPr/>
              <a:t>24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2219" b="3879"/>
          <a:stretch/>
        </p:blipFill>
        <p:spPr>
          <a:xfrm>
            <a:off x="5049673" y="80553"/>
            <a:ext cx="4094328" cy="4762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feld 5"/>
          <p:cNvSpPr txBox="1"/>
          <p:nvPr/>
        </p:nvSpPr>
        <p:spPr>
          <a:xfrm>
            <a:off x="7315200" y="354845"/>
            <a:ext cx="642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TOF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017943" y="144666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MUCH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724285" y="88710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TRD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390147" y="144666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301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MC </a:t>
            </a:r>
            <a:r>
              <a:rPr lang="de-DE" dirty="0" err="1" smtClean="0"/>
              <a:t>acceptance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479126-C03D-4D12-A39A-375E08C96A11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7279322" y="1475"/>
            <a:ext cx="18646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de-DE" b="1" i="1" dirty="0" smtClean="0">
              <a:solidFill>
                <a:srgbClr val="FFC000"/>
              </a:solidFill>
            </a:endParaRPr>
          </a:p>
          <a:p>
            <a:pPr algn="r"/>
            <a:r>
              <a:rPr lang="de-DE" b="1" i="1" dirty="0" err="1" smtClean="0">
                <a:solidFill>
                  <a:srgbClr val="FFC000"/>
                </a:solidFill>
              </a:rPr>
              <a:t>central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  <a:r>
              <a:rPr lang="de-DE" b="1" i="1" dirty="0" err="1" smtClean="0">
                <a:solidFill>
                  <a:srgbClr val="FFC000"/>
                </a:solidFill>
              </a:rPr>
              <a:t>UrQMD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</a:p>
          <a:p>
            <a:pPr algn="r"/>
            <a:r>
              <a:rPr lang="de-DE" b="1" i="1" dirty="0" err="1" smtClean="0">
                <a:solidFill>
                  <a:srgbClr val="FFC000"/>
                </a:solidFill>
              </a:rPr>
              <a:t>Au+Au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  <a:r>
              <a:rPr lang="de-DE" b="1" i="1" dirty="0" err="1" smtClean="0">
                <a:solidFill>
                  <a:srgbClr val="FFC000"/>
                </a:solidFill>
              </a:rPr>
              <a:t>events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</a:p>
          <a:p>
            <a:pPr algn="r"/>
            <a:r>
              <a:rPr lang="de-DE" b="1" i="1" dirty="0" smtClean="0">
                <a:solidFill>
                  <a:srgbClr val="FFC000"/>
                </a:solidFill>
              </a:rPr>
              <a:t>at 12 A </a:t>
            </a:r>
            <a:r>
              <a:rPr lang="de-DE" b="1" i="1" dirty="0" err="1" smtClean="0">
                <a:solidFill>
                  <a:srgbClr val="FFC000"/>
                </a:solidFill>
              </a:rPr>
              <a:t>GeV</a:t>
            </a:r>
            <a:r>
              <a:rPr lang="de-DE" b="1" i="1" dirty="0" smtClean="0">
                <a:solidFill>
                  <a:srgbClr val="FFC000"/>
                </a:solidFill>
              </a:rPr>
              <a:t>/c</a:t>
            </a:r>
            <a:endParaRPr lang="de-DE" b="1" i="1" dirty="0">
              <a:solidFill>
                <a:srgbClr val="FFC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69571" y="2068989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err="1" smtClean="0"/>
              <a:t>pions</a:t>
            </a:r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3965906" y="2068989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err="1" smtClean="0"/>
              <a:t>protons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7204655" y="2068989"/>
            <a:ext cx="1007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err="1" smtClean="0"/>
              <a:t>kaons</a:t>
            </a:r>
            <a:endParaRPr lang="de-DE" sz="24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8"/>
          <a:stretch/>
        </p:blipFill>
        <p:spPr>
          <a:xfrm>
            <a:off x="0" y="2621852"/>
            <a:ext cx="9144000" cy="3013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feld 3"/>
          <p:cNvSpPr txBox="1"/>
          <p:nvPr/>
        </p:nvSpPr>
        <p:spPr>
          <a:xfrm>
            <a:off x="7045745" y="2822469"/>
            <a:ext cx="1634230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r"/>
            <a:r>
              <a:rPr lang="de-DE" sz="1200" i="1" dirty="0" err="1" smtClean="0">
                <a:solidFill>
                  <a:schemeClr val="bg1"/>
                </a:solidFill>
              </a:rPr>
              <a:t>color</a:t>
            </a:r>
            <a:r>
              <a:rPr lang="de-DE" sz="1200" i="1" dirty="0" smtClean="0">
                <a:solidFill>
                  <a:schemeClr val="bg1"/>
                </a:solidFill>
              </a:rPr>
              <a:t> </a:t>
            </a:r>
            <a:r>
              <a:rPr lang="de-DE" sz="1200" i="1" dirty="0" err="1" smtClean="0">
                <a:solidFill>
                  <a:schemeClr val="bg1"/>
                </a:solidFill>
              </a:rPr>
              <a:t>plot</a:t>
            </a:r>
            <a:r>
              <a:rPr lang="de-DE" sz="1200" i="1" dirty="0" smtClean="0">
                <a:solidFill>
                  <a:schemeClr val="bg1"/>
                </a:solidFill>
              </a:rPr>
              <a:t> – in STS</a:t>
            </a:r>
          </a:p>
          <a:p>
            <a:pPr algn="r"/>
            <a:r>
              <a:rPr lang="de-DE" sz="1200" i="1" dirty="0" err="1" smtClean="0">
                <a:solidFill>
                  <a:schemeClr val="bg1"/>
                </a:solidFill>
              </a:rPr>
              <a:t>black</a:t>
            </a:r>
            <a:r>
              <a:rPr lang="de-DE" sz="1200" i="1" dirty="0" smtClean="0">
                <a:solidFill>
                  <a:schemeClr val="bg1"/>
                </a:solidFill>
              </a:rPr>
              <a:t> </a:t>
            </a:r>
            <a:r>
              <a:rPr lang="de-DE" sz="1200" i="1" dirty="0" err="1" smtClean="0">
                <a:solidFill>
                  <a:schemeClr val="bg1"/>
                </a:solidFill>
              </a:rPr>
              <a:t>points</a:t>
            </a:r>
            <a:r>
              <a:rPr lang="de-DE" sz="1200" i="1" dirty="0" smtClean="0">
                <a:solidFill>
                  <a:schemeClr val="bg1"/>
                </a:solidFill>
              </a:rPr>
              <a:t> – in TOF</a:t>
            </a:r>
            <a:endParaRPr lang="de-DE" sz="1200" i="1" dirty="0">
              <a:solidFill>
                <a:schemeClr val="bg1"/>
              </a:solidFill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980790" y="4636207"/>
            <a:ext cx="0" cy="64032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4027944" y="4636207"/>
            <a:ext cx="0" cy="64032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7087667" y="4636207"/>
            <a:ext cx="0" cy="64032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86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4</a:t>
            </a:r>
            <a:r>
              <a:rPr lang="el-GR" dirty="0" smtClean="0">
                <a:latin typeface="Calibri"/>
              </a:rPr>
              <a:t>π</a:t>
            </a:r>
            <a:r>
              <a:rPr lang="de-DE" dirty="0" smtClean="0">
                <a:latin typeface="Calibri"/>
              </a:rPr>
              <a:t> </a:t>
            </a:r>
            <a:r>
              <a:rPr lang="de-DE" dirty="0" smtClean="0"/>
              <a:t>MC </a:t>
            </a:r>
            <a:r>
              <a:rPr lang="de-DE" dirty="0" err="1" smtClean="0"/>
              <a:t>acceptance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479126-C03D-4D12-A39A-375E08C96A11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7279322" y="1475"/>
            <a:ext cx="18646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de-DE" b="1" i="1" dirty="0" smtClean="0">
              <a:solidFill>
                <a:srgbClr val="FFC000"/>
              </a:solidFill>
            </a:endParaRPr>
          </a:p>
          <a:p>
            <a:pPr algn="r"/>
            <a:r>
              <a:rPr lang="de-DE" b="1" i="1" dirty="0" err="1" smtClean="0">
                <a:solidFill>
                  <a:srgbClr val="FFC000"/>
                </a:solidFill>
              </a:rPr>
              <a:t>central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  <a:r>
              <a:rPr lang="de-DE" b="1" i="1" dirty="0" err="1" smtClean="0">
                <a:solidFill>
                  <a:srgbClr val="FFC000"/>
                </a:solidFill>
              </a:rPr>
              <a:t>UrQMD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</a:p>
          <a:p>
            <a:pPr algn="r"/>
            <a:r>
              <a:rPr lang="de-DE" b="1" i="1" dirty="0" err="1" smtClean="0">
                <a:solidFill>
                  <a:srgbClr val="FFC000"/>
                </a:solidFill>
              </a:rPr>
              <a:t>Au+Au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  <a:r>
              <a:rPr lang="de-DE" b="1" i="1" dirty="0" err="1" smtClean="0">
                <a:solidFill>
                  <a:srgbClr val="FFC000"/>
                </a:solidFill>
              </a:rPr>
              <a:t>events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</a:p>
          <a:p>
            <a:pPr algn="r"/>
            <a:r>
              <a:rPr lang="de-DE" b="1" i="1" dirty="0" smtClean="0">
                <a:solidFill>
                  <a:srgbClr val="FFC000"/>
                </a:solidFill>
              </a:rPr>
              <a:t>at 12 A </a:t>
            </a:r>
            <a:r>
              <a:rPr lang="de-DE" b="1" i="1" dirty="0" err="1" smtClean="0">
                <a:solidFill>
                  <a:srgbClr val="FFC000"/>
                </a:solidFill>
              </a:rPr>
              <a:t>GeV</a:t>
            </a:r>
            <a:r>
              <a:rPr lang="de-DE" b="1" i="1" dirty="0" smtClean="0">
                <a:solidFill>
                  <a:srgbClr val="FFC000"/>
                </a:solidFill>
              </a:rPr>
              <a:t>/c</a:t>
            </a:r>
            <a:endParaRPr lang="de-DE" b="1" i="1" dirty="0">
              <a:solidFill>
                <a:srgbClr val="FFC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40" y="1417320"/>
            <a:ext cx="5908963" cy="5188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feld 11"/>
          <p:cNvSpPr txBox="1"/>
          <p:nvPr/>
        </p:nvSpPr>
        <p:spPr>
          <a:xfrm>
            <a:off x="1000368" y="1504709"/>
            <a:ext cx="5064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</a:rPr>
              <a:t>Condition: primary track has MC points in all detectors</a:t>
            </a:r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326340" y="2088108"/>
            <a:ext cx="951631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K+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K-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π</a:t>
            </a:r>
          </a:p>
          <a:p>
            <a:r>
              <a:rPr lang="de-DE" dirty="0">
                <a:solidFill>
                  <a:schemeClr val="bg1"/>
                </a:solidFill>
              </a:rPr>
              <a:t>p</a:t>
            </a:r>
          </a:p>
        </p:txBody>
      </p:sp>
      <p:cxnSp>
        <p:nvCxnSpPr>
          <p:cNvPr id="14" name="Gerade Verbindung 13"/>
          <p:cNvCxnSpPr/>
          <p:nvPr/>
        </p:nvCxnSpPr>
        <p:spPr>
          <a:xfrm>
            <a:off x="4803309" y="2265528"/>
            <a:ext cx="30531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4803309" y="2568087"/>
            <a:ext cx="305316" cy="0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4803309" y="2837028"/>
            <a:ext cx="305316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4803309" y="3119417"/>
            <a:ext cx="3053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09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6" y="1417319"/>
            <a:ext cx="6157108" cy="5236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feld 20"/>
          <p:cNvSpPr txBox="1"/>
          <p:nvPr/>
        </p:nvSpPr>
        <p:spPr>
          <a:xfrm>
            <a:off x="1954566" y="3979212"/>
            <a:ext cx="368996" cy="431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285773" y="5205342"/>
            <a:ext cx="391497" cy="4984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Calibri"/>
              </a:rPr>
              <a:t>π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589720" y="4957297"/>
            <a:ext cx="379380" cy="398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K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Hadron</a:t>
            </a:r>
            <a:r>
              <a:rPr lang="de-DE" dirty="0" smtClean="0"/>
              <a:t> PID in TOF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479126-C03D-4D12-A39A-375E08C96A11}" type="slidenum">
              <a:rPr lang="de-DE" smtClean="0"/>
              <a:t>27</a:t>
            </a:fld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7279387" y="1475"/>
            <a:ext cx="18646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b="1" i="1" dirty="0" smtClean="0">
                <a:solidFill>
                  <a:srgbClr val="FFC000"/>
                </a:solidFill>
              </a:rPr>
              <a:t>5×10</a:t>
            </a:r>
            <a:r>
              <a:rPr lang="de-DE" b="1" i="1" baseline="30000" dirty="0" smtClean="0">
                <a:solidFill>
                  <a:srgbClr val="FFC000"/>
                </a:solidFill>
              </a:rPr>
              <a:t>6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</a:p>
          <a:p>
            <a:pPr algn="r"/>
            <a:r>
              <a:rPr lang="de-DE" b="1" i="1" dirty="0" err="1" smtClean="0">
                <a:solidFill>
                  <a:srgbClr val="FFC000"/>
                </a:solidFill>
              </a:rPr>
              <a:t>central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  <a:r>
              <a:rPr lang="de-DE" b="1" i="1" dirty="0" err="1" smtClean="0">
                <a:solidFill>
                  <a:srgbClr val="FFC000"/>
                </a:solidFill>
              </a:rPr>
              <a:t>UrQMD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</a:p>
          <a:p>
            <a:pPr algn="r"/>
            <a:r>
              <a:rPr lang="de-DE" b="1" i="1" dirty="0" err="1" smtClean="0">
                <a:solidFill>
                  <a:srgbClr val="FFC000"/>
                </a:solidFill>
              </a:rPr>
              <a:t>Au+Au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  <a:r>
              <a:rPr lang="de-DE" b="1" i="1" dirty="0" err="1" smtClean="0">
                <a:solidFill>
                  <a:srgbClr val="FFC000"/>
                </a:solidFill>
              </a:rPr>
              <a:t>events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</a:p>
          <a:p>
            <a:pPr algn="r"/>
            <a:r>
              <a:rPr lang="de-DE" b="1" i="1" dirty="0" smtClean="0">
                <a:solidFill>
                  <a:srgbClr val="FFC000"/>
                </a:solidFill>
              </a:rPr>
              <a:t>at 12 A </a:t>
            </a:r>
            <a:r>
              <a:rPr lang="de-DE" b="1" i="1" dirty="0" err="1" smtClean="0">
                <a:solidFill>
                  <a:srgbClr val="FFC000"/>
                </a:solidFill>
              </a:rPr>
              <a:t>GeV</a:t>
            </a:r>
            <a:r>
              <a:rPr lang="de-DE" b="1" i="1" dirty="0" smtClean="0">
                <a:solidFill>
                  <a:srgbClr val="FFC000"/>
                </a:solidFill>
              </a:rPr>
              <a:t>/c</a:t>
            </a:r>
            <a:endParaRPr lang="de-DE" b="1" i="1" dirty="0">
              <a:solidFill>
                <a:srgbClr val="FFC000"/>
              </a:solidFill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4"/>
          <a:stretch/>
        </p:blipFill>
        <p:spPr>
          <a:xfrm>
            <a:off x="1954566" y="1201804"/>
            <a:ext cx="3202814" cy="228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5" name="Gerade Verbindung mit Pfeil 24"/>
          <p:cNvCxnSpPr/>
          <p:nvPr/>
        </p:nvCxnSpPr>
        <p:spPr>
          <a:xfrm>
            <a:off x="3070746" y="3384645"/>
            <a:ext cx="0" cy="27432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3675704" y="1532363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err="1" smtClean="0">
                <a:solidFill>
                  <a:schemeClr val="bg1"/>
                </a:solidFill>
              </a:rPr>
              <a:t>projection</a:t>
            </a:r>
            <a:endParaRPr lang="de-DE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99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Hadron</a:t>
            </a:r>
            <a:r>
              <a:rPr lang="de-DE" dirty="0" smtClean="0"/>
              <a:t> PID in TOF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479126-C03D-4D12-A39A-375E08C96A11}" type="slidenum">
              <a:rPr lang="de-DE" smtClean="0"/>
              <a:t>28</a:t>
            </a:fld>
            <a:endParaRPr lang="de-DE"/>
          </a:p>
        </p:txBody>
      </p:sp>
      <p:grpSp>
        <p:nvGrpSpPr>
          <p:cNvPr id="11" name="Gruppieren 10"/>
          <p:cNvGrpSpPr/>
          <p:nvPr/>
        </p:nvGrpSpPr>
        <p:grpSpPr>
          <a:xfrm>
            <a:off x="506698" y="1417320"/>
            <a:ext cx="6152026" cy="5236698"/>
            <a:chOff x="3306170" y="1464867"/>
            <a:chExt cx="5697940" cy="4850173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6170" y="1464867"/>
              <a:ext cx="5697940" cy="48501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feld 6"/>
            <p:cNvSpPr txBox="1"/>
            <p:nvPr/>
          </p:nvSpPr>
          <p:spPr>
            <a:xfrm>
              <a:off x="4647170" y="3837664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>
                  <a:solidFill>
                    <a:schemeClr val="bg1"/>
                  </a:solidFill>
                </a:rPr>
                <a:t>p</a:t>
              </a: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4027741" y="4973292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>
                  <a:solidFill>
                    <a:schemeClr val="bg1"/>
                  </a:solidFill>
                  <a:latin typeface="Calibri"/>
                </a:rPr>
                <a:t>π</a:t>
              </a:r>
              <a:endParaRPr lang="de-DE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4309253" y="474355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K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7279387" y="1475"/>
            <a:ext cx="18646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b="1" i="1" dirty="0" smtClean="0">
                <a:solidFill>
                  <a:srgbClr val="FFC000"/>
                </a:solidFill>
              </a:rPr>
              <a:t>5×10</a:t>
            </a:r>
            <a:r>
              <a:rPr lang="de-DE" b="1" i="1" baseline="30000" dirty="0" smtClean="0">
                <a:solidFill>
                  <a:srgbClr val="FFC000"/>
                </a:solidFill>
              </a:rPr>
              <a:t>6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</a:p>
          <a:p>
            <a:pPr algn="r"/>
            <a:r>
              <a:rPr lang="de-DE" b="1" i="1" dirty="0" err="1" smtClean="0">
                <a:solidFill>
                  <a:srgbClr val="FFC000"/>
                </a:solidFill>
              </a:rPr>
              <a:t>central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  <a:r>
              <a:rPr lang="de-DE" b="1" i="1" dirty="0" err="1" smtClean="0">
                <a:solidFill>
                  <a:srgbClr val="FFC000"/>
                </a:solidFill>
              </a:rPr>
              <a:t>UrQMD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</a:p>
          <a:p>
            <a:pPr algn="r"/>
            <a:r>
              <a:rPr lang="de-DE" b="1" i="1" dirty="0" err="1" smtClean="0">
                <a:solidFill>
                  <a:srgbClr val="FFC000"/>
                </a:solidFill>
              </a:rPr>
              <a:t>Au+Au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  <a:r>
              <a:rPr lang="de-DE" b="1" i="1" dirty="0" err="1" smtClean="0">
                <a:solidFill>
                  <a:srgbClr val="FFC000"/>
                </a:solidFill>
              </a:rPr>
              <a:t>events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</a:p>
          <a:p>
            <a:pPr algn="r"/>
            <a:r>
              <a:rPr lang="de-DE" b="1" i="1" dirty="0" smtClean="0">
                <a:solidFill>
                  <a:srgbClr val="FFC000"/>
                </a:solidFill>
              </a:rPr>
              <a:t>at 12 A </a:t>
            </a:r>
            <a:r>
              <a:rPr lang="de-DE" b="1" i="1" dirty="0" err="1" smtClean="0">
                <a:solidFill>
                  <a:srgbClr val="FFC000"/>
                </a:solidFill>
              </a:rPr>
              <a:t>GeV</a:t>
            </a:r>
            <a:r>
              <a:rPr lang="de-DE" b="1" i="1" dirty="0" smtClean="0">
                <a:solidFill>
                  <a:srgbClr val="FFC000"/>
                </a:solidFill>
              </a:rPr>
              <a:t>/c</a:t>
            </a:r>
            <a:endParaRPr lang="de-DE" b="1" i="1" dirty="0">
              <a:solidFill>
                <a:srgbClr val="FFC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115683" y="1492261"/>
            <a:ext cx="22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>
                <a:solidFill>
                  <a:schemeClr val="bg1"/>
                </a:solidFill>
              </a:rPr>
              <a:t>2</a:t>
            </a:r>
            <a:r>
              <a:rPr lang="el-GR" i="1" dirty="0" smtClean="0">
                <a:solidFill>
                  <a:schemeClr val="bg1"/>
                </a:solidFill>
                <a:latin typeface="Calibri"/>
              </a:rPr>
              <a:t>σ</a:t>
            </a:r>
            <a:r>
              <a:rPr lang="de-DE" i="1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de-DE" i="1" dirty="0" err="1" smtClean="0">
                <a:solidFill>
                  <a:schemeClr val="bg1"/>
                </a:solidFill>
                <a:latin typeface="Calibri"/>
              </a:rPr>
              <a:t>limits</a:t>
            </a:r>
            <a:r>
              <a:rPr lang="de-DE" i="1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de-DE" i="1" dirty="0" err="1" smtClean="0">
                <a:solidFill>
                  <a:schemeClr val="bg1"/>
                </a:solidFill>
                <a:latin typeface="Calibri"/>
              </a:rPr>
              <a:t>from</a:t>
            </a:r>
            <a:r>
              <a:rPr lang="de-DE" i="1" dirty="0" smtClean="0">
                <a:solidFill>
                  <a:schemeClr val="bg1"/>
                </a:solidFill>
                <a:latin typeface="Calibri"/>
              </a:rPr>
              <a:t> Gaus fit</a:t>
            </a:r>
            <a:endParaRPr lang="de-DE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24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7" r="5960"/>
          <a:stretch/>
        </p:blipFill>
        <p:spPr>
          <a:xfrm>
            <a:off x="3511787" y="1978926"/>
            <a:ext cx="4980804" cy="4741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feld 5"/>
          <p:cNvSpPr txBox="1"/>
          <p:nvPr/>
        </p:nvSpPr>
        <p:spPr>
          <a:xfrm>
            <a:off x="4616058" y="2304869"/>
            <a:ext cx="385659" cy="547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>
                <a:solidFill>
                  <a:srgbClr val="FF0000"/>
                </a:solidFill>
                <a:latin typeface="Calibri"/>
              </a:rPr>
              <a:t>π</a:t>
            </a:r>
            <a:endParaRPr lang="de-DE" sz="3200" dirty="0">
              <a:solidFill>
                <a:srgbClr val="FF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250126" y="3121901"/>
            <a:ext cx="375164" cy="547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  <a:latin typeface="Calibri"/>
              </a:rPr>
              <a:t>p</a:t>
            </a:r>
            <a:endParaRPr lang="de-DE" sz="3200" dirty="0">
              <a:solidFill>
                <a:srgbClr val="0000FF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165005" y="2610137"/>
            <a:ext cx="372165" cy="547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  <a:latin typeface="Calibri"/>
              </a:rPr>
              <a:t>K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TOF PID </a:t>
            </a:r>
            <a:r>
              <a:rPr lang="de-DE" dirty="0" err="1" smtClean="0"/>
              <a:t>efficiency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particles</a:t>
            </a:r>
            <a:r>
              <a:rPr lang="de-DE" dirty="0" smtClean="0"/>
              <a:t> </a:t>
            </a:r>
            <a:r>
              <a:rPr lang="de-DE" dirty="0" err="1" smtClean="0"/>
              <a:t>passing</a:t>
            </a:r>
            <a:r>
              <a:rPr lang="de-DE" dirty="0" smtClean="0"/>
              <a:t> MUCH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479126-C03D-4D12-A39A-375E08C96A11}" type="slidenum">
              <a:rPr lang="de-DE" smtClean="0"/>
              <a:t>29</a:t>
            </a:fld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7279387" y="1475"/>
            <a:ext cx="18646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b="1" i="1" dirty="0" smtClean="0">
                <a:solidFill>
                  <a:srgbClr val="FFC000"/>
                </a:solidFill>
              </a:rPr>
              <a:t>5×10</a:t>
            </a:r>
            <a:r>
              <a:rPr lang="de-DE" b="1" i="1" baseline="30000" dirty="0" smtClean="0">
                <a:solidFill>
                  <a:srgbClr val="FFC000"/>
                </a:solidFill>
              </a:rPr>
              <a:t>6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</a:p>
          <a:p>
            <a:pPr algn="r"/>
            <a:r>
              <a:rPr lang="de-DE" b="1" i="1" dirty="0" err="1" smtClean="0">
                <a:solidFill>
                  <a:srgbClr val="FFC000"/>
                </a:solidFill>
              </a:rPr>
              <a:t>central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  <a:r>
              <a:rPr lang="de-DE" b="1" i="1" dirty="0" err="1" smtClean="0">
                <a:solidFill>
                  <a:srgbClr val="FFC000"/>
                </a:solidFill>
              </a:rPr>
              <a:t>UrQMD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</a:p>
          <a:p>
            <a:pPr algn="r"/>
            <a:r>
              <a:rPr lang="de-DE" b="1" i="1" dirty="0" err="1" smtClean="0">
                <a:solidFill>
                  <a:srgbClr val="FFC000"/>
                </a:solidFill>
              </a:rPr>
              <a:t>Au+Au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  <a:r>
              <a:rPr lang="de-DE" b="1" i="1" dirty="0" err="1" smtClean="0">
                <a:solidFill>
                  <a:srgbClr val="FFC000"/>
                </a:solidFill>
              </a:rPr>
              <a:t>events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</a:p>
          <a:p>
            <a:pPr algn="r"/>
            <a:r>
              <a:rPr lang="de-DE" b="1" i="1" dirty="0" smtClean="0">
                <a:solidFill>
                  <a:srgbClr val="FFC000"/>
                </a:solidFill>
              </a:rPr>
              <a:t>at 12 A </a:t>
            </a:r>
            <a:r>
              <a:rPr lang="de-DE" b="1" i="1" dirty="0" err="1" smtClean="0">
                <a:solidFill>
                  <a:srgbClr val="FFC000"/>
                </a:solidFill>
              </a:rPr>
              <a:t>GeV</a:t>
            </a:r>
            <a:r>
              <a:rPr lang="de-DE" b="1" i="1" dirty="0" smtClean="0">
                <a:solidFill>
                  <a:srgbClr val="FFC000"/>
                </a:solidFill>
              </a:rPr>
              <a:t>/c</a:t>
            </a:r>
            <a:endParaRPr lang="de-DE" b="1" i="1" dirty="0">
              <a:solidFill>
                <a:srgbClr val="FFC000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204720" y="2883637"/>
            <a:ext cx="3530121" cy="3004893"/>
            <a:chOff x="3306170" y="1464867"/>
            <a:chExt cx="5697940" cy="4850173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6170" y="1464867"/>
              <a:ext cx="5697940" cy="48501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Textfeld 15"/>
            <p:cNvSpPr txBox="1"/>
            <p:nvPr/>
          </p:nvSpPr>
          <p:spPr>
            <a:xfrm>
              <a:off x="4647170" y="3837664"/>
              <a:ext cx="512447" cy="494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b="1" dirty="0">
                  <a:solidFill>
                    <a:schemeClr val="bg1"/>
                  </a:solidFill>
                </a:rPr>
                <a:t>p</a:t>
              </a: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4027740" y="4973292"/>
              <a:ext cx="518504" cy="523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>
                  <a:solidFill>
                    <a:schemeClr val="bg1"/>
                  </a:solidFill>
                  <a:latin typeface="Calibri"/>
                </a:rPr>
                <a:t>π</a:t>
              </a:r>
              <a:endParaRPr lang="de-DE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4309253" y="4743556"/>
              <a:ext cx="542733" cy="494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b="1" dirty="0" smtClean="0">
                  <a:solidFill>
                    <a:schemeClr val="bg1"/>
                  </a:solidFill>
                </a:rPr>
                <a:t>K</a:t>
              </a:r>
              <a:endParaRPr lang="de-DE" sz="105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feld 6"/>
          <p:cNvSpPr txBox="1"/>
          <p:nvPr/>
        </p:nvSpPr>
        <p:spPr>
          <a:xfrm>
            <a:off x="429904" y="1520464"/>
            <a:ext cx="5314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inclusive the tracking and matching efficiency</a:t>
            </a:r>
            <a:endParaRPr lang="en-US" sz="2000" i="1" dirty="0"/>
          </a:p>
        </p:txBody>
      </p:sp>
      <p:sp>
        <p:nvSpPr>
          <p:cNvPr id="3" name="Textfeld 2"/>
          <p:cNvSpPr txBox="1"/>
          <p:nvPr/>
        </p:nvSpPr>
        <p:spPr>
          <a:xfrm>
            <a:off x="5744180" y="4914927"/>
            <a:ext cx="2294352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low proton PID efficiency has to be understood !</a:t>
            </a:r>
            <a:endParaRPr lang="en-US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72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de-DE" dirty="0" smtClean="0"/>
              <a:t>Motivation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199" y="1600200"/>
            <a:ext cx="8168185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A substantial part of the future CBM beam time will be devoted to muon measurements, which can be performed with higher reaction rates than with the detector configuration for electron measurements.</a:t>
            </a:r>
          </a:p>
          <a:p>
            <a:pPr algn="just"/>
            <a:r>
              <a:rPr lang="en-US" dirty="0" smtClean="0"/>
              <a:t>The overall statistics for multi-strange hyperons would be strongly enhanced, if they could be measured also with the muon setup. </a:t>
            </a:r>
          </a:p>
          <a:p>
            <a:pPr algn="just"/>
            <a:r>
              <a:rPr lang="en-US" dirty="0" smtClean="0"/>
              <a:t>The simultaneous measurement of hadrons and </a:t>
            </a:r>
            <a:r>
              <a:rPr lang="en-US" dirty="0" err="1" smtClean="0"/>
              <a:t>dileptons</a:t>
            </a:r>
            <a:r>
              <a:rPr lang="en-US" dirty="0" smtClean="0"/>
              <a:t>, both for the electron and the muon setup, allows for consistency checks of the </a:t>
            </a:r>
            <a:r>
              <a:rPr lang="en-US" dirty="0" err="1" smtClean="0"/>
              <a:t>dilepton</a:t>
            </a:r>
            <a:r>
              <a:rPr lang="en-US" dirty="0" smtClean="0"/>
              <a:t> results. 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9126-C03D-4D12-A39A-375E08C96A11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87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8" y="3124760"/>
            <a:ext cx="7431740" cy="3553426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>
                <a:cs typeface="Arial"/>
              </a:rPr>
              <a:t>Ω</a:t>
            </a:r>
            <a:r>
              <a:rPr lang="de-DE" dirty="0">
                <a:cs typeface="Arial"/>
              </a:rPr>
              <a:t>-</a:t>
            </a:r>
            <a:r>
              <a:rPr lang="de-DE" dirty="0" smtClean="0">
                <a:cs typeface="Arial"/>
              </a:rPr>
              <a:t>background </a:t>
            </a:r>
            <a:r>
              <a:rPr lang="de-DE" dirty="0" err="1" smtClean="0">
                <a:cs typeface="Arial"/>
              </a:rPr>
              <a:t>suppression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strategy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479126-C03D-4D12-A39A-375E08C96A11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465117" y="1932878"/>
            <a:ext cx="6814270" cy="1560961"/>
          </a:xfrm>
          <a:noFill/>
        </p:spPr>
        <p:txBody>
          <a:bodyPr>
            <a:noAutofit/>
          </a:bodyPr>
          <a:lstStyle/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tracks in STS without TOF hit – without PID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tracks with TOF hit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2" name="Textfeld 11"/>
          <p:cNvSpPr txBox="1"/>
          <p:nvPr/>
        </p:nvSpPr>
        <p:spPr>
          <a:xfrm>
            <a:off x="2266286" y="5525596"/>
            <a:ext cx="495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>
                <a:solidFill>
                  <a:schemeClr val="bg1"/>
                </a:solidFill>
                <a:latin typeface="Calibri"/>
              </a:rPr>
              <a:t>π</a:t>
            </a:r>
            <a:r>
              <a:rPr lang="de-DE" sz="3200" baseline="30000" dirty="0" smtClean="0">
                <a:solidFill>
                  <a:schemeClr val="bg1"/>
                </a:solidFill>
                <a:latin typeface="Calibri"/>
              </a:rPr>
              <a:t>-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209873" y="3897492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Calibri"/>
              </a:rPr>
              <a:t>p</a:t>
            </a:r>
            <a:endParaRPr lang="de-DE" sz="3200" dirty="0">
              <a:solidFill>
                <a:schemeClr val="bg1"/>
              </a:solidFill>
            </a:endParaRPr>
          </a:p>
        </p:txBody>
      </p:sp>
      <p:grpSp>
        <p:nvGrpSpPr>
          <p:cNvPr id="17" name="Gruppieren 16"/>
          <p:cNvGrpSpPr/>
          <p:nvPr/>
        </p:nvGrpSpPr>
        <p:grpSpPr>
          <a:xfrm flipH="1">
            <a:off x="1247041" y="4337408"/>
            <a:ext cx="2701062" cy="2022636"/>
            <a:chOff x="914400" y="4491937"/>
            <a:chExt cx="2460874" cy="995937"/>
          </a:xfrm>
        </p:grpSpPr>
        <p:sp>
          <p:nvSpPr>
            <p:cNvPr id="19" name="Freihandform 18"/>
            <p:cNvSpPr/>
            <p:nvPr/>
          </p:nvSpPr>
          <p:spPr>
            <a:xfrm>
              <a:off x="914400" y="4491937"/>
              <a:ext cx="2460874" cy="720960"/>
            </a:xfrm>
            <a:custGeom>
              <a:avLst/>
              <a:gdLst>
                <a:gd name="connsiteX0" fmla="*/ 0 w 2460874"/>
                <a:gd name="connsiteY0" fmla="*/ 716351 h 720960"/>
                <a:gd name="connsiteX1" fmla="*/ 328678 w 2460874"/>
                <a:gd name="connsiteY1" fmla="*/ 712137 h 720960"/>
                <a:gd name="connsiteX2" fmla="*/ 842765 w 2460874"/>
                <a:gd name="connsiteY2" fmla="*/ 636288 h 720960"/>
                <a:gd name="connsiteX3" fmla="*/ 1495908 w 2460874"/>
                <a:gd name="connsiteY3" fmla="*/ 463521 h 720960"/>
                <a:gd name="connsiteX4" fmla="*/ 2460874 w 2460874"/>
                <a:gd name="connsiteY4" fmla="*/ 0 h 720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0874" h="720960">
                  <a:moveTo>
                    <a:pt x="0" y="716351"/>
                  </a:moveTo>
                  <a:cubicBezTo>
                    <a:pt x="94108" y="720916"/>
                    <a:pt x="188217" y="725481"/>
                    <a:pt x="328678" y="712137"/>
                  </a:cubicBezTo>
                  <a:cubicBezTo>
                    <a:pt x="469139" y="698793"/>
                    <a:pt x="648227" y="677724"/>
                    <a:pt x="842765" y="636288"/>
                  </a:cubicBezTo>
                  <a:cubicBezTo>
                    <a:pt x="1037303" y="594852"/>
                    <a:pt x="1226223" y="569569"/>
                    <a:pt x="1495908" y="463521"/>
                  </a:cubicBezTo>
                  <a:cubicBezTo>
                    <a:pt x="1765593" y="357473"/>
                    <a:pt x="2113233" y="178736"/>
                    <a:pt x="2460874" y="0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Freihandform 19"/>
            <p:cNvSpPr/>
            <p:nvPr/>
          </p:nvSpPr>
          <p:spPr>
            <a:xfrm>
              <a:off x="918616" y="5241998"/>
              <a:ext cx="1274211" cy="245876"/>
            </a:xfrm>
            <a:custGeom>
              <a:avLst/>
              <a:gdLst>
                <a:gd name="connsiteX0" fmla="*/ 0 w 1474839"/>
                <a:gd name="connsiteY0" fmla="*/ 0 h 341320"/>
                <a:gd name="connsiteX1" fmla="*/ 438238 w 1474839"/>
                <a:gd name="connsiteY1" fmla="*/ 16855 h 341320"/>
                <a:gd name="connsiteX2" fmla="*/ 1023959 w 1474839"/>
                <a:gd name="connsiteY2" fmla="*/ 147484 h 341320"/>
                <a:gd name="connsiteX3" fmla="*/ 1474839 w 1474839"/>
                <a:gd name="connsiteY3" fmla="*/ 341320 h 34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4839" h="341320">
                  <a:moveTo>
                    <a:pt x="0" y="0"/>
                  </a:moveTo>
                  <a:lnTo>
                    <a:pt x="438238" y="16855"/>
                  </a:lnTo>
                  <a:cubicBezTo>
                    <a:pt x="608898" y="41436"/>
                    <a:pt x="851192" y="93407"/>
                    <a:pt x="1023959" y="147484"/>
                  </a:cubicBezTo>
                  <a:cubicBezTo>
                    <a:pt x="1196726" y="201562"/>
                    <a:pt x="1335782" y="271441"/>
                    <a:pt x="1474839" y="341320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5045806" y="3316033"/>
            <a:ext cx="2328135" cy="2010257"/>
            <a:chOff x="1243078" y="4047759"/>
            <a:chExt cx="2136410" cy="945623"/>
          </a:xfrm>
        </p:grpSpPr>
        <p:sp>
          <p:nvSpPr>
            <p:cNvPr id="22" name="Freihandform 21"/>
            <p:cNvSpPr/>
            <p:nvPr/>
          </p:nvSpPr>
          <p:spPr>
            <a:xfrm>
              <a:off x="1243078" y="4634162"/>
              <a:ext cx="2136410" cy="359220"/>
            </a:xfrm>
            <a:custGeom>
              <a:avLst/>
              <a:gdLst>
                <a:gd name="connsiteX0" fmla="*/ 0 w 2136410"/>
                <a:gd name="connsiteY0" fmla="*/ 9473 h 359220"/>
                <a:gd name="connsiteX1" fmla="*/ 370817 w 2136410"/>
                <a:gd name="connsiteY1" fmla="*/ 1045 h 359220"/>
                <a:gd name="connsiteX2" fmla="*/ 838551 w 2136410"/>
                <a:gd name="connsiteY2" fmla="*/ 30542 h 359220"/>
                <a:gd name="connsiteX3" fmla="*/ 1386349 w 2136410"/>
                <a:gd name="connsiteY3" fmla="*/ 131674 h 359220"/>
                <a:gd name="connsiteX4" fmla="*/ 2136410 w 2136410"/>
                <a:gd name="connsiteY4" fmla="*/ 359220 h 359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6410" h="359220">
                  <a:moveTo>
                    <a:pt x="0" y="9473"/>
                  </a:moveTo>
                  <a:cubicBezTo>
                    <a:pt x="115529" y="3503"/>
                    <a:pt x="231059" y="-2466"/>
                    <a:pt x="370817" y="1045"/>
                  </a:cubicBezTo>
                  <a:cubicBezTo>
                    <a:pt x="510575" y="4556"/>
                    <a:pt x="669296" y="8771"/>
                    <a:pt x="838551" y="30542"/>
                  </a:cubicBezTo>
                  <a:cubicBezTo>
                    <a:pt x="1007806" y="52313"/>
                    <a:pt x="1170039" y="76894"/>
                    <a:pt x="1386349" y="131674"/>
                  </a:cubicBezTo>
                  <a:cubicBezTo>
                    <a:pt x="1602659" y="186454"/>
                    <a:pt x="1869534" y="272837"/>
                    <a:pt x="2136410" y="359220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Freihandform 22"/>
            <p:cNvSpPr/>
            <p:nvPr/>
          </p:nvSpPr>
          <p:spPr>
            <a:xfrm>
              <a:off x="1251506" y="4047759"/>
              <a:ext cx="1059777" cy="399872"/>
            </a:xfrm>
            <a:custGeom>
              <a:avLst/>
              <a:gdLst>
                <a:gd name="connsiteX0" fmla="*/ 0 w 1807731"/>
                <a:gd name="connsiteY0" fmla="*/ 1247292 h 1261979"/>
                <a:gd name="connsiteX1" fmla="*/ 227547 w 1807731"/>
                <a:gd name="connsiteY1" fmla="*/ 1259933 h 1261979"/>
                <a:gd name="connsiteX2" fmla="*/ 501445 w 1807731"/>
                <a:gd name="connsiteY2" fmla="*/ 1209367 h 1261979"/>
                <a:gd name="connsiteX3" fmla="*/ 825910 w 1807731"/>
                <a:gd name="connsiteY3" fmla="*/ 1061883 h 1261979"/>
                <a:gd name="connsiteX4" fmla="*/ 1314713 w 1807731"/>
                <a:gd name="connsiteY4" fmla="*/ 653142 h 1261979"/>
                <a:gd name="connsiteX5" fmla="*/ 1807731 w 1807731"/>
                <a:gd name="connsiteY5" fmla="*/ 0 h 1261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7731" h="1261979">
                  <a:moveTo>
                    <a:pt x="0" y="1247292"/>
                  </a:moveTo>
                  <a:cubicBezTo>
                    <a:pt x="71986" y="1256773"/>
                    <a:pt x="143973" y="1266254"/>
                    <a:pt x="227547" y="1259933"/>
                  </a:cubicBezTo>
                  <a:cubicBezTo>
                    <a:pt x="311121" y="1253612"/>
                    <a:pt x="401718" y="1242375"/>
                    <a:pt x="501445" y="1209367"/>
                  </a:cubicBezTo>
                  <a:cubicBezTo>
                    <a:pt x="601172" y="1176359"/>
                    <a:pt x="690365" y="1154587"/>
                    <a:pt x="825910" y="1061883"/>
                  </a:cubicBezTo>
                  <a:cubicBezTo>
                    <a:pt x="961455" y="969179"/>
                    <a:pt x="1151076" y="830122"/>
                    <a:pt x="1314713" y="653142"/>
                  </a:cubicBezTo>
                  <a:cubicBezTo>
                    <a:pt x="1478350" y="476162"/>
                    <a:pt x="1643040" y="238081"/>
                    <a:pt x="1807731" y="0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3616657" y="2620368"/>
            <a:ext cx="600501" cy="443552"/>
            <a:chOff x="3616657" y="2756848"/>
            <a:chExt cx="600501" cy="887104"/>
          </a:xfrm>
        </p:grpSpPr>
        <p:cxnSp>
          <p:nvCxnSpPr>
            <p:cNvPr id="28" name="Gerade Verbindung 27"/>
            <p:cNvCxnSpPr/>
            <p:nvPr/>
          </p:nvCxnSpPr>
          <p:spPr>
            <a:xfrm>
              <a:off x="3616657" y="2756848"/>
              <a:ext cx="60050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mit Pfeil 29"/>
            <p:cNvCxnSpPr/>
            <p:nvPr/>
          </p:nvCxnSpPr>
          <p:spPr>
            <a:xfrm>
              <a:off x="4217158" y="2756848"/>
              <a:ext cx="0" cy="887104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feld 31"/>
          <p:cNvSpPr txBox="1"/>
          <p:nvPr/>
        </p:nvSpPr>
        <p:spPr>
          <a:xfrm>
            <a:off x="7279387" y="1475"/>
            <a:ext cx="18646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b="1" i="1" dirty="0" smtClean="0">
                <a:solidFill>
                  <a:srgbClr val="FFC000"/>
                </a:solidFill>
              </a:rPr>
              <a:t>5×10</a:t>
            </a:r>
            <a:r>
              <a:rPr lang="de-DE" b="1" i="1" baseline="30000" dirty="0" smtClean="0">
                <a:solidFill>
                  <a:srgbClr val="FFC000"/>
                </a:solidFill>
              </a:rPr>
              <a:t>6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</a:p>
          <a:p>
            <a:pPr algn="r"/>
            <a:r>
              <a:rPr lang="de-DE" b="1" i="1" dirty="0" err="1" smtClean="0">
                <a:solidFill>
                  <a:srgbClr val="FFC000"/>
                </a:solidFill>
              </a:rPr>
              <a:t>central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  <a:r>
              <a:rPr lang="de-DE" b="1" i="1" dirty="0" err="1" smtClean="0">
                <a:solidFill>
                  <a:srgbClr val="FFC000"/>
                </a:solidFill>
              </a:rPr>
              <a:t>UrQMD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</a:p>
          <a:p>
            <a:pPr algn="r"/>
            <a:r>
              <a:rPr lang="de-DE" b="1" i="1" dirty="0" err="1" smtClean="0">
                <a:solidFill>
                  <a:srgbClr val="FFC000"/>
                </a:solidFill>
              </a:rPr>
              <a:t>Au+Au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  <a:r>
              <a:rPr lang="de-DE" b="1" i="1" dirty="0" err="1" smtClean="0">
                <a:solidFill>
                  <a:srgbClr val="FFC000"/>
                </a:solidFill>
              </a:rPr>
              <a:t>events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</a:p>
          <a:p>
            <a:pPr algn="r"/>
            <a:r>
              <a:rPr lang="de-DE" b="1" i="1" dirty="0" smtClean="0">
                <a:solidFill>
                  <a:srgbClr val="FFC000"/>
                </a:solidFill>
              </a:rPr>
              <a:t>at 12 A </a:t>
            </a:r>
            <a:r>
              <a:rPr lang="de-DE" b="1" i="1" dirty="0" err="1" smtClean="0">
                <a:solidFill>
                  <a:srgbClr val="FFC000"/>
                </a:solidFill>
              </a:rPr>
              <a:t>GeV</a:t>
            </a:r>
            <a:r>
              <a:rPr lang="de-DE" b="1" i="1" dirty="0" smtClean="0">
                <a:solidFill>
                  <a:srgbClr val="FFC000"/>
                </a:solidFill>
              </a:rPr>
              <a:t>/c</a:t>
            </a:r>
            <a:endParaRPr lang="de-DE" b="1" i="1" dirty="0">
              <a:solidFill>
                <a:srgbClr val="FFC000"/>
              </a:solidFill>
            </a:endParaRPr>
          </a:p>
        </p:txBody>
      </p:sp>
      <p:grpSp>
        <p:nvGrpSpPr>
          <p:cNvPr id="18" name="Gruppieren 17"/>
          <p:cNvGrpSpPr/>
          <p:nvPr/>
        </p:nvGrpSpPr>
        <p:grpSpPr>
          <a:xfrm flipH="1">
            <a:off x="1247041" y="3381555"/>
            <a:ext cx="2419291" cy="2245418"/>
            <a:chOff x="1115683" y="4123426"/>
            <a:chExt cx="2242868" cy="1012166"/>
          </a:xfrm>
        </p:grpSpPr>
        <p:sp>
          <p:nvSpPr>
            <p:cNvPr id="24" name="Freihandform 23"/>
            <p:cNvSpPr/>
            <p:nvPr/>
          </p:nvSpPr>
          <p:spPr>
            <a:xfrm>
              <a:off x="1121434" y="4123426"/>
              <a:ext cx="2237117" cy="937404"/>
            </a:xfrm>
            <a:custGeom>
              <a:avLst/>
              <a:gdLst>
                <a:gd name="connsiteX0" fmla="*/ 0 w 2237117"/>
                <a:gd name="connsiteY0" fmla="*/ 937404 h 937404"/>
                <a:gd name="connsiteX1" fmla="*/ 477328 w 2237117"/>
                <a:gd name="connsiteY1" fmla="*/ 862642 h 937404"/>
                <a:gd name="connsiteX2" fmla="*/ 1247955 w 2237117"/>
                <a:gd name="connsiteY2" fmla="*/ 603849 h 937404"/>
                <a:gd name="connsiteX3" fmla="*/ 2237117 w 2237117"/>
                <a:gd name="connsiteY3" fmla="*/ 0 h 937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7117" h="937404">
                  <a:moveTo>
                    <a:pt x="0" y="937404"/>
                  </a:moveTo>
                  <a:cubicBezTo>
                    <a:pt x="134668" y="927819"/>
                    <a:pt x="269336" y="918234"/>
                    <a:pt x="477328" y="862642"/>
                  </a:cubicBezTo>
                  <a:cubicBezTo>
                    <a:pt x="685320" y="807050"/>
                    <a:pt x="954657" y="747623"/>
                    <a:pt x="1247955" y="603849"/>
                  </a:cubicBezTo>
                  <a:cubicBezTo>
                    <a:pt x="1541253" y="460075"/>
                    <a:pt x="1889185" y="230037"/>
                    <a:pt x="2237117" y="0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Freihandform 24"/>
            <p:cNvSpPr/>
            <p:nvPr/>
          </p:nvSpPr>
          <p:spPr>
            <a:xfrm>
              <a:off x="1115683" y="5106189"/>
              <a:ext cx="569343" cy="29403"/>
            </a:xfrm>
            <a:custGeom>
              <a:avLst/>
              <a:gdLst>
                <a:gd name="connsiteX0" fmla="*/ 0 w 569343"/>
                <a:gd name="connsiteY0" fmla="*/ 12151 h 29403"/>
                <a:gd name="connsiteX1" fmla="*/ 253042 w 569343"/>
                <a:gd name="connsiteY1" fmla="*/ 649 h 29403"/>
                <a:gd name="connsiteX2" fmla="*/ 569343 w 569343"/>
                <a:gd name="connsiteY2" fmla="*/ 29403 h 2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9343" h="29403">
                  <a:moveTo>
                    <a:pt x="0" y="12151"/>
                  </a:moveTo>
                  <a:cubicBezTo>
                    <a:pt x="79076" y="4962"/>
                    <a:pt x="158152" y="-2226"/>
                    <a:pt x="253042" y="649"/>
                  </a:cubicBezTo>
                  <a:cubicBezTo>
                    <a:pt x="347932" y="3524"/>
                    <a:pt x="458637" y="16463"/>
                    <a:pt x="569343" y="2940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6" name="Textfeld 25"/>
          <p:cNvSpPr txBox="1"/>
          <p:nvPr/>
        </p:nvSpPr>
        <p:spPr>
          <a:xfrm>
            <a:off x="2748537" y="510547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Calibri"/>
              </a:rPr>
              <a:t>K</a:t>
            </a:r>
            <a:r>
              <a:rPr lang="de-DE" sz="3200" baseline="30000" dirty="0" smtClean="0">
                <a:solidFill>
                  <a:schemeClr val="bg1"/>
                </a:solidFill>
                <a:latin typeface="Calibri"/>
              </a:rPr>
              <a:t>-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4523009" y="5233045"/>
            <a:ext cx="1686864" cy="9144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feld 6"/>
          <p:cNvSpPr txBox="1"/>
          <p:nvPr/>
        </p:nvSpPr>
        <p:spPr>
          <a:xfrm>
            <a:off x="4950270" y="4658177"/>
            <a:ext cx="1726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i="1" dirty="0" err="1" smtClean="0"/>
              <a:t>Backround</a:t>
            </a:r>
            <a:r>
              <a:rPr lang="de-DE" sz="1600" b="1" i="1" dirty="0"/>
              <a:t> </a:t>
            </a:r>
            <a:endParaRPr lang="de-DE" sz="1600" b="1" i="1" dirty="0" smtClean="0"/>
          </a:p>
          <a:p>
            <a:r>
              <a:rPr lang="de-DE" sz="1600" b="1" i="1" dirty="0" smtClean="0"/>
              <a:t>will </a:t>
            </a:r>
            <a:r>
              <a:rPr lang="de-DE" sz="1600" b="1" i="1" dirty="0" err="1" smtClean="0"/>
              <a:t>be</a:t>
            </a:r>
            <a:r>
              <a:rPr lang="de-DE" sz="1600" b="1" i="1" dirty="0" smtClean="0"/>
              <a:t> </a:t>
            </a:r>
            <a:r>
              <a:rPr lang="de-DE" sz="1600" b="1" i="1" dirty="0" err="1" smtClean="0"/>
              <a:t>removed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315061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320"/>
            <a:ext cx="8686801" cy="1143000"/>
          </a:xfrm>
        </p:spPr>
        <p:txBody>
          <a:bodyPr>
            <a:noAutofit/>
          </a:bodyPr>
          <a:lstStyle/>
          <a:p>
            <a:r>
              <a:rPr lang="en-US" dirty="0" smtClean="0">
                <a:cs typeface="Arial"/>
              </a:rPr>
              <a:t>Ω-background suppression </a:t>
            </a:r>
            <a:br>
              <a:rPr lang="en-US" dirty="0" smtClean="0">
                <a:cs typeface="Arial"/>
              </a:rPr>
            </a:br>
            <a:r>
              <a:rPr lang="en-US" dirty="0" smtClean="0">
                <a:cs typeface="Arial"/>
              </a:rPr>
              <a:t>with PID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479126-C03D-4D12-A39A-375E08C96A11}" type="slidenum">
              <a:rPr lang="de-DE" smtClean="0"/>
              <a:pPr/>
              <a:t>31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716214"/>
            <a:ext cx="8140473" cy="4801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671" y="3025122"/>
            <a:ext cx="4149088" cy="244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feld 5"/>
          <p:cNvSpPr txBox="1"/>
          <p:nvPr/>
        </p:nvSpPr>
        <p:spPr>
          <a:xfrm>
            <a:off x="593746" y="5937678"/>
            <a:ext cx="2752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spc="50" dirty="0" smtClean="0">
                <a:ln w="254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Preliminary !</a:t>
            </a:r>
            <a:endParaRPr lang="en-US" sz="3200" b="1" i="1" spc="50" dirty="0">
              <a:ln w="254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988606" y="4116907"/>
            <a:ext cx="1335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l-GR" sz="2000" b="1" dirty="0" smtClean="0">
                <a:solidFill>
                  <a:schemeClr val="bg1"/>
                </a:solidFill>
              </a:rPr>
              <a:t>ε</a:t>
            </a:r>
            <a:r>
              <a:rPr lang="de-DE" sz="2000" b="1" baseline="-25000" dirty="0" smtClean="0">
                <a:solidFill>
                  <a:schemeClr val="bg1"/>
                </a:solidFill>
              </a:rPr>
              <a:t>4</a:t>
            </a:r>
            <a:r>
              <a:rPr lang="el-GR" sz="2000" b="1" baseline="-25000" dirty="0" smtClean="0">
                <a:solidFill>
                  <a:schemeClr val="bg1"/>
                </a:solidFill>
              </a:rPr>
              <a:t>π</a:t>
            </a:r>
            <a:r>
              <a:rPr lang="de-DE" sz="2000" b="1" dirty="0" smtClean="0">
                <a:solidFill>
                  <a:schemeClr val="bg1"/>
                </a:solidFill>
              </a:rPr>
              <a:t> = 12%</a:t>
            </a:r>
            <a:endParaRPr lang="de-DE" sz="2000" b="1" baseline="-25000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79387" y="1475"/>
            <a:ext cx="18646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b="1" i="1" dirty="0" smtClean="0">
                <a:solidFill>
                  <a:srgbClr val="FFC000"/>
                </a:solidFill>
              </a:rPr>
              <a:t>5×10</a:t>
            </a:r>
            <a:r>
              <a:rPr lang="de-DE" b="1" i="1" baseline="30000" dirty="0" smtClean="0">
                <a:solidFill>
                  <a:srgbClr val="FFC000"/>
                </a:solidFill>
              </a:rPr>
              <a:t>6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</a:p>
          <a:p>
            <a:pPr algn="r"/>
            <a:r>
              <a:rPr lang="de-DE" b="1" i="1" dirty="0" err="1" smtClean="0">
                <a:solidFill>
                  <a:srgbClr val="FFC000"/>
                </a:solidFill>
              </a:rPr>
              <a:t>central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  <a:r>
              <a:rPr lang="de-DE" b="1" i="1" dirty="0" err="1" smtClean="0">
                <a:solidFill>
                  <a:srgbClr val="FFC000"/>
                </a:solidFill>
              </a:rPr>
              <a:t>UrQMD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</a:p>
          <a:p>
            <a:pPr algn="r"/>
            <a:r>
              <a:rPr lang="de-DE" b="1" i="1" dirty="0" err="1" smtClean="0">
                <a:solidFill>
                  <a:srgbClr val="FFC000"/>
                </a:solidFill>
              </a:rPr>
              <a:t>Au+Au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  <a:r>
              <a:rPr lang="de-DE" b="1" i="1" dirty="0" err="1" smtClean="0">
                <a:solidFill>
                  <a:srgbClr val="FFC000"/>
                </a:solidFill>
              </a:rPr>
              <a:t>events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</a:p>
          <a:p>
            <a:pPr algn="r"/>
            <a:r>
              <a:rPr lang="de-DE" b="1" i="1" dirty="0" smtClean="0">
                <a:solidFill>
                  <a:srgbClr val="FFC000"/>
                </a:solidFill>
              </a:rPr>
              <a:t>at 12 A </a:t>
            </a:r>
            <a:r>
              <a:rPr lang="de-DE" b="1" i="1" dirty="0" err="1" smtClean="0">
                <a:solidFill>
                  <a:srgbClr val="FFC000"/>
                </a:solidFill>
              </a:rPr>
              <a:t>GeV</a:t>
            </a:r>
            <a:r>
              <a:rPr lang="de-DE" b="1" i="1" dirty="0" smtClean="0">
                <a:solidFill>
                  <a:srgbClr val="FFC000"/>
                </a:solidFill>
              </a:rPr>
              <a:t>/c</a:t>
            </a:r>
            <a:endParaRPr lang="de-DE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41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6868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de-DE" sz="4800" dirty="0" smtClean="0"/>
              <a:t>p PID in STS (?)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479126-C03D-4D12-A39A-375E08C96A11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10167582" y="43198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7001301" y="1475"/>
            <a:ext cx="21426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b="1" i="1" dirty="0" smtClean="0">
              <a:solidFill>
                <a:srgbClr val="FFC000"/>
              </a:solidFill>
            </a:endParaRPr>
          </a:p>
          <a:p>
            <a:pPr algn="r"/>
            <a:r>
              <a:rPr lang="en-US" b="1" i="1" dirty="0" smtClean="0">
                <a:solidFill>
                  <a:srgbClr val="FFC000"/>
                </a:solidFill>
              </a:rPr>
              <a:t>central </a:t>
            </a:r>
            <a:r>
              <a:rPr lang="en-US" b="1" i="1" dirty="0" err="1" smtClean="0">
                <a:solidFill>
                  <a:srgbClr val="FFC000"/>
                </a:solidFill>
              </a:rPr>
              <a:t>UrQMD</a:t>
            </a:r>
            <a:r>
              <a:rPr lang="en-US" b="1" i="1" dirty="0" smtClean="0">
                <a:solidFill>
                  <a:srgbClr val="FFC000"/>
                </a:solidFill>
              </a:rPr>
              <a:t> </a:t>
            </a:r>
          </a:p>
          <a:p>
            <a:pPr algn="r"/>
            <a:r>
              <a:rPr lang="en-US" b="1" i="1" dirty="0" err="1" smtClean="0">
                <a:solidFill>
                  <a:srgbClr val="FFC000"/>
                </a:solidFill>
              </a:rPr>
              <a:t>Au+Au</a:t>
            </a:r>
            <a:r>
              <a:rPr lang="en-US" b="1" i="1" dirty="0" smtClean="0">
                <a:solidFill>
                  <a:srgbClr val="FFC000"/>
                </a:solidFill>
              </a:rPr>
              <a:t> events </a:t>
            </a:r>
          </a:p>
          <a:p>
            <a:pPr algn="r"/>
            <a:r>
              <a:rPr lang="en-US" b="1" i="1" dirty="0" smtClean="0">
                <a:solidFill>
                  <a:srgbClr val="FFC000"/>
                </a:solidFill>
              </a:rPr>
              <a:t>at 2 A GeV/c</a:t>
            </a:r>
          </a:p>
          <a:p>
            <a:pPr algn="r"/>
            <a:r>
              <a:rPr lang="en-US" b="1" i="1" dirty="0" smtClean="0">
                <a:solidFill>
                  <a:srgbClr val="FFC000"/>
                </a:solidFill>
              </a:rPr>
              <a:t>+ light fragments</a:t>
            </a:r>
            <a:endParaRPr lang="en-US" b="1" i="1" dirty="0">
              <a:solidFill>
                <a:srgbClr val="FFC000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3" y="1726163"/>
            <a:ext cx="6869768" cy="4360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feld 18"/>
          <p:cNvSpPr txBox="1"/>
          <p:nvPr/>
        </p:nvSpPr>
        <p:spPr>
          <a:xfrm>
            <a:off x="556017" y="6445153"/>
            <a:ext cx="2736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00" i="1" dirty="0" smtClean="0"/>
              <a:t>Picture: Maxim TEKLISHYN</a:t>
            </a:r>
            <a:endParaRPr lang="de-DE" sz="1600" i="1" dirty="0"/>
          </a:p>
        </p:txBody>
      </p:sp>
      <p:sp>
        <p:nvSpPr>
          <p:cNvPr id="18" name="Rechteck 17"/>
          <p:cNvSpPr/>
          <p:nvPr/>
        </p:nvSpPr>
        <p:spPr>
          <a:xfrm>
            <a:off x="622853" y="5895834"/>
            <a:ext cx="3212168" cy="1906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" name="Gerade Verbindung 19"/>
          <p:cNvCxnSpPr/>
          <p:nvPr/>
        </p:nvCxnSpPr>
        <p:spPr>
          <a:xfrm flipH="1" flipV="1">
            <a:off x="1400175" y="4374356"/>
            <a:ext cx="492919" cy="121205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V="1">
            <a:off x="1626616" y="4859547"/>
            <a:ext cx="297724" cy="10392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1589369" y="430838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C00000"/>
                </a:solidFill>
              </a:rPr>
              <a:t>p</a:t>
            </a:r>
            <a:endParaRPr lang="de-DE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8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716214"/>
            <a:ext cx="8148702" cy="4806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320"/>
            <a:ext cx="8686801" cy="1143000"/>
          </a:xfrm>
        </p:spPr>
        <p:txBody>
          <a:bodyPr>
            <a:noAutofit/>
          </a:bodyPr>
          <a:lstStyle/>
          <a:p>
            <a:r>
              <a:rPr lang="en-US" dirty="0" smtClean="0">
                <a:cs typeface="Arial"/>
              </a:rPr>
              <a:t>Ω-background suppression </a:t>
            </a:r>
            <a:br>
              <a:rPr lang="en-US" dirty="0" smtClean="0">
                <a:cs typeface="Arial"/>
              </a:rPr>
            </a:br>
            <a:r>
              <a:rPr lang="en-US" dirty="0" smtClean="0">
                <a:cs typeface="Arial"/>
              </a:rPr>
              <a:t>with </a:t>
            </a:r>
            <a:r>
              <a:rPr lang="en-US" dirty="0" smtClean="0">
                <a:cs typeface="Arial"/>
              </a:rPr>
              <a:t>PID in STS and TOF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479126-C03D-4D12-A39A-375E08C96A11}" type="slidenum">
              <a:rPr lang="de-DE" smtClean="0"/>
              <a:pPr/>
              <a:t>33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671" y="3066066"/>
            <a:ext cx="4149088" cy="244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feld 5"/>
          <p:cNvSpPr txBox="1"/>
          <p:nvPr/>
        </p:nvSpPr>
        <p:spPr>
          <a:xfrm>
            <a:off x="593746" y="5937678"/>
            <a:ext cx="2752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spc="50" dirty="0" smtClean="0">
                <a:ln w="254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Preliminary !</a:t>
            </a:r>
            <a:endParaRPr lang="en-US" sz="3200" b="1" i="1" spc="50" dirty="0">
              <a:ln w="254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988606" y="4116907"/>
            <a:ext cx="1335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l-GR" sz="2000" b="1" dirty="0" smtClean="0">
                <a:solidFill>
                  <a:schemeClr val="bg1"/>
                </a:solidFill>
              </a:rPr>
              <a:t>ε</a:t>
            </a:r>
            <a:r>
              <a:rPr lang="de-DE" sz="2000" b="1" baseline="-25000" dirty="0" smtClean="0">
                <a:solidFill>
                  <a:schemeClr val="bg1"/>
                </a:solidFill>
              </a:rPr>
              <a:t>4</a:t>
            </a:r>
            <a:r>
              <a:rPr lang="el-GR" sz="2000" b="1" baseline="-25000" dirty="0" smtClean="0">
                <a:solidFill>
                  <a:schemeClr val="bg1"/>
                </a:solidFill>
              </a:rPr>
              <a:t>π</a:t>
            </a:r>
            <a:r>
              <a:rPr lang="de-DE" sz="2000" b="1" dirty="0" smtClean="0">
                <a:solidFill>
                  <a:schemeClr val="bg1"/>
                </a:solidFill>
              </a:rPr>
              <a:t> = 12%</a:t>
            </a:r>
            <a:endParaRPr lang="de-DE" sz="2000" b="1" baseline="-25000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79387" y="1475"/>
            <a:ext cx="18646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b="1" i="1" dirty="0" smtClean="0">
                <a:solidFill>
                  <a:srgbClr val="FFC000"/>
                </a:solidFill>
              </a:rPr>
              <a:t>5×10</a:t>
            </a:r>
            <a:r>
              <a:rPr lang="de-DE" b="1" i="1" baseline="30000" dirty="0" smtClean="0">
                <a:solidFill>
                  <a:srgbClr val="FFC000"/>
                </a:solidFill>
              </a:rPr>
              <a:t>6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</a:p>
          <a:p>
            <a:pPr algn="r"/>
            <a:r>
              <a:rPr lang="de-DE" b="1" i="1" dirty="0" err="1" smtClean="0">
                <a:solidFill>
                  <a:srgbClr val="FFC000"/>
                </a:solidFill>
              </a:rPr>
              <a:t>central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  <a:r>
              <a:rPr lang="de-DE" b="1" i="1" dirty="0" err="1" smtClean="0">
                <a:solidFill>
                  <a:srgbClr val="FFC000"/>
                </a:solidFill>
              </a:rPr>
              <a:t>UrQMD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</a:p>
          <a:p>
            <a:pPr algn="r"/>
            <a:r>
              <a:rPr lang="de-DE" b="1" i="1" dirty="0" err="1" smtClean="0">
                <a:solidFill>
                  <a:srgbClr val="FFC000"/>
                </a:solidFill>
              </a:rPr>
              <a:t>Au+Au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  <a:r>
              <a:rPr lang="de-DE" b="1" i="1" dirty="0" err="1" smtClean="0">
                <a:solidFill>
                  <a:srgbClr val="FFC000"/>
                </a:solidFill>
              </a:rPr>
              <a:t>events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</a:p>
          <a:p>
            <a:pPr algn="r"/>
            <a:r>
              <a:rPr lang="de-DE" b="1" i="1" dirty="0" smtClean="0">
                <a:solidFill>
                  <a:srgbClr val="FFC000"/>
                </a:solidFill>
              </a:rPr>
              <a:t>at 12 A </a:t>
            </a:r>
            <a:r>
              <a:rPr lang="de-DE" b="1" i="1" dirty="0" err="1" smtClean="0">
                <a:solidFill>
                  <a:srgbClr val="FFC000"/>
                </a:solidFill>
              </a:rPr>
              <a:t>GeV</a:t>
            </a:r>
            <a:r>
              <a:rPr lang="de-DE" b="1" i="1" dirty="0" smtClean="0">
                <a:solidFill>
                  <a:srgbClr val="FFC000"/>
                </a:solidFill>
              </a:rPr>
              <a:t>/c</a:t>
            </a:r>
            <a:endParaRPr lang="de-DE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93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de-DE" dirty="0" err="1" smtClean="0"/>
              <a:t>Conclusions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199" y="1600200"/>
            <a:ext cx="8168185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err="1" smtClean="0"/>
              <a:t>Hypernuclei</a:t>
            </a:r>
            <a:r>
              <a:rPr lang="en-US" dirty="0" smtClean="0"/>
              <a:t> can be reconstructed without TOF identification using </a:t>
            </a:r>
            <a:r>
              <a:rPr lang="en-US" dirty="0" err="1" smtClean="0"/>
              <a:t>dE</a:t>
            </a:r>
            <a:r>
              <a:rPr lang="en-US" dirty="0" smtClean="0"/>
              <a:t>/dx information from STS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Hyperons </a:t>
            </a:r>
            <a:r>
              <a:rPr lang="en-US" dirty="0"/>
              <a:t>can be identified by the STS without TOF during  muon measurements with reduced S/B. Their yield can be used for the physics analysis, and also as consistency check between muon and electron </a:t>
            </a:r>
            <a:r>
              <a:rPr lang="en-US" dirty="0" smtClean="0"/>
              <a:t>measurements</a:t>
            </a:r>
            <a:endParaRPr lang="en-US" dirty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TOF PID for particles passing MUCH helps to suppress background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9126-C03D-4D12-A39A-375E08C96A11}" type="slidenum">
              <a:rPr lang="de-DE" smtClean="0"/>
              <a:pPr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294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Next </a:t>
            </a:r>
            <a:r>
              <a:rPr lang="de-DE" dirty="0" err="1" smtClean="0"/>
              <a:t>steps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600200"/>
            <a:ext cx="5830034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Hyponuclei</a:t>
            </a:r>
            <a:r>
              <a:rPr lang="en-US" dirty="0" smtClean="0"/>
              <a:t> reconstruction with muon setup: simulations </a:t>
            </a:r>
            <a:r>
              <a:rPr lang="en-US" dirty="0"/>
              <a:t>with </a:t>
            </a:r>
            <a:r>
              <a:rPr lang="en-US" dirty="0" smtClean="0"/>
              <a:t>DCM-QGSM-SMM </a:t>
            </a:r>
            <a:r>
              <a:rPr lang="en-US" dirty="0"/>
              <a:t>as input and GEANT4 for </a:t>
            </a:r>
            <a:r>
              <a:rPr lang="en-US" dirty="0" smtClean="0"/>
              <a:t>transport</a:t>
            </a:r>
          </a:p>
          <a:p>
            <a:endParaRPr lang="en-US" sz="800" dirty="0"/>
          </a:p>
          <a:p>
            <a:r>
              <a:rPr lang="en-US" dirty="0"/>
              <a:t>Implementation of TOF PID for muon setup in standard </a:t>
            </a:r>
            <a:r>
              <a:rPr lang="en-US" dirty="0" smtClean="0"/>
              <a:t>KFPP</a:t>
            </a:r>
          </a:p>
          <a:p>
            <a:endParaRPr lang="en-US" sz="900" dirty="0"/>
          </a:p>
          <a:p>
            <a:r>
              <a:rPr lang="en-US" dirty="0" smtClean="0"/>
              <a:t>Use </a:t>
            </a:r>
            <a:r>
              <a:rPr lang="en-US" dirty="0"/>
              <a:t>TRD </a:t>
            </a:r>
            <a:r>
              <a:rPr lang="en-US" dirty="0" err="1" smtClean="0"/>
              <a:t>dE</a:t>
            </a:r>
            <a:r>
              <a:rPr lang="en-US" dirty="0" smtClean="0"/>
              <a:t>/dx </a:t>
            </a:r>
            <a:r>
              <a:rPr lang="en-US" dirty="0"/>
              <a:t>separation for light </a:t>
            </a:r>
            <a:r>
              <a:rPr lang="en-US" dirty="0" smtClean="0"/>
              <a:t>fragments and background suppression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9126-C03D-4D12-A39A-375E08C96A11}" type="slidenum">
              <a:rPr lang="de-DE" smtClean="0"/>
              <a:pPr/>
              <a:t>35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287234" y="821304"/>
            <a:ext cx="2762636" cy="267689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6" r="-1516"/>
          <a:stretch/>
        </p:blipFill>
        <p:spPr>
          <a:xfrm>
            <a:off x="6287234" y="3542554"/>
            <a:ext cx="2762636" cy="267689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feld 7"/>
          <p:cNvSpPr txBox="1"/>
          <p:nvPr/>
        </p:nvSpPr>
        <p:spPr>
          <a:xfrm>
            <a:off x="6246290" y="6242824"/>
            <a:ext cx="2456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/>
              <a:t>Picture: Oleg </a:t>
            </a:r>
            <a:r>
              <a:rPr lang="de-DE" sz="1600" i="1" dirty="0" smtClean="0"/>
              <a:t>GOLOSOV</a:t>
            </a:r>
            <a:endParaRPr lang="de-DE" sz="1600" i="1" dirty="0"/>
          </a:p>
        </p:txBody>
      </p:sp>
      <p:sp>
        <p:nvSpPr>
          <p:cNvPr id="9" name="Textfeld 8"/>
          <p:cNvSpPr txBox="1"/>
          <p:nvPr/>
        </p:nvSpPr>
        <p:spPr>
          <a:xfrm>
            <a:off x="6287234" y="444965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err="1" smtClean="0"/>
              <a:t>Electron</a:t>
            </a:r>
            <a:r>
              <a:rPr lang="de-DE" i="1" dirty="0" smtClean="0"/>
              <a:t> </a:t>
            </a:r>
            <a:r>
              <a:rPr lang="de-DE" i="1" dirty="0" err="1" smtClean="0"/>
              <a:t>setup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152096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Backup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</p:spPr>
        <p:txBody>
          <a:bodyPr/>
          <a:lstStyle/>
          <a:p>
            <a:fld id="{58479126-C03D-4D12-A39A-375E08C96A11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245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Particle identification in TOF </a:t>
            </a:r>
            <a:br>
              <a:rPr lang="en-US" dirty="0" smtClean="0"/>
            </a:br>
            <a:r>
              <a:rPr lang="en-US" dirty="0" smtClean="0"/>
              <a:t>in muon and electron setups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479126-C03D-4D12-A39A-375E08C96A11}" type="slidenum">
              <a:rPr lang="de-DE" smtClean="0"/>
              <a:t>37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FFFF"/>
              </a:clrFrom>
              <a:clrTo>
                <a:srgbClr val="00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3" y="2668605"/>
            <a:ext cx="4316714" cy="349536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20" y="2668605"/>
            <a:ext cx="4316714" cy="3495366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1430595" y="2012850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 err="1" smtClean="0"/>
              <a:t>muon</a:t>
            </a:r>
            <a:r>
              <a:rPr lang="de-DE" sz="3200" dirty="0" smtClean="0"/>
              <a:t> </a:t>
            </a:r>
            <a:r>
              <a:rPr lang="de-DE" sz="3200" dirty="0" err="1" smtClean="0"/>
              <a:t>setup</a:t>
            </a:r>
            <a:endParaRPr lang="de-DE" sz="3200" dirty="0"/>
          </a:p>
        </p:txBody>
      </p:sp>
      <p:sp>
        <p:nvSpPr>
          <p:cNvPr id="13" name="Textfeld 12"/>
          <p:cNvSpPr txBox="1"/>
          <p:nvPr/>
        </p:nvSpPr>
        <p:spPr>
          <a:xfrm>
            <a:off x="5409534" y="2012850"/>
            <a:ext cx="2757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 err="1" smtClean="0"/>
              <a:t>electron</a:t>
            </a:r>
            <a:r>
              <a:rPr lang="de-DE" sz="3200" dirty="0" smtClean="0"/>
              <a:t> </a:t>
            </a:r>
            <a:r>
              <a:rPr lang="de-DE" sz="3200" dirty="0" err="1" smtClean="0"/>
              <a:t>setup</a:t>
            </a:r>
            <a:endParaRPr lang="de-DE" sz="3200" dirty="0"/>
          </a:p>
        </p:txBody>
      </p:sp>
      <p:sp>
        <p:nvSpPr>
          <p:cNvPr id="15" name="Textfeld 14"/>
          <p:cNvSpPr txBox="1"/>
          <p:nvPr/>
        </p:nvSpPr>
        <p:spPr>
          <a:xfrm>
            <a:off x="3619258" y="2639109"/>
            <a:ext cx="756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i="1" dirty="0" smtClean="0">
                <a:solidFill>
                  <a:schemeClr val="bg1"/>
                </a:solidFill>
              </a:rPr>
              <a:t>2</a:t>
            </a:r>
            <a:r>
              <a:rPr lang="el-GR" sz="2000" b="1" i="1" dirty="0" smtClean="0">
                <a:solidFill>
                  <a:schemeClr val="bg1"/>
                </a:solidFill>
                <a:latin typeface="Calibri"/>
              </a:rPr>
              <a:t>σ</a:t>
            </a:r>
            <a:r>
              <a:rPr lang="de-DE" sz="2000" b="1" i="1" dirty="0" smtClean="0">
                <a:solidFill>
                  <a:schemeClr val="bg1"/>
                </a:solidFill>
                <a:latin typeface="Calibri"/>
              </a:rPr>
              <a:t> fit</a:t>
            </a:r>
            <a:endParaRPr lang="de-DE" sz="2000" b="1" i="1" dirty="0">
              <a:solidFill>
                <a:schemeClr val="bg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8087371" y="2639109"/>
            <a:ext cx="756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i="1" dirty="0" smtClean="0">
                <a:solidFill>
                  <a:schemeClr val="bg1"/>
                </a:solidFill>
              </a:rPr>
              <a:t>2</a:t>
            </a:r>
            <a:r>
              <a:rPr lang="el-GR" sz="2000" b="1" i="1" dirty="0" smtClean="0">
                <a:solidFill>
                  <a:schemeClr val="bg1"/>
                </a:solidFill>
                <a:latin typeface="Calibri"/>
              </a:rPr>
              <a:t>σ</a:t>
            </a:r>
            <a:r>
              <a:rPr lang="de-DE" sz="2000" b="1" i="1" dirty="0" smtClean="0">
                <a:solidFill>
                  <a:schemeClr val="bg1"/>
                </a:solidFill>
                <a:latin typeface="Calibri"/>
              </a:rPr>
              <a:t> fit</a:t>
            </a:r>
            <a:endParaRPr lang="de-DE" sz="2000" b="1" i="1" dirty="0">
              <a:solidFill>
                <a:schemeClr val="bg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7279387" y="1475"/>
            <a:ext cx="18646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b="1" i="1" dirty="0" smtClean="0">
                <a:solidFill>
                  <a:srgbClr val="FFC000"/>
                </a:solidFill>
              </a:rPr>
              <a:t>5×10</a:t>
            </a:r>
            <a:r>
              <a:rPr lang="de-DE" b="1" i="1" baseline="30000" dirty="0" smtClean="0">
                <a:solidFill>
                  <a:srgbClr val="FFC000"/>
                </a:solidFill>
              </a:rPr>
              <a:t>6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</a:p>
          <a:p>
            <a:pPr algn="r"/>
            <a:r>
              <a:rPr lang="de-DE" b="1" i="1" dirty="0" err="1" smtClean="0">
                <a:solidFill>
                  <a:srgbClr val="FFC000"/>
                </a:solidFill>
              </a:rPr>
              <a:t>central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  <a:r>
              <a:rPr lang="de-DE" b="1" i="1" dirty="0" err="1" smtClean="0">
                <a:solidFill>
                  <a:srgbClr val="FFC000"/>
                </a:solidFill>
              </a:rPr>
              <a:t>UrQMD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</a:p>
          <a:p>
            <a:pPr algn="r"/>
            <a:r>
              <a:rPr lang="de-DE" b="1" i="1" dirty="0" err="1" smtClean="0">
                <a:solidFill>
                  <a:srgbClr val="FFC000"/>
                </a:solidFill>
              </a:rPr>
              <a:t>Au+Au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  <a:r>
              <a:rPr lang="de-DE" b="1" i="1" dirty="0" err="1" smtClean="0">
                <a:solidFill>
                  <a:srgbClr val="FFC000"/>
                </a:solidFill>
              </a:rPr>
              <a:t>events</a:t>
            </a:r>
            <a:r>
              <a:rPr lang="de-DE" b="1" i="1" dirty="0" smtClean="0">
                <a:solidFill>
                  <a:srgbClr val="FFC000"/>
                </a:solidFill>
              </a:rPr>
              <a:t> </a:t>
            </a:r>
          </a:p>
          <a:p>
            <a:pPr algn="r"/>
            <a:r>
              <a:rPr lang="de-DE" b="1" i="1" dirty="0" smtClean="0">
                <a:solidFill>
                  <a:srgbClr val="FFC000"/>
                </a:solidFill>
              </a:rPr>
              <a:t>at 12 A </a:t>
            </a:r>
            <a:r>
              <a:rPr lang="de-DE" b="1" i="1" dirty="0" err="1" smtClean="0">
                <a:solidFill>
                  <a:srgbClr val="FFC000"/>
                </a:solidFill>
              </a:rPr>
              <a:t>GeV</a:t>
            </a:r>
            <a:r>
              <a:rPr lang="de-DE" b="1" i="1" dirty="0" smtClean="0">
                <a:solidFill>
                  <a:srgbClr val="FFC000"/>
                </a:solidFill>
              </a:rPr>
              <a:t>/c</a:t>
            </a:r>
            <a:endParaRPr lang="de-DE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11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3"/>
          <a:stretch/>
        </p:blipFill>
        <p:spPr bwMode="auto">
          <a:xfrm>
            <a:off x="4373872" y="2144592"/>
            <a:ext cx="4456343" cy="3048351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</p:pic>
      <p:sp>
        <p:nvSpPr>
          <p:cNvPr id="3" name="Rechteck 2"/>
          <p:cNvSpPr/>
          <p:nvPr/>
        </p:nvSpPr>
        <p:spPr>
          <a:xfrm>
            <a:off x="117206" y="1999509"/>
            <a:ext cx="8713009" cy="4524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4502025" y="1476466"/>
            <a:ext cx="43827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i="1" dirty="0"/>
              <a:t>J. </a:t>
            </a:r>
            <a:r>
              <a:rPr lang="de-DE" sz="1400" i="1" dirty="0" err="1" smtClean="0"/>
              <a:t>Steinheimer</a:t>
            </a:r>
            <a:r>
              <a:rPr lang="de-DE" sz="1400" i="1" dirty="0" smtClean="0"/>
              <a:t>, </a:t>
            </a:r>
            <a:r>
              <a:rPr lang="de-DE" sz="1400" i="1" dirty="0"/>
              <a:t>A. </a:t>
            </a:r>
            <a:r>
              <a:rPr lang="de-DE" sz="1400" i="1" dirty="0" err="1" smtClean="0"/>
              <a:t>Botvina</a:t>
            </a:r>
            <a:r>
              <a:rPr lang="de-DE" sz="1400" i="1" dirty="0" smtClean="0"/>
              <a:t>, M</a:t>
            </a:r>
            <a:r>
              <a:rPr lang="de-DE" sz="1400" i="1" dirty="0"/>
              <a:t>. </a:t>
            </a:r>
            <a:r>
              <a:rPr lang="de-DE" sz="1400" i="1" dirty="0" smtClean="0"/>
              <a:t>Bleicher</a:t>
            </a:r>
            <a:r>
              <a:rPr lang="en-US" sz="1400" i="1" dirty="0" smtClean="0"/>
              <a:t> arXiv:1605.03439v1</a:t>
            </a:r>
            <a:endParaRPr lang="de-DE" sz="1400" i="1" dirty="0"/>
          </a:p>
        </p:txBody>
      </p:sp>
      <p:sp>
        <p:nvSpPr>
          <p:cNvPr id="8" name="Textfeld 7"/>
          <p:cNvSpPr txBox="1"/>
          <p:nvPr/>
        </p:nvSpPr>
        <p:spPr>
          <a:xfrm>
            <a:off x="4926842" y="5272333"/>
            <a:ext cx="42171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 smtClean="0"/>
              <a:t>UrQMD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calculation</a:t>
            </a:r>
            <a:r>
              <a:rPr lang="de-DE" sz="1400" dirty="0"/>
              <a:t/>
            </a:r>
            <a:br>
              <a:rPr lang="de-DE" sz="1400" dirty="0"/>
            </a:br>
            <a:r>
              <a:rPr lang="de-DE" sz="1400" dirty="0" err="1" smtClean="0"/>
              <a:t>including</a:t>
            </a:r>
            <a:r>
              <a:rPr lang="de-DE" sz="1400" dirty="0" smtClean="0"/>
              <a:t> </a:t>
            </a:r>
            <a:r>
              <a:rPr lang="de-DE" sz="1400" dirty="0" err="1" smtClean="0"/>
              <a:t>subthreshold</a:t>
            </a:r>
            <a:r>
              <a:rPr lang="de-DE" sz="1400" dirty="0" smtClean="0"/>
              <a:t> </a:t>
            </a:r>
            <a:r>
              <a:rPr lang="de-DE" sz="1400" dirty="0" err="1" smtClean="0"/>
              <a:t>charm</a:t>
            </a:r>
            <a:r>
              <a:rPr lang="de-DE" sz="1400" dirty="0" smtClean="0"/>
              <a:t> </a:t>
            </a:r>
            <a:r>
              <a:rPr lang="de-DE" sz="1400" dirty="0" err="1" smtClean="0"/>
              <a:t>production</a:t>
            </a:r>
            <a:r>
              <a:rPr lang="de-DE" sz="1400" dirty="0" smtClean="0"/>
              <a:t> via</a:t>
            </a:r>
          </a:p>
          <a:p>
            <a:r>
              <a:rPr lang="en-US" sz="1400" dirty="0"/>
              <a:t>N* → </a:t>
            </a:r>
            <a:r>
              <a:rPr lang="el-GR" sz="1400" dirty="0"/>
              <a:t>Λ</a:t>
            </a:r>
            <a:r>
              <a:rPr lang="en-US" sz="1400" baseline="-25000" dirty="0"/>
              <a:t>c</a:t>
            </a:r>
            <a:r>
              <a:rPr lang="en-US" sz="1400" dirty="0"/>
              <a:t> + </a:t>
            </a:r>
            <a:r>
              <a:rPr lang="en-US" sz="1400" dirty="0" smtClean="0"/>
              <a:t>D  and   N</a:t>
            </a:r>
            <a:r>
              <a:rPr lang="en-US" sz="1400" dirty="0"/>
              <a:t>* → N +J/</a:t>
            </a:r>
            <a:r>
              <a:rPr lang="el-GR" sz="1400" dirty="0" smtClean="0"/>
              <a:t>ψ</a:t>
            </a:r>
            <a:endParaRPr lang="de-DE" sz="1400" dirty="0" smtClean="0"/>
          </a:p>
          <a:p>
            <a:endParaRPr lang="de-DE" sz="1400" dirty="0" smtClean="0"/>
          </a:p>
          <a:p>
            <a:r>
              <a:rPr lang="de-DE" sz="1400" dirty="0" smtClean="0"/>
              <a:t>Central </a:t>
            </a:r>
            <a:r>
              <a:rPr lang="de-DE" sz="1400" dirty="0" err="1"/>
              <a:t>Au+Au</a:t>
            </a:r>
            <a:r>
              <a:rPr lang="de-DE" sz="1400" dirty="0"/>
              <a:t> </a:t>
            </a:r>
            <a:r>
              <a:rPr lang="de-DE" sz="1400" dirty="0" err="1" smtClean="0"/>
              <a:t>collisions</a:t>
            </a:r>
            <a:r>
              <a:rPr lang="de-DE" sz="1400" dirty="0" smtClean="0"/>
              <a:t> 10 A </a:t>
            </a:r>
            <a:r>
              <a:rPr lang="de-DE" sz="1400" dirty="0" err="1" smtClean="0"/>
              <a:t>GeV</a:t>
            </a:r>
            <a:r>
              <a:rPr lang="de-DE" sz="1400" dirty="0" smtClean="0"/>
              <a:t>: M</a:t>
            </a:r>
            <a:r>
              <a:rPr lang="de-DE" sz="1400" baseline="-25000" dirty="0" smtClean="0"/>
              <a:t>J/</a:t>
            </a:r>
            <a:r>
              <a:rPr lang="el-GR" sz="1400" baseline="-25000" dirty="0"/>
              <a:t>ψ</a:t>
            </a:r>
            <a:r>
              <a:rPr lang="de-DE" sz="1400" baseline="-25000" dirty="0"/>
              <a:t> </a:t>
            </a:r>
            <a:r>
              <a:rPr lang="de-DE" sz="1400" dirty="0"/>
              <a:t>= </a:t>
            </a:r>
            <a:r>
              <a:rPr lang="de-DE" sz="1400" u="sng" dirty="0"/>
              <a:t>5</a:t>
            </a:r>
            <a:r>
              <a:rPr lang="de-DE" sz="1400" u="sng" dirty="0" smtClean="0">
                <a:sym typeface="Symbol"/>
              </a:rPr>
              <a:t>10</a:t>
            </a:r>
            <a:r>
              <a:rPr lang="de-DE" sz="1400" u="sng" baseline="30000" dirty="0" smtClean="0">
                <a:sym typeface="Symbol"/>
              </a:rPr>
              <a:t>-6 </a:t>
            </a:r>
            <a:endParaRPr lang="en-US" sz="1400" u="sng" baseline="30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06" y="2144592"/>
            <a:ext cx="4382786" cy="304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714609" y="1476289"/>
            <a:ext cx="3483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i="1" dirty="0" smtClean="0"/>
              <a:t>W. </a:t>
            </a:r>
            <a:r>
              <a:rPr lang="de-DE" sz="1400" i="1" dirty="0" err="1" smtClean="0"/>
              <a:t>Cassing</a:t>
            </a:r>
            <a:r>
              <a:rPr lang="de-DE" sz="1400" i="1" dirty="0" smtClean="0"/>
              <a:t>, E. </a:t>
            </a:r>
            <a:r>
              <a:rPr lang="de-DE" sz="1400" i="1" dirty="0" err="1" smtClean="0"/>
              <a:t>Bratkovskaya</a:t>
            </a:r>
            <a:r>
              <a:rPr lang="de-DE" sz="1400" i="1" dirty="0" smtClean="0"/>
              <a:t>, A. </a:t>
            </a:r>
            <a:r>
              <a:rPr lang="de-DE" sz="1400" i="1" dirty="0" err="1" smtClean="0"/>
              <a:t>Sibirtsev</a:t>
            </a:r>
            <a:endParaRPr lang="de-DE" sz="1400" i="1" dirty="0" smtClean="0"/>
          </a:p>
          <a:p>
            <a:pPr algn="ctr"/>
            <a:r>
              <a:rPr lang="de-DE" sz="1400" i="1" dirty="0" err="1" smtClean="0"/>
              <a:t>Nucl</a:t>
            </a:r>
            <a:r>
              <a:rPr lang="de-DE" sz="1400" i="1" dirty="0" smtClean="0"/>
              <a:t>. Phys. A 691 (2001) 753</a:t>
            </a:r>
            <a:endParaRPr lang="en-US" sz="1400" i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Predictions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J/</a:t>
            </a:r>
            <a:r>
              <a:rPr lang="el-GR" dirty="0" smtClean="0">
                <a:cs typeface="Arial"/>
              </a:rPr>
              <a:t>ψ</a:t>
            </a:r>
            <a:r>
              <a:rPr lang="de-DE" dirty="0" smtClean="0">
                <a:cs typeface="Arial"/>
              </a:rPr>
              <a:t> </a:t>
            </a:r>
            <a:r>
              <a:rPr lang="de-DE" dirty="0">
                <a:cs typeface="Arial"/>
              </a:rPr>
              <a:t>(</a:t>
            </a:r>
            <a:r>
              <a:rPr lang="de-DE" dirty="0" smtClean="0">
                <a:cs typeface="Arial"/>
              </a:rPr>
              <a:t>SIS100)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538510" y="5272333"/>
            <a:ext cx="384714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HSD </a:t>
            </a:r>
            <a:r>
              <a:rPr lang="de-DE" sz="1400" b="1" dirty="0" err="1" smtClean="0"/>
              <a:t>calculation</a:t>
            </a:r>
            <a:endParaRPr lang="de-DE" sz="1400" b="1" dirty="0" smtClean="0"/>
          </a:p>
          <a:p>
            <a:endParaRPr lang="de-DE" sz="1400" dirty="0" smtClean="0">
              <a:sym typeface="Symbol"/>
            </a:endParaRPr>
          </a:p>
          <a:p>
            <a:endParaRPr lang="de-DE" sz="1400" dirty="0" smtClean="0">
              <a:sym typeface="Symbol"/>
            </a:endParaRPr>
          </a:p>
          <a:p>
            <a:endParaRPr lang="de-DE" sz="1400" dirty="0" smtClean="0">
              <a:sym typeface="Symbol"/>
            </a:endParaRPr>
          </a:p>
          <a:p>
            <a:r>
              <a:rPr lang="de-DE" sz="1400" dirty="0"/>
              <a:t>Central </a:t>
            </a:r>
            <a:r>
              <a:rPr lang="de-DE" sz="1400" dirty="0" err="1"/>
              <a:t>Au+Au</a:t>
            </a:r>
            <a:r>
              <a:rPr lang="de-DE" sz="1400" dirty="0"/>
              <a:t> </a:t>
            </a:r>
            <a:r>
              <a:rPr lang="de-DE" sz="1400" dirty="0" err="1"/>
              <a:t>collisions</a:t>
            </a:r>
            <a:r>
              <a:rPr lang="de-DE" sz="1400" dirty="0"/>
              <a:t> 10 A </a:t>
            </a:r>
            <a:r>
              <a:rPr lang="de-DE" sz="1400" dirty="0" err="1"/>
              <a:t>GeV</a:t>
            </a:r>
            <a:r>
              <a:rPr lang="de-DE" sz="1400" dirty="0"/>
              <a:t> : </a:t>
            </a:r>
            <a:r>
              <a:rPr lang="de-DE" sz="1400" dirty="0" smtClean="0"/>
              <a:t>M</a:t>
            </a:r>
            <a:r>
              <a:rPr lang="de-DE" sz="1400" baseline="-25000" dirty="0" smtClean="0"/>
              <a:t>J/</a:t>
            </a:r>
            <a:r>
              <a:rPr lang="el-GR" sz="1400" baseline="-25000" dirty="0" smtClean="0"/>
              <a:t>ψ</a:t>
            </a:r>
            <a:r>
              <a:rPr lang="de-DE" sz="1400" baseline="-25000" dirty="0" smtClean="0"/>
              <a:t> </a:t>
            </a:r>
            <a:r>
              <a:rPr lang="de-DE" sz="1400" dirty="0" smtClean="0"/>
              <a:t>= </a:t>
            </a:r>
            <a:r>
              <a:rPr lang="de-DE" sz="1400" u="sng" dirty="0" smtClean="0"/>
              <a:t>1.7</a:t>
            </a:r>
            <a:r>
              <a:rPr lang="de-DE" sz="1400" u="sng" dirty="0" smtClean="0">
                <a:sym typeface="Symbol"/>
              </a:rPr>
              <a:t>10</a:t>
            </a:r>
            <a:r>
              <a:rPr lang="de-DE" sz="1400" u="sng" baseline="30000" dirty="0" smtClean="0">
                <a:sym typeface="Symbol"/>
              </a:rPr>
              <a:t>-7 </a:t>
            </a:r>
            <a:endParaRPr lang="en-US" sz="1400" u="sng" baseline="30000" dirty="0"/>
          </a:p>
        </p:txBody>
      </p:sp>
      <p:sp>
        <p:nvSpPr>
          <p:cNvPr id="7" name="Textfeld 6"/>
          <p:cNvSpPr txBox="1"/>
          <p:nvPr/>
        </p:nvSpPr>
        <p:spPr>
          <a:xfrm>
            <a:off x="505589" y="5549610"/>
            <a:ext cx="3583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/>
              <a:t>http://fias.uni-frankfurt.de/~phsd-project/HSD</a:t>
            </a:r>
          </a:p>
        </p:txBody>
      </p:sp>
      <p:sp>
        <p:nvSpPr>
          <p:cNvPr id="12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287870" y="6422064"/>
            <a:ext cx="762000" cy="365125"/>
          </a:xfrm>
        </p:spPr>
        <p:txBody>
          <a:bodyPr/>
          <a:lstStyle/>
          <a:p>
            <a:fld id="{58479126-C03D-4D12-A39A-375E08C96A11}" type="slidenum">
              <a:rPr lang="de-DE" smtClean="0"/>
              <a:pPr/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336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53" y="1942863"/>
            <a:ext cx="4588084" cy="438578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686800" cy="1143000"/>
          </a:xfrm>
        </p:spPr>
        <p:txBody>
          <a:bodyPr>
            <a:noAutofit/>
          </a:bodyPr>
          <a:lstStyle/>
          <a:p>
            <a:r>
              <a:rPr lang="de-DE" spc="10" dirty="0" err="1"/>
              <a:t>Hypernuclei</a:t>
            </a:r>
            <a:r>
              <a:rPr lang="de-DE" spc="10" dirty="0"/>
              <a:t> </a:t>
            </a:r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spc="10" dirty="0"/>
              <a:t>in A+A</a:t>
            </a:r>
            <a:r>
              <a:rPr lang="de-DE" spc="-625" dirty="0"/>
              <a:t> </a:t>
            </a:r>
            <a:r>
              <a:rPr lang="de-DE" spc="10" dirty="0" err="1"/>
              <a:t>collisions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479126-C03D-4D12-A39A-375E08C96A11}" type="slidenum">
              <a:rPr lang="de-DE" smtClean="0"/>
              <a:pPr/>
              <a:t>39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69153" y="6378477"/>
            <a:ext cx="3853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/>
              <a:t>A. Andronic et al., Phys. </a:t>
            </a:r>
            <a:r>
              <a:rPr lang="de-DE" sz="1400" i="1" dirty="0" err="1" smtClean="0"/>
              <a:t>Lett</a:t>
            </a:r>
            <a:r>
              <a:rPr lang="de-DE" sz="1400" i="1" dirty="0" smtClean="0"/>
              <a:t>. B697 (2011) 203</a:t>
            </a:r>
            <a:endParaRPr lang="de-DE" sz="1400" i="1" dirty="0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1150978" y="2074460"/>
            <a:ext cx="0" cy="3734028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997" y="1942863"/>
            <a:ext cx="4092586" cy="4385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4729941" y="6378477"/>
            <a:ext cx="3874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/>
              <a:t>J. </a:t>
            </a:r>
            <a:r>
              <a:rPr lang="de-DE" sz="1400" i="1" dirty="0" err="1" smtClean="0"/>
              <a:t>Steinheimer</a:t>
            </a:r>
            <a:r>
              <a:rPr lang="de-DE" sz="1400" i="1" dirty="0" smtClean="0"/>
              <a:t> et al., arXiv:1203.2547 (2012)</a:t>
            </a:r>
            <a:endParaRPr lang="de-DE" sz="1400" i="1" dirty="0"/>
          </a:p>
        </p:txBody>
      </p:sp>
      <p:cxnSp>
        <p:nvCxnSpPr>
          <p:cNvPr id="20" name="Gerade Verbindung mit Pfeil 19"/>
          <p:cNvCxnSpPr/>
          <p:nvPr/>
        </p:nvCxnSpPr>
        <p:spPr>
          <a:xfrm>
            <a:off x="5649320" y="2730897"/>
            <a:ext cx="0" cy="3132183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5316147" y="1076141"/>
            <a:ext cx="3465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b="1" i="1" dirty="0" err="1" smtClean="0"/>
              <a:t>central</a:t>
            </a:r>
            <a:r>
              <a:rPr lang="de-DE" b="1" i="1" dirty="0" smtClean="0"/>
              <a:t> </a:t>
            </a:r>
            <a:r>
              <a:rPr lang="de-DE" b="1" i="1" dirty="0" err="1" smtClean="0"/>
              <a:t>UrQMD</a:t>
            </a:r>
            <a:r>
              <a:rPr lang="de-DE" b="1" i="1" dirty="0" smtClean="0"/>
              <a:t> </a:t>
            </a:r>
            <a:r>
              <a:rPr lang="de-DE" b="1" i="1" dirty="0" err="1" smtClean="0"/>
              <a:t>Au+Au</a:t>
            </a:r>
            <a:r>
              <a:rPr lang="de-DE" b="1" i="1" dirty="0" smtClean="0"/>
              <a:t> </a:t>
            </a:r>
            <a:r>
              <a:rPr lang="de-DE" b="1" i="1" dirty="0" err="1" smtClean="0"/>
              <a:t>events</a:t>
            </a:r>
            <a:endParaRPr lang="de-DE" b="1" i="1" dirty="0" smtClean="0"/>
          </a:p>
          <a:p>
            <a:pPr algn="r"/>
            <a:r>
              <a:rPr lang="de-DE" b="1" i="1" dirty="0" smtClean="0"/>
              <a:t>at 12 A </a:t>
            </a:r>
            <a:r>
              <a:rPr lang="de-DE" b="1" i="1" dirty="0" err="1" smtClean="0"/>
              <a:t>GeV</a:t>
            </a:r>
            <a:r>
              <a:rPr lang="de-DE" b="1" i="1" dirty="0" smtClean="0"/>
              <a:t>/c</a:t>
            </a:r>
            <a:endParaRPr lang="de-DE" b="1" i="1" dirty="0"/>
          </a:p>
        </p:txBody>
      </p:sp>
      <p:sp>
        <p:nvSpPr>
          <p:cNvPr id="15" name="Textfeld 14"/>
          <p:cNvSpPr txBox="1"/>
          <p:nvPr/>
        </p:nvSpPr>
        <p:spPr>
          <a:xfrm>
            <a:off x="2035413" y="2670311"/>
            <a:ext cx="1237839" cy="307777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l-GR" sz="1400" baseline="-25000" dirty="0">
                <a:solidFill>
                  <a:srgbClr val="FF0000"/>
                </a:solidFill>
                <a:latin typeface="Calibri"/>
              </a:rPr>
              <a:t>Λ</a:t>
            </a:r>
            <a:r>
              <a:rPr lang="de-DE" sz="1400" baseline="30000" dirty="0">
                <a:solidFill>
                  <a:srgbClr val="FF0000"/>
                </a:solidFill>
                <a:latin typeface="Calibri"/>
              </a:rPr>
              <a:t>3</a:t>
            </a:r>
            <a:r>
              <a:rPr lang="de-DE" sz="1400" dirty="0">
                <a:solidFill>
                  <a:srgbClr val="FF0000"/>
                </a:solidFill>
                <a:latin typeface="Calibri"/>
              </a:rPr>
              <a:t>H → </a:t>
            </a:r>
            <a:r>
              <a:rPr lang="de-DE" sz="1400" baseline="30000" dirty="0">
                <a:solidFill>
                  <a:srgbClr val="FF0000"/>
                </a:solidFill>
                <a:latin typeface="Calibri"/>
              </a:rPr>
              <a:t>3</a:t>
            </a:r>
            <a:r>
              <a:rPr lang="de-DE" sz="1400" dirty="0">
                <a:solidFill>
                  <a:srgbClr val="FF0000"/>
                </a:solidFill>
                <a:latin typeface="Calibri"/>
              </a:rPr>
              <a:t>He + </a:t>
            </a:r>
            <a:r>
              <a:rPr lang="el-GR" sz="1400" dirty="0">
                <a:solidFill>
                  <a:srgbClr val="FF0000"/>
                </a:solidFill>
                <a:latin typeface="Calibri"/>
              </a:rPr>
              <a:t>π</a:t>
            </a:r>
            <a:r>
              <a:rPr lang="de-DE" sz="1400" baseline="30000" dirty="0">
                <a:solidFill>
                  <a:srgbClr val="FF0000"/>
                </a:solidFill>
                <a:latin typeface="Calibri"/>
              </a:rPr>
              <a:t>-</a:t>
            </a:r>
            <a:endParaRPr lang="de-DE" sz="1400" dirty="0">
              <a:solidFill>
                <a:srgbClr val="FF0000"/>
              </a:solidFill>
            </a:endParaRPr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731402" y="2810728"/>
            <a:ext cx="1408711" cy="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6784150" y="3346901"/>
            <a:ext cx="1237839" cy="307777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l-GR" sz="1400" baseline="-25000" dirty="0">
                <a:solidFill>
                  <a:srgbClr val="FF0000"/>
                </a:solidFill>
                <a:latin typeface="Calibri"/>
              </a:rPr>
              <a:t>Λ</a:t>
            </a:r>
            <a:r>
              <a:rPr lang="de-DE" sz="1400" baseline="30000" dirty="0">
                <a:solidFill>
                  <a:srgbClr val="FF0000"/>
                </a:solidFill>
                <a:latin typeface="Calibri"/>
              </a:rPr>
              <a:t>3</a:t>
            </a:r>
            <a:r>
              <a:rPr lang="de-DE" sz="1400" dirty="0">
                <a:solidFill>
                  <a:srgbClr val="FF0000"/>
                </a:solidFill>
                <a:latin typeface="Calibri"/>
              </a:rPr>
              <a:t>H </a:t>
            </a:r>
            <a:r>
              <a:rPr lang="de-DE" sz="1400" dirty="0" smtClean="0">
                <a:solidFill>
                  <a:srgbClr val="FF0000"/>
                </a:solidFill>
                <a:latin typeface="Calibri"/>
              </a:rPr>
              <a:t>→ </a:t>
            </a:r>
            <a:r>
              <a:rPr lang="de-DE" sz="1400" baseline="30000" dirty="0" smtClean="0">
                <a:solidFill>
                  <a:srgbClr val="FF0000"/>
                </a:solidFill>
                <a:latin typeface="Calibri"/>
              </a:rPr>
              <a:t>3</a:t>
            </a:r>
            <a:r>
              <a:rPr lang="de-DE" sz="1400" dirty="0" smtClean="0">
                <a:solidFill>
                  <a:srgbClr val="FF0000"/>
                </a:solidFill>
                <a:latin typeface="Calibri"/>
              </a:rPr>
              <a:t>He + </a:t>
            </a:r>
            <a:r>
              <a:rPr lang="el-GR" sz="1400" dirty="0" smtClean="0">
                <a:solidFill>
                  <a:srgbClr val="FF0000"/>
                </a:solidFill>
                <a:latin typeface="Calibri"/>
              </a:rPr>
              <a:t>π</a:t>
            </a:r>
            <a:r>
              <a:rPr lang="de-DE" sz="1400" baseline="30000" dirty="0" smtClean="0">
                <a:solidFill>
                  <a:srgbClr val="FF0000"/>
                </a:solidFill>
                <a:latin typeface="Calibri"/>
              </a:rPr>
              <a:t>-</a:t>
            </a:r>
            <a:endParaRPr lang="de-DE" sz="1400" dirty="0">
              <a:solidFill>
                <a:srgbClr val="FF0000"/>
              </a:solidFill>
            </a:endParaRPr>
          </a:p>
        </p:txBody>
      </p:sp>
      <p:cxnSp>
        <p:nvCxnSpPr>
          <p:cNvPr id="23" name="Gerade Verbindung mit Pfeil 22"/>
          <p:cNvCxnSpPr/>
          <p:nvPr/>
        </p:nvCxnSpPr>
        <p:spPr>
          <a:xfrm>
            <a:off x="5449858" y="3500790"/>
            <a:ext cx="1408711" cy="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6784150" y="4027844"/>
            <a:ext cx="1592103" cy="307777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l-GR" sz="1400" baseline="-25000" dirty="0" smtClean="0">
                <a:solidFill>
                  <a:srgbClr val="FF0000"/>
                </a:solidFill>
                <a:latin typeface="Calibri"/>
              </a:rPr>
              <a:t>Λ</a:t>
            </a:r>
            <a:r>
              <a:rPr lang="de-DE" sz="1400" baseline="30000" dirty="0" smtClean="0">
                <a:solidFill>
                  <a:srgbClr val="FF0000"/>
                </a:solidFill>
                <a:latin typeface="Calibri"/>
              </a:rPr>
              <a:t>4</a:t>
            </a:r>
            <a:r>
              <a:rPr lang="de-DE" sz="1400" dirty="0" smtClean="0">
                <a:solidFill>
                  <a:srgbClr val="FF0000"/>
                </a:solidFill>
                <a:latin typeface="Calibri"/>
              </a:rPr>
              <a:t>He </a:t>
            </a:r>
            <a:r>
              <a:rPr lang="de-DE" sz="1400" dirty="0">
                <a:solidFill>
                  <a:srgbClr val="FF0000"/>
                </a:solidFill>
                <a:latin typeface="Calibri"/>
              </a:rPr>
              <a:t>→ </a:t>
            </a:r>
            <a:r>
              <a:rPr lang="de-DE" sz="1400" baseline="30000" dirty="0">
                <a:solidFill>
                  <a:srgbClr val="FF0000"/>
                </a:solidFill>
                <a:latin typeface="Calibri"/>
              </a:rPr>
              <a:t>3</a:t>
            </a:r>
            <a:r>
              <a:rPr lang="de-DE" sz="1400" dirty="0">
                <a:solidFill>
                  <a:srgbClr val="FF0000"/>
                </a:solidFill>
                <a:latin typeface="Calibri"/>
              </a:rPr>
              <a:t>He + </a:t>
            </a:r>
            <a:r>
              <a:rPr lang="el-GR" sz="1400" dirty="0">
                <a:solidFill>
                  <a:srgbClr val="FF0000"/>
                </a:solidFill>
                <a:latin typeface="Calibri"/>
              </a:rPr>
              <a:t>π</a:t>
            </a:r>
            <a:r>
              <a:rPr lang="de-DE" sz="1400" baseline="30000" dirty="0" smtClean="0">
                <a:solidFill>
                  <a:srgbClr val="FF0000"/>
                </a:solidFill>
                <a:latin typeface="Calibri"/>
              </a:rPr>
              <a:t>-</a:t>
            </a:r>
            <a:r>
              <a:rPr lang="de-DE" sz="1400" dirty="0" smtClean="0">
                <a:solidFill>
                  <a:srgbClr val="FF0000"/>
                </a:solidFill>
                <a:latin typeface="Calibri"/>
              </a:rPr>
              <a:t> + p</a:t>
            </a:r>
            <a:endParaRPr lang="de-DE" sz="1400" dirty="0">
              <a:solidFill>
                <a:srgbClr val="FF0000"/>
              </a:solidFill>
            </a:endParaRPr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5449858" y="4181733"/>
            <a:ext cx="1408711" cy="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69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senger\AppData\Local\Microsoft\Windows\Temporary Internet Files\Content.Outlook\8DJ1LBWP\2016.03.14 CBM Hades SIS 1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0" t="4637" r="6388" b="6470"/>
          <a:stretch/>
        </p:blipFill>
        <p:spPr bwMode="auto">
          <a:xfrm>
            <a:off x="4196320" y="1380212"/>
            <a:ext cx="4947680" cy="5477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CBM </a:t>
            </a:r>
            <a:r>
              <a:rPr lang="de-DE" dirty="0" err="1" smtClean="0"/>
              <a:t>detectors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SIS100</a:t>
            </a:r>
            <a:endParaRPr lang="de-DE" dirty="0"/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2306479" y="1414197"/>
            <a:ext cx="1951630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1400" dirty="0" smtClean="0">
                <a:latin typeface="+mj-lt"/>
                <a:cs typeface="Arial" pitchFamily="34" charset="0"/>
              </a:rPr>
              <a:t>primary and secondary vertex reconstruction with high precision</a:t>
            </a:r>
            <a:endParaRPr lang="en-US" altLang="en-US" sz="1400" dirty="0">
              <a:latin typeface="+mj-lt"/>
              <a:cs typeface="Arial" pitchFamily="34" charset="0"/>
            </a:endParaRPr>
          </a:p>
          <a:p>
            <a:pPr eaLnBrk="0" hangingPunct="0"/>
            <a:endParaRPr lang="en-US" altLang="en-US" sz="1400" dirty="0" smtClean="0">
              <a:latin typeface="+mj-lt"/>
              <a:cs typeface="Arial" pitchFamily="34" charset="0"/>
            </a:endParaRPr>
          </a:p>
          <a:p>
            <a:pPr eaLnBrk="0" hangingPunct="0"/>
            <a:r>
              <a:rPr lang="en-US" altLang="en-US" sz="1400" dirty="0" smtClean="0">
                <a:latin typeface="+mj-lt"/>
                <a:cs typeface="Arial" pitchFamily="34" charset="0"/>
              </a:rPr>
              <a:t>track</a:t>
            </a:r>
            <a:r>
              <a:rPr lang="en-US" altLang="en-US" sz="1400" dirty="0">
                <a:latin typeface="+mj-lt"/>
                <a:cs typeface="Arial" pitchFamily="34" charset="0"/>
              </a:rPr>
              <a:t>, vertex and </a:t>
            </a:r>
            <a:r>
              <a:rPr lang="en-US" altLang="en-US" sz="1400" dirty="0" smtClean="0">
                <a:latin typeface="+mj-lt"/>
                <a:cs typeface="Arial" pitchFamily="34" charset="0"/>
              </a:rPr>
              <a:t>momentum </a:t>
            </a:r>
            <a:r>
              <a:rPr lang="en-US" altLang="en-US" sz="1400" dirty="0">
                <a:latin typeface="+mj-lt"/>
                <a:cs typeface="Arial" pitchFamily="34" charset="0"/>
              </a:rPr>
              <a:t>reconstruction </a:t>
            </a:r>
          </a:p>
          <a:p>
            <a:pPr eaLnBrk="0" hangingPunct="0"/>
            <a:endParaRPr lang="en-US" altLang="en-US" sz="800" dirty="0" smtClean="0">
              <a:latin typeface="+mj-lt"/>
              <a:cs typeface="Arial" pitchFamily="34" charset="0"/>
            </a:endParaRPr>
          </a:p>
          <a:p>
            <a:pPr eaLnBrk="0" hangingPunct="0"/>
            <a:r>
              <a:rPr lang="en-US" altLang="en-US" sz="1400" dirty="0" smtClean="0">
                <a:latin typeface="+mj-lt"/>
                <a:cs typeface="Arial" pitchFamily="34" charset="0"/>
              </a:rPr>
              <a:t>muon </a:t>
            </a:r>
            <a:r>
              <a:rPr lang="en-US" altLang="en-US" sz="1400" dirty="0">
                <a:latin typeface="+mj-lt"/>
                <a:cs typeface="Arial" pitchFamily="34" charset="0"/>
              </a:rPr>
              <a:t>identification</a:t>
            </a:r>
          </a:p>
          <a:p>
            <a:endParaRPr lang="de-DE" sz="1400" dirty="0" smtClean="0">
              <a:latin typeface="+mj-lt"/>
            </a:endParaRPr>
          </a:p>
          <a:p>
            <a:endParaRPr lang="de-DE" sz="1200" dirty="0">
              <a:latin typeface="+mj-lt"/>
            </a:endParaRPr>
          </a:p>
          <a:p>
            <a:endParaRPr lang="de-DE" sz="800" dirty="0" smtClean="0">
              <a:latin typeface="+mj-lt"/>
            </a:endParaRPr>
          </a:p>
          <a:p>
            <a:pPr eaLnBrk="0" hangingPunct="0"/>
            <a:r>
              <a:rPr lang="en-US" altLang="en-US" sz="1400" dirty="0" smtClean="0">
                <a:latin typeface="+mj-lt"/>
                <a:cs typeface="Arial" pitchFamily="34" charset="0"/>
              </a:rPr>
              <a:t>electron identification</a:t>
            </a:r>
            <a:endParaRPr lang="en-US" altLang="en-US" sz="1400" dirty="0">
              <a:latin typeface="+mj-lt"/>
              <a:cs typeface="Arial" pitchFamily="34" charset="0"/>
            </a:endParaRPr>
          </a:p>
          <a:p>
            <a:endParaRPr lang="de-DE" sz="1400" dirty="0" smtClean="0">
              <a:latin typeface="+mj-lt"/>
            </a:endParaRPr>
          </a:p>
          <a:p>
            <a:endParaRPr lang="de-DE" sz="1200" dirty="0" smtClean="0">
              <a:latin typeface="+mj-lt"/>
            </a:endParaRPr>
          </a:p>
          <a:p>
            <a:endParaRPr lang="de-DE" sz="800" dirty="0" smtClean="0">
              <a:latin typeface="+mj-lt"/>
            </a:endParaRPr>
          </a:p>
          <a:p>
            <a:pPr eaLnBrk="0" hangingPunct="0"/>
            <a:r>
              <a:rPr lang="en-US" altLang="en-US" sz="1400" dirty="0" smtClean="0">
                <a:latin typeface="+mj-lt"/>
                <a:cs typeface="Arial" pitchFamily="34" charset="0"/>
              </a:rPr>
              <a:t>global tracking, electron identification</a:t>
            </a:r>
            <a:endParaRPr lang="en-US" altLang="en-US" sz="1400" dirty="0">
              <a:latin typeface="+mj-lt"/>
              <a:cs typeface="Arial" pitchFamily="34" charset="0"/>
            </a:endParaRPr>
          </a:p>
          <a:p>
            <a:endParaRPr lang="de-DE" dirty="0" smtClean="0">
              <a:latin typeface="+mj-lt"/>
            </a:endParaRPr>
          </a:p>
          <a:p>
            <a:pPr eaLnBrk="0" hangingPunct="0"/>
            <a:r>
              <a:rPr lang="en-US" altLang="en-US" sz="1400" dirty="0" smtClean="0">
                <a:latin typeface="+mj-lt"/>
                <a:cs typeface="Arial" pitchFamily="34" charset="0"/>
              </a:rPr>
              <a:t>electron and neutral particle identification    </a:t>
            </a:r>
          </a:p>
          <a:p>
            <a:endParaRPr lang="de-DE" sz="2000" dirty="0" smtClean="0">
              <a:latin typeface="+mj-lt"/>
            </a:endParaRPr>
          </a:p>
          <a:p>
            <a:pPr eaLnBrk="0" hangingPunct="0"/>
            <a:r>
              <a:rPr lang="en-US" altLang="en-US" sz="1400" dirty="0" smtClean="0">
                <a:latin typeface="+mj-lt"/>
                <a:cs typeface="Arial" pitchFamily="34" charset="0"/>
              </a:rPr>
              <a:t>reaction plane and centrality</a:t>
            </a:r>
            <a:r>
              <a:rPr lang="en-US" altLang="en-US" sz="1400" dirty="0">
                <a:latin typeface="+mj-lt"/>
                <a:cs typeface="Arial" pitchFamily="34" charset="0"/>
              </a:rPr>
              <a:t> </a:t>
            </a:r>
            <a:r>
              <a:rPr lang="en-US" altLang="en-US" sz="1400" dirty="0" smtClean="0">
                <a:latin typeface="+mj-lt"/>
                <a:cs typeface="Arial" pitchFamily="34" charset="0"/>
              </a:rPr>
              <a:t>determination </a:t>
            </a:r>
            <a:endParaRPr lang="en-US" altLang="en-US" sz="1400" dirty="0">
              <a:latin typeface="+mj-lt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196320" y="2060811"/>
            <a:ext cx="697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MVD</a:t>
            </a:r>
          </a:p>
          <a:p>
            <a:pPr algn="ctr"/>
            <a:r>
              <a:rPr lang="de-DE" dirty="0" smtClean="0">
                <a:solidFill>
                  <a:schemeClr val="bg1"/>
                </a:solidFill>
              </a:rPr>
              <a:t>STS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799326" y="201263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RICH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479319" y="1594261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TRD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582255" y="4761890"/>
            <a:ext cx="642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TOF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525789" y="194438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PSD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464754" y="542240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MUCH</a:t>
            </a:r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14" name="Gerade Verbindung mit Pfeil 13"/>
          <p:cNvCxnSpPr>
            <a:stCxn id="12" idx="0"/>
          </p:cNvCxnSpPr>
          <p:nvPr/>
        </p:nvCxnSpPr>
        <p:spPr>
          <a:xfrm flipH="1" flipV="1">
            <a:off x="6923652" y="3950803"/>
            <a:ext cx="979684" cy="147159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287870" y="6422064"/>
            <a:ext cx="762000" cy="365125"/>
          </a:xfrm>
        </p:spPr>
        <p:txBody>
          <a:bodyPr/>
          <a:lstStyle/>
          <a:p>
            <a:fld id="{58479126-C03D-4D12-A39A-375E08C96A11}" type="slidenum">
              <a:rPr lang="de-DE" smtClean="0">
                <a:solidFill>
                  <a:schemeClr val="bg1"/>
                </a:solidFill>
              </a:rPr>
              <a:pPr/>
              <a:t>4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40951" y="1414197"/>
            <a:ext cx="2265528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0" hangingPunct="0"/>
            <a:r>
              <a:rPr lang="en-US" altLang="en-US" sz="1600" dirty="0" smtClean="0">
                <a:solidFill>
                  <a:srgbClr val="FFC000"/>
                </a:solidFill>
                <a:latin typeface="+mj-lt"/>
                <a:cs typeface="Arial" pitchFamily="34" charset="0"/>
              </a:rPr>
              <a:t>Micro-Vertex Detector (MVD) </a:t>
            </a:r>
          </a:p>
          <a:p>
            <a:pPr algn="r" eaLnBrk="0" hangingPunct="0"/>
            <a:endParaRPr lang="en-US" altLang="en-US" sz="1600" dirty="0" smtClean="0">
              <a:solidFill>
                <a:srgbClr val="FFC000"/>
              </a:solidFill>
              <a:latin typeface="+mj-lt"/>
              <a:cs typeface="Arial" pitchFamily="34" charset="0"/>
            </a:endParaRPr>
          </a:p>
          <a:p>
            <a:pPr algn="r" eaLnBrk="0" hangingPunct="0"/>
            <a:endParaRPr lang="en-US" altLang="en-US" sz="800" dirty="0" smtClean="0">
              <a:solidFill>
                <a:srgbClr val="FFC000"/>
              </a:solidFill>
              <a:latin typeface="+mj-lt"/>
              <a:cs typeface="Arial" pitchFamily="34" charset="0"/>
            </a:endParaRPr>
          </a:p>
          <a:p>
            <a:pPr algn="r" eaLnBrk="0" hangingPunct="0"/>
            <a:r>
              <a:rPr lang="en-US" altLang="en-US" sz="1600" dirty="0" smtClean="0">
                <a:solidFill>
                  <a:srgbClr val="FFC000"/>
                </a:solidFill>
                <a:latin typeface="+mj-lt"/>
                <a:cs typeface="Arial" pitchFamily="34" charset="0"/>
              </a:rPr>
              <a:t>Silicon Tracking System (STS)</a:t>
            </a:r>
          </a:p>
          <a:p>
            <a:pPr algn="r" eaLnBrk="0" hangingPunct="0"/>
            <a:r>
              <a:rPr lang="en-US" altLang="en-US" sz="1600" dirty="0" smtClean="0">
                <a:solidFill>
                  <a:srgbClr val="FFC000"/>
                </a:solidFill>
                <a:latin typeface="+mj-lt"/>
                <a:cs typeface="Arial" pitchFamily="34" charset="0"/>
              </a:rPr>
              <a:t> </a:t>
            </a:r>
          </a:p>
          <a:p>
            <a:pPr algn="r" eaLnBrk="0" hangingPunct="0"/>
            <a:r>
              <a:rPr lang="en-US" altLang="en-US" sz="1600" dirty="0" smtClean="0">
                <a:solidFill>
                  <a:srgbClr val="FFC000"/>
                </a:solidFill>
                <a:latin typeface="+mj-lt"/>
                <a:cs typeface="Arial" pitchFamily="34" charset="0"/>
              </a:rPr>
              <a:t>Muon Chamber System (MUCH) </a:t>
            </a:r>
          </a:p>
          <a:p>
            <a:pPr algn="r"/>
            <a:endParaRPr lang="de-DE" sz="1600" dirty="0" smtClean="0">
              <a:solidFill>
                <a:srgbClr val="FFC000"/>
              </a:solidFill>
              <a:latin typeface="+mj-lt"/>
            </a:endParaRPr>
          </a:p>
          <a:p>
            <a:pPr algn="r"/>
            <a:r>
              <a:rPr lang="de-DE" sz="1600" dirty="0" smtClean="0">
                <a:solidFill>
                  <a:srgbClr val="FFC000"/>
                </a:solidFill>
                <a:latin typeface="+mj-lt"/>
              </a:rPr>
              <a:t>Ring Imaging Cherenkov </a:t>
            </a:r>
            <a:r>
              <a:rPr lang="de-DE" sz="1600" dirty="0" err="1" smtClean="0">
                <a:solidFill>
                  <a:srgbClr val="FFC000"/>
                </a:solidFill>
                <a:latin typeface="+mj-lt"/>
              </a:rPr>
              <a:t>detector</a:t>
            </a:r>
            <a:r>
              <a:rPr lang="de-DE" sz="1600" dirty="0" smtClean="0">
                <a:solidFill>
                  <a:srgbClr val="FFC000"/>
                </a:solidFill>
                <a:latin typeface="+mj-lt"/>
              </a:rPr>
              <a:t> (</a:t>
            </a:r>
            <a:r>
              <a:rPr lang="en-US" altLang="en-US" sz="1600" dirty="0" smtClean="0">
                <a:solidFill>
                  <a:srgbClr val="FFC000"/>
                </a:solidFill>
                <a:latin typeface="+mj-lt"/>
                <a:cs typeface="Arial" pitchFamily="34" charset="0"/>
              </a:rPr>
              <a:t>RICH) </a:t>
            </a:r>
          </a:p>
          <a:p>
            <a:pPr algn="r"/>
            <a:endParaRPr lang="de-DE" sz="1600" dirty="0" smtClean="0">
              <a:solidFill>
                <a:srgbClr val="FFC000"/>
              </a:solidFill>
              <a:latin typeface="+mj-lt"/>
            </a:endParaRPr>
          </a:p>
          <a:p>
            <a:pPr algn="r"/>
            <a:r>
              <a:rPr lang="de-DE" sz="1600" dirty="0" smtClean="0">
                <a:solidFill>
                  <a:srgbClr val="FFC000"/>
                </a:solidFill>
                <a:latin typeface="+mj-lt"/>
              </a:rPr>
              <a:t>Transition Radiation </a:t>
            </a:r>
            <a:r>
              <a:rPr lang="de-DE" sz="1600" dirty="0" err="1" smtClean="0">
                <a:solidFill>
                  <a:srgbClr val="FFC000"/>
                </a:solidFill>
                <a:latin typeface="+mj-lt"/>
              </a:rPr>
              <a:t>Detector</a:t>
            </a:r>
            <a:r>
              <a:rPr lang="de-DE" sz="1600" dirty="0" smtClean="0">
                <a:solidFill>
                  <a:srgbClr val="FFC000"/>
                </a:solidFill>
                <a:latin typeface="+mj-lt"/>
              </a:rPr>
              <a:t> (</a:t>
            </a:r>
            <a:r>
              <a:rPr lang="en-US" altLang="en-US" sz="1600" dirty="0" smtClean="0">
                <a:solidFill>
                  <a:srgbClr val="FFC000"/>
                </a:solidFill>
                <a:latin typeface="+mj-lt"/>
                <a:cs typeface="Arial" pitchFamily="34" charset="0"/>
              </a:rPr>
              <a:t>TRD) </a:t>
            </a:r>
          </a:p>
          <a:p>
            <a:pPr algn="r"/>
            <a:endParaRPr lang="de-DE" sz="1600" dirty="0" smtClean="0">
              <a:solidFill>
                <a:srgbClr val="FFC000"/>
              </a:solidFill>
              <a:latin typeface="+mj-lt"/>
            </a:endParaRPr>
          </a:p>
          <a:p>
            <a:pPr algn="r"/>
            <a:r>
              <a:rPr lang="de-DE" sz="1600" dirty="0" smtClean="0">
                <a:solidFill>
                  <a:srgbClr val="FFC000"/>
                </a:solidFill>
                <a:latin typeface="+mj-lt"/>
              </a:rPr>
              <a:t>Time </a:t>
            </a:r>
            <a:r>
              <a:rPr lang="de-DE" sz="1600" dirty="0" err="1">
                <a:solidFill>
                  <a:srgbClr val="FFC000"/>
                </a:solidFill>
                <a:latin typeface="+mj-lt"/>
              </a:rPr>
              <a:t>of</a:t>
            </a:r>
            <a:r>
              <a:rPr lang="de-DE" sz="1600" dirty="0">
                <a:solidFill>
                  <a:srgbClr val="FFC000"/>
                </a:solidFill>
                <a:latin typeface="+mj-lt"/>
              </a:rPr>
              <a:t> </a:t>
            </a:r>
            <a:r>
              <a:rPr lang="de-DE" sz="1600" dirty="0" smtClean="0">
                <a:solidFill>
                  <a:srgbClr val="FFC000"/>
                </a:solidFill>
                <a:latin typeface="+mj-lt"/>
              </a:rPr>
              <a:t>Flight </a:t>
            </a:r>
            <a:r>
              <a:rPr lang="de-DE" sz="1600" dirty="0" err="1" smtClean="0">
                <a:solidFill>
                  <a:srgbClr val="FFC000"/>
                </a:solidFill>
                <a:latin typeface="+mj-lt"/>
              </a:rPr>
              <a:t>Detector</a:t>
            </a:r>
            <a:r>
              <a:rPr lang="de-DE" sz="1600" dirty="0" smtClean="0">
                <a:solidFill>
                  <a:srgbClr val="FFC000"/>
                </a:solidFill>
                <a:latin typeface="+mj-lt"/>
              </a:rPr>
              <a:t> (</a:t>
            </a:r>
            <a:r>
              <a:rPr lang="en-US" altLang="en-US" sz="1600" dirty="0" smtClean="0">
                <a:solidFill>
                  <a:srgbClr val="FFC000"/>
                </a:solidFill>
                <a:latin typeface="+mj-lt"/>
                <a:cs typeface="Arial" pitchFamily="34" charset="0"/>
              </a:rPr>
              <a:t>TOF)    </a:t>
            </a:r>
          </a:p>
          <a:p>
            <a:pPr algn="r"/>
            <a:endParaRPr lang="de-DE" sz="1600" dirty="0" smtClean="0">
              <a:solidFill>
                <a:srgbClr val="FFC000"/>
              </a:solidFill>
              <a:latin typeface="+mj-lt"/>
            </a:endParaRPr>
          </a:p>
          <a:p>
            <a:pPr algn="r"/>
            <a:r>
              <a:rPr lang="de-DE" sz="1600" dirty="0" err="1" smtClean="0">
                <a:solidFill>
                  <a:srgbClr val="FFC000"/>
                </a:solidFill>
                <a:latin typeface="+mj-lt"/>
              </a:rPr>
              <a:t>Projectile</a:t>
            </a:r>
            <a:r>
              <a:rPr lang="de-DE" sz="1600" dirty="0" smtClean="0">
                <a:solidFill>
                  <a:srgbClr val="FFC000"/>
                </a:solidFill>
                <a:latin typeface="+mj-lt"/>
              </a:rPr>
              <a:t> </a:t>
            </a:r>
            <a:r>
              <a:rPr lang="de-DE" sz="1600" dirty="0" err="1" smtClean="0">
                <a:solidFill>
                  <a:srgbClr val="FFC000"/>
                </a:solidFill>
                <a:latin typeface="+mj-lt"/>
              </a:rPr>
              <a:t>Spectator</a:t>
            </a:r>
            <a:r>
              <a:rPr lang="de-DE" sz="1600" dirty="0" smtClean="0">
                <a:solidFill>
                  <a:srgbClr val="FFC000"/>
                </a:solidFill>
                <a:latin typeface="+mj-lt"/>
              </a:rPr>
              <a:t> </a:t>
            </a:r>
            <a:r>
              <a:rPr lang="de-DE" sz="1600" dirty="0" err="1" smtClean="0">
                <a:solidFill>
                  <a:srgbClr val="FFC000"/>
                </a:solidFill>
                <a:latin typeface="+mj-lt"/>
              </a:rPr>
              <a:t>Detector</a:t>
            </a:r>
            <a:r>
              <a:rPr lang="de-DE" sz="1600" dirty="0" smtClean="0">
                <a:solidFill>
                  <a:srgbClr val="FFC000"/>
                </a:solidFill>
                <a:latin typeface="+mj-lt"/>
              </a:rPr>
              <a:t> (</a:t>
            </a:r>
            <a:r>
              <a:rPr lang="en-US" altLang="en-US" sz="1600" dirty="0" smtClean="0">
                <a:solidFill>
                  <a:srgbClr val="FFC000"/>
                </a:solidFill>
                <a:latin typeface="+mj-lt"/>
                <a:cs typeface="Arial" pitchFamily="34" charset="0"/>
              </a:rPr>
              <a:t>PSD) </a:t>
            </a:r>
          </a:p>
        </p:txBody>
      </p:sp>
    </p:spTree>
    <p:extLst>
      <p:ext uri="{BB962C8B-B14F-4D97-AF65-F5344CB8AC3E}">
        <p14:creationId xmlns:p14="http://schemas.microsoft.com/office/powerpoint/2010/main" val="137059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CBM </a:t>
            </a:r>
            <a:r>
              <a:rPr lang="de-DE" dirty="0" err="1" smtClean="0"/>
              <a:t>setups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518698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Hadron setup: </a:t>
            </a:r>
            <a:r>
              <a:rPr lang="en-US" dirty="0" smtClean="0"/>
              <a:t>STS+TOF</a:t>
            </a:r>
            <a:br>
              <a:rPr lang="en-US" dirty="0" smtClean="0"/>
            </a:br>
            <a:r>
              <a:rPr lang="de-DE" i="1" dirty="0" smtClean="0"/>
              <a:t>Observables</a:t>
            </a:r>
            <a:r>
              <a:rPr lang="de-DE" i="1" dirty="0"/>
              <a:t>: </a:t>
            </a:r>
          </a:p>
          <a:p>
            <a:pPr lvl="1"/>
            <a:r>
              <a:rPr lang="de-DE" i="1" dirty="0" err="1" smtClean="0"/>
              <a:t>hadrons</a:t>
            </a:r>
            <a:endParaRPr lang="de-DE" i="1" dirty="0"/>
          </a:p>
          <a:p>
            <a:pPr lvl="1"/>
            <a:r>
              <a:rPr lang="de-DE" i="1" dirty="0" err="1" smtClean="0"/>
              <a:t>hypernuclei</a:t>
            </a:r>
            <a:endParaRPr lang="en-US" i="1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Electron setup: </a:t>
            </a:r>
            <a:r>
              <a:rPr lang="en-US" dirty="0" smtClean="0"/>
              <a:t>(MVD)+STS+RICH+TRD+TOF+PSD</a:t>
            </a:r>
            <a:br>
              <a:rPr lang="en-US" dirty="0" smtClean="0"/>
            </a:br>
            <a:r>
              <a:rPr lang="de-DE" i="1" dirty="0" smtClean="0"/>
              <a:t>Observables: </a:t>
            </a:r>
          </a:p>
          <a:p>
            <a:pPr lvl="1"/>
            <a:r>
              <a:rPr lang="de-DE" i="1" dirty="0" err="1" smtClean="0"/>
              <a:t>dielectrons</a:t>
            </a:r>
            <a:endParaRPr lang="de-DE" i="1" dirty="0" smtClean="0"/>
          </a:p>
          <a:p>
            <a:pPr lvl="1"/>
            <a:r>
              <a:rPr lang="de-DE" i="1" dirty="0" err="1" smtClean="0"/>
              <a:t>hadrons</a:t>
            </a:r>
            <a:endParaRPr lang="de-DE" i="1" dirty="0" smtClean="0"/>
          </a:p>
          <a:p>
            <a:pPr lvl="1"/>
            <a:r>
              <a:rPr lang="de-DE" i="1" dirty="0" err="1" smtClean="0"/>
              <a:t>hypernuclei</a:t>
            </a:r>
            <a:endParaRPr lang="en-US" i="1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Muon setup: </a:t>
            </a:r>
            <a:r>
              <a:rPr lang="en-US" dirty="0" smtClean="0"/>
              <a:t>STS+MUCH+TRD+TOF+(PSD)</a:t>
            </a:r>
            <a:br>
              <a:rPr lang="en-US" dirty="0" smtClean="0"/>
            </a:br>
            <a:r>
              <a:rPr lang="de-DE" i="1" dirty="0" smtClean="0"/>
              <a:t>Observables: </a:t>
            </a:r>
          </a:p>
          <a:p>
            <a:pPr lvl="1"/>
            <a:r>
              <a:rPr lang="de-DE" i="1" dirty="0" err="1" smtClean="0"/>
              <a:t>dimuons</a:t>
            </a:r>
            <a:endParaRPr lang="de-DE" i="1" dirty="0" smtClean="0"/>
          </a:p>
          <a:p>
            <a:pPr lvl="1"/>
            <a:r>
              <a:rPr lang="de-DE" i="1" dirty="0" err="1" smtClean="0"/>
              <a:t>hadrons</a:t>
            </a:r>
            <a:r>
              <a:rPr lang="de-DE" i="1" dirty="0" smtClean="0"/>
              <a:t> ?</a:t>
            </a:r>
            <a:endParaRPr lang="en-US" i="1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9126-C03D-4D12-A39A-375E08C96A11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093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Simulations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software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30670" cy="4937078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CBMROOT </a:t>
            </a:r>
            <a:br>
              <a:rPr lang="en-US" sz="2400" dirty="0" smtClean="0"/>
            </a:br>
            <a:r>
              <a:rPr lang="en-US" sz="2400" dirty="0" smtClean="0"/>
              <a:t>software package for simulation, reconstruction, and analysis based </a:t>
            </a:r>
            <a:r>
              <a:rPr lang="en-US" sz="2400" dirty="0" smtClean="0"/>
              <a:t>on the </a:t>
            </a:r>
            <a:r>
              <a:rPr lang="en-US" sz="2400" dirty="0" smtClean="0"/>
              <a:t>ROOT software toolkit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UrQMD</a:t>
            </a:r>
            <a:r>
              <a:rPr lang="en-US" sz="2400" dirty="0" smtClean="0"/>
              <a:t>, PHSD and PLUTO </a:t>
            </a:r>
            <a:br>
              <a:rPr lang="en-US" sz="2400" dirty="0" smtClean="0"/>
            </a:br>
            <a:r>
              <a:rPr lang="en-US" sz="2400" dirty="0" smtClean="0"/>
              <a:t>as primary particle generators </a:t>
            </a:r>
          </a:p>
          <a:p>
            <a:endParaRPr lang="en-US" sz="2400" dirty="0" smtClean="0"/>
          </a:p>
          <a:p>
            <a:r>
              <a:rPr lang="en-US" sz="2400" dirty="0" smtClean="0"/>
              <a:t>GEANT3/4 </a:t>
            </a:r>
            <a:br>
              <a:rPr lang="en-US" sz="2400" dirty="0" smtClean="0"/>
            </a:br>
            <a:r>
              <a:rPr lang="en-US" sz="2400" dirty="0" smtClean="0"/>
              <a:t>simulation software for </a:t>
            </a:r>
            <a:r>
              <a:rPr lang="en-US" sz="2400" dirty="0" smtClean="0"/>
              <a:t>transport of particles through materials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Kalman</a:t>
            </a:r>
            <a:r>
              <a:rPr lang="en-US" sz="2400" dirty="0" smtClean="0"/>
              <a:t> Filter Particle Package (KFPP) </a:t>
            </a:r>
            <a:br>
              <a:rPr lang="en-US" sz="2400" dirty="0" smtClean="0"/>
            </a:br>
            <a:r>
              <a:rPr lang="en-US" sz="2400" dirty="0" smtClean="0"/>
              <a:t>for particle reconstruction</a:t>
            </a:r>
            <a:endParaRPr lang="en-US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9126-C03D-4D12-A39A-375E08C96A11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39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implementation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199" y="1763976"/>
            <a:ext cx="7649571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Geometry of detectors and support  structures from technical drawings</a:t>
            </a:r>
          </a:p>
          <a:p>
            <a:endParaRPr lang="en-US" dirty="0" smtClean="0"/>
          </a:p>
          <a:p>
            <a:r>
              <a:rPr lang="en-US" dirty="0" smtClean="0"/>
              <a:t>Digitization scheme from detector and electronics tests</a:t>
            </a:r>
          </a:p>
          <a:p>
            <a:endParaRPr lang="en-US" dirty="0" smtClean="0"/>
          </a:p>
          <a:p>
            <a:r>
              <a:rPr lang="en-US" dirty="0" smtClean="0"/>
              <a:t>Hit reconstruction from mathematical models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9126-C03D-4D12-A39A-375E08C96A11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784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2" r="29980"/>
          <a:stretch/>
        </p:blipFill>
        <p:spPr>
          <a:xfrm>
            <a:off x="0" y="-14748"/>
            <a:ext cx="9144000" cy="6939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feld 5"/>
          <p:cNvSpPr txBox="1"/>
          <p:nvPr/>
        </p:nvSpPr>
        <p:spPr>
          <a:xfrm>
            <a:off x="3842952" y="1769808"/>
            <a:ext cx="1281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MVD+STS</a:t>
            </a:r>
          </a:p>
          <a:p>
            <a:pPr algn="ctr"/>
            <a:r>
              <a:rPr lang="de-DE" dirty="0" smtClean="0"/>
              <a:t>in </a:t>
            </a:r>
            <a:r>
              <a:rPr lang="de-DE" dirty="0" err="1" smtClean="0"/>
              <a:t>magnet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33165" y="179930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RICH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454682" y="811161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TRD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380468" y="441829"/>
            <a:ext cx="642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TOF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8371972" y="269833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PSD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Electron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setup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79126-C03D-4D12-A39A-375E08C96A11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477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Hadron</a:t>
            </a:r>
            <a:r>
              <a:rPr lang="de-DE" dirty="0" smtClean="0"/>
              <a:t> </a:t>
            </a:r>
            <a:r>
              <a:rPr lang="de-DE" dirty="0" err="1" smtClean="0"/>
              <a:t>identification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in </a:t>
            </a:r>
            <a:r>
              <a:rPr lang="de-DE" dirty="0" err="1" smtClean="0"/>
              <a:t>electron</a:t>
            </a:r>
            <a:r>
              <a:rPr lang="de-DE" dirty="0" smtClean="0"/>
              <a:t> </a:t>
            </a:r>
            <a:r>
              <a:rPr lang="de-DE" dirty="0" err="1" smtClean="0"/>
              <a:t>setup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479126-C03D-4D12-A39A-375E08C96A11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6188145" y="6417857"/>
            <a:ext cx="25329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00" i="1" dirty="0" smtClean="0"/>
              <a:t>Pictures: Iouri </a:t>
            </a:r>
            <a:r>
              <a:rPr lang="de-DE" sz="1600" i="1" dirty="0"/>
              <a:t>VASSILIEV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04" y="1578526"/>
            <a:ext cx="4512039" cy="2510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04" y="4173930"/>
            <a:ext cx="4512039" cy="2625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9"/>
          <a:stretch/>
        </p:blipFill>
        <p:spPr bwMode="auto">
          <a:xfrm>
            <a:off x="5547985" y="1578526"/>
            <a:ext cx="2739885" cy="2510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5547985" y="4596849"/>
            <a:ext cx="3596016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900" dirty="0" smtClean="0">
                <a:latin typeface="+mj-lt"/>
              </a:rPr>
              <a:t>TOF hadron identification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900" dirty="0" smtClean="0">
                <a:latin typeface="+mj-lt"/>
              </a:rPr>
              <a:t>TRD-TOF d-He separation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900" dirty="0" smtClean="0">
                <a:latin typeface="+mj-lt"/>
              </a:rPr>
              <a:t>RICH electron identification</a:t>
            </a:r>
            <a:endParaRPr lang="en-US" sz="1900" dirty="0">
              <a:latin typeface="+mj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209367" y="171081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</a:rPr>
              <a:t>1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203289" y="436601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749754" y="199035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2023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emera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Haemer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aemer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1304</Words>
  <Application>Microsoft Office PowerPoint</Application>
  <PresentationFormat>Bildschirmpräsentation (4:3)</PresentationFormat>
  <Paragraphs>424</Paragraphs>
  <Slides>39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0" baseType="lpstr">
      <vt:lpstr>Haemera</vt:lpstr>
      <vt:lpstr>Hadron identification  with the muon setup of CBM</vt:lpstr>
      <vt:lpstr>Outline</vt:lpstr>
      <vt:lpstr>Motivation</vt:lpstr>
      <vt:lpstr>CBM detectors for SIS100</vt:lpstr>
      <vt:lpstr>CBM setups</vt:lpstr>
      <vt:lpstr>Simulations and software</vt:lpstr>
      <vt:lpstr>Detector implementation</vt:lpstr>
      <vt:lpstr>Electron  setup</vt:lpstr>
      <vt:lpstr>Hadron identification  in electron setup</vt:lpstr>
      <vt:lpstr>Low-mass vector mesons</vt:lpstr>
      <vt:lpstr>KF Particle Package (KFPP) </vt:lpstr>
      <vt:lpstr>Results of KFPP </vt:lpstr>
      <vt:lpstr>Muon setup</vt:lpstr>
      <vt:lpstr>Configurations</vt:lpstr>
      <vt:lpstr>Muon reconstruction</vt:lpstr>
      <vt:lpstr>MC acceptance STS+TOF</vt:lpstr>
      <vt:lpstr>Invariant mass spectra</vt:lpstr>
      <vt:lpstr>Hadron reconstruction in STS without TOF PID</vt:lpstr>
      <vt:lpstr> Hyperon reconstruction  in STS without TOF </vt:lpstr>
      <vt:lpstr> Λ3H→ 3He + π- PID in STS </vt:lpstr>
      <vt:lpstr> Λ3H→ 3He + π- reconstruction in STS </vt:lpstr>
      <vt:lpstr> Λ4He→ 3He + π- + p </vt:lpstr>
      <vt:lpstr> Λ4He→ 3He + π- + p reconstruction in STS </vt:lpstr>
      <vt:lpstr>Hadron identification with TOF behind MUCH</vt:lpstr>
      <vt:lpstr>MC acceptance</vt:lpstr>
      <vt:lpstr>4π MC acceptance</vt:lpstr>
      <vt:lpstr>Hadron PID in TOF </vt:lpstr>
      <vt:lpstr>Hadron PID in TOF </vt:lpstr>
      <vt:lpstr>TOF PID efficiency for particles passing MUCH </vt:lpstr>
      <vt:lpstr>Ω-background suppression strategy</vt:lpstr>
      <vt:lpstr>Ω-background suppression  with PID</vt:lpstr>
      <vt:lpstr> p PID in STS (?) </vt:lpstr>
      <vt:lpstr>Ω-background suppression  with PID in STS and TOF</vt:lpstr>
      <vt:lpstr>Conclusions</vt:lpstr>
      <vt:lpstr>Next steps</vt:lpstr>
      <vt:lpstr>Backup</vt:lpstr>
      <vt:lpstr>Particle identification in TOF  in muon and electron setups</vt:lpstr>
      <vt:lpstr>Predictions for J/ψ (SIS100)</vt:lpstr>
      <vt:lpstr>Hypernuclei production in A+A collisions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Hadron indentifacation  by muon setup of CBM</dc:title>
  <dc:creator>Senger, Anna Dr.</dc:creator>
  <cp:lastModifiedBy>Senger, Anna Dr.</cp:lastModifiedBy>
  <cp:revision>200</cp:revision>
  <dcterms:created xsi:type="dcterms:W3CDTF">2019-05-07T12:54:20Z</dcterms:created>
  <dcterms:modified xsi:type="dcterms:W3CDTF">2019-08-27T06:47:54Z</dcterms:modified>
</cp:coreProperties>
</file>