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1711" r:id="rId2"/>
    <p:sldId id="1729" r:id="rId3"/>
    <p:sldId id="1811" r:id="rId4"/>
    <p:sldId id="1677" r:id="rId5"/>
    <p:sldId id="1872" r:id="rId6"/>
    <p:sldId id="1873" r:id="rId7"/>
    <p:sldId id="1874" r:id="rId8"/>
    <p:sldId id="1810" r:id="rId9"/>
    <p:sldId id="1798" r:id="rId10"/>
    <p:sldId id="1726" r:id="rId11"/>
    <p:sldId id="1886" r:id="rId12"/>
    <p:sldId id="1861" r:id="rId13"/>
    <p:sldId id="1899" r:id="rId14"/>
    <p:sldId id="1876" r:id="rId15"/>
    <p:sldId id="1598" r:id="rId16"/>
    <p:sldId id="1892" r:id="rId17"/>
    <p:sldId id="1890" r:id="rId18"/>
    <p:sldId id="277" r:id="rId19"/>
    <p:sldId id="1865" r:id="rId20"/>
    <p:sldId id="1815" r:id="rId21"/>
    <p:sldId id="1773" r:id="rId22"/>
    <p:sldId id="1839" r:id="rId23"/>
    <p:sldId id="1728" r:id="rId24"/>
    <p:sldId id="1775" r:id="rId25"/>
    <p:sldId id="1894" r:id="rId26"/>
    <p:sldId id="1840" r:id="rId27"/>
    <p:sldId id="1774" r:id="rId28"/>
    <p:sldId id="1836" r:id="rId29"/>
    <p:sldId id="1850" r:id="rId30"/>
    <p:sldId id="268" r:id="rId31"/>
    <p:sldId id="1862" r:id="rId32"/>
    <p:sldId id="1869" r:id="rId33"/>
    <p:sldId id="1893" r:id="rId34"/>
    <p:sldId id="1901" r:id="rId35"/>
    <p:sldId id="1882" r:id="rId36"/>
    <p:sldId id="1804" r:id="rId37"/>
    <p:sldId id="1699" r:id="rId38"/>
    <p:sldId id="1887" r:id="rId39"/>
    <p:sldId id="1780" r:id="rId40"/>
    <p:sldId id="770" r:id="rId41"/>
    <p:sldId id="1790" r:id="rId42"/>
    <p:sldId id="1902" r:id="rId43"/>
    <p:sldId id="276" r:id="rId44"/>
    <p:sldId id="1883" r:id="rId45"/>
    <p:sldId id="1900" r:id="rId46"/>
    <p:sldId id="283" r:id="rId47"/>
    <p:sldId id="275" r:id="rId48"/>
    <p:sldId id="1794" r:id="rId49"/>
    <p:sldId id="1843" r:id="rId50"/>
    <p:sldId id="1877" r:id="rId51"/>
    <p:sldId id="1800" r:id="rId52"/>
    <p:sldId id="1903" r:id="rId53"/>
    <p:sldId id="1724" r:id="rId54"/>
    <p:sldId id="1891" r:id="rId55"/>
    <p:sldId id="334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76BC1"/>
    <a:srgbClr val="00FF00"/>
    <a:srgbClr val="80008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0" autoAdjust="0"/>
    <p:restoredTop sz="90461" autoAdjust="0"/>
  </p:normalViewPr>
  <p:slideViewPr>
    <p:cSldViewPr>
      <p:cViewPr varScale="1">
        <p:scale>
          <a:sx n="126" d="100"/>
          <a:sy n="126" d="100"/>
        </p:scale>
        <p:origin x="1224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96B4-BAC4-5842-83B5-2ECF6C53B7B9}" type="datetimeFigureOut">
              <a:rPr lang="en-US" smtClean="0"/>
              <a:t>1/28/20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B2D2C-CD4A-F548-B52F-BDD89942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8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51F9-430A-184A-A4A3-DF39AB381A88}" type="datetimeFigureOut">
              <a:rPr lang="en-US" smtClean="0"/>
              <a:t>1/28/20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8C62-F0C2-9645-A5FA-46E4D2B4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Lot of history, a lot of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28C62-F0C2-9645-A5FA-46E4D2B401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61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28C62-F0C2-9645-A5FA-46E4D2B401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01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 4 orders of magnitude higher while cross-section is only ~2 orders of magnitude less at E_CMS=27 GeV than at 13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TeV</a:t>
            </a:r>
            <a:endParaRPr lang="en-US" sz="120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Geometrical</a:t>
            </a:r>
            <a:r>
              <a:rPr lang="en-US" sz="1200" baseline="0" dirty="0"/>
              <a:t> acceptance: </a:t>
            </a:r>
            <a:r>
              <a:rPr lang="en-US" sz="1200" dirty="0"/>
              <a:t>large boost ensures good acceptance at BDF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Long lifetimes: BDF ideal for lower masses and weak couplings --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lifetime of HNLs goes as inverse of the 5th power of mass for instance</a:t>
            </a:r>
            <a:endParaRPr lang="en-US" sz="120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Background suppression: BDF configuration allow efficient filtering of background with shields</a:t>
            </a:r>
            <a:endParaRPr lang="en-GB" sz="120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00E32-8B30-4773-A6A6-976A464BDFE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92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28C62-F0C2-9645-A5FA-46E4D2B4013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7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77FDE-B8FC-4A52-9ABB-D5559F0EDCA8}" type="datetime1">
              <a:rPr lang="en-US" smtClean="0"/>
              <a:t>1/28/20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Malek Haj Tahar | Proton EDM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57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7763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688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tiff"/><Relationship Id="rId7" Type="http://schemas.openxmlformats.org/officeDocument/2006/relationships/image" Target="../media/image50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9.jpeg"/><Relationship Id="rId2" Type="http://schemas.openxmlformats.org/officeDocument/2006/relationships/hyperlink" Target="http://www.iconpng.com/icon/4843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0CAcQjRw&amp;url=http://findicons.com/icon/211345/sun&amp;ei=bll2VLKiBIPmapmagugJ&amp;bvm=bv.80642063,d.d2s&amp;psig=AFQjCNHtWWfXgq_EsTyo4c1mhb1Qhob8yw&amp;ust=1417128704963399" TargetMode="External"/><Relationship Id="rId5" Type="http://schemas.openxmlformats.org/officeDocument/2006/relationships/image" Target="../media/image68.png"/><Relationship Id="rId4" Type="http://schemas.openxmlformats.org/officeDocument/2006/relationships/hyperlink" Target="http://www.google.com/url?sa=i&amp;rct=j&amp;q=&amp;esrc=s&amp;source=images&amp;cd=&amp;cad=rja&amp;uact=8&amp;ved=0CAcQjRw&amp;url=http://www.clker.com/clipart-27752.html&amp;ei=2FZ2VP23Jcj7arv3gOgG&amp;bvm=bv.80642063,d.d2s&amp;psig=AFQjCNERwxYKKc2eYbiRecKzt2s8S8bmeA&amp;ust=1417128167824580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8B15511-C159-7C4E-B263-F0F462B5E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876800"/>
            <a:ext cx="8534400" cy="1752600"/>
          </a:xfrm>
          <a:noFill/>
        </p:spPr>
        <p:txBody>
          <a:bodyPr/>
          <a:lstStyle/>
          <a:p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Mike Lamont </a:t>
            </a:r>
          </a:p>
          <a:p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Joerg </a:t>
            </a:r>
            <a:r>
              <a:rPr lang="en-GB" sz="2400" dirty="0" err="1">
                <a:solidFill>
                  <a:schemeClr val="bg1">
                    <a:lumMod val="85000"/>
                  </a:schemeClr>
                </a:solidFill>
              </a:rPr>
              <a:t>Jaeckel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, Claude </a:t>
            </a:r>
            <a:r>
              <a:rPr lang="en-GB" sz="2400" dirty="0" err="1">
                <a:solidFill>
                  <a:schemeClr val="bg1">
                    <a:lumMod val="85000"/>
                  </a:schemeClr>
                </a:solidFill>
              </a:rPr>
              <a:t>Vallée</a:t>
            </a: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PBC working groups</a:t>
            </a:r>
          </a:p>
          <a:p>
            <a:endParaRPr lang="en-GB" dirty="0">
              <a:solidFill>
                <a:srgbClr val="FFFF00"/>
              </a:solidFill>
            </a:endParaRPr>
          </a:p>
          <a:p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3B565-C2A9-8A45-9FFC-5928AE858A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1143000"/>
            <a:ext cx="3140533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89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0529-08C9-BA49-89DF-4059C3FC9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31" y="0"/>
            <a:ext cx="986666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A1976-7C37-184E-AEEF-A7839AEA34B8}"/>
              </a:ext>
            </a:extLst>
          </p:cNvPr>
          <p:cNvSpPr txBox="1"/>
          <p:nvPr/>
        </p:nvSpPr>
        <p:spPr>
          <a:xfrm>
            <a:off x="0" y="6488668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Stefania Gori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976F53-93E1-4041-B259-C6B8ACD30902}"/>
              </a:ext>
            </a:extLst>
          </p:cNvPr>
          <p:cNvSpPr txBox="1"/>
          <p:nvPr/>
        </p:nvSpPr>
        <p:spPr>
          <a:xfrm>
            <a:off x="1371600" y="645789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Stefania Gori</a:t>
            </a:r>
          </a:p>
        </p:txBody>
      </p:sp>
    </p:spTree>
    <p:extLst>
      <p:ext uri="{BB962C8B-B14F-4D97-AF65-F5344CB8AC3E}">
        <p14:creationId xmlns:p14="http://schemas.microsoft.com/office/powerpoint/2010/main" val="129724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81ADC0-CE0B-4449-ACC6-0AB1A16F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448E2C-88CA-794A-B628-57E4FCD1B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780" y="0"/>
            <a:ext cx="915043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BFFDB5-E0D8-FF40-B9A6-350DEEA66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914400"/>
            <a:ext cx="2146300" cy="2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84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EF8522-88F2-7F4C-9DFD-8338AE2C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dark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D8E36-8643-8246-A8D3-B1E0CFEFE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66AAD3-886E-B343-9762-1F1C969B3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952"/>
            <a:ext cx="12192000" cy="520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59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A7E03D-EB9C-2145-B48F-8AF2B4DC5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13</a:t>
            </a:fld>
            <a:endParaRPr lang="en-US"/>
          </a:p>
        </p:txBody>
      </p:sp>
      <p:pic>
        <p:nvPicPr>
          <p:cNvPr id="5122" name="Picture 2" descr="File:dark matter candidates.png">
            <a:extLst>
              <a:ext uri="{FF2B5EF4-FFF2-40B4-BE49-F238E27FC236}">
                <a16:creationId xmlns:a16="http://schemas.microsoft.com/office/drawing/2014/main" id="{57F98246-D354-6042-90BE-441344EDC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952" y="1524000"/>
            <a:ext cx="1118809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680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5963E-6BA9-CA40-A339-ABCEF0C7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AC593F-0EF1-1F42-A2FF-8965B5441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069" y="0"/>
            <a:ext cx="9897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60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88B2F-1952-C641-9194-C5BE0DD2F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detection – WIMP searches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7E20DA-88E8-0E4A-8B9D-90EDC6167F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524000"/>
            <a:ext cx="6455721" cy="4596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39858F-B250-B44C-A12E-6906FFE98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18920"/>
            <a:ext cx="4348139" cy="454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01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D4D74D-8A61-4141-A7C2-1693B2236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Hidden Sector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BCF1F-1108-6140-88F1-E7E3E9A79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398D3-F4B8-0449-B89C-021FC4337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7965"/>
            <a:ext cx="12192000" cy="423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31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914EAE-DA51-AB46-B3E4-375A9EA6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7F0286-DA69-604B-A2C0-4D7EAA45F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58" y="0"/>
            <a:ext cx="9292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0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Beam Dump Facilities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173937"/>
            <a:ext cx="10744200" cy="3321864"/>
          </a:xfrm>
          <a:effectLst/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dirty="0"/>
              <a:t>BDFs ideal for exploring light feebly interacting particles and Light Dark Matter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Luminosity</a:t>
            </a:r>
            <a:r>
              <a:rPr lang="en-US" dirty="0"/>
              <a:t> (yield of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, K, D, B decay and photons):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HL-LHC: ~10</a:t>
            </a:r>
            <a:r>
              <a:rPr lang="en-US" sz="2600" baseline="30000" dirty="0"/>
              <a:t>35</a:t>
            </a:r>
            <a:r>
              <a:rPr lang="en-US" sz="2600" dirty="0"/>
              <a:t> cm</a:t>
            </a:r>
            <a:r>
              <a:rPr lang="en-US" sz="2600" baseline="30000" dirty="0"/>
              <a:t>-2</a:t>
            </a:r>
            <a:r>
              <a:rPr lang="en-US" sz="2600" dirty="0"/>
              <a:t>s</a:t>
            </a:r>
            <a:r>
              <a:rPr lang="en-US" sz="2600" baseline="30000" dirty="0"/>
              <a:t>-1</a:t>
            </a:r>
            <a:r>
              <a:rPr lang="en-US" sz="2600" dirty="0"/>
              <a:t> x 10</a:t>
            </a:r>
            <a:r>
              <a:rPr lang="en-US" sz="2600" baseline="30000" dirty="0"/>
              <a:t>7</a:t>
            </a:r>
            <a:r>
              <a:rPr lang="en-US" sz="2600" dirty="0"/>
              <a:t> s = </a:t>
            </a:r>
            <a:r>
              <a:rPr lang="en-US" sz="2600" b="1" dirty="0"/>
              <a:t>10</a:t>
            </a:r>
            <a:r>
              <a:rPr lang="en-US" sz="2600" b="1" baseline="30000" dirty="0"/>
              <a:t>42</a:t>
            </a:r>
            <a:r>
              <a:rPr lang="en-US" sz="2600" b="1" dirty="0"/>
              <a:t> cm</a:t>
            </a:r>
            <a:r>
              <a:rPr lang="en-US" sz="2600" b="1" baseline="30000" dirty="0"/>
              <a:t>-2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SPS (1 m long high A/Z target): 4*10</a:t>
            </a:r>
            <a:r>
              <a:rPr lang="en-US" sz="2600" baseline="30000" dirty="0"/>
              <a:t>13</a:t>
            </a:r>
            <a:r>
              <a:rPr lang="en-US" sz="2600" dirty="0"/>
              <a:t> x 6*10</a:t>
            </a:r>
            <a:r>
              <a:rPr lang="en-US" sz="2600" baseline="30000" dirty="0"/>
              <a:t>24</a:t>
            </a:r>
            <a:r>
              <a:rPr lang="en-US" sz="2600" dirty="0"/>
              <a:t> cm</a:t>
            </a:r>
            <a:r>
              <a:rPr lang="en-US" sz="2600" baseline="30000" dirty="0"/>
              <a:t>-3</a:t>
            </a:r>
            <a:r>
              <a:rPr lang="en-US" sz="2600" dirty="0"/>
              <a:t> x 10</a:t>
            </a:r>
            <a:r>
              <a:rPr lang="en-US" sz="2600" baseline="30000" dirty="0"/>
              <a:t>2</a:t>
            </a:r>
            <a:r>
              <a:rPr lang="en-US" sz="2600" dirty="0"/>
              <a:t> cm x 10</a:t>
            </a:r>
            <a:r>
              <a:rPr lang="en-US" sz="2600" baseline="30000" dirty="0"/>
              <a:t>6</a:t>
            </a:r>
            <a:r>
              <a:rPr lang="en-US" sz="2600" dirty="0"/>
              <a:t> ~ </a:t>
            </a:r>
            <a:r>
              <a:rPr lang="en-US" sz="2600" b="1" dirty="0"/>
              <a:t>2*10</a:t>
            </a:r>
            <a:r>
              <a:rPr lang="en-US" sz="2600" b="1" baseline="30000" dirty="0"/>
              <a:t>46</a:t>
            </a:r>
            <a:r>
              <a:rPr lang="en-US" sz="2600" b="1" dirty="0"/>
              <a:t> cm</a:t>
            </a:r>
            <a:r>
              <a:rPr lang="en-US" sz="2600" b="1" baseline="30000" dirty="0"/>
              <a:t>-2</a:t>
            </a:r>
            <a:endParaRPr lang="en-US" sz="2600" b="1" dirty="0"/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Superior luminosity compensates for lower energy (</a:t>
            </a:r>
            <a:r>
              <a:rPr lang="en-GB" sz="2600" dirty="0">
                <a:solidFill>
                  <a:srgbClr val="005C8A"/>
                </a:solidFill>
              </a:rPr>
              <a:t>e.g. yield of charm hadrons ~10</a:t>
            </a:r>
            <a:r>
              <a:rPr lang="en-GB" sz="2600" baseline="30000" dirty="0">
                <a:solidFill>
                  <a:srgbClr val="005C8A"/>
                </a:solidFill>
              </a:rPr>
              <a:t>16</a:t>
            </a:r>
            <a:r>
              <a:rPr lang="en-GB" sz="2600" dirty="0">
                <a:solidFill>
                  <a:srgbClr val="005C8A"/>
                </a:solidFill>
              </a:rPr>
              <a:t>@HL-LHC vs ~10</a:t>
            </a:r>
            <a:r>
              <a:rPr lang="en-GB" sz="2600" baseline="30000" dirty="0">
                <a:solidFill>
                  <a:srgbClr val="005C8A"/>
                </a:solidFill>
              </a:rPr>
              <a:t>18</a:t>
            </a:r>
            <a:r>
              <a:rPr lang="en-GB" sz="2600" dirty="0">
                <a:solidFill>
                  <a:srgbClr val="005C8A"/>
                </a:solidFill>
              </a:rPr>
              <a:t>@SPS</a:t>
            </a:r>
            <a:r>
              <a:rPr lang="en-US" sz="2600" dirty="0"/>
              <a:t>)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Geometrical acceptance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Long lifetimes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Background suppression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0D45F-70BD-8544-A29C-54F716826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18</a:t>
            </a:fld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223810-6583-7F4A-946D-C7AD6841BF33}"/>
              </a:ext>
            </a:extLst>
          </p:cNvPr>
          <p:cNvGrpSpPr/>
          <p:nvPr/>
        </p:nvGrpSpPr>
        <p:grpSpPr>
          <a:xfrm>
            <a:off x="2590800" y="4293030"/>
            <a:ext cx="7069112" cy="2382408"/>
            <a:chOff x="2590800" y="4293030"/>
            <a:chExt cx="7069112" cy="238240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38CCFFD-B5FC-7342-93E9-5466D6254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0800" y="4293030"/>
              <a:ext cx="7069112" cy="23824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7CCCDC-A455-EF4D-85D5-141DBF869AD7}"/>
                </a:ext>
              </a:extLst>
            </p:cNvPr>
            <p:cNvSpPr/>
            <p:nvPr/>
          </p:nvSpPr>
          <p:spPr>
            <a:xfrm>
              <a:off x="2595880" y="4465638"/>
              <a:ext cx="9144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46800"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493625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6D49C-D86E-7840-BC2F-F9A9CC6A4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Theorist’s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AC08F-E7C7-D849-9C25-3E6A45A34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AF3793-F6AB-DF49-83F2-52D944E78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57838"/>
            <a:ext cx="8582040" cy="53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03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75B62-2625-3641-A153-7584A350F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The 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B58E7-F1F8-1B44-8E01-E1045F318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575626"/>
            <a:ext cx="8686800" cy="8913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Maximize physics reach of CERN’s existing complex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3B2FA-3029-114C-B382-989A013A9F6F}"/>
              </a:ext>
            </a:extLst>
          </p:cNvPr>
          <p:cNvSpPr txBox="1"/>
          <p:nvPr/>
        </p:nvSpPr>
        <p:spPr>
          <a:xfrm>
            <a:off x="2743200" y="2626562"/>
            <a:ext cx="6819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Within the limits posed by an already vibrant and diverse physics program!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285EF2-4F06-9949-8A07-1DB0BFE33F79}"/>
              </a:ext>
            </a:extLst>
          </p:cNvPr>
          <p:cNvSpPr txBox="1"/>
          <p:nvPr/>
        </p:nvSpPr>
        <p:spPr>
          <a:xfrm>
            <a:off x="2762111" y="4724400"/>
            <a:ext cx="643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Evaluate the options’ motivation and competitiveness in the worldwide landscape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FAD03-67DA-F947-999F-38CEB285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33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F4C0A-77D6-3B4B-BF13-9A2A70D3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Active beam dumps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758179-3EEB-4F47-AB1D-CF7E2E69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9A9620-4074-FB48-918B-9BBEB49586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295400"/>
            <a:ext cx="11925530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CC586-C244-3A4B-BAF6-BFFF220C65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400800"/>
            <a:ext cx="17907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33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otons leaving the SPS enter a target station (bottom left), leading to 6 km of secondary beamlines for experiments in three halls. Source: https://gis.cern.ch.">
            <a:extLst>
              <a:ext uri="{FF2B5EF4-FFF2-40B4-BE49-F238E27FC236}">
                <a16:creationId xmlns:a16="http://schemas.microsoft.com/office/drawing/2014/main" id="{B93CB4C5-34D9-0F4B-B1C9-F0EDD3281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8312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C1985-CAE0-3641-94F8-4DD8BDA4F765}"/>
              </a:ext>
            </a:extLst>
          </p:cNvPr>
          <p:cNvGrpSpPr/>
          <p:nvPr/>
        </p:nvGrpSpPr>
        <p:grpSpPr>
          <a:xfrm>
            <a:off x="28934" y="2370926"/>
            <a:ext cx="6448066" cy="1015663"/>
            <a:chOff x="28934" y="2370926"/>
            <a:chExt cx="6448066" cy="10156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CDE0E2-5FBF-1447-A2BF-CA8159AAA6A4}"/>
                </a:ext>
              </a:extLst>
            </p:cNvPr>
            <p:cNvSpPr txBox="1"/>
            <p:nvPr/>
          </p:nvSpPr>
          <p:spPr>
            <a:xfrm>
              <a:off x="28934" y="2370926"/>
              <a:ext cx="2438400" cy="101566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FF00"/>
                  </a:solidFill>
                </a:rPr>
                <a:t>NA64</a:t>
              </a:r>
              <a:r>
                <a:rPr lang="en-US" sz="2000" dirty="0">
                  <a:solidFill>
                    <a:srgbClr val="FFFF00"/>
                  </a:solidFill>
                </a:rPr>
                <a:t>++ (electrons)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H4: 100 GeV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up to 5e12 </a:t>
              </a:r>
              <a:r>
                <a:rPr lang="en-US" sz="2000" dirty="0" err="1">
                  <a:solidFill>
                    <a:schemeClr val="bg1"/>
                  </a:solidFill>
                </a:rPr>
                <a:t>eot</a:t>
              </a:r>
              <a:r>
                <a:rPr lang="en-US" sz="2000" dirty="0">
                  <a:solidFill>
                    <a:schemeClr val="bg1"/>
                  </a:solidFill>
                </a:rPr>
                <a:t>/year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35D3A40-942E-1F44-ACB7-38370003FCD1}"/>
                </a:ext>
              </a:extLst>
            </p:cNvPr>
            <p:cNvCxnSpPr>
              <a:cxnSpLocks/>
            </p:cNvCxnSpPr>
            <p:nvPr/>
          </p:nvCxnSpPr>
          <p:spPr>
            <a:xfrm>
              <a:off x="2467334" y="2878757"/>
              <a:ext cx="4009666" cy="93044"/>
            </a:xfrm>
            <a:prstGeom prst="straightConnector1">
              <a:avLst/>
            </a:prstGeom>
            <a:ln w="3175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A66A659-8560-124D-BF99-F88144B43DF7}"/>
              </a:ext>
            </a:extLst>
          </p:cNvPr>
          <p:cNvSpPr/>
          <p:nvPr/>
        </p:nvSpPr>
        <p:spPr>
          <a:xfrm>
            <a:off x="457200" y="152400"/>
            <a:ext cx="2295734" cy="6477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North Area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6EAEAC-627F-084A-8E32-5680F3913DA3}"/>
              </a:ext>
            </a:extLst>
          </p:cNvPr>
          <p:cNvGrpSpPr/>
          <p:nvPr/>
        </p:nvGrpSpPr>
        <p:grpSpPr>
          <a:xfrm>
            <a:off x="212725" y="3505200"/>
            <a:ext cx="5797550" cy="2200672"/>
            <a:chOff x="212725" y="3505200"/>
            <a:chExt cx="5797550" cy="220067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1E1CEF-3D41-B643-95CF-6B45D47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8200" y="3505200"/>
              <a:ext cx="1362075" cy="167640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E015412-6576-B341-A8B9-314845B33490}"/>
                </a:ext>
              </a:extLst>
            </p:cNvPr>
            <p:cNvGrpSpPr/>
            <p:nvPr/>
          </p:nvGrpSpPr>
          <p:grpSpPr>
            <a:xfrm>
              <a:off x="212725" y="4343400"/>
              <a:ext cx="4359275" cy="1362472"/>
              <a:chOff x="212725" y="4343400"/>
              <a:chExt cx="4359275" cy="1362472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B595A4-9335-E541-BB1F-3D058D0C3A82}"/>
                  </a:ext>
                </a:extLst>
              </p:cNvPr>
              <p:cNvSpPr txBox="1"/>
              <p:nvPr/>
            </p:nvSpPr>
            <p:spPr>
              <a:xfrm>
                <a:off x="212725" y="4690209"/>
                <a:ext cx="2438400" cy="101566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FF00"/>
                    </a:solidFill>
                  </a:rPr>
                  <a:t>BDF -&gt;  SHiP, </a:t>
                </a:r>
                <a:r>
                  <a:rPr lang="en-US" sz="2000" dirty="0" err="1">
                    <a:solidFill>
                      <a:srgbClr val="FFFF00"/>
                    </a:solidFill>
                  </a:rPr>
                  <a:t>TauFV</a:t>
                </a:r>
                <a:br>
                  <a:rPr lang="en-US" sz="2000" dirty="0">
                    <a:solidFill>
                      <a:srgbClr val="FFFF00"/>
                    </a:solidFill>
                  </a:rPr>
                </a:br>
                <a:r>
                  <a:rPr lang="en-US" sz="2000" dirty="0">
                    <a:solidFill>
                      <a:schemeClr val="bg1"/>
                    </a:solidFill>
                  </a:rPr>
                  <a:t>400 GeV protons </a:t>
                </a:r>
              </a:p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4e19 pot/year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41D709D-3C28-5F44-ACDA-CF549A1D1B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43367" y="4343400"/>
                <a:ext cx="1928633" cy="887297"/>
              </a:xfrm>
              <a:prstGeom prst="straightConnector1">
                <a:avLst/>
              </a:prstGeom>
              <a:ln w="31750">
                <a:solidFill>
                  <a:srgbClr val="FFFF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858320-E133-7748-98C5-08637446E0A3}"/>
              </a:ext>
            </a:extLst>
          </p:cNvPr>
          <p:cNvGrpSpPr/>
          <p:nvPr/>
        </p:nvGrpSpPr>
        <p:grpSpPr>
          <a:xfrm>
            <a:off x="7543800" y="1960842"/>
            <a:ext cx="4343400" cy="1374695"/>
            <a:chOff x="7543800" y="1960842"/>
            <a:chExt cx="4343400" cy="137469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0B4C28-A4A6-354C-AEDD-410F0F68819C}"/>
                </a:ext>
              </a:extLst>
            </p:cNvPr>
            <p:cNvSpPr txBox="1"/>
            <p:nvPr/>
          </p:nvSpPr>
          <p:spPr>
            <a:xfrm>
              <a:off x="9448800" y="2319874"/>
              <a:ext cx="2438400" cy="101566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FF00"/>
                  </a:solidFill>
                </a:rPr>
                <a:t>NA62</a:t>
              </a:r>
              <a:r>
                <a:rPr lang="en-US" sz="2000" dirty="0">
                  <a:solidFill>
                    <a:srgbClr val="FFFF00"/>
                  </a:solidFill>
                </a:rPr>
                <a:t>-dump mode </a:t>
              </a:r>
              <a:r>
                <a:rPr lang="en-US" sz="2000" dirty="0">
                  <a:solidFill>
                    <a:schemeClr val="bg1"/>
                  </a:solidFill>
                </a:rPr>
                <a:t>K12: 400 GeV protons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up to 1e19 pot/year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D8CDB4C-C054-834A-ABA0-19BD9996A990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 flipV="1">
              <a:off x="7543800" y="1960842"/>
              <a:ext cx="1905000" cy="866864"/>
            </a:xfrm>
            <a:prstGeom prst="straightConnector1">
              <a:avLst/>
            </a:prstGeom>
            <a:ln w="3175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C98FF8-4859-1745-A60F-1E463C154EC0}"/>
              </a:ext>
            </a:extLst>
          </p:cNvPr>
          <p:cNvGrpSpPr/>
          <p:nvPr/>
        </p:nvGrpSpPr>
        <p:grpSpPr>
          <a:xfrm>
            <a:off x="7543800" y="2111632"/>
            <a:ext cx="4388139" cy="2598600"/>
            <a:chOff x="7543800" y="2111632"/>
            <a:chExt cx="4388139" cy="25986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24165D-674D-F64A-B764-41004E9D6F0D}"/>
                </a:ext>
              </a:extLst>
            </p:cNvPr>
            <p:cNvSpPr txBox="1"/>
            <p:nvPr/>
          </p:nvSpPr>
          <p:spPr>
            <a:xfrm>
              <a:off x="9493539" y="3694569"/>
              <a:ext cx="2438400" cy="101566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FF00"/>
                  </a:solidFill>
                </a:rPr>
                <a:t>KLEVER</a:t>
              </a:r>
              <a:br>
                <a:rPr lang="en-US" sz="2000" dirty="0">
                  <a:solidFill>
                    <a:srgbClr val="FFFF00"/>
                  </a:solidFill>
                </a:rPr>
              </a:br>
              <a:r>
                <a:rPr lang="en-US" sz="2000" dirty="0">
                  <a:solidFill>
                    <a:schemeClr val="bg1"/>
                  </a:solidFill>
                </a:rPr>
                <a:t>K12: 400 GeV protons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up to 1e19 pot/year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668D432-DD83-B141-BBAA-0DF4E141CD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800" y="2111632"/>
              <a:ext cx="1987839" cy="2114391"/>
            </a:xfrm>
            <a:prstGeom prst="straightConnector1">
              <a:avLst/>
            </a:prstGeom>
            <a:ln w="3175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5E03253-F173-4142-9314-7A4182B0F718}"/>
              </a:ext>
            </a:extLst>
          </p:cNvPr>
          <p:cNvSpPr/>
          <p:nvPr/>
        </p:nvSpPr>
        <p:spPr>
          <a:xfrm>
            <a:off x="5638800" y="6371529"/>
            <a:ext cx="6400800" cy="4187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Attempting to rebrand as the HSC (Hidden Sector Campus)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1C56F1-9980-AA4B-872A-07E02CD41EC0}"/>
              </a:ext>
            </a:extLst>
          </p:cNvPr>
          <p:cNvGrpSpPr/>
          <p:nvPr/>
        </p:nvGrpSpPr>
        <p:grpSpPr>
          <a:xfrm>
            <a:off x="8001000" y="533400"/>
            <a:ext cx="3886200" cy="1184408"/>
            <a:chOff x="8001000" y="533400"/>
            <a:chExt cx="3886200" cy="118440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14C2A3-18C4-2F4A-9EF4-AF6BED959874}"/>
                </a:ext>
              </a:extLst>
            </p:cNvPr>
            <p:cNvSpPr txBox="1"/>
            <p:nvPr/>
          </p:nvSpPr>
          <p:spPr>
            <a:xfrm>
              <a:off x="9448800" y="533400"/>
              <a:ext cx="2438400" cy="101566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FF00"/>
                  </a:solidFill>
                </a:rPr>
                <a:t>NA64++ (muons)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M2: 100 – 160 GeV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up to 1e13 mot/year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E3C27AF-F3A8-2143-A73F-83A3FEF0DAD1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flipH="1">
              <a:off x="8001000" y="1041232"/>
              <a:ext cx="1447800" cy="676576"/>
            </a:xfrm>
            <a:prstGeom prst="straightConnector1">
              <a:avLst/>
            </a:prstGeom>
            <a:ln w="3175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ECD179E-15BA-4946-9294-3C158B2B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97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BCE51-D1AC-E04F-B975-3AA73172F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NA64++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194B5-1C87-DE4B-B76F-CA9EA3D5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35270-5019-B64A-AC5A-B68BE39631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" y="1066800"/>
            <a:ext cx="12192000" cy="5282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FDB582-164D-8B4B-9E8D-055C613F19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2" y="6044661"/>
            <a:ext cx="1309859" cy="25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07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D39E1-6903-F144-A3FD-248925F85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NA62++: dump mode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9F4738-228C-BE48-8914-1F328334E9B1}"/>
              </a:ext>
            </a:extLst>
          </p:cNvPr>
          <p:cNvSpPr txBox="1"/>
          <p:nvPr/>
        </p:nvSpPr>
        <p:spPr>
          <a:xfrm>
            <a:off x="2672216" y="1113519"/>
            <a:ext cx="670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GB" dirty="0"/>
              <a:t>Instead of putting the protons on target for kaon production,</a:t>
            </a:r>
            <a:br>
              <a:rPr lang="en-GB" dirty="0"/>
            </a:br>
            <a:r>
              <a:rPr lang="en-GB" dirty="0"/>
              <a:t> dump them on absorbers which act as a beam dump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59286F-D303-A747-B0B2-A430CADC3F2B}"/>
              </a:ext>
            </a:extLst>
          </p:cNvPr>
          <p:cNvGrpSpPr/>
          <p:nvPr/>
        </p:nvGrpSpPr>
        <p:grpSpPr>
          <a:xfrm>
            <a:off x="1981200" y="2057400"/>
            <a:ext cx="7875567" cy="3000595"/>
            <a:chOff x="1596362" y="1344590"/>
            <a:chExt cx="9071639" cy="3390900"/>
          </a:xfrm>
        </p:grpSpPr>
        <p:grpSp>
          <p:nvGrpSpPr>
            <p:cNvPr id="11" name="Group 44">
              <a:extLst>
                <a:ext uri="{FF2B5EF4-FFF2-40B4-BE49-F238E27FC236}">
                  <a16:creationId xmlns:a16="http://schemas.microsoft.com/office/drawing/2014/main" id="{4579D1C4-D38D-5346-A4E2-1B0527236945}"/>
                </a:ext>
              </a:extLst>
            </p:cNvPr>
            <p:cNvGrpSpPr/>
            <p:nvPr/>
          </p:nvGrpSpPr>
          <p:grpSpPr>
            <a:xfrm>
              <a:off x="1596362" y="1344590"/>
              <a:ext cx="9071639" cy="3390900"/>
              <a:chOff x="72361" y="1070270"/>
              <a:chExt cx="9071639" cy="339090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254D10B-D269-FA4B-B8A7-039620B91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6069" y="1459272"/>
                <a:ext cx="8018913" cy="2640019"/>
              </a:xfrm>
              <a:prstGeom prst="rect">
                <a:avLst/>
              </a:prstGeom>
            </p:spPr>
          </p:pic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D2D0C079-F04B-9C49-830D-19B6470B585E}"/>
                  </a:ext>
                </a:extLst>
              </p:cNvPr>
              <p:cNvCxnSpPr/>
              <p:nvPr/>
            </p:nvCxnSpPr>
            <p:spPr>
              <a:xfrm>
                <a:off x="111640" y="2946107"/>
                <a:ext cx="460514" cy="1588"/>
              </a:xfrm>
              <a:prstGeom prst="straightConnector1">
                <a:avLst/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2FC8EF3-6421-9C40-8681-A931B91F1918}"/>
                  </a:ext>
                </a:extLst>
              </p:cNvPr>
              <p:cNvSpPr txBox="1"/>
              <p:nvPr/>
            </p:nvSpPr>
            <p:spPr>
              <a:xfrm>
                <a:off x="404694" y="2192443"/>
                <a:ext cx="9272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Be target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14C630ED-424B-2E43-B280-D38DB1EFCE03}"/>
                  </a:ext>
                </a:extLst>
              </p:cNvPr>
              <p:cNvCxnSpPr/>
              <p:nvPr/>
            </p:nvCxnSpPr>
            <p:spPr>
              <a:xfrm rot="5400000">
                <a:off x="626994" y="2644244"/>
                <a:ext cx="410405" cy="7225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D3579EA-4DB0-F54A-A055-AFBC98361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51900" y="1070270"/>
                <a:ext cx="292100" cy="339090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D201525-5850-2047-AC44-21DD24F14E5F}"/>
                  </a:ext>
                </a:extLst>
              </p:cNvPr>
              <p:cNvSpPr txBox="1"/>
              <p:nvPr/>
            </p:nvSpPr>
            <p:spPr>
              <a:xfrm>
                <a:off x="72361" y="3073684"/>
                <a:ext cx="7157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beam</a:t>
                </a:r>
              </a:p>
            </p:txBody>
          </p:sp>
          <p:pic>
            <p:nvPicPr>
              <p:cNvPr id="32" name="Picture 31" descr="beamline_erc_na62.png">
                <a:extLst>
                  <a:ext uri="{FF2B5EF4-FFF2-40B4-BE49-F238E27FC236}">
                    <a16:creationId xmlns:a16="http://schemas.microsoft.com/office/drawing/2014/main" id="{6D698B5D-DF9D-954F-9D8A-4E7264BDD1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584" y="2271786"/>
                <a:ext cx="3918375" cy="1287580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D851D33-8027-9145-B3D9-8F6943319F8A}"/>
                  </a:ext>
                </a:extLst>
              </p:cNvPr>
              <p:cNvSpPr txBox="1"/>
              <p:nvPr/>
            </p:nvSpPr>
            <p:spPr>
              <a:xfrm>
                <a:off x="1011148" y="1783787"/>
                <a:ext cx="748988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TAXes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8C6644B7-B48A-094E-82C9-258999527F42}"/>
                  </a:ext>
                </a:extLst>
              </p:cNvPr>
              <p:cNvCxnSpPr/>
              <p:nvPr/>
            </p:nvCxnSpPr>
            <p:spPr>
              <a:xfrm>
                <a:off x="404694" y="3782791"/>
                <a:ext cx="994817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F55ED86-E126-B447-86A1-1D1CE2E16AF3}"/>
                  </a:ext>
                </a:extLst>
              </p:cNvPr>
              <p:cNvSpPr txBox="1"/>
              <p:nvPr/>
            </p:nvSpPr>
            <p:spPr>
              <a:xfrm>
                <a:off x="555549" y="3769281"/>
                <a:ext cx="6552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0668245-7D1B-FD4F-BFB4-EECF0DE4A843}"/>
                </a:ext>
              </a:extLst>
            </p:cNvPr>
            <p:cNvCxnSpPr/>
            <p:nvPr/>
          </p:nvCxnSpPr>
          <p:spPr>
            <a:xfrm>
              <a:off x="2855953" y="3530223"/>
              <a:ext cx="67559" cy="15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FECB9AE-1707-1443-ADAA-44B2B98563A1}"/>
                </a:ext>
              </a:extLst>
            </p:cNvPr>
            <p:cNvCxnSpPr/>
            <p:nvPr/>
          </p:nvCxnSpPr>
          <p:spPr>
            <a:xfrm>
              <a:off x="3075911" y="4042013"/>
              <a:ext cx="2461048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9EC8E6-649D-C24F-BB3B-0F9DCE711A95}"/>
                </a:ext>
              </a:extLst>
            </p:cNvPr>
            <p:cNvSpPr txBox="1"/>
            <p:nvPr/>
          </p:nvSpPr>
          <p:spPr>
            <a:xfrm>
              <a:off x="4068333" y="4058699"/>
              <a:ext cx="655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4C5773E-9015-394E-87A2-69387300E0BA}"/>
                </a:ext>
              </a:extLst>
            </p:cNvPr>
            <p:cNvCxnSpPr/>
            <p:nvPr/>
          </p:nvCxnSpPr>
          <p:spPr>
            <a:xfrm>
              <a:off x="2392325" y="3119364"/>
              <a:ext cx="531187" cy="1588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612DB7F-CCEB-EE4E-A4BB-E8BF16F9C423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3075911" y="2842829"/>
              <a:ext cx="3239557" cy="276535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1A57AA5-4B1D-2644-9B07-E8DAA35C4FDC}"/>
                </a:ext>
              </a:extLst>
            </p:cNvPr>
            <p:cNvGrpSpPr/>
            <p:nvPr/>
          </p:nvGrpSpPr>
          <p:grpSpPr>
            <a:xfrm>
              <a:off x="2938040" y="2428213"/>
              <a:ext cx="5130863" cy="1875654"/>
              <a:chOff x="5484067" y="2555578"/>
              <a:chExt cx="5130863" cy="1875654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0942080-86D9-0B43-A6EF-5D804E912B8F}"/>
                  </a:ext>
                </a:extLst>
              </p:cNvPr>
              <p:cNvCxnSpPr/>
              <p:nvPr/>
            </p:nvCxnSpPr>
            <p:spPr>
              <a:xfrm flipV="1">
                <a:off x="5484067" y="2785528"/>
                <a:ext cx="3727926" cy="450606"/>
              </a:xfrm>
              <a:prstGeom prst="straightConnector1">
                <a:avLst/>
              </a:prstGeom>
              <a:ln w="254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2CFC80C-EE30-3943-B8D8-D66802020C85}"/>
                  </a:ext>
                </a:extLst>
              </p:cNvPr>
              <p:cNvCxnSpPr/>
              <p:nvPr/>
            </p:nvCxnSpPr>
            <p:spPr>
              <a:xfrm flipV="1">
                <a:off x="5636467" y="3319483"/>
                <a:ext cx="3474902" cy="69051"/>
              </a:xfrm>
              <a:prstGeom prst="straightConnector1">
                <a:avLst/>
              </a:prstGeom>
              <a:ln w="254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95DEB6-B4B0-4F4F-81DF-D91E3CA12D96}"/>
                  </a:ext>
                </a:extLst>
              </p:cNvPr>
              <p:cNvSpPr txBox="1"/>
              <p:nvPr/>
            </p:nvSpPr>
            <p:spPr>
              <a:xfrm>
                <a:off x="7962395" y="2555578"/>
                <a:ext cx="710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/>
                    <a:ea typeface="+mn-ea"/>
                    <a:cs typeface="Book Antiqua"/>
                  </a:rPr>
                  <a:t>HNL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C82B195-1E29-204E-92B1-06815F76C7A5}"/>
                  </a:ext>
                </a:extLst>
              </p:cNvPr>
              <p:cNvSpPr txBox="1"/>
              <p:nvPr/>
            </p:nvSpPr>
            <p:spPr>
              <a:xfrm>
                <a:off x="8861495" y="2785528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/>
                    <a:ea typeface="+mn-ea"/>
                    <a:cs typeface="Book Antiqua"/>
                  </a:rPr>
                  <a:t>A’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35E8D48-40BA-394D-B3A3-F068296D2B21}"/>
                  </a:ext>
                </a:extLst>
              </p:cNvPr>
              <p:cNvSpPr txBox="1"/>
              <p:nvPr/>
            </p:nvSpPr>
            <p:spPr>
              <a:xfrm>
                <a:off x="9148287" y="3041188"/>
                <a:ext cx="1466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/>
                    <a:ea typeface="+mn-ea"/>
                    <a:cs typeface="Book Antiqua"/>
                  </a:rPr>
                  <a:t>Dark Scalars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AE7A56FB-9D4E-1A4B-A240-BECCB5C49076}"/>
                  </a:ext>
                </a:extLst>
              </p:cNvPr>
              <p:cNvCxnSpPr/>
              <p:nvPr/>
            </p:nvCxnSpPr>
            <p:spPr>
              <a:xfrm>
                <a:off x="5788867" y="3540934"/>
                <a:ext cx="3322502" cy="377879"/>
              </a:xfrm>
              <a:prstGeom prst="straightConnector1">
                <a:avLst/>
              </a:prstGeom>
              <a:ln w="25400" cap="flat" cmpd="sng" algn="ctr">
                <a:solidFill>
                  <a:srgbClr val="000000"/>
                </a:solidFill>
                <a:prstDash val="sysDash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38CA8F3-0115-144A-A21A-12D63B203494}"/>
                  </a:ext>
                </a:extLst>
              </p:cNvPr>
              <p:cNvSpPr txBox="1"/>
              <p:nvPr/>
            </p:nvSpPr>
            <p:spPr>
              <a:xfrm>
                <a:off x="5831755" y="406190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05F50F-9CE5-414A-A261-F8C761D70E73}"/>
                  </a:ext>
                </a:extLst>
              </p:cNvPr>
              <p:cNvSpPr txBox="1"/>
              <p:nvPr/>
            </p:nvSpPr>
            <p:spPr>
              <a:xfrm>
                <a:off x="8602050" y="3351711"/>
                <a:ext cx="7425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/>
                    <a:ea typeface="+mn-ea"/>
                    <a:cs typeface="Book Antiqua"/>
                  </a:rPr>
                  <a:t>ALPs</a:t>
                </a:r>
              </a:p>
            </p:txBody>
          </p:sp>
        </p:grp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ECFA14D-2859-8F4D-877C-DF231F8D1777}"/>
              </a:ext>
            </a:extLst>
          </p:cNvPr>
          <p:cNvCxnSpPr/>
          <p:nvPr/>
        </p:nvCxnSpPr>
        <p:spPr>
          <a:xfrm flipV="1">
            <a:off x="6480427" y="2818394"/>
            <a:ext cx="2452887" cy="4755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637A5A2-0E21-264A-AF24-2C8E708F1275}"/>
              </a:ext>
            </a:extLst>
          </p:cNvPr>
          <p:cNvCxnSpPr/>
          <p:nvPr/>
        </p:nvCxnSpPr>
        <p:spPr>
          <a:xfrm>
            <a:off x="6506281" y="3343114"/>
            <a:ext cx="2297116" cy="51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FFED3A3-9A88-F946-86EA-0C12383F340E}"/>
              </a:ext>
            </a:extLst>
          </p:cNvPr>
          <p:cNvSpPr txBox="1"/>
          <p:nvPr/>
        </p:nvSpPr>
        <p:spPr>
          <a:xfrm>
            <a:off x="2876205" y="5518653"/>
            <a:ext cx="6343995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HNL, dark photons dark scalars and ALPS can originate from the charm, beauty and photons produced in the dump</a:t>
            </a:r>
          </a:p>
        </p:txBody>
      </p:sp>
    </p:spTree>
    <p:extLst>
      <p:ext uri="{BB962C8B-B14F-4D97-AF65-F5344CB8AC3E}">
        <p14:creationId xmlns:p14="http://schemas.microsoft.com/office/powerpoint/2010/main" val="1803425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827DBB-79A8-CC45-94B3-8F3588B286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2355610"/>
            <a:ext cx="6172200" cy="44261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5A135E-28F6-6342-B5F4-BC25F4EC2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SPS Beam Dump Facility (BDF)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CF799D-D3C3-A84C-A15C-7649CB0C9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483476"/>
              </p:ext>
            </p:extLst>
          </p:nvPr>
        </p:nvGraphicFramePr>
        <p:xfrm>
          <a:off x="333829" y="3574810"/>
          <a:ext cx="5076371" cy="29667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99971">
                  <a:extLst>
                    <a:ext uri="{9D8B030D-6E8A-4147-A177-3AD203B41FA5}">
                      <a16:colId xmlns:a16="http://schemas.microsoft.com/office/drawing/2014/main" val="197498913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178881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Momentum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 GeV/c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647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Protons on target per 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4.0e13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388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Cycle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7.2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465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Spill 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316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Avg. power on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355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499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Avg. power on target during spill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2560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156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Protons on target (</a:t>
                      </a:r>
                      <a:r>
                        <a:rPr lang="en-US" dirty="0" err="1"/>
                        <a:t>PoT</a:t>
                      </a:r>
                      <a:r>
                        <a:rPr lang="en-US" dirty="0"/>
                        <a:t>) per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4e19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232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PoT</a:t>
                      </a:r>
                      <a:r>
                        <a:rPr lang="en-US" dirty="0"/>
                        <a:t> in 5 years’ data taking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2.0e20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44102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DBFE205-579D-AB4B-BD4F-50E1C47FCD1E}"/>
              </a:ext>
            </a:extLst>
          </p:cNvPr>
          <p:cNvSpPr txBox="1"/>
          <p:nvPr/>
        </p:nvSpPr>
        <p:spPr>
          <a:xfrm>
            <a:off x="333829" y="1276170"/>
            <a:ext cx="6781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Slow extraction from SPS into existing TT20 transfer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Switch to new transfer line at existing North Area splitters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Heavy target plus magnetized hadron absorber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Target complex with sophisticated handling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Underground Experimental Hall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1DFA29-D1C1-9E4C-A577-1991AF5F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23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1C052-9B09-DA45-99CE-8F748A4B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5C500-F8F4-C548-BD8D-2D073B689F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5401"/>
            <a:ext cx="12192000" cy="6167198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20BA9E9-20E3-CA4E-BFE6-E84C2CA27E14}"/>
              </a:ext>
            </a:extLst>
          </p:cNvPr>
          <p:cNvSpPr txBox="1">
            <a:spLocks/>
          </p:cNvSpPr>
          <p:nvPr/>
        </p:nvSpPr>
        <p:spPr>
          <a:xfrm>
            <a:off x="3733800" y="1219200"/>
            <a:ext cx="5943600" cy="149927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2016-2018: </a:t>
            </a:r>
            <a:r>
              <a:rPr lang="en-US" b="1" dirty="0"/>
              <a:t>3 year feasibility study</a:t>
            </a:r>
          </a:p>
          <a:p>
            <a:pPr lvl="1"/>
            <a:r>
              <a:rPr lang="en-US" dirty="0"/>
              <a:t>extraction, beamlines, target, target complex, experimental hall, integration, civil engineering, safety, and radiation protection</a:t>
            </a:r>
          </a:p>
          <a:p>
            <a:r>
              <a:rPr lang="en-GB" dirty="0"/>
              <a:t>BDF Comprehensive Design Study on </a:t>
            </a:r>
            <a:r>
              <a:rPr lang="en-GB" dirty="0" err="1"/>
              <a:t>arXiv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2599E-CE3E-7E4A-81A2-9D6D6B9FA4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00" y="3227892"/>
            <a:ext cx="2819400" cy="3482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861FF6-FF23-5843-AE2E-B284B650D605}"/>
              </a:ext>
            </a:extLst>
          </p:cNvPr>
          <p:cNvSpPr txBox="1"/>
          <p:nvPr/>
        </p:nvSpPr>
        <p:spPr>
          <a:xfrm>
            <a:off x="228600" y="1524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BDF</a:t>
            </a:r>
          </a:p>
        </p:txBody>
      </p:sp>
    </p:spTree>
    <p:extLst>
      <p:ext uri="{BB962C8B-B14F-4D97-AF65-F5344CB8AC3E}">
        <p14:creationId xmlns:p14="http://schemas.microsoft.com/office/powerpoint/2010/main" val="1167451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93B7E8-B9CC-0B44-BD57-AF22B18B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B21C1-508C-AB48-8B27-93630AF3A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A9F1C-6494-A649-87C2-B92D0768D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80" y="838200"/>
            <a:ext cx="10515600" cy="3681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676156-9854-6F48-AC43-5985FE337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67" y="334962"/>
            <a:ext cx="3363928" cy="1006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86D6D2-67D8-714E-97D0-C6837C6B720F}"/>
              </a:ext>
            </a:extLst>
          </p:cNvPr>
          <p:cNvSpPr txBox="1"/>
          <p:nvPr/>
        </p:nvSpPr>
        <p:spPr>
          <a:xfrm>
            <a:off x="1630930" y="5022723"/>
            <a:ext cx="94107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A discovery machine for weakly coupled LLPs</a:t>
            </a:r>
            <a:r>
              <a:rPr lang="en-US" sz="2000" dirty="0"/>
              <a:t> with a complementary detector for </a:t>
            </a:r>
            <a:r>
              <a:rPr lang="en-US" sz="2000" dirty="0">
                <a:solidFill>
                  <a:srgbClr val="0432FF"/>
                </a:solidFill>
              </a:rPr>
              <a:t>neutrino physics </a:t>
            </a:r>
            <a:r>
              <a:rPr lang="en-US" sz="2000" dirty="0"/>
              <a:t>and </a:t>
            </a:r>
            <a:r>
              <a:rPr lang="en-US" sz="2000" dirty="0">
                <a:solidFill>
                  <a:srgbClr val="0432FF"/>
                </a:solidFill>
              </a:rPr>
              <a:t>LDM scattering signatures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Large geometrical acceptance: long volume close to dump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“Zero” background</a:t>
            </a:r>
            <a:endParaRPr lang="en-US" sz="2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513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C5EC2A-94F3-574D-8260-6750C50A8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eSPS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FA8EF-66C8-6944-91CF-4B197D65A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05283"/>
            <a:ext cx="10972800" cy="237810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~70 m long X-band based linac (CLIC technology): e- to 3.5 GeV</a:t>
            </a:r>
          </a:p>
          <a:p>
            <a:r>
              <a:rPr lang="en-US" dirty="0"/>
              <a:t>Acceleration to 16 GeV in the SPS</a:t>
            </a:r>
          </a:p>
          <a:p>
            <a:r>
              <a:rPr lang="en-US" dirty="0"/>
              <a:t>Slow resonant extraction in ~10 s  </a:t>
            </a:r>
          </a:p>
          <a:p>
            <a:r>
              <a:rPr lang="en-US" dirty="0"/>
              <a:t>Beam delivered via the existing transfer line to the </a:t>
            </a:r>
            <a:r>
              <a:rPr lang="en-US" dirty="0" err="1"/>
              <a:t>Meyrin</a:t>
            </a:r>
            <a:r>
              <a:rPr lang="en-US" dirty="0"/>
              <a:t> site</a:t>
            </a:r>
          </a:p>
          <a:p>
            <a:r>
              <a:rPr lang="en-US" dirty="0"/>
              <a:t>A new, short beamline would branch to an experimental hall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foreseen client is LDMX – a missing momentum active beam dump experiment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630B4E-517C-C148-8AD9-5D1B74048D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352800"/>
            <a:ext cx="4844966" cy="3422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AA96AF-FF75-7F45-BC6A-0D50A09E1B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414" y="3459987"/>
            <a:ext cx="5791986" cy="29034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3F441-1E3F-394E-AD6E-FDF82A04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04683-0B67-C24C-81AF-2A3AE5D18596}"/>
              </a:ext>
            </a:extLst>
          </p:cNvPr>
          <p:cNvSpPr txBox="1"/>
          <p:nvPr/>
        </p:nvSpPr>
        <p:spPr>
          <a:xfrm>
            <a:off x="1600200" y="5576927"/>
            <a:ext cx="9144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R&amp;D facility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0EDC081-F312-1B46-A8F1-BC9D9643C327}"/>
              </a:ext>
            </a:extLst>
          </p:cNvPr>
          <p:cNvCxnSpPr/>
          <p:nvPr/>
        </p:nvCxnSpPr>
        <p:spPr>
          <a:xfrm flipH="1" flipV="1">
            <a:off x="1981200" y="5181600"/>
            <a:ext cx="76200" cy="381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056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34350D-8C96-4F41-8AFE-EDB9E3BC8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C3359-DB81-E840-AFD4-09D8F5BF29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031" y="0"/>
            <a:ext cx="9167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13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BB5B12-FA86-7744-9D73-E1E212749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 Lived Particles at the LHC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61CEA-7047-104D-8463-1472D2832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29</a:t>
            </a:fld>
            <a:endParaRPr lang="en-US" dirty="0"/>
          </a:p>
        </p:txBody>
      </p:sp>
      <p:pic>
        <p:nvPicPr>
          <p:cNvPr id="8198" name="Picture 6" descr="Image result for faser lhc">
            <a:extLst>
              <a:ext uri="{FF2B5EF4-FFF2-40B4-BE49-F238E27FC236}">
                <a16:creationId xmlns:a16="http://schemas.microsoft.com/office/drawing/2014/main" id="{9357D6D8-6F49-2A4E-869E-910757997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0159" y="2335144"/>
            <a:ext cx="4593507" cy="307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9F44E0-11C0-6D46-BAB7-C43B6C32C2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" y="2350385"/>
            <a:ext cx="7604760" cy="30598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2C6EC1-2660-A641-883A-168E44ADD9B9}"/>
              </a:ext>
            </a:extLst>
          </p:cNvPr>
          <p:cNvSpPr txBox="1"/>
          <p:nvPr/>
        </p:nvSpPr>
        <p:spPr>
          <a:xfrm>
            <a:off x="3048000" y="1062335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FASER: Preparation for installation in 2020 ongoing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5FD05F-C116-EA43-B1F4-76B8BA511A12}"/>
              </a:ext>
            </a:extLst>
          </p:cNvPr>
          <p:cNvSpPr txBox="1"/>
          <p:nvPr/>
        </p:nvSpPr>
        <p:spPr>
          <a:xfrm>
            <a:off x="995680" y="5715000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FASER: sensitive to decays in a cylindrical region of radius R = 10 cm and length L = 1.5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FASER2: R =  1 m and L = 5 m for construction in Long Shutdown 3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059508-1B8C-5044-8370-16496A57D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70424"/>
            <a:ext cx="70231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6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B514A4-5FD5-964F-A3CD-54D530DC5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DDD3E-A402-D94C-A079-B5696BCC25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70" y="0"/>
            <a:ext cx="11473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54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071" y="1331098"/>
            <a:ext cx="2883976" cy="736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874997" y="1249395"/>
            <a:ext cx="3450149" cy="2070072"/>
            <a:chOff x="359851" y="4559328"/>
            <a:chExt cx="3450149" cy="20700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" y="4712292"/>
              <a:ext cx="2971800" cy="19171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59851" y="4559328"/>
              <a:ext cx="1210788" cy="36933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ea typeface="ＭＳ Ｐゴシック" charset="0"/>
                  <a:cs typeface="Arial" charset="0"/>
                </a:rPr>
                <a:t>CODEX-b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96510" y="1127898"/>
            <a:ext cx="1066799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ea typeface="ＭＳ Ｐゴシック" charset="0"/>
                <a:cs typeface="Arial" charset="0"/>
              </a:rPr>
              <a:t>FASER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71600" y="3572131"/>
            <a:ext cx="4152869" cy="2209800"/>
            <a:chOff x="685800" y="2438400"/>
            <a:chExt cx="2933669" cy="14061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0" y="2438400"/>
              <a:ext cx="2933669" cy="140613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50032" y="3142088"/>
              <a:ext cx="878135" cy="23501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ea typeface="ＭＳ Ｐゴシック" charset="0"/>
                  <a:cs typeface="Arial" charset="0"/>
                </a:rPr>
                <a:t>MATHUSLA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39110" y="5789135"/>
            <a:ext cx="2823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~800,000 m</a:t>
            </a:r>
            <a:r>
              <a:rPr lang="en-US" sz="2400" baseline="300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3 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~ 4 IKEA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21796" y="3245013"/>
            <a:ext cx="285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~1000 m</a:t>
            </a:r>
            <a:r>
              <a:rPr lang="en-US" sz="2400" baseline="300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3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~ 20 </a:t>
            </a:r>
            <a:r>
              <a:rPr lang="en-US" sz="24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mIKEA</a:t>
            </a:r>
            <a:endParaRPr lang="en-US" sz="2400" baseline="30000" dirty="0">
              <a:solidFill>
                <a:prstClr val="black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72709" y="2194699"/>
            <a:ext cx="2631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~1 m</a:t>
            </a:r>
            <a:r>
              <a:rPr lang="en-US" sz="2400" baseline="300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3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~ 5 </a:t>
            </a:r>
            <a:r>
              <a:rPr lang="en-US" sz="2400" dirty="0" err="1">
                <a:solidFill>
                  <a:prstClr val="black"/>
                </a:solidFill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sz="24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IKEAs</a:t>
            </a:r>
            <a:endParaRPr lang="en-US" sz="2400" baseline="30000" dirty="0">
              <a:solidFill>
                <a:prstClr val="black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53346" y="3654623"/>
            <a:ext cx="3724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Gligorov</a:t>
            </a:r>
            <a:r>
              <a:rPr lang="en-US" sz="14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Knapen</a:t>
            </a:r>
            <a:r>
              <a:rPr lang="en-US" sz="14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Papucci</a:t>
            </a:r>
            <a:r>
              <a:rPr lang="en-US" sz="14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, Robinson (2017)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71795" y="6162932"/>
            <a:ext cx="2400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Chou, Curtin, </a:t>
            </a:r>
            <a:r>
              <a:rPr lang="en-US" sz="14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Lubatti</a:t>
            </a:r>
            <a:r>
              <a:rPr lang="en-US" sz="14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(2016)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32467" y="2651898"/>
            <a:ext cx="32882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prstClr val="black"/>
                </a:solidFill>
                <a:ea typeface="ＭＳ Ｐゴシック" charset="0"/>
                <a:cs typeface="Arial" charset="0"/>
                <a:sym typeface="Wingdings"/>
              </a:rPr>
              <a:t>Feng</a:t>
            </a:r>
            <a:r>
              <a:rPr lang="en-US" sz="1400" dirty="0">
                <a:solidFill>
                  <a:prstClr val="black"/>
                </a:solidFill>
                <a:ea typeface="ＭＳ Ｐゴシック" charset="0"/>
                <a:cs typeface="Arial" charset="0"/>
                <a:sym typeface="Wingdings"/>
              </a:rPr>
              <a:t>, </a:t>
            </a:r>
            <a:r>
              <a:rPr lang="en-US" sz="1400" dirty="0" err="1">
                <a:solidFill>
                  <a:prstClr val="black"/>
                </a:solidFill>
                <a:ea typeface="ＭＳ Ｐゴシック" charset="0"/>
                <a:cs typeface="Arial" charset="0"/>
                <a:sym typeface="Wingdings"/>
              </a:rPr>
              <a:t>Galon</a:t>
            </a:r>
            <a:r>
              <a:rPr lang="en-US" sz="1400" dirty="0">
                <a:solidFill>
                  <a:prstClr val="black"/>
                </a:solidFill>
                <a:ea typeface="ＭＳ Ｐゴシック" charset="0"/>
                <a:cs typeface="Arial" charset="0"/>
                <a:sym typeface="Wingdings"/>
              </a:rPr>
              <a:t>, Kling, </a:t>
            </a:r>
            <a:r>
              <a:rPr lang="en-US" sz="1400" dirty="0" err="1">
                <a:solidFill>
                  <a:prstClr val="black"/>
                </a:solidFill>
                <a:ea typeface="ＭＳ Ｐゴシック" charset="0"/>
                <a:cs typeface="Arial" charset="0"/>
                <a:sym typeface="Wingdings"/>
              </a:rPr>
              <a:t>Trojanowski</a:t>
            </a:r>
            <a:r>
              <a:rPr lang="en-US" sz="1400" dirty="0">
                <a:solidFill>
                  <a:prstClr val="black"/>
                </a:solidFill>
                <a:ea typeface="ＭＳ Ｐゴシック" charset="0"/>
                <a:cs typeface="Arial" charset="0"/>
                <a:sym typeface="Wingdings"/>
              </a:rPr>
              <a:t> (2017)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ea typeface="ＭＳ Ｐゴシック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71944A-1062-0A46-8510-96509BFD93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5725" y="4154769"/>
            <a:ext cx="2173288" cy="190514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9FD7C20-476C-9C48-B562-324537A65CC7}"/>
              </a:ext>
            </a:extLst>
          </p:cNvPr>
          <p:cNvSpPr txBox="1"/>
          <p:nvPr/>
        </p:nvSpPr>
        <p:spPr>
          <a:xfrm>
            <a:off x="7018986" y="4183780"/>
            <a:ext cx="1066799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0000"/>
                </a:solidFill>
                <a:ea typeface="ＭＳ Ｐゴシック" charset="0"/>
                <a:cs typeface="Arial" charset="0"/>
              </a:rPr>
              <a:t>milliQan</a:t>
            </a:r>
            <a:endParaRPr lang="en-US" dirty="0">
              <a:solidFill>
                <a:srgbClr val="FF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E6B444-2896-C94E-A01B-E89CE50148A8}"/>
              </a:ext>
            </a:extLst>
          </p:cNvPr>
          <p:cNvSpPr txBox="1"/>
          <p:nvPr/>
        </p:nvSpPr>
        <p:spPr>
          <a:xfrm>
            <a:off x="8098426" y="6167735"/>
            <a:ext cx="2444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~9 m</a:t>
            </a:r>
            <a:r>
              <a:rPr lang="en-US" sz="2400" baseline="300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3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 ~ 35 </a:t>
            </a:r>
            <a:r>
              <a:rPr lang="en-US" sz="2400" dirty="0" err="1">
                <a:solidFill>
                  <a:prstClr val="black"/>
                </a:solidFill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sz="2400" dirty="0" err="1">
                <a:solidFill>
                  <a:prstClr val="black"/>
                </a:solidFill>
                <a:ea typeface="ＭＳ Ｐゴシック" charset="0"/>
                <a:cs typeface="Arial" charset="0"/>
              </a:rPr>
              <a:t>IKEAs</a:t>
            </a:r>
            <a:endParaRPr lang="en-US" sz="2400" baseline="30000" dirty="0">
              <a:solidFill>
                <a:prstClr val="black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188BFF5-6B3F-8E40-8630-F189E277E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 Lived Particles at the LHC</a:t>
            </a:r>
          </a:p>
        </p:txBody>
      </p:sp>
    </p:spTree>
    <p:extLst>
      <p:ext uri="{BB962C8B-B14F-4D97-AF65-F5344CB8AC3E}">
        <p14:creationId xmlns:p14="http://schemas.microsoft.com/office/powerpoint/2010/main" val="330637759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B31CD-51E4-134C-99C9-34FF8BEB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4ADDD-AA56-464C-AEB9-66B7FDC3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130C83-38B2-3944-84B5-2C0F5EF623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67" y="1143000"/>
            <a:ext cx="9152141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95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02AD3C-3E7E-FD4D-A5F5-B68EEBB1DDD2}"/>
              </a:ext>
            </a:extLst>
          </p:cNvPr>
          <p:cNvSpPr/>
          <p:nvPr/>
        </p:nvSpPr>
        <p:spPr>
          <a:xfrm>
            <a:off x="4648200" y="1366798"/>
            <a:ext cx="7291489" cy="16290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68218-1BA0-C441-9A4D-E801B566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05B028-EC63-6F48-ABFF-B9DDA0C2A8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11" y="1687224"/>
            <a:ext cx="3349011" cy="940536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DBA238-5F92-DE4E-91F4-2840A0761A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25" y="64469"/>
            <a:ext cx="2044700" cy="8939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3A1A45-3960-A74A-B637-DEFFF8AA9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760" y="261692"/>
            <a:ext cx="5724174" cy="499515"/>
          </a:xfrm>
          <a:prstGeom prst="rect">
            <a:avLst/>
          </a:prstGeom>
        </p:spPr>
      </p:pic>
      <p:pic>
        <p:nvPicPr>
          <p:cNvPr id="1026" name="Picture 2" descr="https://cds.cern.ch/record/2672505/files/fig_KLEVER_detectors.png">
            <a:extLst>
              <a:ext uri="{FF2B5EF4-FFF2-40B4-BE49-F238E27FC236}">
                <a16:creationId xmlns:a16="http://schemas.microsoft.com/office/drawing/2014/main" id="{21413480-EC03-244E-B5B9-B0A08907F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171101"/>
            <a:ext cx="9182100" cy="279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kaon decay bsm">
            <a:extLst>
              <a:ext uri="{FF2B5EF4-FFF2-40B4-BE49-F238E27FC236}">
                <a16:creationId xmlns:a16="http://schemas.microsoft.com/office/drawing/2014/main" id="{14694AD6-84E2-BE49-954C-496448CAC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3612" y="1507941"/>
            <a:ext cx="2400300" cy="137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49ADA7-3B03-C64C-B799-EB96B033EE2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053" y="1595078"/>
            <a:ext cx="4445494" cy="12536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6D0A5B-5566-6C48-853C-5AE81AC86637}"/>
              </a:ext>
            </a:extLst>
          </p:cNvPr>
          <p:cNvSpPr txBox="1"/>
          <p:nvPr/>
        </p:nvSpPr>
        <p:spPr>
          <a:xfrm>
            <a:off x="2459970" y="6272267"/>
            <a:ext cx="3869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Study phase – start data taking ~2026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1EB4B-B2A9-884D-890F-31A8277F9A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769" y="6086099"/>
            <a:ext cx="2268331" cy="772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D50930-D373-504B-A01F-D55A676B7C71}"/>
              </a:ext>
            </a:extLst>
          </p:cNvPr>
          <p:cNvSpPr txBox="1"/>
          <p:nvPr/>
        </p:nvSpPr>
        <p:spPr>
          <a:xfrm>
            <a:off x="4852148" y="1021185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BSM particle with loops can increase the rate by x10 with respect to SM</a:t>
            </a:r>
          </a:p>
        </p:txBody>
      </p:sp>
    </p:spTree>
    <p:extLst>
      <p:ext uri="{BB962C8B-B14F-4D97-AF65-F5344CB8AC3E}">
        <p14:creationId xmlns:p14="http://schemas.microsoft.com/office/powerpoint/2010/main" val="3423289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434F2-551C-5248-BC2A-3EB66E2B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Electric Dipole Moments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50806-45B4-8342-8952-19BC293F5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Permanent EDM of fundamental spin systems are the most sensitive probes of CPV with no SM background (yet) </a:t>
            </a:r>
          </a:p>
          <a:p>
            <a:r>
              <a:rPr lang="en-US" dirty="0"/>
              <a:t>Experiments test new physics (way) beyond </a:t>
            </a:r>
            <a:r>
              <a:rPr lang="en-US" dirty="0" err="1"/>
              <a:t>TeV</a:t>
            </a:r>
            <a:r>
              <a:rPr lang="en-US" dirty="0"/>
              <a:t> scale </a:t>
            </a:r>
          </a:p>
          <a:p>
            <a:r>
              <a:rPr lang="en-US" dirty="0"/>
              <a:t>Explanations of the Baryon Asymmetry of the Universe require additional CP violation; could show up in EDM 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BF6B5-29E0-CD4F-B980-0859D5A2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2" descr="E:\EDM\spin.png">
            <a:extLst>
              <a:ext uri="{FF2B5EF4-FFF2-40B4-BE49-F238E27FC236}">
                <a16:creationId xmlns:a16="http://schemas.microsoft.com/office/drawing/2014/main" id="{A1B16824-DBDA-2A42-B59F-A358EA911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639" y="4285474"/>
            <a:ext cx="1707854" cy="193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igure 1">
            <a:extLst>
              <a:ext uri="{FF2B5EF4-FFF2-40B4-BE49-F238E27FC236}">
                <a16:creationId xmlns:a16="http://schemas.microsoft.com/office/drawing/2014/main" id="{91CF1D55-FF28-B740-BB2C-CAC8B1E59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4303702"/>
            <a:ext cx="5296568" cy="218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833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BE8D-9D9C-CD44-AB11-40092D0BC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EDM Storage 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E8AC8-7883-824B-B921-13B1AAA5F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1"/>
            <a:ext cx="11125200" cy="2574318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Stored (proton) beam is spin polarized: begin with spins aligned along the momentum vector.</a:t>
            </a:r>
          </a:p>
          <a:p>
            <a:r>
              <a:rPr lang="en-GB" dirty="0"/>
              <a:t>Beam energy fixes the ratio between the magnetic and electric fields to keep the spin in the longitudinal direction </a:t>
            </a:r>
            <a:r>
              <a:rPr lang="en-GB" dirty="0">
                <a:solidFill>
                  <a:srgbClr val="FF0000"/>
                </a:solidFill>
              </a:rPr>
              <a:t>(frozen spin)</a:t>
            </a:r>
          </a:p>
          <a:p>
            <a:pPr lvl="1"/>
            <a:r>
              <a:rPr lang="en-GB" dirty="0"/>
              <a:t>For an all-electric proton ring 𝑬</a:t>
            </a:r>
            <a:r>
              <a:rPr lang="en-GB" baseline="-25000" dirty="0"/>
              <a:t>𝒌𝒊𝒏</a:t>
            </a:r>
            <a:r>
              <a:rPr lang="en-GB" dirty="0"/>
              <a:t>=𝟐𝟑𝟐.𝟖 MeV </a:t>
            </a:r>
          </a:p>
          <a:p>
            <a:r>
              <a:rPr lang="en-US" b="1" dirty="0">
                <a:solidFill>
                  <a:srgbClr val="FF0000"/>
                </a:solidFill>
              </a:rPr>
              <a:t>An EDM generates a vertical spin component by coupling with radial E field</a:t>
            </a:r>
          </a:p>
          <a:p>
            <a:r>
              <a:rPr lang="en-GB" dirty="0"/>
              <a:t>Difference in the scattering rate between the left and right directions is sensitive to the polarization.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2B9B8-CDE6-F046-BADF-67CC6CF1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2A838-6CAC-934F-8619-83ACFE0990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062" y="3932239"/>
            <a:ext cx="3574738" cy="27448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A65C5FC-135B-D34B-93CB-216021A380FA}"/>
              </a:ext>
            </a:extLst>
          </p:cNvPr>
          <p:cNvGrpSpPr/>
          <p:nvPr/>
        </p:nvGrpSpPr>
        <p:grpSpPr>
          <a:xfrm>
            <a:off x="5410935" y="3505200"/>
            <a:ext cx="5338345" cy="2759076"/>
            <a:chOff x="712831" y="3817478"/>
            <a:chExt cx="4957345" cy="2463938"/>
          </a:xfrm>
        </p:grpSpPr>
        <p:pic>
          <p:nvPicPr>
            <p:cNvPr id="7" name="Picture 2" descr="E:\EDM\frozen_concept.png">
              <a:extLst>
                <a:ext uri="{FF2B5EF4-FFF2-40B4-BE49-F238E27FC236}">
                  <a16:creationId xmlns:a16="http://schemas.microsoft.com/office/drawing/2014/main" id="{BF2940FA-5E52-884D-8F74-A2634CC64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31" y="4381751"/>
              <a:ext cx="4957345" cy="1899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avec flèche 2">
              <a:extLst>
                <a:ext uri="{FF2B5EF4-FFF2-40B4-BE49-F238E27FC236}">
                  <a16:creationId xmlns:a16="http://schemas.microsoft.com/office/drawing/2014/main" id="{44DB14A4-756A-034E-A1D1-857D3321E3A8}"/>
                </a:ext>
              </a:extLst>
            </p:cNvPr>
            <p:cNvCxnSpPr/>
            <p:nvPr/>
          </p:nvCxnSpPr>
          <p:spPr>
            <a:xfrm flipV="1">
              <a:off x="3481669" y="4029600"/>
              <a:ext cx="0" cy="1330832"/>
            </a:xfrm>
            <a:prstGeom prst="straightConnector1">
              <a:avLst/>
            </a:prstGeom>
            <a:ln w="1905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3">
              <a:extLst>
                <a:ext uri="{FF2B5EF4-FFF2-40B4-BE49-F238E27FC236}">
                  <a16:creationId xmlns:a16="http://schemas.microsoft.com/office/drawing/2014/main" id="{C87427DE-0AB3-7846-A2F6-D17EAB05C941}"/>
                </a:ext>
              </a:extLst>
            </p:cNvPr>
            <p:cNvCxnSpPr/>
            <p:nvPr/>
          </p:nvCxnSpPr>
          <p:spPr>
            <a:xfrm flipH="1">
              <a:off x="1814015" y="4843275"/>
              <a:ext cx="3578225" cy="106680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16">
              <a:extLst>
                <a:ext uri="{FF2B5EF4-FFF2-40B4-BE49-F238E27FC236}">
                  <a16:creationId xmlns:a16="http://schemas.microsoft.com/office/drawing/2014/main" id="{D8ED9602-59F7-5E47-8391-99A293832F92}"/>
                </a:ext>
              </a:extLst>
            </p:cNvPr>
            <p:cNvCxnSpPr/>
            <p:nvPr/>
          </p:nvCxnSpPr>
          <p:spPr>
            <a:xfrm>
              <a:off x="2694031" y="4757416"/>
              <a:ext cx="1524000" cy="114300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690921-671F-6E44-B2CE-C98C8F6180FD}"/>
                </a:ext>
              </a:extLst>
            </p:cNvPr>
            <p:cNvSpPr/>
            <p:nvPr/>
          </p:nvSpPr>
          <p:spPr>
            <a:xfrm>
              <a:off x="1189869" y="5006110"/>
              <a:ext cx="188925" cy="2290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Espace réservé du contenu 2">
                  <a:extLst>
                    <a:ext uri="{FF2B5EF4-FFF2-40B4-BE49-F238E27FC236}">
                      <a16:creationId xmlns:a16="http://schemas.microsoft.com/office/drawing/2014/main" id="{2E6EB1C1-20C7-2342-94A0-0F5A35ECDED4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1152939" y="4900556"/>
                  <a:ext cx="381000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marL="342900" indent="-3429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marL="0" indent="0" algn="just">
                    <a:spcBef>
                      <a:spcPct val="2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Espace réservé du contenu 2">
                  <a:extLst>
                    <a:ext uri="{FF2B5EF4-FFF2-40B4-BE49-F238E27FC236}">
                      <a16:creationId xmlns:a16="http://schemas.microsoft.com/office/drawing/2014/main" id="{2E6EB1C1-20C7-2342-94A0-0F5A35ECDE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2939" y="4900556"/>
                  <a:ext cx="381000" cy="4572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95CC16-C52C-D145-9C19-2A18828B0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EFFFFF"/>
                </a:clrFrom>
                <a:clrTo>
                  <a:srgbClr val="EFFFFF">
                    <a:alpha val="0"/>
                  </a:srgbClr>
                </a:clrTo>
              </a:clrChange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2685" y="3817478"/>
              <a:ext cx="787315" cy="863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1006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16ACD-A50A-AA47-9EDF-F10454730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EDM Storage 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8831D-9F69-914B-B880-0A14AFEC6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0684"/>
            <a:ext cx="10515600" cy="4488115"/>
          </a:xfrm>
        </p:spPr>
        <p:txBody>
          <a:bodyPr>
            <a:normAutofit/>
          </a:bodyPr>
          <a:lstStyle/>
          <a:p>
            <a:r>
              <a:rPr lang="en-US" dirty="0"/>
              <a:t>Interesting potential statistical sensitivity (</a:t>
            </a:r>
            <a:r>
              <a:rPr lang="en-US" baseline="-2000" dirty="0"/>
              <a:t>~</a:t>
            </a:r>
            <a:r>
              <a:rPr lang="en-US" dirty="0"/>
              <a:t>10</a:t>
            </a:r>
            <a:r>
              <a:rPr lang="en-US" baseline="30000" dirty="0"/>
              <a:t>-29</a:t>
            </a:r>
            <a:r>
              <a:rPr lang="en-US" dirty="0"/>
              <a:t> </a:t>
            </a:r>
            <a:r>
              <a:rPr lang="en-US" dirty="0" err="1"/>
              <a:t>e.cm</a:t>
            </a:r>
            <a:r>
              <a:rPr lang="en-US" dirty="0"/>
              <a:t>)</a:t>
            </a:r>
          </a:p>
          <a:p>
            <a:r>
              <a:rPr lang="en-US" b="1" dirty="0">
                <a:solidFill>
                  <a:srgbClr val="FF0000"/>
                </a:solidFill>
              </a:rPr>
              <a:t>Challenging systematics </a:t>
            </a:r>
          </a:p>
          <a:p>
            <a:pPr lvl="1"/>
            <a:r>
              <a:rPr lang="en-US" dirty="0"/>
              <a:t>in particular parasitic radial magnetic field (</a:t>
            </a:r>
            <a:r>
              <a:rPr lang="en-US" baseline="-2000" dirty="0"/>
              <a:t>~</a:t>
            </a:r>
            <a:r>
              <a:rPr lang="en-US" dirty="0"/>
              <a:t>10 </a:t>
            </a:r>
            <a:r>
              <a:rPr lang="en-US" dirty="0" err="1"/>
              <a:t>aT</a:t>
            </a:r>
            <a:r>
              <a:rPr lang="en-US" dirty="0"/>
              <a:t> mimics 10</a:t>
            </a:r>
            <a:r>
              <a:rPr lang="en-US" baseline="30000" dirty="0"/>
              <a:t>-29</a:t>
            </a:r>
            <a:r>
              <a:rPr lang="en-US" dirty="0"/>
              <a:t> </a:t>
            </a:r>
            <a:r>
              <a:rPr lang="en-US" dirty="0" err="1"/>
              <a:t>e.cm</a:t>
            </a:r>
            <a:r>
              <a:rPr lang="en-US" dirty="0"/>
              <a:t>)</a:t>
            </a:r>
          </a:p>
          <a:p>
            <a:r>
              <a:rPr lang="en-US" b="1" dirty="0"/>
              <a:t>Extensive studies by EDM community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Polarimetry, deflectors, magnetic shielding, instrumentation</a:t>
            </a:r>
          </a:p>
          <a:p>
            <a:pPr lvl="1"/>
            <a:r>
              <a:rPr lang="en-US" dirty="0"/>
              <a:t>Optics, lattice, ring design, beam dynamics</a:t>
            </a:r>
          </a:p>
          <a:p>
            <a:pPr lvl="1"/>
            <a:r>
              <a:rPr lang="en-US" dirty="0"/>
              <a:t>Systematics and proposed mitigation measures, simulations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535C6B-31C6-8847-A942-391E72BF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37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BF793-E7DB-3244-89A2-D127BB864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systematics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09B03-6F18-9747-A951-ADA2FF390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D2578-E9C9-7247-A383-5BA5DE810B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494" y="1639609"/>
            <a:ext cx="6891012" cy="39053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272C19-B15C-3641-868D-2DF36CB7C16B}"/>
              </a:ext>
            </a:extLst>
          </p:cNvPr>
          <p:cNvSpPr txBox="1"/>
          <p:nvPr/>
        </p:nvSpPr>
        <p:spPr>
          <a:xfrm>
            <a:off x="645160" y="993278"/>
            <a:ext cx="1131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 </a:t>
            </a:r>
            <a:r>
              <a:rPr lang="en-US" dirty="0">
                <a:solidFill>
                  <a:srgbClr val="FF0000"/>
                </a:solidFill>
              </a:rPr>
              <a:t>residual magnetic fields </a:t>
            </a:r>
            <a:r>
              <a:rPr lang="en-US" dirty="0"/>
              <a:t>inside state-of-the-art multilayer shielding with degaussing procedures are around 1 </a:t>
            </a:r>
            <a:r>
              <a:rPr lang="en-US" dirty="0" err="1"/>
              <a:t>nT</a:t>
            </a:r>
            <a:endParaRPr lang="en-US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C651E7-0955-694A-944A-F6D385D778C4}"/>
              </a:ext>
            </a:extLst>
          </p:cNvPr>
          <p:cNvSpPr txBox="1"/>
          <p:nvPr/>
        </p:nvSpPr>
        <p:spPr>
          <a:xfrm>
            <a:off x="1752600" y="5840595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Radial B-field expected to be the main limitation to achievable sensitivity even with</a:t>
            </a:r>
          </a:p>
          <a:p>
            <a:pPr algn="ctr"/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orbit separation measurement to estimate (and correct) average horizontal magnetic field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6017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E08F2-994A-0640-85CD-6F50E39C8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EDM Roadmap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B858AB-25B5-0445-B0A1-3BAB3734C501}"/>
              </a:ext>
            </a:extLst>
          </p:cNvPr>
          <p:cNvSpPr txBox="1"/>
          <p:nvPr/>
        </p:nvSpPr>
        <p:spPr>
          <a:xfrm>
            <a:off x="899160" y="1023399"/>
            <a:ext cx="1066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Impressive “precursor” results at COSY with polarized deuterons in a magnetic storage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>
                <a:solidFill>
                  <a:srgbClr val="0432FF"/>
                </a:solidFill>
              </a:rPr>
              <a:t>Prototype seen as essential next step: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Small ring (100 m circum.)  all-electric at 30 MeV; and combined electric and magnetic fields to allow frozen spin operation at 45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If the prototype is at COSY, takes advantage of the existing facility for the production of polarized proton (and deuteron) beams, beam bunching, and spin manipulation.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67F2A-3555-7943-862E-4AC05D9731F5}"/>
              </a:ext>
            </a:extLst>
          </p:cNvPr>
          <p:cNvSpPr txBox="1"/>
          <p:nvPr/>
        </p:nvSpPr>
        <p:spPr>
          <a:xfrm>
            <a:off x="3048000" y="636726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Feasibility study at https://</a:t>
            </a:r>
            <a:r>
              <a:rPr lang="en-GB" b="1" dirty="0" err="1">
                <a:solidFill>
                  <a:srgbClr val="00B050"/>
                </a:solidFill>
              </a:rPr>
              <a:t>arxiv.org</a:t>
            </a:r>
            <a:r>
              <a:rPr lang="en-GB" b="1" dirty="0">
                <a:solidFill>
                  <a:srgbClr val="00B050"/>
                </a:solidFill>
              </a:rPr>
              <a:t>/abs/1912.07881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3A0087-12F4-8747-AEAE-9B9F8FB5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37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15018E-7FCC-5242-8A37-1434AD5C0ED4}"/>
              </a:ext>
            </a:extLst>
          </p:cNvPr>
          <p:cNvGrpSpPr/>
          <p:nvPr/>
        </p:nvGrpSpPr>
        <p:grpSpPr>
          <a:xfrm>
            <a:off x="899160" y="3299063"/>
            <a:ext cx="10165080" cy="2895600"/>
            <a:chOff x="1112520" y="1143000"/>
            <a:chExt cx="10165080" cy="2895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D78D48-5E1F-9F43-8D23-E5D22B972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520" y="1143000"/>
              <a:ext cx="10165080" cy="18270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D6BBA0-E168-A740-8298-1C4FD8F37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2520" y="3142613"/>
              <a:ext cx="10165080" cy="895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8638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A085E-5098-694A-A86C-057C9A9A7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2CD8C-70B1-9D4F-A511-D24AED776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0"/>
            <a:ext cx="10972800" cy="4525963"/>
          </a:xfrm>
        </p:spPr>
        <p:txBody>
          <a:bodyPr>
            <a:normAutofit/>
          </a:bodyPr>
          <a:lstStyle/>
          <a:p>
            <a:r>
              <a:rPr lang="en-US" sz="2600" dirty="0"/>
              <a:t>Strong-CP problem</a:t>
            </a:r>
          </a:p>
          <a:p>
            <a:pPr lvl="1"/>
            <a:r>
              <a:rPr lang="en-US" sz="2000" dirty="0"/>
              <a:t>Lack of CP violation in strong interactions</a:t>
            </a:r>
          </a:p>
          <a:p>
            <a:pPr lvl="1"/>
            <a:r>
              <a:rPr lang="en-US" sz="2000" dirty="0" err="1"/>
              <a:t>nEDM</a:t>
            </a:r>
            <a:r>
              <a:rPr lang="en-US" sz="2000" dirty="0"/>
              <a:t> ~ 10</a:t>
            </a:r>
            <a:r>
              <a:rPr lang="en-US" sz="2000" baseline="30000" dirty="0"/>
              <a:t>−26 </a:t>
            </a:r>
            <a:r>
              <a:rPr lang="en-US" sz="2000" dirty="0" err="1"/>
              <a:t>e.cm</a:t>
            </a:r>
            <a:r>
              <a:rPr lang="en-US" sz="2000" dirty="0"/>
              <a:t> =&gt; </a:t>
            </a:r>
            <a:r>
              <a:rPr lang="el-GR" sz="2000" dirty="0"/>
              <a:t>θ</a:t>
            </a:r>
            <a:r>
              <a:rPr lang="en-US" sz="2000" baseline="-25000" dirty="0"/>
              <a:t>QCD</a:t>
            </a:r>
            <a:r>
              <a:rPr lang="en-US" sz="2000" dirty="0"/>
              <a:t> ~10</a:t>
            </a:r>
            <a:r>
              <a:rPr lang="en-US" sz="2000" baseline="30000" dirty="0"/>
              <a:t>−10</a:t>
            </a:r>
          </a:p>
          <a:p>
            <a:pPr lvl="1"/>
            <a:endParaRPr lang="en-US" sz="2000" baseline="30000" dirty="0"/>
          </a:p>
          <a:p>
            <a:r>
              <a:rPr lang="en-US" sz="2600" dirty="0"/>
              <a:t>Peccei-Quinn theory (1977)</a:t>
            </a:r>
          </a:p>
          <a:p>
            <a:pPr lvl="1"/>
            <a:r>
              <a:rPr lang="en-US" sz="2000" dirty="0"/>
              <a:t>Appealing solution to the strong CP problem</a:t>
            </a:r>
          </a:p>
          <a:p>
            <a:pPr lvl="1"/>
            <a:r>
              <a:rPr lang="en-US" sz="2000" dirty="0"/>
              <a:t>A new global symmetry, U(1)</a:t>
            </a:r>
            <a:r>
              <a:rPr lang="en-US" sz="2000" baseline="-25000" dirty="0"/>
              <a:t>PQ</a:t>
            </a:r>
            <a:r>
              <a:rPr lang="en-US" sz="2000" dirty="0"/>
              <a:t>, with a scalar field permeating all space</a:t>
            </a:r>
          </a:p>
          <a:p>
            <a:pPr lvl="1"/>
            <a:r>
              <a:rPr lang="en-US" sz="2000" dirty="0"/>
              <a:t>Spontaneous (explicit) PQ symmetry breaking =&gt; new Goldstone boson: </a:t>
            </a:r>
            <a:r>
              <a:rPr lang="en-US" sz="2000" b="1" dirty="0">
                <a:solidFill>
                  <a:srgbClr val="FF0000"/>
                </a:solidFill>
              </a:rPr>
              <a:t>axion</a:t>
            </a:r>
          </a:p>
          <a:p>
            <a:pPr lvl="1"/>
            <a:r>
              <a:rPr lang="en-US" sz="2000" dirty="0"/>
              <a:t>Similar to Higgs mechanism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FE63B-6317-EF49-B7B3-E0766B79C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99D979-3D62-AA48-8FA8-687739FB0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1295400"/>
            <a:ext cx="2717800" cy="93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F19FF4-788F-6D4A-B7BD-00048D322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743201"/>
            <a:ext cx="5321300" cy="1413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D89E22-F6C9-5442-98AD-127BC3B076E0}"/>
              </a:ext>
            </a:extLst>
          </p:cNvPr>
          <p:cNvSpPr txBox="1"/>
          <p:nvPr/>
        </p:nvSpPr>
        <p:spPr>
          <a:xfrm>
            <a:off x="4057650" y="6262280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May solve the DM problem for “free”!</a:t>
            </a:r>
          </a:p>
        </p:txBody>
      </p:sp>
    </p:spTree>
    <p:extLst>
      <p:ext uri="{BB962C8B-B14F-4D97-AF65-F5344CB8AC3E}">
        <p14:creationId xmlns:p14="http://schemas.microsoft.com/office/powerpoint/2010/main" val="2628899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A0D382-26AF-4D48-BA0D-0A5B736E7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" y="103553"/>
            <a:ext cx="3276600" cy="868362"/>
          </a:xfrm>
        </p:spPr>
        <p:txBody>
          <a:bodyPr/>
          <a:lstStyle/>
          <a:p>
            <a:r>
              <a:rPr lang="en-US" dirty="0"/>
              <a:t>Detection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053D4-0641-924B-89A3-0B71C5B0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39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1CCEC8-B2B7-B547-8C5C-98B3750994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480" y="1066800"/>
            <a:ext cx="3898218" cy="1216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C19BD8-9928-824E-9404-A98D250310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2931244"/>
            <a:ext cx="3161297" cy="1444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B30575-C7B1-3043-9B5E-D52FB73926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6" y="4748322"/>
            <a:ext cx="1752588" cy="1759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9EC0E-A594-614B-AB2E-95199DE8C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012" y="1524000"/>
            <a:ext cx="4567979" cy="441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DAF483-9826-7448-9A39-9C99A2881FA5}"/>
              </a:ext>
            </a:extLst>
          </p:cNvPr>
          <p:cNvSpPr txBox="1"/>
          <p:nvPr/>
        </p:nvSpPr>
        <p:spPr>
          <a:xfrm>
            <a:off x="7315200" y="4572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Light-shining-through-walls (LSW)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FCE66C-4876-904E-8238-29FCB8EFCF2C}"/>
              </a:ext>
            </a:extLst>
          </p:cNvPr>
          <p:cNvSpPr txBox="1"/>
          <p:nvPr/>
        </p:nvSpPr>
        <p:spPr>
          <a:xfrm>
            <a:off x="7315200" y="2663222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Helioscope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8997C7-5EBB-8A4F-8B6E-AC139EFC2063}"/>
              </a:ext>
            </a:extLst>
          </p:cNvPr>
          <p:cNvSpPr txBox="1"/>
          <p:nvPr/>
        </p:nvSpPr>
        <p:spPr>
          <a:xfrm>
            <a:off x="7315200" y="45074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Haloscope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21233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DCAFE7-CDA5-F64D-929B-AD3DE0F373E4}"/>
              </a:ext>
            </a:extLst>
          </p:cNvPr>
          <p:cNvSpPr txBox="1"/>
          <p:nvPr/>
        </p:nvSpPr>
        <p:spPr>
          <a:xfrm>
            <a:off x="1981200" y="2655331"/>
            <a:ext cx="84582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Higgs discovered with mass ~125 GeV.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No new particles found.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85C2C5-12E1-F247-ABFA-49B0CFF6B86F}"/>
              </a:ext>
            </a:extLst>
          </p:cNvPr>
          <p:cNvSpPr txBox="1"/>
          <p:nvPr/>
        </p:nvSpPr>
        <p:spPr>
          <a:xfrm>
            <a:off x="1638300" y="5181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“Remarkably, the SM properties are just right to keep all its coupling constants under control, up to meaningful high energies.”</a:t>
            </a:r>
          </a:p>
        </p:txBody>
      </p:sp>
    </p:spTree>
    <p:extLst>
      <p:ext uri="{BB962C8B-B14F-4D97-AF65-F5344CB8AC3E}">
        <p14:creationId xmlns:p14="http://schemas.microsoft.com/office/powerpoint/2010/main" val="15307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noProof="0" dirty="0">
                <a:latin typeface="Arial Rounded MT Bold" pitchFamily="34" charset="0"/>
              </a:rPr>
              <a:t>Detection of axions</a:t>
            </a:r>
          </a:p>
        </p:txBody>
      </p:sp>
      <p:sp>
        <p:nvSpPr>
          <p:cNvPr id="11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b="0">
                <a:latin typeface="Arial Rounded MT Bold" panose="020F0704030504030204" pitchFamily="34" charset="0"/>
              </a:rPr>
              <a:t>EPS-HEP 2019, Ghent</a:t>
            </a:r>
            <a:endParaRPr lang="es-ES" b="0">
              <a:latin typeface="Arial Rounded MT Bold" panose="020F0704030504030204" pitchFamily="34" charset="0"/>
            </a:endParaRPr>
          </a:p>
        </p:txBody>
      </p:sp>
      <p:sp>
        <p:nvSpPr>
          <p:cNvPr id="12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b="0">
                <a:latin typeface="Arial Rounded MT Bold" panose="020F0704030504030204" pitchFamily="34" charset="0"/>
              </a:rPr>
              <a:t>Igor G. Irastorza / Universidad de Zaragoza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05FBB-932A-4BE0-859B-9914A16CF988}" type="slidenum">
              <a:rPr lang="es-ES" b="0" smtClean="0">
                <a:latin typeface="Arial Rounded MT Bold" panose="020F0704030504030204" pitchFamily="34" charset="0"/>
              </a:rPr>
              <a:pPr>
                <a:defRPr/>
              </a:pPr>
              <a:t>40</a:t>
            </a:fld>
            <a:endParaRPr lang="es-ES" b="0">
              <a:latin typeface="Arial Rounded MT Bold" panose="020F0704030504030204" pitchFamily="34" charset="0"/>
            </a:endParaRPr>
          </a:p>
        </p:txBody>
      </p:sp>
      <p:graphicFrame>
        <p:nvGraphicFramePr>
          <p:cNvPr id="13" name="7 Marcador de contenido">
            <a:extLst>
              <a:ext uri="{FF2B5EF4-FFF2-40B4-BE49-F238E27FC236}">
                <a16:creationId xmlns:a16="http://schemas.microsoft.com/office/drawing/2014/main" id="{3D7AEA07-9693-9446-B78B-01F9AB6FBAB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905744" y="1412776"/>
          <a:ext cx="9878888" cy="47761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27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8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7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6712">
                <a:tc>
                  <a:txBody>
                    <a:bodyPr/>
                    <a:lstStyle/>
                    <a:p>
                      <a:pPr algn="ctr"/>
                      <a:r>
                        <a:rPr lang="es-ES" sz="2800" err="1">
                          <a:latin typeface="Arial Rounded MT Bold" pitchFamily="34" charset="0"/>
                        </a:rPr>
                        <a:t>Source</a:t>
                      </a:r>
                      <a:endParaRPr lang="es-ES" sz="200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err="1">
                          <a:latin typeface="Arial Rounded MT Bold" pitchFamily="34" charset="0"/>
                        </a:rPr>
                        <a:t>Experiments</a:t>
                      </a:r>
                      <a:endParaRPr lang="es-ES" sz="240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err="1">
                          <a:latin typeface="Arial Rounded MT Bold" panose="020F0704030504030204" pitchFamily="34" charset="0"/>
                        </a:rPr>
                        <a:t>Model</a:t>
                      </a:r>
                      <a:r>
                        <a:rPr lang="es-ES" sz="1600">
                          <a:latin typeface="Arial Rounded MT Bold" panose="020F0704030504030204" pitchFamily="34" charset="0"/>
                        </a:rPr>
                        <a:t>  &amp; </a:t>
                      </a:r>
                      <a:r>
                        <a:rPr lang="es-ES" sz="1600" err="1">
                          <a:latin typeface="Arial Rounded MT Bold" panose="020F0704030504030204" pitchFamily="34" charset="0"/>
                        </a:rPr>
                        <a:t>Cosmology</a:t>
                      </a:r>
                      <a:r>
                        <a:rPr lang="es-ES" sz="1600"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es-ES" sz="1600" err="1">
                          <a:latin typeface="Arial Rounded MT Bold" panose="020F0704030504030204" pitchFamily="34" charset="0"/>
                        </a:rPr>
                        <a:t>dependency</a:t>
                      </a:r>
                      <a:endParaRPr lang="es-ES" sz="160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err="1">
                          <a:latin typeface="Arial Rounded MT Bold" pitchFamily="34" charset="0"/>
                        </a:rPr>
                        <a:t>Technology</a:t>
                      </a:r>
                      <a:endParaRPr lang="es-ES" sz="2400" b="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r>
                        <a:rPr lang="es-ES" sz="2400" err="1">
                          <a:latin typeface="Arial Rounded MT Bold" pitchFamily="34" charset="0"/>
                        </a:rPr>
                        <a:t>Relic</a:t>
                      </a:r>
                      <a:r>
                        <a:rPr lang="es-ES" sz="2400" baseline="0">
                          <a:latin typeface="Arial Rounded MT Bold" pitchFamily="34" charset="0"/>
                        </a:rPr>
                        <a:t> </a:t>
                      </a:r>
                    </a:p>
                    <a:p>
                      <a:r>
                        <a:rPr lang="es-ES" sz="2400">
                          <a:latin typeface="Arial Rounded MT Bold" pitchFamily="34" charset="0"/>
                        </a:rPr>
                        <a:t>axions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>
                          <a:latin typeface="Arial Rounded MT Bold" pitchFamily="34" charset="0"/>
                        </a:rPr>
                        <a:t>ADMX, </a:t>
                      </a:r>
                    </a:p>
                    <a:p>
                      <a:pPr algn="ctr"/>
                      <a:r>
                        <a:rPr lang="es-ES" sz="1400">
                          <a:latin typeface="Arial Rounded MT Bold" pitchFamily="34" charset="0"/>
                        </a:rPr>
                        <a:t>HAYSTAC, </a:t>
                      </a:r>
                      <a:r>
                        <a:rPr lang="es-ES" sz="1400" err="1">
                          <a:latin typeface="Arial Rounded MT Bold" pitchFamily="34" charset="0"/>
                        </a:rPr>
                        <a:t>CASPEr</a:t>
                      </a:r>
                      <a:r>
                        <a:rPr lang="es-ES" sz="1400">
                          <a:latin typeface="Arial Rounded MT Bold" pitchFamily="34" charset="0"/>
                        </a:rPr>
                        <a:t>,</a:t>
                      </a:r>
                      <a:r>
                        <a:rPr lang="es-ES" sz="1400" baseline="0">
                          <a:latin typeface="Arial Rounded MT Bold" pitchFamily="34" charset="0"/>
                        </a:rPr>
                        <a:t> CULTASK, CAST-</a:t>
                      </a:r>
                      <a:r>
                        <a:rPr lang="es-ES" sz="1400">
                          <a:latin typeface="Arial Rounded MT Bold" pitchFamily="34" charset="0"/>
                        </a:rPr>
                        <a:t>CAPP, MADMAX, ORGAN, RADES, </a:t>
                      </a:r>
                      <a:r>
                        <a:rPr lang="es-ES" sz="1400" baseline="0">
                          <a:latin typeface="Arial Rounded MT Bold" pitchFamily="34" charset="0"/>
                        </a:rPr>
                        <a:t>QUAX, AXIOMA, ABRA, DM-Radio,  …</a:t>
                      </a:r>
                      <a:endParaRPr lang="es-ES" sz="140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err="1">
                          <a:latin typeface="Arial Rounded MT Bold" panose="020F0704030504030204" pitchFamily="34" charset="0"/>
                        </a:rPr>
                        <a:t>High</a:t>
                      </a:r>
                      <a:endParaRPr lang="es-ES" sz="180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>
                          <a:latin typeface="Arial Rounded MT Bold" pitchFamily="34" charset="0"/>
                        </a:rPr>
                        <a:t>New ideas </a:t>
                      </a:r>
                      <a:r>
                        <a:rPr lang="es-ES" sz="1600" err="1">
                          <a:latin typeface="Arial Rounded MT Bold" pitchFamily="34" charset="0"/>
                        </a:rPr>
                        <a:t>emerging</a:t>
                      </a:r>
                      <a:r>
                        <a:rPr lang="es-ES" sz="1600">
                          <a:latin typeface="Arial Rounded MT Bold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s-ES" sz="1600">
                          <a:latin typeface="Arial Rounded MT Bold" pitchFamily="34" charset="0"/>
                        </a:rPr>
                        <a:t>Active R&amp;D </a:t>
                      </a:r>
                      <a:r>
                        <a:rPr lang="es-ES" sz="1600" err="1">
                          <a:latin typeface="Arial Rounded MT Bold" pitchFamily="34" charset="0"/>
                        </a:rPr>
                        <a:t>going</a:t>
                      </a:r>
                      <a:r>
                        <a:rPr lang="es-ES" sz="1600">
                          <a:latin typeface="Arial Rounded MT Bold" pitchFamily="34" charset="0"/>
                        </a:rPr>
                        <a:t> </a:t>
                      </a:r>
                      <a:r>
                        <a:rPr lang="es-ES" sz="1600" err="1">
                          <a:latin typeface="Arial Rounded MT Bold" pitchFamily="34" charset="0"/>
                        </a:rPr>
                        <a:t>on</a:t>
                      </a:r>
                      <a:r>
                        <a:rPr lang="es-ES" sz="1600">
                          <a:latin typeface="Arial Rounded MT Bold" pitchFamily="34" charset="0"/>
                        </a:rPr>
                        <a:t>,…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r>
                        <a:rPr lang="es-ES" sz="2400" err="1">
                          <a:latin typeface="Arial Rounded MT Bold" pitchFamily="34" charset="0"/>
                        </a:rPr>
                        <a:t>Lab</a:t>
                      </a:r>
                      <a:r>
                        <a:rPr lang="es-ES" sz="2400">
                          <a:latin typeface="Arial Rounded MT Bold" pitchFamily="34" charset="0"/>
                        </a:rPr>
                        <a:t> </a:t>
                      </a:r>
                    </a:p>
                    <a:p>
                      <a:r>
                        <a:rPr lang="es-ES" sz="2400">
                          <a:latin typeface="Arial Rounded MT Bold" pitchFamily="34" charset="0"/>
                        </a:rPr>
                        <a:t>axions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>
                          <a:latin typeface="Arial Rounded MT Bold" pitchFamily="34" charset="0"/>
                        </a:rPr>
                        <a:t>ALPS, JURA, </a:t>
                      </a:r>
                    </a:p>
                    <a:p>
                      <a:pPr algn="ctr"/>
                      <a:r>
                        <a:rPr lang="es-ES" sz="1600" kern="1200">
                          <a:solidFill>
                            <a:schemeClr val="dk1"/>
                          </a:solidFill>
                          <a:latin typeface="Arial Rounded MT Bold" pitchFamily="34" charset="0"/>
                          <a:ea typeface="+mn-ea"/>
                          <a:cs typeface="+mn-cs"/>
                        </a:rPr>
                        <a:t>OSQAR</a:t>
                      </a:r>
                      <a:r>
                        <a:rPr lang="es-ES" sz="1800">
                          <a:latin typeface="Arial Rounded MT Bold" pitchFamily="34" charset="0"/>
                        </a:rPr>
                        <a:t>, </a:t>
                      </a:r>
                      <a:r>
                        <a:rPr lang="es-ES" sz="1600">
                          <a:latin typeface="Arial Rounded MT Bold" pitchFamily="34" charset="0"/>
                        </a:rPr>
                        <a:t>CROWS, ARIADNE</a:t>
                      </a:r>
                      <a:r>
                        <a:rPr lang="es-ES" sz="1400">
                          <a:latin typeface="Arial Rounded MT Bold" pitchFamily="34" charset="0"/>
                        </a:rPr>
                        <a:t>,…</a:t>
                      </a:r>
                      <a:endParaRPr lang="es-ES" sz="1600"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Very low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Ready</a:t>
                      </a:r>
                      <a:r>
                        <a:rPr kumimoji="0" lang="es-E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 for </a:t>
                      </a:r>
                      <a:r>
                        <a:rPr kumimoji="0" lang="es-ES" sz="1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large</a:t>
                      </a:r>
                      <a:r>
                        <a:rPr kumimoji="0" lang="es-E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scale</a:t>
                      </a:r>
                      <a:r>
                        <a:rPr kumimoji="0" lang="es-E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18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experiment</a:t>
                      </a:r>
                      <a:endParaRPr kumimoji="0" lang="es-E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Rounded MT Bold" panose="020F07040305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4176">
                <a:tc>
                  <a:txBody>
                    <a:bodyPr/>
                    <a:lstStyle/>
                    <a:p>
                      <a:r>
                        <a:rPr lang="es-ES" sz="2400" b="0">
                          <a:latin typeface="Arial Rounded MT Bold" pitchFamily="34" charset="0"/>
                        </a:rPr>
                        <a:t>Solar </a:t>
                      </a:r>
                    </a:p>
                    <a:p>
                      <a:r>
                        <a:rPr lang="es-ES" sz="2400" b="0">
                          <a:latin typeface="Arial Rounded MT Bold" pitchFamily="34" charset="0"/>
                        </a:rPr>
                        <a:t>axions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latin typeface="Arial Rounded MT Bold" pitchFamily="34" charset="0"/>
                        </a:rPr>
                        <a:t>SUMICO, CAST,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Arial Rounded MT Bold" pitchFamily="34" charset="0"/>
                        </a:rPr>
                        <a:t>(</a:t>
                      </a:r>
                      <a:r>
                        <a:rPr lang="es-ES" sz="2000" b="0" dirty="0" err="1">
                          <a:solidFill>
                            <a:schemeClr val="tx1"/>
                          </a:solidFill>
                          <a:latin typeface="Arial Rounded MT Bold" pitchFamily="34" charset="0"/>
                        </a:rPr>
                        <a:t>Baby</a:t>
                      </a: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Arial Rounded MT Bold" pitchFamily="34" charset="0"/>
                        </a:rPr>
                        <a:t>)IAXO</a:t>
                      </a:r>
                      <a:endParaRPr lang="es-ES" sz="1800" b="0" dirty="0">
                        <a:solidFill>
                          <a:schemeClr val="tx1"/>
                        </a:solidFill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800" kern="1200" err="1">
                          <a:solidFill>
                            <a:schemeClr val="dk1"/>
                          </a:solidFill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Low</a:t>
                      </a:r>
                      <a:endParaRPr lang="es-ES" sz="1800" kern="1200">
                        <a:solidFill>
                          <a:schemeClr val="dk1"/>
                        </a:solidFill>
                        <a:latin typeface="Arial Rounded MT Bold" panose="020F07040305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err="1">
                          <a:latin typeface="Arial Rounded MT Bold" pitchFamily="34" charset="0"/>
                        </a:rPr>
                        <a:t>Ready</a:t>
                      </a:r>
                      <a:r>
                        <a:rPr lang="es-ES" sz="2000" baseline="0" dirty="0">
                          <a:latin typeface="Arial Rounded MT Bold" pitchFamily="34" charset="0"/>
                        </a:rPr>
                        <a:t> for </a:t>
                      </a:r>
                      <a:r>
                        <a:rPr lang="es-ES" sz="2000" baseline="0" dirty="0" err="1">
                          <a:latin typeface="Arial Rounded MT Bold" pitchFamily="34" charset="0"/>
                        </a:rPr>
                        <a:t>large</a:t>
                      </a:r>
                      <a:r>
                        <a:rPr lang="es-ES" sz="2000" baseline="0" dirty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2000" baseline="0" dirty="0" err="1">
                          <a:latin typeface="Arial Rounded MT Bold" pitchFamily="34" charset="0"/>
                        </a:rPr>
                        <a:t>scale</a:t>
                      </a:r>
                      <a:r>
                        <a:rPr lang="es-ES" sz="2000" baseline="0" dirty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2000" baseline="0" dirty="0" err="1">
                          <a:latin typeface="Arial Rounded MT Bold" pitchFamily="34" charset="0"/>
                        </a:rPr>
                        <a:t>experiment</a:t>
                      </a:r>
                      <a:endParaRPr lang="es-ES" sz="2000" b="1" dirty="0">
                        <a:solidFill>
                          <a:srgbClr val="FF0000"/>
                        </a:solidFill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" name="Picture 4" descr="银河图标">
            <a:hlinkClick r:id="rId2"/>
            <a:extLst>
              <a:ext uri="{FF2B5EF4-FFF2-40B4-BE49-F238E27FC236}">
                <a16:creationId xmlns:a16="http://schemas.microsoft.com/office/drawing/2014/main" id="{007728D1-5FEC-4244-9306-1AD024972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56829">
            <a:off x="3251419" y="2341209"/>
            <a:ext cx="1296143" cy="1296144"/>
          </a:xfrm>
          <a:prstGeom prst="rect">
            <a:avLst/>
          </a:prstGeom>
          <a:noFill/>
        </p:spPr>
      </p:pic>
      <p:pic>
        <p:nvPicPr>
          <p:cNvPr id="15" name="Picture 4" descr="https://encrypted-tbn2.gstatic.com/images?q=tbn:ANd9GcRezIV1PJLpqfDTV1hBCXuBNdOlFEzuJO11KV8JiI-dbe_ZXltD1w">
            <a:hlinkClick r:id="rId4"/>
            <a:extLst>
              <a:ext uri="{FF2B5EF4-FFF2-40B4-BE49-F238E27FC236}">
                <a16:creationId xmlns:a16="http://schemas.microsoft.com/office/drawing/2014/main" id="{EF4B44E7-EB40-A544-A3B0-4623EBA14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1257" y="3717032"/>
            <a:ext cx="926551" cy="820907"/>
          </a:xfrm>
          <a:prstGeom prst="rect">
            <a:avLst/>
          </a:prstGeom>
          <a:noFill/>
        </p:spPr>
      </p:pic>
      <p:pic>
        <p:nvPicPr>
          <p:cNvPr id="16" name="Picture 2" descr="https://encrypted-tbn2.gstatic.com/images?q=tbn:ANd9GcTTiOpy5Ofiq68JKHmUTMkFKk4pucE4jGwOWa5eGRWrj1nVm4X5">
            <a:hlinkClick r:id="rId6"/>
            <a:extLst>
              <a:ext uri="{FF2B5EF4-FFF2-40B4-BE49-F238E27FC236}">
                <a16:creationId xmlns:a16="http://schemas.microsoft.com/office/drawing/2014/main" id="{D7CFE072-5942-5845-BD6A-106855380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5680" y="4725144"/>
            <a:ext cx="1368152" cy="1368152"/>
          </a:xfrm>
          <a:prstGeom prst="rect">
            <a:avLst/>
          </a:prstGeom>
          <a:noFill/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E16AE86-32E9-3D49-8B01-A3B923498A8A}"/>
              </a:ext>
            </a:extLst>
          </p:cNvPr>
          <p:cNvSpPr txBox="1"/>
          <p:nvPr/>
        </p:nvSpPr>
        <p:spPr>
          <a:xfrm rot="17287871">
            <a:off x="-610561" y="3883061"/>
            <a:ext cx="3220136" cy="70788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 Rounded MT Bold" panose="020F0704030504030204" pitchFamily="34" charset="0"/>
              </a:rPr>
              <a:t>Large complementarity among categories</a:t>
            </a:r>
          </a:p>
        </p:txBody>
      </p:sp>
    </p:spTree>
    <p:extLst>
      <p:ext uri="{BB962C8B-B14F-4D97-AF65-F5344CB8AC3E}">
        <p14:creationId xmlns:p14="http://schemas.microsoft.com/office/powerpoint/2010/main" val="1323098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73C617-B200-DE44-9413-78378E8BB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" y="744856"/>
            <a:ext cx="12001500" cy="5803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B15CF0-2DD5-0A47-892D-2A19AB0311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266" y="5447624"/>
            <a:ext cx="1295400" cy="1384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D69631-E2CB-DF4B-9D46-32C1D5A65E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0" y="1600200"/>
            <a:ext cx="2385332" cy="112093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0FA1B-D4AC-B341-BDE6-0F06D7FFF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D5E4AD-AE7E-284B-B8AC-B9D1781CA24D}"/>
              </a:ext>
            </a:extLst>
          </p:cNvPr>
          <p:cNvSpPr txBox="1"/>
          <p:nvPr/>
        </p:nvSpPr>
        <p:spPr>
          <a:xfrm>
            <a:off x="1447800" y="43329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C00000"/>
                </a:solidFill>
              </a:rPr>
              <a:t>Initiatives integrated into the Technology WG</a:t>
            </a:r>
          </a:p>
        </p:txBody>
      </p:sp>
    </p:spTree>
    <p:extLst>
      <p:ext uri="{BB962C8B-B14F-4D97-AF65-F5344CB8AC3E}">
        <p14:creationId xmlns:p14="http://schemas.microsoft.com/office/powerpoint/2010/main" val="23470877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994492-E2A2-D14E-9DAC-7BABE3F74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IAXO by way of </a:t>
            </a:r>
            <a:r>
              <a:rPr lang="en-GB" dirty="0" err="1"/>
              <a:t>BabyIAXO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EFF4DA-F987-D64D-A718-A9065684C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1D935-B743-BE44-B483-932BAEDAA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6184374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48F434-2DA1-154F-B7C9-915F77F82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219200"/>
            <a:ext cx="3486150" cy="3314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06E56D-D9A5-7541-AAFE-D676B5A55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844" y="4732338"/>
            <a:ext cx="3098800" cy="2111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0B5FA9-7A0D-7A4B-9E78-57212D2A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0" y="5411876"/>
            <a:ext cx="6292850" cy="124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20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DE9B33-B47D-894B-A636-B88E46935E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04" y="0"/>
            <a:ext cx="11194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98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8B948-0860-C847-B56C-BF27A72AF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 factory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548732-4299-7641-BA24-E010EA79E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44</a:t>
            </a:fld>
            <a:endParaRPr lang="en-US"/>
          </a:p>
        </p:txBody>
      </p:sp>
      <p:pic>
        <p:nvPicPr>
          <p:cNvPr id="9" name="Picture 1" descr="Logo_gammafactory_f3.pdf">
            <a:extLst>
              <a:ext uri="{FF2B5EF4-FFF2-40B4-BE49-F238E27FC236}">
                <a16:creationId xmlns:a16="http://schemas.microsoft.com/office/drawing/2014/main" id="{5D331AA7-7557-7A44-B096-A87901BC9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6600" y="132080"/>
            <a:ext cx="1142471" cy="114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E0936D-95E6-5146-AF3F-C74A68631E8A}"/>
              </a:ext>
            </a:extLst>
          </p:cNvPr>
          <p:cNvSpPr txBox="1"/>
          <p:nvPr/>
        </p:nvSpPr>
        <p:spPr>
          <a:xfrm>
            <a:off x="152400" y="633182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Witek</a:t>
            </a:r>
            <a:r>
              <a:rPr lang="en-GB" dirty="0"/>
              <a:t> Krasny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D577D0-9B9B-F741-A3B8-26B12DCC0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1" y="3980380"/>
            <a:ext cx="12192000" cy="19255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B0CF82-55FE-3649-B74F-877B598A10D8}"/>
              </a:ext>
            </a:extLst>
          </p:cNvPr>
          <p:cNvSpPr txBox="1"/>
          <p:nvPr/>
        </p:nvSpPr>
        <p:spPr>
          <a:xfrm>
            <a:off x="0" y="3541925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Enjoy relativistic magic twice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EB3D92-011C-3542-805D-5BF52F1547DB}"/>
              </a:ext>
            </a:extLst>
          </p:cNvPr>
          <p:cNvSpPr txBox="1">
            <a:spLocks/>
          </p:cNvSpPr>
          <p:nvPr/>
        </p:nvSpPr>
        <p:spPr>
          <a:xfrm>
            <a:off x="533400" y="1460253"/>
            <a:ext cx="10972800" cy="18748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Accelerate and store high energy beams of highly ionized atoms and excite their atomic degrees of freedom by laser photons to produce:</a:t>
            </a:r>
          </a:p>
          <a:p>
            <a:pPr lvl="1"/>
            <a:endParaRPr lang="en-US" dirty="0"/>
          </a:p>
          <a:p>
            <a:pPr marL="457200" lvl="1" indent="0">
              <a:buFont typeface="Arial" pitchFamily="34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8943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45C3-6154-6442-A2F2-E81F5C78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Gamma Factory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5B7E92-E7C9-DF46-8390-30F57BB2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FE3CC-0141-2140-9F5F-82A818777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219200"/>
            <a:ext cx="8374846" cy="512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24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751A11DE-3460-3E42-99DD-2572D91328D5}" type="slidenum">
              <a:rPr lang="en-GB" smtClean="0"/>
              <a:pPr>
                <a:defRPr/>
              </a:pPr>
              <a:t>46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479148" y="1430875"/>
            <a:ext cx="798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Pb80+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088745" y="1427587"/>
            <a:ext cx="798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Pb81+</a:t>
            </a: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F650BA-EB78-4548-9CCC-B809E12A56E5}"/>
              </a:ext>
            </a:extLst>
          </p:cNvPr>
          <p:cNvSpPr txBox="1"/>
          <p:nvPr/>
        </p:nvSpPr>
        <p:spPr>
          <a:xfrm>
            <a:off x="6505781" y="1456179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Pb80+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59B0B2-A337-B94A-98D2-E469AB2F0120}"/>
              </a:ext>
            </a:extLst>
          </p:cNvPr>
          <p:cNvSpPr txBox="1"/>
          <p:nvPr/>
        </p:nvSpPr>
        <p:spPr>
          <a:xfrm>
            <a:off x="7151881" y="1456179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Pb81+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1232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FB412-984F-AE43-A308-9600019D7F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28600"/>
            <a:ext cx="7971663" cy="60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27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196389-78DB-C642-9FFE-63DC32E89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step: Proof of principle in SPS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61B05C-A96C-304C-9DA8-2FC7D792D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20C6-CC0C-F24C-B5A1-4EC552E8B6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171337"/>
            <a:ext cx="7346950" cy="39624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6ED223-1068-8A45-9AD1-C7C5FA560B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7195" y="2057400"/>
            <a:ext cx="3456039" cy="18796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B41933-C5CE-194B-9CB9-64A4CD81E3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130" y="4724400"/>
            <a:ext cx="5137150" cy="160655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46391B-22D1-1440-A1F0-D4F486F0CA7F}"/>
              </a:ext>
            </a:extLst>
          </p:cNvPr>
          <p:cNvSpPr txBox="1"/>
          <p:nvPr/>
        </p:nvSpPr>
        <p:spPr>
          <a:xfrm>
            <a:off x="990600" y="5625684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Work very much in progress</a:t>
            </a:r>
            <a:br>
              <a:rPr lang="en-GB" sz="2400" b="1" dirty="0">
                <a:solidFill>
                  <a:srgbClr val="0070C0"/>
                </a:solidFill>
              </a:rPr>
            </a:br>
            <a:r>
              <a:rPr lang="en-GB" sz="2400" b="1" dirty="0">
                <a:solidFill>
                  <a:srgbClr val="0070C0"/>
                </a:solidFill>
              </a:rPr>
              <a:t>Letter of Intent to SPSC submitted</a:t>
            </a:r>
          </a:p>
        </p:txBody>
      </p:sp>
    </p:spTree>
    <p:extLst>
      <p:ext uri="{BB962C8B-B14F-4D97-AF65-F5344CB8AC3E}">
        <p14:creationId xmlns:p14="http://schemas.microsoft.com/office/powerpoint/2010/main" val="13639798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C04A2-3BB1-2340-B91C-05C3B0B8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PBC BSM Benchmark Cases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AFDC54-53EE-984A-82DD-55B3A6AC7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7B4B28-B609-F64D-8625-A15C900E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124184"/>
            <a:ext cx="7883915" cy="4618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20A382-5D0B-5F46-81CC-86FABC19A330}"/>
              </a:ext>
            </a:extLst>
          </p:cNvPr>
          <p:cNvSpPr txBox="1"/>
          <p:nvPr/>
        </p:nvSpPr>
        <p:spPr>
          <a:xfrm>
            <a:off x="609600" y="914400"/>
            <a:ext cx="1066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  <a:cs typeface="Times New Roman" panose="02020603050405020304" pitchFamily="18" charset="0"/>
              </a:rPr>
              <a:t>The BSM WG selected a set of theoretically and phenomenologically motivated target areas</a:t>
            </a:r>
          </a:p>
          <a:p>
            <a:pPr algn="ctr"/>
            <a:r>
              <a:rPr lang="en-US" dirty="0">
                <a:solidFill>
                  <a:srgbClr val="0432FF"/>
                </a:solidFill>
                <a:cs typeface="Times New Roman" panose="02020603050405020304" pitchFamily="18" charset="0"/>
              </a:rPr>
              <a:t>used as benchmarks models to explore the physics reach of the received proposals</a:t>
            </a:r>
            <a:br>
              <a:rPr lang="en-US" dirty="0">
                <a:solidFill>
                  <a:srgbClr val="0432FF"/>
                </a:solidFill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432FF"/>
                </a:solidFill>
                <a:cs typeface="Times New Roman" panose="02020603050405020304" pitchFamily="18" charset="0"/>
              </a:rPr>
              <a:t> and put them  into the worldwide landscape.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688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845831-2DD2-D94C-9B32-2EB3F343C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need for physics</a:t>
            </a:r>
            <a:br>
              <a:rPr lang="en-US" dirty="0"/>
            </a:br>
            <a:r>
              <a:rPr lang="en-US" dirty="0"/>
              <a:t>Beyond the Standard Model (BSM)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7A6CC2-D253-814F-90F6-9E73A45E4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Dark Matter</a:t>
            </a:r>
          </a:p>
          <a:p>
            <a:r>
              <a:rPr lang="en-US" dirty="0"/>
              <a:t>Dark Energy</a:t>
            </a:r>
          </a:p>
          <a:p>
            <a:r>
              <a:rPr lang="en-US" dirty="0"/>
              <a:t>Neutrino masses and oscillations</a:t>
            </a:r>
          </a:p>
          <a:p>
            <a:r>
              <a:rPr lang="en-US" dirty="0"/>
              <a:t>Matter-antimatter asymmetry</a:t>
            </a:r>
          </a:p>
          <a:p>
            <a:endParaRPr lang="en-US" dirty="0"/>
          </a:p>
          <a:p>
            <a:r>
              <a:rPr lang="en-US" dirty="0"/>
              <a:t>Naturalness</a:t>
            </a:r>
          </a:p>
          <a:p>
            <a:r>
              <a:rPr lang="en-US" dirty="0"/>
              <a:t>Strong CP problem</a:t>
            </a:r>
          </a:p>
          <a:p>
            <a:r>
              <a:rPr lang="en-US" dirty="0"/>
              <a:t>Cosmological constant problem</a:t>
            </a:r>
          </a:p>
          <a:p>
            <a:r>
              <a:rPr lang="en-US" dirty="0"/>
              <a:t>Hierarchy problem</a:t>
            </a:r>
          </a:p>
          <a:p>
            <a:r>
              <a:rPr lang="en-US" dirty="0"/>
              <a:t>Stability of the Higgs mass against radiative corrections.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2DCA49-7B2B-B54E-8E1E-4777DF519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6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6D704B-F14D-7541-BA13-3E45FF049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photon – visible mode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D617FA-22AA-E74E-B163-13815C2C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415258-9106-C54E-B5C2-D57FE7F96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184" y="1483886"/>
            <a:ext cx="8565631" cy="5044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4CFC0E-2ADE-BB43-9D7B-F325047C6B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93" y="5029199"/>
            <a:ext cx="2023807" cy="166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047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03905-81E6-AD4B-A2D5-9A22F7C55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-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639F9-B3F1-3249-91E1-1D7C7DFA2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16576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Well motivated, competitive, cost-effective options, making good use of CERN’s existing complex, beams, and expertise.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B0C58-C957-E74B-BCD6-AA47F8BF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C0423-2E62-8243-9F76-2606B4A87194}"/>
              </a:ext>
            </a:extLst>
          </p:cNvPr>
          <p:cNvSpPr txBox="1"/>
          <p:nvPr/>
        </p:nvSpPr>
        <p:spPr bwMode="auto">
          <a:xfrm>
            <a:off x="170393" y="2908725"/>
            <a:ext cx="4267200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1600" b="1" u="sng" dirty="0"/>
              <a:t>Rare decays and precise measurements</a:t>
            </a:r>
          </a:p>
          <a:p>
            <a:r>
              <a:rPr lang="en-US" altLang="en-US" sz="1600" dirty="0"/>
              <a:t>KLEVER (K</a:t>
            </a:r>
            <a:r>
              <a:rPr lang="en-US" altLang="en-US" sz="1600" baseline="30000" dirty="0"/>
              <a:t>0</a:t>
            </a:r>
            <a:r>
              <a:rPr lang="en-US" altLang="en-US" sz="1600" baseline="-25000" dirty="0"/>
              <a:t>L</a:t>
            </a:r>
            <a:r>
              <a:rPr lang="en-US" altLang="en-US" sz="1600" dirty="0"/>
              <a:t> </a:t>
            </a:r>
            <a:r>
              <a:rPr lang="en-US" altLang="en-US" sz="1600" dirty="0">
                <a:sym typeface="Wingdings" pitchFamily="2" charset="2"/>
              </a:rPr>
              <a:t> π</a:t>
            </a:r>
            <a:r>
              <a:rPr lang="en-US" altLang="en-US" sz="1600" baseline="30000" dirty="0">
                <a:sym typeface="Wingdings" pitchFamily="2" charset="2"/>
              </a:rPr>
              <a:t>0</a:t>
            </a:r>
            <a:r>
              <a:rPr lang="en-US" altLang="en-US" sz="1600" dirty="0">
                <a:sym typeface="Wingdings" pitchFamily="2" charset="2"/>
              </a:rPr>
              <a:t>𝜈𝜈)</a:t>
            </a:r>
          </a:p>
          <a:p>
            <a:r>
              <a:rPr lang="en-US" altLang="en-US" sz="1600" dirty="0" err="1">
                <a:sym typeface="Wingdings" pitchFamily="2" charset="2"/>
              </a:rPr>
              <a:t>TauFV@BDF</a:t>
            </a:r>
            <a:r>
              <a:rPr lang="en-US" altLang="en-US" sz="1600" dirty="0">
                <a:sym typeface="Wingdings" pitchFamily="2" charset="2"/>
              </a:rPr>
              <a:t>: 𝜏  3μ</a:t>
            </a:r>
          </a:p>
          <a:p>
            <a:r>
              <a:rPr lang="en-US" altLang="en-US" sz="1600" dirty="0">
                <a:sym typeface="Wingdings" pitchFamily="2" charset="2"/>
              </a:rPr>
              <a:t>REDTOP (𝜂 decays)</a:t>
            </a:r>
          </a:p>
          <a:p>
            <a:r>
              <a:rPr lang="en-US" altLang="en-US" sz="1600" dirty="0" err="1">
                <a:sym typeface="Wingdings" pitchFamily="2" charset="2"/>
              </a:rPr>
              <a:t>MUonE</a:t>
            </a:r>
            <a:r>
              <a:rPr lang="en-US" altLang="en-US" sz="1600" dirty="0">
                <a:sym typeface="Wingdings" pitchFamily="2" charset="2"/>
              </a:rPr>
              <a:t> (hadronic vacuum polarization for (g-2</a:t>
            </a:r>
            <a:r>
              <a:rPr lang="en-US" altLang="en-US" sz="1600" baseline="-25000" dirty="0">
                <a:sym typeface="Wingdings" pitchFamily="2" charset="2"/>
              </a:rPr>
              <a:t>μ</a:t>
            </a:r>
            <a:r>
              <a:rPr lang="en-US" altLang="en-US" sz="1600" dirty="0">
                <a:sym typeface="Wingdings" pitchFamily="2" charset="2"/>
              </a:rPr>
              <a:t>))</a:t>
            </a:r>
          </a:p>
          <a:p>
            <a:r>
              <a:rPr lang="en-US" altLang="en-US" sz="1600" dirty="0">
                <a:sym typeface="Wingdings" pitchFamily="2" charset="2"/>
              </a:rPr>
              <a:t>EDM proton storage ring</a:t>
            </a:r>
            <a:endParaRPr lang="en-US" alt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44F892-949E-AE48-9052-BC7E8E5EF333}"/>
              </a:ext>
            </a:extLst>
          </p:cNvPr>
          <p:cNvSpPr txBox="1"/>
          <p:nvPr/>
        </p:nvSpPr>
        <p:spPr bwMode="auto">
          <a:xfrm>
            <a:off x="8310627" y="2908725"/>
            <a:ext cx="370050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u="sng" dirty="0"/>
              <a:t>QCD measurements</a:t>
            </a:r>
          </a:p>
          <a:p>
            <a:pPr>
              <a:defRPr/>
            </a:pPr>
            <a:r>
              <a:rPr lang="en-US" sz="1600" dirty="0"/>
              <a:t>COMPASS++, DIRAC++</a:t>
            </a:r>
          </a:p>
          <a:p>
            <a:pPr>
              <a:defRPr/>
            </a:pPr>
            <a:r>
              <a:rPr lang="en-US" sz="1600" dirty="0"/>
              <a:t>NA61++, NA60++  </a:t>
            </a:r>
          </a:p>
          <a:p>
            <a:pPr>
              <a:defRPr/>
            </a:pPr>
            <a:r>
              <a:rPr lang="en-US" sz="1600" dirty="0"/>
              <a:t>Fixed target (gas, crystals) in ALICE &amp; LHCb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37C9FC-C906-AD46-AA8C-9721CC812D8B}"/>
              </a:ext>
            </a:extLst>
          </p:cNvPr>
          <p:cNvSpPr txBox="1"/>
          <p:nvPr/>
        </p:nvSpPr>
        <p:spPr bwMode="auto">
          <a:xfrm>
            <a:off x="1275293" y="4855756"/>
            <a:ext cx="632460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u="sng" dirty="0"/>
              <a:t>Non-accelerator projects</a:t>
            </a:r>
          </a:p>
          <a:p>
            <a:pPr>
              <a:defRPr/>
            </a:pPr>
            <a:r>
              <a:rPr lang="en-US" sz="1600" dirty="0"/>
              <a:t>Exploit CERN’s technology (RF, vacuum, magnets, optics, cryogenics) for</a:t>
            </a:r>
          </a:p>
          <a:p>
            <a:pPr>
              <a:defRPr/>
            </a:pPr>
            <a:r>
              <a:rPr lang="en-US" sz="1600" dirty="0"/>
              <a:t>experiments possibly located in other labs.</a:t>
            </a:r>
          </a:p>
          <a:p>
            <a:pPr>
              <a:defRPr/>
            </a:pPr>
            <a:r>
              <a:rPr lang="en-US" sz="1600" dirty="0"/>
              <a:t>E.g. axion searches: IAXO (helioscope), JURA (Light Shining through Wall)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5419E3-81DD-7D4F-894D-5BDAAE21A1ED}"/>
              </a:ext>
            </a:extLst>
          </p:cNvPr>
          <p:cNvSpPr txBox="1"/>
          <p:nvPr/>
        </p:nvSpPr>
        <p:spPr bwMode="auto">
          <a:xfrm>
            <a:off x="4572000" y="2914300"/>
            <a:ext cx="357374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u="sng" dirty="0"/>
              <a:t>Long-lived particles from LHC collisions</a:t>
            </a:r>
          </a:p>
          <a:p>
            <a:pPr>
              <a:defRPr/>
            </a:pPr>
            <a:r>
              <a:rPr lang="en-US" sz="1600" dirty="0"/>
              <a:t>FASER, MATHUSLA, CODEX-b, </a:t>
            </a:r>
            <a:r>
              <a:rPr lang="en-US" sz="1600" dirty="0" err="1"/>
              <a:t>milliQAN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80F7A-13C5-A645-9780-D92E5FDAECBC}"/>
              </a:ext>
            </a:extLst>
          </p:cNvPr>
          <p:cNvSpPr txBox="1"/>
          <p:nvPr/>
        </p:nvSpPr>
        <p:spPr bwMode="auto">
          <a:xfrm>
            <a:off x="8310627" y="4371616"/>
            <a:ext cx="358140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1600" b="1" u="sng" dirty="0"/>
              <a:t>Hidden sector with “beam dumps”</a:t>
            </a:r>
          </a:p>
          <a:p>
            <a:r>
              <a:rPr lang="en-US" altLang="en-US" sz="1600" dirty="0"/>
              <a:t>NA64++ (</a:t>
            </a:r>
            <a:r>
              <a:rPr lang="en-US" altLang="en-US" sz="1600" dirty="0" err="1"/>
              <a:t>e,</a:t>
            </a:r>
            <a:r>
              <a:rPr lang="en-US" altLang="en-US" sz="1600" dirty="0" err="1">
                <a:sym typeface="Wingdings" pitchFamily="2" charset="2"/>
              </a:rPr>
              <a:t>μ</a:t>
            </a:r>
            <a:r>
              <a:rPr lang="en-US" altLang="en-US" sz="1600" dirty="0">
                <a:sym typeface="Wingdings" pitchFamily="2" charset="2"/>
              </a:rPr>
              <a:t>)</a:t>
            </a:r>
            <a:endParaRPr lang="en-US" altLang="en-US" sz="1600" dirty="0"/>
          </a:p>
          <a:p>
            <a:r>
              <a:rPr lang="en-US" altLang="en-US" sz="1600" dirty="0"/>
              <a:t>NA62++</a:t>
            </a:r>
          </a:p>
          <a:p>
            <a:r>
              <a:rPr lang="en-US" altLang="en-US" sz="1600" dirty="0"/>
              <a:t>Beam Dump Facility at North Area (SHiP)</a:t>
            </a:r>
          </a:p>
          <a:p>
            <a:r>
              <a:rPr lang="en-US" altLang="en-US" sz="1600" dirty="0" err="1"/>
              <a:t>LDMX@eSPS</a:t>
            </a:r>
            <a:r>
              <a:rPr lang="en-US" altLang="en-US" sz="1600" dirty="0"/>
              <a:t> </a:t>
            </a:r>
          </a:p>
          <a:p>
            <a:r>
              <a:rPr lang="en-US" altLang="en-US" sz="1600" dirty="0"/>
              <a:t>AWAKE++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108EA2-9710-6E45-B4C8-89BB8149AD34}"/>
              </a:ext>
            </a:extLst>
          </p:cNvPr>
          <p:cNvSpPr txBox="1"/>
          <p:nvPr/>
        </p:nvSpPr>
        <p:spPr bwMode="auto">
          <a:xfrm>
            <a:off x="4572000" y="3767662"/>
            <a:ext cx="3352800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1600" b="1" u="sng" dirty="0"/>
              <a:t>Other facilities:</a:t>
            </a:r>
          </a:p>
          <a:p>
            <a:r>
              <a:rPr lang="en-US" altLang="en-US" sz="1600" dirty="0"/>
              <a:t>𝛾-factory from Partially Stripped Ions; </a:t>
            </a:r>
            <a:r>
              <a:rPr lang="en-US" altLang="en-US" sz="1600" dirty="0" err="1"/>
              <a:t>nuSTORM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120287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828C3D-AA54-4D42-9CF3-7FF67C122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52F03-12C3-274B-9771-6CE92D209B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2166"/>
            <a:ext cx="12192000" cy="605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547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29245-0F7D-BE46-AEBC-9897DD932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495800"/>
            <a:ext cx="10363200" cy="1470025"/>
          </a:xfrm>
        </p:spPr>
        <p:txBody>
          <a:bodyPr/>
          <a:lstStyle/>
          <a:p>
            <a:r>
              <a:rPr lang="en-GB" dirty="0">
                <a:gradFill flip="none" rotWithShape="1">
                  <a:gsLst>
                    <a:gs pos="0">
                      <a:srgbClr val="C00000"/>
                    </a:gs>
                    <a:gs pos="17000">
                      <a:srgbClr val="FF0000"/>
                    </a:gs>
                    <a:gs pos="98000">
                      <a:srgbClr val="7030A0"/>
                    </a:gs>
                    <a:gs pos="94000">
                      <a:srgbClr val="002060"/>
                    </a:gs>
                    <a:gs pos="85000">
                      <a:srgbClr val="0070C0"/>
                    </a:gs>
                    <a:gs pos="76000">
                      <a:srgbClr val="00B0F0"/>
                    </a:gs>
                    <a:gs pos="65000">
                      <a:srgbClr val="00B050"/>
                    </a:gs>
                    <a:gs pos="54000">
                      <a:srgbClr val="92D050"/>
                    </a:gs>
                    <a:gs pos="41000">
                      <a:srgbClr val="FFFF00"/>
                    </a:gs>
                    <a:gs pos="29000">
                      <a:srgbClr val="FFC000"/>
                    </a:gs>
                  </a:gsLst>
                  <a:lin ang="0" scaled="1"/>
                  <a:tileRect/>
                </a:gradFill>
              </a:rPr>
              <a:t>The future is colourful and dark</a:t>
            </a:r>
            <a:br>
              <a:rPr lang="en-GB" dirty="0">
                <a:gradFill flip="none" rotWithShape="1">
                  <a:gsLst>
                    <a:gs pos="0">
                      <a:srgbClr val="C00000"/>
                    </a:gs>
                    <a:gs pos="17000">
                      <a:srgbClr val="FF0000"/>
                    </a:gs>
                    <a:gs pos="98000">
                      <a:srgbClr val="7030A0"/>
                    </a:gs>
                    <a:gs pos="94000">
                      <a:srgbClr val="002060"/>
                    </a:gs>
                    <a:gs pos="85000">
                      <a:srgbClr val="0070C0"/>
                    </a:gs>
                    <a:gs pos="76000">
                      <a:srgbClr val="00B0F0"/>
                    </a:gs>
                    <a:gs pos="65000">
                      <a:srgbClr val="00B050"/>
                    </a:gs>
                    <a:gs pos="54000">
                      <a:srgbClr val="92D050"/>
                    </a:gs>
                    <a:gs pos="41000">
                      <a:srgbClr val="FFFF00"/>
                    </a:gs>
                    <a:gs pos="29000">
                      <a:srgbClr val="FFC000"/>
                    </a:gs>
                  </a:gsLst>
                  <a:lin ang="0" scaled="1"/>
                  <a:tileRect/>
                </a:gradFill>
              </a:rPr>
            </a:br>
            <a:r>
              <a:rPr lang="en-GB" dirty="0">
                <a:gradFill flip="none" rotWithShape="1">
                  <a:gsLst>
                    <a:gs pos="0">
                      <a:srgbClr val="C00000"/>
                    </a:gs>
                    <a:gs pos="17000">
                      <a:srgbClr val="FF0000"/>
                    </a:gs>
                    <a:gs pos="98000">
                      <a:srgbClr val="7030A0"/>
                    </a:gs>
                    <a:gs pos="94000">
                      <a:srgbClr val="002060"/>
                    </a:gs>
                    <a:gs pos="85000">
                      <a:srgbClr val="0070C0"/>
                    </a:gs>
                    <a:gs pos="76000">
                      <a:srgbClr val="00B0F0"/>
                    </a:gs>
                    <a:gs pos="65000">
                      <a:srgbClr val="00B050"/>
                    </a:gs>
                    <a:gs pos="54000">
                      <a:srgbClr val="92D050"/>
                    </a:gs>
                    <a:gs pos="41000">
                      <a:srgbClr val="FFFF00"/>
                    </a:gs>
                    <a:gs pos="29000">
                      <a:srgbClr val="FFC000"/>
                    </a:gs>
                  </a:gsLst>
                  <a:lin ang="0" scaled="1"/>
                  <a:tileRect/>
                </a:gradFill>
              </a:rPr>
              <a:t>and interesting!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15511-C159-7C4E-B263-F0F462B5E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685800"/>
            <a:ext cx="9296400" cy="3200400"/>
          </a:xfrm>
          <a:noFill/>
        </p:spPr>
        <p:txBody>
          <a:bodyPr>
            <a:normAutofit fontScale="85000" lnSpcReduction="10000"/>
          </a:bodyPr>
          <a:lstStyle/>
          <a:p>
            <a:pPr algn="l"/>
            <a:r>
              <a:rPr lang="en-GB" dirty="0">
                <a:solidFill>
                  <a:srgbClr val="FFFF00"/>
                </a:solidFill>
              </a:rPr>
              <a:t>The absence, so far, of unambiguous signals of new physics from</a:t>
            </a:r>
          </a:p>
          <a:p>
            <a:pPr lvl="1" algn="l"/>
            <a:r>
              <a:rPr lang="en-GB" dirty="0">
                <a:solidFill>
                  <a:srgbClr val="FFFF00"/>
                </a:solidFill>
              </a:rPr>
              <a:t>direct searches at the LHC, </a:t>
            </a:r>
          </a:p>
          <a:p>
            <a:pPr lvl="1" algn="l"/>
            <a:r>
              <a:rPr lang="en-GB" dirty="0">
                <a:solidFill>
                  <a:srgbClr val="FFFF00"/>
                </a:solidFill>
              </a:rPr>
              <a:t>indirect searches in flavour physics, </a:t>
            </a:r>
          </a:p>
          <a:p>
            <a:pPr lvl="1" algn="l"/>
            <a:r>
              <a:rPr lang="en-GB" dirty="0">
                <a:solidFill>
                  <a:srgbClr val="FFFF00"/>
                </a:solidFill>
              </a:rPr>
              <a:t>and direct detection Dark Matter experiments, </a:t>
            </a:r>
          </a:p>
          <a:p>
            <a:pPr lvl="1" algn="l"/>
            <a:r>
              <a:rPr lang="en-GB" dirty="0">
                <a:solidFill>
                  <a:srgbClr val="FFFF00"/>
                </a:solidFill>
              </a:rPr>
              <a:t>along with the absence of a clear guidance from theory about the energy scale, motivates today, more than ever, the broadening of the experimental effort in the quest for new physics</a:t>
            </a:r>
          </a:p>
          <a:p>
            <a:pPr algn="l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421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93A09B-F725-2547-928D-0B179B1A1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54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BD1B4-2ADB-9845-A14A-A330F2CF6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000"/>
            <a:ext cx="12192000" cy="49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261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29F1B4-8FB7-4ACE-AA9A-6CB8528E7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3176" y="334780"/>
            <a:ext cx="5378823" cy="637082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dirty="0"/>
              <a:t>Luis Alvarez, Nobel laureate of physics in 1968, and one of the first experimental physicists to measure the magnetic dipole moment of the neutron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5FD5552-7AAC-4A7F-BB78-80A23DB8E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3507" y="2779947"/>
            <a:ext cx="2523752" cy="369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BE3BD7-659E-4643-B07E-F166BF616F98}"/>
              </a:ext>
            </a:extLst>
          </p:cNvPr>
          <p:cNvSpPr/>
          <p:nvPr/>
        </p:nvSpPr>
        <p:spPr>
          <a:xfrm>
            <a:off x="268941" y="1606589"/>
            <a:ext cx="629919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dirty="0">
                <a:solidFill>
                  <a:schemeClr val="tx2"/>
                </a:solidFill>
              </a:rPr>
              <a:t>“Before you rush into continuing with a new, improved version of the experiment you’ve just done, sit down and take stock. Think deeply about what the important problems in physics are. </a:t>
            </a:r>
          </a:p>
          <a:p>
            <a:pPr algn="just"/>
            <a:endParaRPr lang="en-US" sz="2000" b="1" i="1" dirty="0">
              <a:solidFill>
                <a:schemeClr val="tx2"/>
              </a:solidFill>
            </a:endParaRPr>
          </a:p>
          <a:p>
            <a:pPr algn="just"/>
            <a:r>
              <a:rPr lang="en-US" sz="2000" b="1" i="1" dirty="0">
                <a:solidFill>
                  <a:schemeClr val="tx2"/>
                </a:solidFill>
              </a:rPr>
              <a:t>And think particularly deeply about the important opportunities in physics, opportunities that have emerged thanks to new technologies and recent experimental results. </a:t>
            </a:r>
          </a:p>
          <a:p>
            <a:pPr algn="just"/>
            <a:endParaRPr lang="en-US" sz="2000" b="1" i="1" dirty="0">
              <a:solidFill>
                <a:schemeClr val="tx2"/>
              </a:solidFill>
            </a:endParaRPr>
          </a:p>
          <a:p>
            <a:pPr algn="just"/>
            <a:r>
              <a:rPr lang="en-US" sz="2000" b="1" i="1" dirty="0">
                <a:solidFill>
                  <a:schemeClr val="tx2"/>
                </a:solidFill>
              </a:rPr>
              <a:t>Take a month or two to think about it; study what </a:t>
            </a:r>
            <a:r>
              <a:rPr lang="en-GB" sz="2000" b="1" i="1" dirty="0">
                <a:solidFill>
                  <a:schemeClr val="tx2"/>
                </a:solidFill>
              </a:rPr>
              <a:t>the most interesting and important problems are. Then decide what you want to do next.”</a:t>
            </a:r>
            <a:endParaRPr lang="en-US" sz="20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5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F6BA8-13DD-824B-B6EA-FEA7986F8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BF8F2-45AE-4A40-B4CD-920433438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172" y="0"/>
            <a:ext cx="916765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AD0568-1FAF-1949-AF3E-D0F9E74FBD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492876"/>
            <a:ext cx="1949450" cy="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53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1C9A82-35B8-A646-A91E-7C38EFF1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6F541-FFC3-BB4A-9C56-251E62229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341" y="0"/>
            <a:ext cx="916331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9FABF-68C8-CF43-9416-3FF35AA562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492876"/>
            <a:ext cx="1949450" cy="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71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PBC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5569C-B17F-384A-9730-25B84E3EF1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447800"/>
            <a:ext cx="8610600" cy="480644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E10CDE-A23D-0A49-806B-2BB29A032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4160" y="6492875"/>
            <a:ext cx="2844800" cy="365125"/>
          </a:xfrm>
        </p:spPr>
        <p:txBody>
          <a:bodyPr/>
          <a:lstStyle/>
          <a:p>
            <a:fld id="{1787A23F-BAF2-40F7-981E-A4E481A32A38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A2A8953-37DD-3344-891F-28DA7DFCE3CC}"/>
              </a:ext>
            </a:extLst>
          </p:cNvPr>
          <p:cNvSpPr/>
          <p:nvPr/>
        </p:nvSpPr>
        <p:spPr>
          <a:xfrm>
            <a:off x="2819400" y="1209172"/>
            <a:ext cx="5638800" cy="1447800"/>
          </a:xfrm>
          <a:prstGeom prst="roundRect">
            <a:avLst/>
          </a:prstGeom>
          <a:solidFill>
            <a:srgbClr val="F76BC1">
              <a:alpha val="14000"/>
            </a:srgb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GB" dirty="0"/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A48BFC8C-E207-4C43-82D6-6323ACE8D0E9}"/>
              </a:ext>
            </a:extLst>
          </p:cNvPr>
          <p:cNvSpPr/>
          <p:nvPr/>
        </p:nvSpPr>
        <p:spPr>
          <a:xfrm>
            <a:off x="2209800" y="1742572"/>
            <a:ext cx="533400" cy="381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0BC7BE-194E-F749-8740-372414234753}"/>
              </a:ext>
            </a:extLst>
          </p:cNvPr>
          <p:cNvSpPr txBox="1"/>
          <p:nvPr/>
        </p:nvSpPr>
        <p:spPr>
          <a:xfrm>
            <a:off x="152400" y="15240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Evaluate proposed options in the worldwide landscape</a:t>
            </a:r>
          </a:p>
        </p:txBody>
      </p:sp>
    </p:spTree>
    <p:extLst>
      <p:ext uri="{BB962C8B-B14F-4D97-AF65-F5344CB8AC3E}">
        <p14:creationId xmlns:p14="http://schemas.microsoft.com/office/powerpoint/2010/main" val="370506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54212E-9374-5744-8B11-1FB32CD92C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55" y="1081551"/>
            <a:ext cx="6815221" cy="49941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1827A90-9275-7C41-A82C-7FC8FF1A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Schematic overview of the BSM landscape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978695-B4F8-7F40-8A0D-DB0B6FBA9A2A}"/>
              </a:ext>
            </a:extLst>
          </p:cNvPr>
          <p:cNvSpPr txBox="1"/>
          <p:nvPr/>
        </p:nvSpPr>
        <p:spPr>
          <a:xfrm>
            <a:off x="7676870" y="1066800"/>
            <a:ext cx="429933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Beam dumps, Long Lived Particles</a:t>
            </a:r>
          </a:p>
          <a:p>
            <a:r>
              <a:rPr lang="en-GB" b="1" dirty="0">
                <a:solidFill>
                  <a:srgbClr val="0432FF"/>
                </a:solidFill>
              </a:rPr>
              <a:t>MeV – GeV </a:t>
            </a:r>
            <a:r>
              <a:rPr lang="en-GB" dirty="0"/>
              <a:t>(HNL, ALPS, Light Dark Matter)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714D2-C48C-1340-9643-D59968512AF2}"/>
              </a:ext>
            </a:extLst>
          </p:cNvPr>
          <p:cNvSpPr txBox="1"/>
          <p:nvPr/>
        </p:nvSpPr>
        <p:spPr>
          <a:xfrm>
            <a:off x="7461576" y="5509769"/>
            <a:ext cx="27432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Non-accelerator projects</a:t>
            </a:r>
          </a:p>
          <a:p>
            <a:r>
              <a:rPr lang="en-GB" b="1" dirty="0">
                <a:solidFill>
                  <a:srgbClr val="0432FF"/>
                </a:solidFill>
              </a:rPr>
              <a:t>Sub-eV</a:t>
            </a:r>
            <a:r>
              <a:rPr lang="en-GB" dirty="0"/>
              <a:t> (axions, ALPs)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D45FA7-0DEC-2F4F-A624-653F8DBF159D}"/>
              </a:ext>
            </a:extLst>
          </p:cNvPr>
          <p:cNvSpPr txBox="1"/>
          <p:nvPr/>
        </p:nvSpPr>
        <p:spPr>
          <a:xfrm>
            <a:off x="7676870" y="2649975"/>
            <a:ext cx="4146935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Precision experiments</a:t>
            </a:r>
          </a:p>
          <a:p>
            <a:r>
              <a:rPr lang="en-GB" b="1" dirty="0">
                <a:solidFill>
                  <a:srgbClr val="0432FF"/>
                </a:solidFill>
              </a:rPr>
              <a:t>&gt;&gt;</a:t>
            </a:r>
            <a:r>
              <a:rPr lang="en-GB" b="1" dirty="0" err="1">
                <a:solidFill>
                  <a:srgbClr val="0432FF"/>
                </a:solidFill>
              </a:rPr>
              <a:t>TeV</a:t>
            </a:r>
            <a:r>
              <a:rPr lang="en-GB" b="1" dirty="0">
                <a:solidFill>
                  <a:srgbClr val="0432FF"/>
                </a:solidFill>
              </a:rPr>
              <a:t> </a:t>
            </a:r>
            <a:r>
              <a:rPr lang="en-GB" dirty="0"/>
              <a:t>(search for new physics in clean and very rare flavour processes or in EDMs)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21E95A-5928-0148-84D5-FE998A83C5D6}"/>
              </a:ext>
            </a:extLst>
          </p:cNvPr>
          <p:cNvCxnSpPr>
            <a:stCxn id="5" idx="1"/>
          </p:cNvCxnSpPr>
          <p:nvPr/>
        </p:nvCxnSpPr>
        <p:spPr>
          <a:xfrm flipH="1">
            <a:off x="5486400" y="1389966"/>
            <a:ext cx="2190470" cy="32316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D25EDB-DE22-DC43-B45B-7C996FBE4FCA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6324600" y="2334312"/>
            <a:ext cx="1352270" cy="7773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CF2B37-4BC9-6A47-8012-9882E905575C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2604106" y="3733867"/>
            <a:ext cx="4857470" cy="209906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AB5D26B-E709-D145-824E-83FF83CCB5FB}"/>
              </a:ext>
            </a:extLst>
          </p:cNvPr>
          <p:cNvSpPr txBox="1"/>
          <p:nvPr/>
        </p:nvSpPr>
        <p:spPr>
          <a:xfrm>
            <a:off x="152400" y="64398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Heavy Neutral Leptons (HNL), Axion-like particles (ALPS)</a:t>
            </a:r>
          </a:p>
        </p:txBody>
      </p:sp>
    </p:spTree>
    <p:extLst>
      <p:ext uri="{BB962C8B-B14F-4D97-AF65-F5344CB8AC3E}">
        <p14:creationId xmlns:p14="http://schemas.microsoft.com/office/powerpoint/2010/main" val="1151068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6529434</TotalTime>
  <Words>1970</Words>
  <Application>Microsoft Macintosh PowerPoint</Application>
  <PresentationFormat>Widescreen</PresentationFormat>
  <Paragraphs>316</Paragraphs>
  <Slides>55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ＭＳ Ｐゴシック</vt:lpstr>
      <vt:lpstr>Arial</vt:lpstr>
      <vt:lpstr>Arial Rounded MT Bold</vt:lpstr>
      <vt:lpstr>Book Antiqua</vt:lpstr>
      <vt:lpstr>Calibri</vt:lpstr>
      <vt:lpstr>Cambria Math</vt:lpstr>
      <vt:lpstr>Franklin Gothic Heavy</vt:lpstr>
      <vt:lpstr>Symbol</vt:lpstr>
      <vt:lpstr>Times New Roman</vt:lpstr>
      <vt:lpstr>Wingdings</vt:lpstr>
      <vt:lpstr>Office Theme</vt:lpstr>
      <vt:lpstr>PowerPoint Presentation</vt:lpstr>
      <vt:lpstr>The brief</vt:lpstr>
      <vt:lpstr>PowerPoint Presentation</vt:lpstr>
      <vt:lpstr>PowerPoint Presentation</vt:lpstr>
      <vt:lpstr>The need for physics Beyond the Standard Model (BSM)</vt:lpstr>
      <vt:lpstr>PowerPoint Presentation</vt:lpstr>
      <vt:lpstr>PowerPoint Presentation</vt:lpstr>
      <vt:lpstr>PBC structure</vt:lpstr>
      <vt:lpstr>Schematic overview of the BSM landscape</vt:lpstr>
      <vt:lpstr>PowerPoint Presentation</vt:lpstr>
      <vt:lpstr>PowerPoint Presentation</vt:lpstr>
      <vt:lpstr>In the dark</vt:lpstr>
      <vt:lpstr>PowerPoint Presentation</vt:lpstr>
      <vt:lpstr>PowerPoint Presentation</vt:lpstr>
      <vt:lpstr>Direct detection – WIMP searches </vt:lpstr>
      <vt:lpstr>Hidden Sector</vt:lpstr>
      <vt:lpstr>PowerPoint Presentation</vt:lpstr>
      <vt:lpstr>Beam Dump Facilities</vt:lpstr>
      <vt:lpstr>Theorist’s picture</vt:lpstr>
      <vt:lpstr>Active beam dumps</vt:lpstr>
      <vt:lpstr>PowerPoint Presentation</vt:lpstr>
      <vt:lpstr>NA64++</vt:lpstr>
      <vt:lpstr>NA62++: dump mode</vt:lpstr>
      <vt:lpstr>SPS Beam Dump Facility (BDF)</vt:lpstr>
      <vt:lpstr>PowerPoint Presentation</vt:lpstr>
      <vt:lpstr>SHiP</vt:lpstr>
      <vt:lpstr>eSPS</vt:lpstr>
      <vt:lpstr>PowerPoint Presentation</vt:lpstr>
      <vt:lpstr>Long Lived Particles at the LHC</vt:lpstr>
      <vt:lpstr>Long Lived Particles at the LHC</vt:lpstr>
      <vt:lpstr>Precision</vt:lpstr>
      <vt:lpstr>PowerPoint Presentation</vt:lpstr>
      <vt:lpstr>Electric Dipole Moments</vt:lpstr>
      <vt:lpstr>EDM Storage Ring</vt:lpstr>
      <vt:lpstr>EDM Storage Ring</vt:lpstr>
      <vt:lpstr>Addressing systematics</vt:lpstr>
      <vt:lpstr>EDM Roadmap</vt:lpstr>
      <vt:lpstr>Axions</vt:lpstr>
      <vt:lpstr>Detection</vt:lpstr>
      <vt:lpstr>Detection of axions</vt:lpstr>
      <vt:lpstr>PowerPoint Presentation</vt:lpstr>
      <vt:lpstr>IAXO by way of BabyIAXO</vt:lpstr>
      <vt:lpstr>PowerPoint Presentation</vt:lpstr>
      <vt:lpstr>Gamma factory</vt:lpstr>
      <vt:lpstr>Gamma Factory</vt:lpstr>
      <vt:lpstr>PowerPoint Presentation</vt:lpstr>
      <vt:lpstr>PowerPoint Presentation</vt:lpstr>
      <vt:lpstr>Next step: Proof of principle in SPS</vt:lpstr>
      <vt:lpstr>PBC BSM Benchmark Cases</vt:lpstr>
      <vt:lpstr>Dark photon – visible mode</vt:lpstr>
      <vt:lpstr>Options - summary</vt:lpstr>
      <vt:lpstr>PowerPoint Presentation</vt:lpstr>
      <vt:lpstr>The future is colourful and dark and interesting!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TL4O matters arising</dc:title>
  <dc:subject/>
  <dc:creator>Mike Lamont</dc:creator>
  <cp:keywords/>
  <dc:description/>
  <cp:lastModifiedBy>Mike Lamont</cp:lastModifiedBy>
  <cp:revision>4300</cp:revision>
  <cp:lastPrinted>2019-05-13T05:28:56Z</cp:lastPrinted>
  <dcterms:created xsi:type="dcterms:W3CDTF">2011-01-18T19:25:28Z</dcterms:created>
  <dcterms:modified xsi:type="dcterms:W3CDTF">2020-01-28T14:32:18Z</dcterms:modified>
  <cp:category/>
</cp:coreProperties>
</file>