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8" r:id="rId2"/>
    <p:sldId id="266" r:id="rId3"/>
    <p:sldId id="278" r:id="rId4"/>
    <p:sldId id="269" r:id="rId5"/>
    <p:sldId id="305" r:id="rId6"/>
    <p:sldId id="303" r:id="rId7"/>
    <p:sldId id="304" r:id="rId8"/>
    <p:sldId id="264" r:id="rId9"/>
    <p:sldId id="300" r:id="rId10"/>
    <p:sldId id="297" r:id="rId11"/>
    <p:sldId id="284" r:id="rId12"/>
    <p:sldId id="298" r:id="rId13"/>
    <p:sldId id="302" r:id="rId14"/>
    <p:sldId id="299" r:id="rId15"/>
    <p:sldId id="267" r:id="rId1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NP User" initials="BU" lastIdx="1" clrIdx="0">
    <p:extLst>
      <p:ext uri="{19B8F6BF-5375-455C-9EA6-DF929625EA0E}">
        <p15:presenceInfo xmlns:p15="http://schemas.microsoft.com/office/powerpoint/2012/main" xmlns="" userId="BINP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-1644" y="-56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BDE3944-1023-4162-8EAD-A63E9A35FF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PANDA meeting 2017 July 20-25                                    </a:t>
            </a:r>
            <a:r>
              <a:rPr lang="en-US" dirty="0" smtClean="0"/>
              <a:t>Flowcheme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AC8C801-21D9-471C-AB85-FED1B1623E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CAE26-D026-4C2F-9B93-5A97629B72F8}" type="datetime1">
              <a:rPr lang="ru-RU" smtClean="0"/>
              <a:pPr/>
              <a:t>19.09.2019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A58C8B9-6721-43FB-807F-FD97EBBD6E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AADB302-A891-4BC8-9F8F-15ED72ED7B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9BB7A-2FD3-4038-9AA5-44DC3D017A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8202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PANDA meeting 2017 July 20-25                                    Flowcheme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C3290-B73D-43CD-B60B-0BFD35769E8E}" type="datetime1">
              <a:rPr lang="ru-RU" smtClean="0"/>
              <a:pPr/>
              <a:t>19.09.2019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29BB3-9E72-41AD-A89D-FC770D5737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78512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1138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743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2799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743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4110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398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743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743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2590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9610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9610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2590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743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743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783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1E51-12A7-4626-941E-61BDE5171836}" type="datetime1">
              <a:rPr lang="ru-RU" smtClean="0"/>
              <a:pPr/>
              <a:t>19.09.2019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BINP,  M.Kholopov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0EE7-ABEB-45F5-9263-42A0E4DE94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279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8F17-D652-45FD-8F04-426BA935B2EB}" type="datetime1">
              <a:rPr lang="ru-RU" smtClean="0"/>
              <a:pPr/>
              <a:t>19.09.2019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BINP,  M.Kholopov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0EE7-ABEB-45F5-9263-42A0E4DE94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4470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F1E0-4AC8-4F74-B2F4-1C498049ACF0}" type="datetime1">
              <a:rPr lang="ru-RU" smtClean="0"/>
              <a:pPr/>
              <a:t>19.09.2019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BINP,  M.Kholopov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0EE7-ABEB-45F5-9263-42A0E4DE94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75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288E-65D8-489F-83B9-04F498B52EAE}" type="datetime1">
              <a:rPr lang="ru-RU" smtClean="0"/>
              <a:pPr/>
              <a:t>19.09.2019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BINP,  M.Kholopov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0EE7-ABEB-45F5-9263-42A0E4DE94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468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D98B-7F6F-4EF8-8010-BD46C7BEB373}" type="datetime1">
              <a:rPr lang="ru-RU" smtClean="0"/>
              <a:pPr/>
              <a:t>19.09.2019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BINP,  M.Kholopov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0EE7-ABEB-45F5-9263-42A0E4DE94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3453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C1A2D-8A24-4E7B-9DFB-1AB5E45742EA}" type="datetime1">
              <a:rPr lang="ru-RU" smtClean="0"/>
              <a:pPr/>
              <a:t>19.09.2019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BINP,  M.Kholopov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0EE7-ABEB-45F5-9263-42A0E4DE94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9914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61FE7-4C85-4172-9A3C-672BAB9E3060}" type="datetime1">
              <a:rPr lang="ru-RU" smtClean="0"/>
              <a:pPr/>
              <a:t>19.09.2019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BINP,  M.Kholopov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0EE7-ABEB-45F5-9263-42A0E4DE94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752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0FFF-7469-42E3-B67F-74B4B22E33AD}" type="datetime1">
              <a:rPr lang="ru-RU" smtClean="0"/>
              <a:pPr/>
              <a:t>19.09.2019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BINP,  M.Kholopov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0EE7-ABEB-45F5-9263-42A0E4DE94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347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B5FD-35EB-4DDE-994B-3E764A91F219}" type="datetime1">
              <a:rPr lang="ru-RU" smtClean="0"/>
              <a:pPr/>
              <a:t>19.09.2019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BINP,  M.Kholopov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0EE7-ABEB-45F5-9263-42A0E4DE94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809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040B-3402-4BF8-9DEC-A391B4A2574E}" type="datetime1">
              <a:rPr lang="ru-RU" smtClean="0"/>
              <a:pPr/>
              <a:t>19.09.2019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BINP,  M.Kholopov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0EE7-ABEB-45F5-9263-42A0E4DE94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4291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DD772-5744-4751-B4A0-9CA899761B67}" type="datetime1">
              <a:rPr lang="ru-RU" smtClean="0"/>
              <a:pPr/>
              <a:t>19.09.2019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BINP,  M.Kholopov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0EE7-ABEB-45F5-9263-42A0E4DE94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0535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838DB-64C5-4573-AC13-37A9EE4FB59D}" type="datetime1">
              <a:rPr lang="ru-RU" smtClean="0"/>
              <a:pPr/>
              <a:t>19.09.2019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BINP,  M.Kholopov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80EE7-ABEB-45F5-9263-42A0E4DE94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221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INP logo клёво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6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744" y="1190625"/>
            <a:ext cx="8452069" cy="2337684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PANDA</a:t>
            </a:r>
            <a:br>
              <a:rPr lang="en-US" sz="50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50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de-DE" sz="50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</a:t>
            </a:r>
            <a:r>
              <a:rPr lang="de-DE" sz="5000" b="1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preliminary</a:t>
            </a:r>
            <a:r>
              <a:rPr lang="de-DE" sz="50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design </a:t>
            </a:r>
            <a:r>
              <a:rPr lang="de-DE" sz="5000" b="1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</a:t>
            </a:r>
            <a:r>
              <a:rPr lang="de-DE" sz="50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de-DE" sz="5000" b="1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de-DE" sz="50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50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control </a:t>
            </a:r>
            <a:br>
              <a:rPr lang="en-US" sz="50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50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Dewar for solenoid magnet</a:t>
            </a:r>
            <a:r>
              <a:rPr lang="en-US" sz="5000" b="1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</a:t>
            </a:r>
            <a:endParaRPr lang="ru-RU" sz="50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E601-9295-4C43-A5A6-E45B8BA6CC5F}" type="datetime1">
              <a:rPr lang="ru-RU" smtClean="0"/>
              <a:pPr/>
              <a:t>19.09.2019</a:t>
            </a:fld>
            <a:endParaRPr lang="en-US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BINP,  M.Kholopov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048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Pipelanes_CD_PANDA7.jpg"/>
          <p:cNvPicPr>
            <a:picLocks noChangeAspect="1"/>
          </p:cNvPicPr>
          <p:nvPr/>
        </p:nvPicPr>
        <p:blipFill>
          <a:blip r:embed="rId3" cstate="print"/>
          <a:srcRect l="22692" r="31154"/>
          <a:stretch>
            <a:fillRect/>
          </a:stretch>
        </p:blipFill>
        <p:spPr>
          <a:xfrm>
            <a:off x="5534025" y="1665208"/>
            <a:ext cx="3772575" cy="4592717"/>
          </a:xfrm>
          <a:prstGeom prst="rect">
            <a:avLst/>
          </a:prstGeom>
        </p:spPr>
      </p:pic>
      <p:pic>
        <p:nvPicPr>
          <p:cNvPr id="23" name="Рисунок 22" descr="Pipelanes_CD_PANDA6.jpg"/>
          <p:cNvPicPr>
            <a:picLocks noChangeAspect="1"/>
          </p:cNvPicPr>
          <p:nvPr/>
        </p:nvPicPr>
        <p:blipFill>
          <a:blip r:embed="rId4" cstate="print"/>
          <a:srcRect l="23750" t="1057" r="27596"/>
          <a:stretch>
            <a:fillRect/>
          </a:stretch>
        </p:blipFill>
        <p:spPr>
          <a:xfrm>
            <a:off x="571500" y="971550"/>
            <a:ext cx="4076290" cy="46577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19121" y="6100216"/>
            <a:ext cx="40260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4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The stage 2. </a:t>
            </a:r>
            <a:endParaRPr lang="en-US" sz="1400" b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29152" y="342900"/>
            <a:ext cx="48863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3" algn="just"/>
            <a:r>
              <a:rPr lang="en-US" sz="2000" b="1" dirty="0" smtClean="0">
                <a:solidFill>
                  <a:schemeClr val="accent1"/>
                </a:solidFill>
                <a:latin typeface="Arial Narrow" pitchFamily="34" charset="0"/>
                <a:cs typeface="Aharoni" pitchFamily="2" charset="-79"/>
              </a:rPr>
              <a:t>2. Installation of the </a:t>
            </a:r>
            <a:r>
              <a:rPr lang="en-US" sz="2000" b="1" dirty="0" smtClean="0">
                <a:solidFill>
                  <a:schemeClr val="accent1"/>
                </a:solidFill>
              </a:rPr>
              <a:t>thermal shields</a:t>
            </a:r>
            <a:r>
              <a:rPr lang="en-US" sz="2000" b="1" dirty="0" smtClean="0">
                <a:solidFill>
                  <a:schemeClr val="accent1"/>
                </a:solidFill>
                <a:latin typeface="Arial Narrow" pitchFamily="34" charset="0"/>
                <a:cs typeface="Aharoni" pitchFamily="2" charset="-79"/>
              </a:rPr>
              <a:t> at the Pipelines assembly, and attached the thermal bridges</a:t>
            </a:r>
          </a:p>
          <a:p>
            <a:pPr marL="538163" algn="just"/>
            <a:endParaRPr lang="en-US" sz="1400" b="1" dirty="0" smtClean="0">
              <a:solidFill>
                <a:srgbClr val="FF0000"/>
              </a:solidFill>
              <a:latin typeface="Arial Narrow" pitchFamily="34" charset="0"/>
              <a:cs typeface="Aharoni" pitchFamily="2" charset="-79"/>
            </a:endParaRPr>
          </a:p>
          <a:p>
            <a:pPr marL="538163" algn="just"/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7" name="Выноска 2 16"/>
          <p:cNvSpPr/>
          <p:nvPr/>
        </p:nvSpPr>
        <p:spPr>
          <a:xfrm>
            <a:off x="3362325" y="5488110"/>
            <a:ext cx="971550" cy="312615"/>
          </a:xfrm>
          <a:prstGeom prst="borderCallout2">
            <a:avLst>
              <a:gd name="adj1" fmla="val 41039"/>
              <a:gd name="adj2" fmla="val 0"/>
              <a:gd name="adj3" fmla="val -41387"/>
              <a:gd name="adj4" fmla="val -30925"/>
              <a:gd name="adj5" fmla="val -377779"/>
              <a:gd name="adj6" fmla="val -12050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Pipeline 50K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8" name="Выноска 2 17"/>
          <p:cNvSpPr/>
          <p:nvPr/>
        </p:nvSpPr>
        <p:spPr>
          <a:xfrm>
            <a:off x="4638676" y="2868735"/>
            <a:ext cx="815340" cy="455490"/>
          </a:xfrm>
          <a:prstGeom prst="borderCallout2">
            <a:avLst>
              <a:gd name="adj1" fmla="val 51618"/>
              <a:gd name="adj2" fmla="val -3258"/>
              <a:gd name="adj3" fmla="val 52657"/>
              <a:gd name="adj4" fmla="val -26098"/>
              <a:gd name="adj5" fmla="val 189335"/>
              <a:gd name="adj6" fmla="val -7011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Thermal bridge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9" name="Выноска 2 18"/>
          <p:cNvSpPr/>
          <p:nvPr/>
        </p:nvSpPr>
        <p:spPr>
          <a:xfrm>
            <a:off x="571500" y="5486401"/>
            <a:ext cx="837957" cy="495300"/>
          </a:xfrm>
          <a:prstGeom prst="borderCallout2">
            <a:avLst>
              <a:gd name="adj1" fmla="val 43161"/>
              <a:gd name="adj2" fmla="val 102768"/>
              <a:gd name="adj3" fmla="val 50266"/>
              <a:gd name="adj4" fmla="val 158959"/>
              <a:gd name="adj5" fmla="val -62060"/>
              <a:gd name="adj6" fmla="val 15752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AL Thermal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shield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A5F3-278E-4865-B51B-EE63341D981B}" type="datetime1">
              <a:rPr lang="ru-RU" smtClean="0"/>
              <a:pPr/>
              <a:t>19.09.2019</a:t>
            </a:fld>
            <a:endParaRPr lang="en-US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BINP,  M.Kholopov</a:t>
            </a:r>
            <a:endParaRPr lang="en-US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829300" y="6180722"/>
            <a:ext cx="33532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m=1490 kg.</a:t>
            </a:r>
            <a:endParaRPr lang="en-US" sz="14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3679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Vac_shell_CD_PANDA1.jpg"/>
          <p:cNvPicPr>
            <a:picLocks noChangeAspect="1"/>
          </p:cNvPicPr>
          <p:nvPr/>
        </p:nvPicPr>
        <p:blipFill>
          <a:blip r:embed="rId3" cstate="print"/>
          <a:srcRect l="4231" t="6191" r="11250" b="7217"/>
          <a:stretch>
            <a:fillRect/>
          </a:stretch>
        </p:blipFill>
        <p:spPr>
          <a:xfrm>
            <a:off x="5876926" y="1171575"/>
            <a:ext cx="3756032" cy="2162175"/>
          </a:xfrm>
          <a:prstGeom prst="rect">
            <a:avLst/>
          </a:prstGeom>
        </p:spPr>
      </p:pic>
      <p:pic>
        <p:nvPicPr>
          <p:cNvPr id="20" name="Рисунок 19" descr="Vac_shell_CD_PANDA.jpg"/>
          <p:cNvPicPr>
            <a:picLocks noChangeAspect="1"/>
          </p:cNvPicPr>
          <p:nvPr/>
        </p:nvPicPr>
        <p:blipFill>
          <a:blip r:embed="rId4" cstate="print"/>
          <a:srcRect l="17500" t="5848" r="26058" b="543"/>
          <a:stretch>
            <a:fillRect/>
          </a:stretch>
        </p:blipFill>
        <p:spPr>
          <a:xfrm>
            <a:off x="819151" y="809626"/>
            <a:ext cx="3925065" cy="36575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76271" y="6109741"/>
            <a:ext cx="40260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4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sz="1400" b="1" dirty="0" smtClean="0"/>
              <a:t>Vacuum shell.</a:t>
            </a:r>
            <a:r>
              <a:rPr lang="en-US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3"/>
          <p:cNvSpPr>
            <a:spLocks noGrp="1"/>
          </p:cNvSpPr>
          <p:nvPr>
            <p:ph type="ctrTitle"/>
          </p:nvPr>
        </p:nvSpPr>
        <p:spPr>
          <a:xfrm>
            <a:off x="1387877" y="0"/>
            <a:ext cx="7046633" cy="706809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Design of the</a:t>
            </a:r>
            <a:r>
              <a:rPr lang="en-US" sz="2000" b="1" dirty="0" smtClean="0">
                <a:solidFill>
                  <a:srgbClr val="FF0000"/>
                </a:solidFill>
              </a:rPr>
              <a:t> Vacuum shell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Выноска 2 8"/>
          <p:cNvSpPr/>
          <p:nvPr/>
        </p:nvSpPr>
        <p:spPr>
          <a:xfrm>
            <a:off x="2247901" y="4554661"/>
            <a:ext cx="1133474" cy="341190"/>
          </a:xfrm>
          <a:prstGeom prst="borderCallout2">
            <a:avLst>
              <a:gd name="adj1" fmla="val 1430"/>
              <a:gd name="adj2" fmla="val 50480"/>
              <a:gd name="adj3" fmla="val -74903"/>
              <a:gd name="adj4" fmla="val 49837"/>
              <a:gd name="adj5" fmla="val -277919"/>
              <a:gd name="adj6" fmla="val 86142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G10 supports</a:t>
            </a:r>
            <a:endParaRPr lang="ru-RU" sz="1200" dirty="0">
              <a:solidFill>
                <a:srgbClr val="FF0000"/>
              </a:solidFill>
            </a:endParaRPr>
          </a:p>
        </p:txBody>
      </p:sp>
      <p:cxnSp>
        <p:nvCxnSpPr>
          <p:cNvPr id="11" name="Прямая соединительная линия 10"/>
          <p:cNvCxnSpPr>
            <a:endCxn id="9" idx="3"/>
          </p:cNvCxnSpPr>
          <p:nvPr/>
        </p:nvCxnSpPr>
        <p:spPr>
          <a:xfrm>
            <a:off x="1790700" y="3800475"/>
            <a:ext cx="1023938" cy="7541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Выноска 2 13"/>
          <p:cNvSpPr/>
          <p:nvPr/>
        </p:nvSpPr>
        <p:spPr>
          <a:xfrm>
            <a:off x="4962525" y="1628775"/>
            <a:ext cx="837957" cy="409575"/>
          </a:xfrm>
          <a:prstGeom prst="borderCallout2">
            <a:avLst>
              <a:gd name="adj1" fmla="val 98930"/>
              <a:gd name="adj2" fmla="val 53890"/>
              <a:gd name="adj3" fmla="val 162754"/>
              <a:gd name="adj4" fmla="val 24830"/>
              <a:gd name="adj5" fmla="val 219412"/>
              <a:gd name="adj6" fmla="val -3457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The Frame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5" name="Выноска 2 14"/>
          <p:cNvSpPr/>
          <p:nvPr/>
        </p:nvSpPr>
        <p:spPr>
          <a:xfrm>
            <a:off x="4819155" y="3513612"/>
            <a:ext cx="1048245" cy="420213"/>
          </a:xfrm>
          <a:prstGeom prst="borderCallout2">
            <a:avLst>
              <a:gd name="adj1" fmla="val -805"/>
              <a:gd name="adj2" fmla="val 100232"/>
              <a:gd name="adj3" fmla="val -34714"/>
              <a:gd name="adj4" fmla="val 110041"/>
              <a:gd name="adj5" fmla="val -176840"/>
              <a:gd name="adj6" fmla="val 13558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Removable wall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1179-EEA1-4AE5-8F0F-66FA3FC4FFC7}" type="datetime1">
              <a:rPr lang="ru-RU" smtClean="0"/>
              <a:pPr/>
              <a:t>19.09.2019</a:t>
            </a:fld>
            <a:endParaRPr lang="en-US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BINP,  M.Kholopov</a:t>
            </a:r>
            <a:endParaRPr lang="en-US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211957" y="875297"/>
            <a:ext cx="29419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Vacuum shell Assembly, top view.</a:t>
            </a:r>
            <a:endParaRPr lang="en-US" sz="14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115050" y="3437522"/>
            <a:ext cx="3353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The material of the frame and walls of the Vacuum shell is low alloy steel. m=1670 kg.</a:t>
            </a:r>
            <a:endParaRPr lang="en-US" sz="14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5876925" y="2705100"/>
            <a:ext cx="3400426" cy="8096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5867401" y="3095625"/>
            <a:ext cx="1142999" cy="4191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 descr="Vac_shell_CD_PANDA.png"/>
          <p:cNvPicPr>
            <a:picLocks noChangeAspect="1"/>
          </p:cNvPicPr>
          <p:nvPr/>
        </p:nvPicPr>
        <p:blipFill>
          <a:blip r:embed="rId5" cstate="print"/>
          <a:srcRect l="26200" t="32124" r="44973" b="38459"/>
          <a:stretch>
            <a:fillRect/>
          </a:stretch>
        </p:blipFill>
        <p:spPr>
          <a:xfrm rot="5400000">
            <a:off x="6647895" y="3441067"/>
            <a:ext cx="2429983" cy="350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0538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Control_Dewar_PANDA7.jpg"/>
          <p:cNvPicPr>
            <a:picLocks noChangeAspect="1"/>
          </p:cNvPicPr>
          <p:nvPr/>
        </p:nvPicPr>
        <p:blipFill>
          <a:blip r:embed="rId3" cstate="print"/>
          <a:srcRect l="21827" t="2426" r="28846"/>
          <a:stretch>
            <a:fillRect/>
          </a:stretch>
        </p:blipFill>
        <p:spPr>
          <a:xfrm>
            <a:off x="6697406" y="2152650"/>
            <a:ext cx="2392493" cy="2659142"/>
          </a:xfrm>
          <a:prstGeom prst="rect">
            <a:avLst/>
          </a:prstGeom>
        </p:spPr>
      </p:pic>
      <p:pic>
        <p:nvPicPr>
          <p:cNvPr id="17" name="Рисунок 16" descr="Control_Dewar_PANDA6.jpg"/>
          <p:cNvPicPr>
            <a:picLocks noChangeAspect="1"/>
          </p:cNvPicPr>
          <p:nvPr/>
        </p:nvPicPr>
        <p:blipFill>
          <a:blip r:embed="rId4" cstate="print"/>
          <a:srcRect l="21731" t="1912" r="29135"/>
          <a:stretch>
            <a:fillRect/>
          </a:stretch>
        </p:blipFill>
        <p:spPr>
          <a:xfrm>
            <a:off x="3732508" y="2381250"/>
            <a:ext cx="2192042" cy="2458754"/>
          </a:xfrm>
          <a:prstGeom prst="rect">
            <a:avLst/>
          </a:prstGeom>
        </p:spPr>
      </p:pic>
      <p:pic>
        <p:nvPicPr>
          <p:cNvPr id="16" name="Рисунок 15" descr="Control_Dewar_PANDA5.jpg"/>
          <p:cNvPicPr>
            <a:picLocks noChangeAspect="1"/>
          </p:cNvPicPr>
          <p:nvPr/>
        </p:nvPicPr>
        <p:blipFill>
          <a:blip r:embed="rId5" cstate="print"/>
          <a:srcRect l="24808" r="34712" b="2084"/>
          <a:stretch>
            <a:fillRect/>
          </a:stretch>
        </p:blipFill>
        <p:spPr>
          <a:xfrm>
            <a:off x="752476" y="1989058"/>
            <a:ext cx="2133600" cy="28997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79460" y="5889636"/>
            <a:ext cx="40260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4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en-US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The stage 3. </a:t>
            </a:r>
            <a:endParaRPr lang="en-US" sz="1400" b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ctrTitle"/>
          </p:nvPr>
        </p:nvSpPr>
        <p:spPr>
          <a:xfrm>
            <a:off x="1359302" y="0"/>
            <a:ext cx="7046633" cy="706809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stages of Assembly of the PANDA control Dewar: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9151" y="923925"/>
            <a:ext cx="87324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3" algn="just"/>
            <a:r>
              <a:rPr lang="en-US" sz="2000" b="1" dirty="0" smtClean="0">
                <a:solidFill>
                  <a:schemeClr val="accent1"/>
                </a:solidFill>
                <a:latin typeface="Arial Narrow" pitchFamily="34" charset="0"/>
                <a:cs typeface="Aharoni" pitchFamily="2" charset="-79"/>
              </a:rPr>
              <a:t>3. Installation pipelines on the lid and </a:t>
            </a:r>
            <a:r>
              <a:rPr lang="en-US" sz="2000" b="1" dirty="0" smtClean="0">
                <a:solidFill>
                  <a:schemeClr val="accent1"/>
                </a:solidFill>
              </a:rPr>
              <a:t>thermal shields</a:t>
            </a:r>
            <a:r>
              <a:rPr lang="en-US" sz="2000" b="1" dirty="0" smtClean="0">
                <a:solidFill>
                  <a:schemeClr val="accent1"/>
                </a:solidFill>
                <a:latin typeface="Arial Narrow" pitchFamily="34" charset="0"/>
                <a:cs typeface="Aharoni" pitchFamily="2" charset="-79"/>
              </a:rPr>
              <a:t> to the vacuum shell</a:t>
            </a:r>
          </a:p>
          <a:p>
            <a:pPr marL="538163" algn="just"/>
            <a:endParaRPr lang="en-US" sz="1400" b="1" dirty="0" smtClean="0">
              <a:solidFill>
                <a:srgbClr val="FF0000"/>
              </a:solidFill>
              <a:latin typeface="Arial Narrow" pitchFamily="34" charset="0"/>
              <a:cs typeface="Aharoni" pitchFamily="2" charset="-79"/>
            </a:endParaRPr>
          </a:p>
          <a:p>
            <a:pPr marL="538163" algn="just"/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F292-95A7-4219-AD3F-191428F03689}" type="datetime1">
              <a:rPr lang="ru-RU" smtClean="0"/>
              <a:pPr/>
              <a:t>19.09.2019</a:t>
            </a:fld>
            <a:endParaRPr lang="en-US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BINP,  M.Kholopov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3679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ontrol_Dewar_PANDA8.jpg"/>
          <p:cNvPicPr>
            <a:picLocks noChangeAspect="1"/>
          </p:cNvPicPr>
          <p:nvPr/>
        </p:nvPicPr>
        <p:blipFill>
          <a:blip r:embed="rId3" cstate="print"/>
          <a:srcRect l="13077" r="42019"/>
          <a:stretch>
            <a:fillRect/>
          </a:stretch>
        </p:blipFill>
        <p:spPr>
          <a:xfrm>
            <a:off x="571500" y="1093708"/>
            <a:ext cx="3743325" cy="468396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59" r="32366"/>
          <a:stretch/>
        </p:blipFill>
        <p:spPr>
          <a:xfrm>
            <a:off x="6655770" y="1276193"/>
            <a:ext cx="2898476" cy="405414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59302" y="0"/>
            <a:ext cx="7046633" cy="706809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interface of the PANDA control Dewar: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981473" y="4356589"/>
            <a:ext cx="1441938" cy="633046"/>
          </a:xfrm>
          <a:prstGeom prst="wedgeEllipseCallout">
            <a:avLst>
              <a:gd name="adj1" fmla="val 79539"/>
              <a:gd name="adj2" fmla="val 2430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FF0000"/>
                  </a:solidFill>
                </a:ln>
                <a:noFill/>
              </a:rPr>
              <a:t>Chimney</a:t>
            </a:r>
            <a:endParaRPr lang="ru-RU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>
            <a:off x="4613087" y="1230052"/>
            <a:ext cx="1441938" cy="633046"/>
          </a:xfrm>
          <a:prstGeom prst="wedgeEllipseCallout">
            <a:avLst>
              <a:gd name="adj1" fmla="val -76828"/>
              <a:gd name="adj2" fmla="val 9011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FF0000"/>
                  </a:solidFill>
                </a:ln>
                <a:noFill/>
              </a:rPr>
              <a:t>Control Dewar</a:t>
            </a:r>
            <a:endParaRPr lang="ru-RU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91170" y="2167708"/>
            <a:ext cx="251920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de-DE" sz="1400" dirty="0" smtClean="0">
                <a:solidFill>
                  <a:schemeClr val="accent1"/>
                </a:solidFill>
              </a:rPr>
              <a:t>Shift the bellows unit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chemeClr val="accent1"/>
                </a:solidFill>
              </a:rPr>
              <a:t>Combine the pipies in 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  accordance with the 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  flow scheme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-Carry out the connection of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  the superconductor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-Carry out pipes connection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  by welding</a:t>
            </a:r>
          </a:p>
          <a:p>
            <a:pPr>
              <a:buFontTx/>
              <a:buChar char="-"/>
            </a:pPr>
            <a:r>
              <a:rPr lang="de-DE" sz="1400" dirty="0" smtClean="0">
                <a:solidFill>
                  <a:schemeClr val="accent1"/>
                </a:solidFill>
              </a:rPr>
              <a:t>Install super insulation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chemeClr val="accent1"/>
                </a:solidFill>
              </a:rPr>
              <a:t>Install the bellows unit in place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chemeClr val="accent1"/>
                </a:solidFill>
              </a:rPr>
              <a:t> Install the front wall of the 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chemeClr val="accent1"/>
                </a:solidFill>
              </a:rPr>
              <a:t>thermal shield, fix the thermal   bridges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chemeClr val="accent1"/>
                </a:solidFill>
              </a:rPr>
              <a:t> Install the front wall of the Vacuum shell</a:t>
            </a:r>
            <a:endParaRPr lang="ru-RU" sz="1400" dirty="0" smtClean="0">
              <a:solidFill>
                <a:schemeClr val="accent1"/>
              </a:solidFill>
            </a:endParaRPr>
          </a:p>
          <a:p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B7657-2FEE-4BF1-BE15-DC04BFA1B0B3}" type="datetime1">
              <a:rPr lang="ru-RU" smtClean="0"/>
              <a:pPr/>
              <a:t>19.09.2019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BINP,  M.Kholopov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4693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TLC2.jpg"/>
          <p:cNvPicPr>
            <a:picLocks noChangeAspect="1"/>
          </p:cNvPicPr>
          <p:nvPr/>
        </p:nvPicPr>
        <p:blipFill>
          <a:blip r:embed="rId3" cstate="print"/>
          <a:srcRect t="4834" b="9617"/>
          <a:stretch>
            <a:fillRect/>
          </a:stretch>
        </p:blipFill>
        <p:spPr>
          <a:xfrm>
            <a:off x="675203" y="1615338"/>
            <a:ext cx="8528241" cy="3960712"/>
          </a:xfrm>
          <a:prstGeom prst="rect">
            <a:avLst/>
          </a:prstGeom>
        </p:spPr>
      </p:pic>
      <p:pic>
        <p:nvPicPr>
          <p:cNvPr id="17" name="Рисунок 16" descr="TLC.jpg"/>
          <p:cNvPicPr>
            <a:picLocks noChangeAspect="1"/>
          </p:cNvPicPr>
          <p:nvPr/>
        </p:nvPicPr>
        <p:blipFill>
          <a:blip r:embed="rId4" cstate="print"/>
          <a:srcRect l="18846" r="27115"/>
          <a:stretch>
            <a:fillRect/>
          </a:stretch>
        </p:blipFill>
        <p:spPr>
          <a:xfrm>
            <a:off x="409575" y="284083"/>
            <a:ext cx="2474990" cy="2573417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59302" y="0"/>
            <a:ext cx="7046633" cy="706809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Chimney design: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Овальная выноска 32"/>
          <p:cNvSpPr/>
          <p:nvPr/>
        </p:nvSpPr>
        <p:spPr>
          <a:xfrm>
            <a:off x="7498412" y="4827372"/>
            <a:ext cx="1590418" cy="499695"/>
          </a:xfrm>
          <a:prstGeom prst="wedgeEllipseCallout">
            <a:avLst>
              <a:gd name="adj1" fmla="val 12219"/>
              <a:gd name="adj2" fmla="val -17748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smtClean="0">
                <a:ln>
                  <a:solidFill>
                    <a:srgbClr val="FF0000"/>
                  </a:solidFill>
                </a:ln>
                <a:noFill/>
              </a:rPr>
              <a:t>Flange  ISO320RBR</a:t>
            </a:r>
            <a:endParaRPr lang="ru-RU" sz="1100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4" name="Овальная выноска 33"/>
          <p:cNvSpPr/>
          <p:nvPr/>
        </p:nvSpPr>
        <p:spPr>
          <a:xfrm>
            <a:off x="3862095" y="998118"/>
            <a:ext cx="1441938" cy="633046"/>
          </a:xfrm>
          <a:prstGeom prst="wedgeEllipseCallout">
            <a:avLst>
              <a:gd name="adj1" fmla="val 7176"/>
              <a:gd name="adj2" fmla="val 2750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FF0000"/>
                  </a:solidFill>
                </a:ln>
                <a:noFill/>
              </a:rPr>
              <a:t>Chimney</a:t>
            </a:r>
            <a:endParaRPr lang="ru-RU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5" name="Овальная выноска 34"/>
          <p:cNvSpPr/>
          <p:nvPr/>
        </p:nvSpPr>
        <p:spPr>
          <a:xfrm>
            <a:off x="5484608" y="4827373"/>
            <a:ext cx="1571624" cy="499695"/>
          </a:xfrm>
          <a:prstGeom prst="wedgeEllipseCallout">
            <a:avLst>
              <a:gd name="adj1" fmla="val -36919"/>
              <a:gd name="adj2" fmla="val -2674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n>
                  <a:solidFill>
                    <a:srgbClr val="FF0000"/>
                  </a:solidFill>
                </a:ln>
                <a:noFill/>
              </a:rPr>
              <a:t>Pipelines</a:t>
            </a:r>
          </a:p>
        </p:txBody>
      </p:sp>
      <p:sp>
        <p:nvSpPr>
          <p:cNvPr id="36" name="Овальная выноска 35"/>
          <p:cNvSpPr/>
          <p:nvPr/>
        </p:nvSpPr>
        <p:spPr>
          <a:xfrm>
            <a:off x="6110288" y="998118"/>
            <a:ext cx="1571624" cy="499695"/>
          </a:xfrm>
          <a:prstGeom prst="wedgeEllipseCallout">
            <a:avLst>
              <a:gd name="adj1" fmla="val 29323"/>
              <a:gd name="adj2" fmla="val 14351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n>
                  <a:solidFill>
                    <a:srgbClr val="FF0000"/>
                  </a:solidFill>
                </a:ln>
                <a:noFill/>
              </a:rPr>
              <a:t>Bellows unit</a:t>
            </a:r>
            <a:endParaRPr lang="ru-RU" sz="1100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6" name="Овальная выноска 25"/>
          <p:cNvSpPr/>
          <p:nvPr/>
        </p:nvSpPr>
        <p:spPr>
          <a:xfrm>
            <a:off x="3964861" y="4827372"/>
            <a:ext cx="1140168" cy="345493"/>
          </a:xfrm>
          <a:prstGeom prst="wedgeEllipseCallout">
            <a:avLst>
              <a:gd name="adj1" fmla="val -62190"/>
              <a:gd name="adj2" fmla="val -22548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n>
                  <a:solidFill>
                    <a:srgbClr val="FF0000"/>
                  </a:solidFill>
                </a:ln>
                <a:noFill/>
              </a:rPr>
              <a:t>Spacer</a:t>
            </a:r>
            <a:endParaRPr lang="ru-RU" sz="1100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2" name="Овальная выноска 31"/>
          <p:cNvSpPr/>
          <p:nvPr/>
        </p:nvSpPr>
        <p:spPr>
          <a:xfrm>
            <a:off x="2644796" y="1907440"/>
            <a:ext cx="1571624" cy="499695"/>
          </a:xfrm>
          <a:prstGeom prst="wedgeEllipseCallout">
            <a:avLst>
              <a:gd name="adj1" fmla="val 49987"/>
              <a:gd name="adj2" fmla="val 24863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n>
                  <a:solidFill>
                    <a:srgbClr val="FF0000"/>
                  </a:solidFill>
                </a:ln>
                <a:noFill/>
              </a:rPr>
              <a:t>Thermal shield</a:t>
            </a:r>
            <a:endParaRPr lang="ru-RU" sz="1100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7" name="Овальная выноска 36"/>
          <p:cNvSpPr/>
          <p:nvPr/>
        </p:nvSpPr>
        <p:spPr>
          <a:xfrm>
            <a:off x="556055" y="5714724"/>
            <a:ext cx="1590418" cy="499695"/>
          </a:xfrm>
          <a:prstGeom prst="wedgeEllipseCallout">
            <a:avLst>
              <a:gd name="adj1" fmla="val -22724"/>
              <a:gd name="adj2" fmla="val -2917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n>
                  <a:solidFill>
                    <a:srgbClr val="FF0000"/>
                  </a:solidFill>
                </a:ln>
                <a:noFill/>
              </a:rPr>
              <a:t>Superconductor</a:t>
            </a:r>
            <a:endParaRPr lang="ru-RU" sz="1100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40" name="Овальная выноска 39"/>
          <p:cNvSpPr/>
          <p:nvPr/>
        </p:nvSpPr>
        <p:spPr>
          <a:xfrm>
            <a:off x="2836466" y="5627003"/>
            <a:ext cx="1590418" cy="499695"/>
          </a:xfrm>
          <a:prstGeom prst="wedgeEllipseCallout">
            <a:avLst>
              <a:gd name="adj1" fmla="val -51991"/>
              <a:gd name="adj2" fmla="val -11491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smtClean="0">
                <a:ln>
                  <a:solidFill>
                    <a:srgbClr val="FF0000"/>
                  </a:solidFill>
                </a:ln>
                <a:noFill/>
              </a:rPr>
              <a:t>Flange ISO320RBR</a:t>
            </a:r>
            <a:endParaRPr lang="ru-RU" sz="1100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2B2C-618A-4F3D-AE42-03278BF6BDED}" type="datetime1">
              <a:rPr lang="ru-RU" smtClean="0"/>
              <a:pPr/>
              <a:t>19.09.2019</a:t>
            </a:fld>
            <a:endParaRPr lang="en-US" dirty="0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BINP,  M.Kholopov</a:t>
            </a: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953125" y="5771147"/>
            <a:ext cx="33532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m=90 kg.</a:t>
            </a:r>
            <a:endParaRPr lang="en-US" sz="14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6535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BINP logo клёво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6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36588" y="52403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>
                <a:solidFill>
                  <a:srgbClr val="17375E"/>
                </a:solidFill>
                <a:latin typeface="Comic Sans MS" pitchFamily="66" charset="0"/>
              </a:rPr>
              <a:t>Thank you for your attention</a:t>
            </a:r>
            <a:endParaRPr lang="ru-RU" sz="3600" dirty="0" smtClean="0">
              <a:solidFill>
                <a:srgbClr val="17375E"/>
              </a:solidFill>
              <a:latin typeface="Comic Sans MS" pitchFamily="66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D7EF-96CC-4F36-AF23-8B4A136ECB5B}" type="datetime1">
              <a:rPr lang="ru-RU" smtClean="0"/>
              <a:pPr/>
              <a:t>19.09.2019</a:t>
            </a:fld>
            <a:endParaRPr lang="en-US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BINP,  M.Kholopov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0747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Control_Dewar_PANDA2.jpg"/>
          <p:cNvPicPr>
            <a:picLocks noChangeAspect="1"/>
          </p:cNvPicPr>
          <p:nvPr/>
        </p:nvPicPr>
        <p:blipFill>
          <a:blip r:embed="rId3" cstate="print"/>
          <a:srcRect l="23654" t="3110" r="38558" b="3795"/>
          <a:stretch>
            <a:fillRect/>
          </a:stretch>
        </p:blipFill>
        <p:spPr>
          <a:xfrm>
            <a:off x="6428923" y="1020750"/>
            <a:ext cx="3172193" cy="4391024"/>
          </a:xfrm>
          <a:prstGeom prst="rect">
            <a:avLst/>
          </a:prstGeom>
        </p:spPr>
      </p:pic>
      <p:pic>
        <p:nvPicPr>
          <p:cNvPr id="18" name="Рисунок 17" descr="Control_Dewar_PANDA1.jpg"/>
          <p:cNvPicPr>
            <a:picLocks noChangeAspect="1"/>
          </p:cNvPicPr>
          <p:nvPr/>
        </p:nvPicPr>
        <p:blipFill>
          <a:blip r:embed="rId4" cstate="print"/>
          <a:srcRect l="29519" r="27788"/>
          <a:stretch>
            <a:fillRect/>
          </a:stretch>
        </p:blipFill>
        <p:spPr>
          <a:xfrm>
            <a:off x="3400425" y="1388983"/>
            <a:ext cx="3048000" cy="4011484"/>
          </a:xfrm>
          <a:prstGeom prst="rect">
            <a:avLst/>
          </a:prstGeom>
        </p:spPr>
      </p:pic>
      <p:sp>
        <p:nvSpPr>
          <p:cNvPr id="7" name="Заголовок 3"/>
          <p:cNvSpPr>
            <a:spLocks noGrp="1"/>
          </p:cNvSpPr>
          <p:nvPr>
            <p:ph type="ctrTitle"/>
          </p:nvPr>
        </p:nvSpPr>
        <p:spPr>
          <a:xfrm>
            <a:off x="1378352" y="145068"/>
            <a:ext cx="7056783" cy="415649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PANDA control Dewar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1075" y="593933"/>
            <a:ext cx="318192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3" algn="just"/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PANDA control Dewar is designed to ensure helium delivery to the user in accordance with the flow scheme.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spcAft>
                <a:spcPts val="400"/>
              </a:spcAft>
            </a:pPr>
            <a:endParaRPr lang="en-US" sz="1600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1614" y="6199160"/>
            <a:ext cx="8190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Figure </a:t>
            </a:r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General view of the control Dewar.</a:t>
            </a:r>
            <a:endParaRPr lang="en-US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ьная выноска 14"/>
          <p:cNvSpPr/>
          <p:nvPr/>
        </p:nvSpPr>
        <p:spPr>
          <a:xfrm>
            <a:off x="3218230" y="4692407"/>
            <a:ext cx="1441938" cy="633046"/>
          </a:xfrm>
          <a:prstGeom prst="wedgeEllipseCallout">
            <a:avLst>
              <a:gd name="adj1" fmla="val 67648"/>
              <a:gd name="adj2" fmla="val -4490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FF0000"/>
                  </a:solidFill>
                </a:ln>
                <a:noFill/>
              </a:rPr>
              <a:t>Chimney</a:t>
            </a:r>
            <a:endParaRPr lang="ru-RU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5834186" y="4613764"/>
            <a:ext cx="1441938" cy="633046"/>
          </a:xfrm>
          <a:prstGeom prst="wedgeEllipseCallout">
            <a:avLst>
              <a:gd name="adj1" fmla="val -84655"/>
              <a:gd name="adj2" fmla="val -1584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FF0000"/>
                  </a:solidFill>
                </a:ln>
                <a:noFill/>
              </a:rPr>
              <a:t>Control Dewar</a:t>
            </a:r>
            <a:endParaRPr lang="ru-RU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32862" y="3376704"/>
            <a:ext cx="31703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3" algn="just"/>
            <a:r>
              <a:rPr lang="en-US" sz="1400" b="1" dirty="0" smtClean="0">
                <a:solidFill>
                  <a:srgbClr val="FF0000"/>
                </a:solidFill>
                <a:latin typeface="Arial Narrow" pitchFamily="34" charset="0"/>
                <a:cs typeface="Aharoni" pitchFamily="2" charset="-79"/>
              </a:rPr>
              <a:t>- transfer lines (TL) connecting refrigerator and  the control Dewar through a vacuum barrier</a:t>
            </a:r>
          </a:p>
          <a:p>
            <a:pPr marL="538163" algn="just"/>
            <a:endParaRPr lang="en-US" sz="1400" b="1" dirty="0" smtClean="0">
              <a:solidFill>
                <a:srgbClr val="000000"/>
              </a:solidFill>
              <a:latin typeface="+mn-lt"/>
            </a:endParaRPr>
          </a:p>
          <a:p>
            <a:pPr marL="538163" algn="just"/>
            <a:endParaRPr lang="en-US" sz="1400" b="1" dirty="0" smtClean="0">
              <a:solidFill>
                <a:srgbClr val="000000"/>
              </a:solidFill>
            </a:endParaRPr>
          </a:p>
          <a:p>
            <a:pPr marL="538163" algn="just"/>
            <a:r>
              <a:rPr lang="en-US" sz="14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Arial Narrow" pitchFamily="34" charset="0"/>
                <a:cs typeface="Aharoni" pitchFamily="2" charset="-79"/>
              </a:rPr>
              <a:t>- transfer </a:t>
            </a:r>
            <a:r>
              <a:rPr lang="en-US" sz="1400" b="1" dirty="0">
                <a:solidFill>
                  <a:srgbClr val="FF0000"/>
                </a:solidFill>
                <a:latin typeface="Arial Narrow" pitchFamily="34" charset="0"/>
                <a:cs typeface="Aharoni" pitchFamily="2" charset="-79"/>
              </a:rPr>
              <a:t>line (Chimney) connecting the vacuum vessels of cryostat and control </a:t>
            </a:r>
            <a:r>
              <a:rPr lang="en-US" sz="1400" b="1" dirty="0" smtClean="0">
                <a:solidFill>
                  <a:srgbClr val="FF0000"/>
                </a:solidFill>
                <a:latin typeface="Arial Narrow" pitchFamily="34" charset="0"/>
                <a:cs typeface="Aharoni" pitchFamily="2" charset="-79"/>
              </a:rPr>
              <a:t>Dewar</a:t>
            </a:r>
          </a:p>
          <a:p>
            <a:pPr marL="538163" algn="just"/>
            <a:endParaRPr lang="en-US" sz="1400" b="1" dirty="0" smtClean="0">
              <a:solidFill>
                <a:srgbClr val="FF0000"/>
              </a:solidFill>
              <a:latin typeface="Arial Narrow" pitchFamily="34" charset="0"/>
              <a:cs typeface="Aharoni" pitchFamily="2" charset="-79"/>
            </a:endParaRPr>
          </a:p>
          <a:p>
            <a:pPr marL="538163" algn="just"/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25" name="Овальная выноска 124"/>
          <p:cNvSpPr/>
          <p:nvPr/>
        </p:nvSpPr>
        <p:spPr>
          <a:xfrm>
            <a:off x="1308100" y="2520707"/>
            <a:ext cx="1974118" cy="633046"/>
          </a:xfrm>
          <a:prstGeom prst="wedgeEllipseCallout">
            <a:avLst>
              <a:gd name="adj1" fmla="val 67648"/>
              <a:gd name="adj2" fmla="val -4490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FF0000"/>
                  </a:solidFill>
                </a:ln>
                <a:noFill/>
              </a:rPr>
              <a:t>Technologic volume</a:t>
            </a:r>
            <a:endParaRPr lang="ru-RU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26" name="Овальная выноска 125"/>
          <p:cNvSpPr/>
          <p:nvPr/>
        </p:nvSpPr>
        <p:spPr>
          <a:xfrm>
            <a:off x="3662730" y="666507"/>
            <a:ext cx="1441938" cy="633046"/>
          </a:xfrm>
          <a:prstGeom prst="wedgeEllipseCallout">
            <a:avLst>
              <a:gd name="adj1" fmla="val 20527"/>
              <a:gd name="adj2" fmla="val 2078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FF0000"/>
                  </a:solidFill>
                </a:ln>
                <a:noFill/>
              </a:rPr>
              <a:t>Vacuum barrier</a:t>
            </a:r>
            <a:endParaRPr lang="ru-RU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27" name="Дата 1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8F08-30F1-4186-90E9-FD3938DE1870}" type="datetime1">
              <a:rPr lang="ru-RU" smtClean="0"/>
              <a:pPr/>
              <a:t>19.09.2019</a:t>
            </a:fld>
            <a:endParaRPr lang="en-US" dirty="0"/>
          </a:p>
        </p:txBody>
      </p:sp>
      <p:sp>
        <p:nvSpPr>
          <p:cNvPr id="128" name="Нижний колонтитул 1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BINP,  M.Kholopov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0755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16">
            <a:extLst>
              <a:ext uri="{FF2B5EF4-FFF2-40B4-BE49-F238E27FC236}">
                <a16:creationId xmlns="" xmlns:a16="http://schemas.microsoft.com/office/drawing/2014/main" id="{5F7CC429-1E45-494B-AA7F-4ABFF8D72F21}"/>
              </a:ext>
            </a:extLst>
          </p:cNvPr>
          <p:cNvSpPr/>
          <p:nvPr/>
        </p:nvSpPr>
        <p:spPr>
          <a:xfrm>
            <a:off x="2536000" y="220226"/>
            <a:ext cx="4930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85"/>
              </a:spcBef>
              <a:spcAft>
                <a:spcPts val="385"/>
              </a:spcAft>
            </a:pP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PANDA 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solenoid, </a:t>
            </a:r>
            <a:r>
              <a:rPr lang="en-US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Flowscheme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5637" y="6181763"/>
            <a:ext cx="56836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4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Process Flow Diagram of the PANDA cryogenic system.</a:t>
            </a:r>
            <a:endParaRPr lang="en-US" sz="1400" b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36331" y="4518067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1" name="Рисунок 10" descr="PANDA_fl_sh_1120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018266" y="-688783"/>
            <a:ext cx="5524225" cy="8226916"/>
          </a:xfrm>
          <a:prstGeom prst="rect">
            <a:avLst/>
          </a:prstGeom>
        </p:spPr>
      </p:pic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>
          <a:xfrm>
            <a:off x="8608489" y="6284790"/>
            <a:ext cx="2228850" cy="365125"/>
          </a:xfrm>
        </p:spPr>
        <p:txBody>
          <a:bodyPr/>
          <a:lstStyle/>
          <a:p>
            <a:fld id="{9AF23C5D-FCA7-494D-91E1-FF472936753E}" type="datetime1">
              <a:rPr lang="ru-RU" smtClean="0"/>
              <a:pPr/>
              <a:t>19.09.2019</a:t>
            </a:fld>
            <a:endParaRPr lang="en-US" dirty="0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BINP,  </a:t>
            </a:r>
            <a:r>
              <a:rPr lang="en-US" dirty="0" err="1" smtClean="0"/>
              <a:t>M.Kholopov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43958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Control_Dewar_PANDA4.jpg"/>
          <p:cNvPicPr>
            <a:picLocks noChangeAspect="1"/>
          </p:cNvPicPr>
          <p:nvPr/>
        </p:nvPicPr>
        <p:blipFill>
          <a:blip r:embed="rId3" cstate="print"/>
          <a:srcRect l="18943" t="3201" r="24950" b="4387"/>
          <a:stretch>
            <a:fillRect/>
          </a:stretch>
        </p:blipFill>
        <p:spPr>
          <a:xfrm>
            <a:off x="5302196" y="2194179"/>
            <a:ext cx="4500437" cy="4262216"/>
          </a:xfrm>
          <a:prstGeom prst="rect">
            <a:avLst/>
          </a:prstGeom>
        </p:spPr>
      </p:pic>
      <p:pic>
        <p:nvPicPr>
          <p:cNvPr id="18" name="Рисунок 17" descr="Control_Dewar_PANDA3.jpg"/>
          <p:cNvPicPr>
            <a:picLocks noChangeAspect="1"/>
          </p:cNvPicPr>
          <p:nvPr/>
        </p:nvPicPr>
        <p:blipFill>
          <a:blip r:embed="rId4" cstate="print"/>
          <a:srcRect l="21913" r="32415" b="2036"/>
          <a:stretch>
            <a:fillRect/>
          </a:stretch>
        </p:blipFill>
        <p:spPr>
          <a:xfrm>
            <a:off x="333955" y="598325"/>
            <a:ext cx="4158531" cy="50118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39081" y="236834"/>
            <a:ext cx="47695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chemeClr val="accent1"/>
                </a:solidFill>
              </a:rPr>
              <a:t>Control Dewar consists of:</a:t>
            </a:r>
          </a:p>
          <a:p>
            <a:pPr marL="538163" indent="174625" algn="just">
              <a:buFont typeface="+mj-lt"/>
              <a:buAutoNum type="arabicPeriod"/>
            </a:pP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a vessel for liquid </a:t>
            </a: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helium (~480L);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538163" indent="174625" algn="just">
              <a:buFont typeface="+mj-lt"/>
              <a:buAutoNum type="arabicPeriod"/>
            </a:pPr>
            <a:r>
              <a:rPr lang="en-US" b="1" dirty="0" smtClean="0">
                <a:solidFill>
                  <a:schemeClr val="accent1"/>
                </a:solidFill>
              </a:rPr>
              <a:t> valves, gauges</a:t>
            </a: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;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538163" indent="174625" algn="just">
              <a:buFont typeface="+mj-lt"/>
              <a:buAutoNum type="arabicPeriod"/>
            </a:pPr>
            <a:r>
              <a:rPr lang="en-US" b="1" dirty="0" smtClean="0">
                <a:solidFill>
                  <a:schemeClr val="accent1"/>
                </a:solidFill>
              </a:rPr>
              <a:t> current leads</a:t>
            </a: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;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538163" indent="174625" algn="just">
              <a:buFont typeface="+mj-lt"/>
              <a:buAutoNum type="arabicPeriod"/>
            </a:pPr>
            <a:r>
              <a:rPr lang="en-US" b="1" dirty="0" smtClean="0">
                <a:solidFill>
                  <a:schemeClr val="accent1"/>
                </a:solidFill>
              </a:rPr>
              <a:t>  AL thermal shields cooled by gaseous          helium;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538163" indent="174625" algn="just">
              <a:buFont typeface="+mj-lt"/>
              <a:buAutoNum type="arabicPeriod"/>
            </a:pP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vacuum shell.</a:t>
            </a:r>
          </a:p>
          <a:p>
            <a:pPr marL="538163" algn="just"/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5968" y="5943095"/>
            <a:ext cx="53056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The main components of the control Dewar.</a:t>
            </a:r>
            <a:endParaRPr lang="en-US" sz="1400" b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ыноска 2 11"/>
          <p:cNvSpPr/>
          <p:nvPr/>
        </p:nvSpPr>
        <p:spPr>
          <a:xfrm>
            <a:off x="1186445" y="744910"/>
            <a:ext cx="468923" cy="508000"/>
          </a:xfrm>
          <a:prstGeom prst="borderCallout2">
            <a:avLst>
              <a:gd name="adj1" fmla="val 95820"/>
              <a:gd name="adj2" fmla="val 51725"/>
              <a:gd name="adj3" fmla="val 172076"/>
              <a:gd name="adj4" fmla="val 78825"/>
              <a:gd name="adj5" fmla="val 548193"/>
              <a:gd name="adj6" fmla="val 17617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1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4" name="Выноска 2 13"/>
          <p:cNvSpPr/>
          <p:nvPr/>
        </p:nvSpPr>
        <p:spPr>
          <a:xfrm>
            <a:off x="4651480" y="1493383"/>
            <a:ext cx="468923" cy="508000"/>
          </a:xfrm>
          <a:prstGeom prst="borderCallout2">
            <a:avLst>
              <a:gd name="adj1" fmla="val 98749"/>
              <a:gd name="adj2" fmla="val 51667"/>
              <a:gd name="adj3" fmla="val 158750"/>
              <a:gd name="adj4" fmla="val 46666"/>
              <a:gd name="adj5" fmla="val 196045"/>
              <a:gd name="adj6" fmla="val -10592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3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5" name="Выноска 2 14"/>
          <p:cNvSpPr/>
          <p:nvPr/>
        </p:nvSpPr>
        <p:spPr>
          <a:xfrm>
            <a:off x="4772042" y="5193458"/>
            <a:ext cx="480645" cy="508000"/>
          </a:xfrm>
          <a:prstGeom prst="borderCallout2">
            <a:avLst>
              <a:gd name="adj1" fmla="val 1826"/>
              <a:gd name="adj2" fmla="val 46708"/>
              <a:gd name="adj3" fmla="val -58173"/>
              <a:gd name="adj4" fmla="val 50121"/>
              <a:gd name="adj5" fmla="val -143661"/>
              <a:gd name="adj6" fmla="val -14978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4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6" name="Выноска 2 15"/>
          <p:cNvSpPr/>
          <p:nvPr/>
        </p:nvSpPr>
        <p:spPr>
          <a:xfrm>
            <a:off x="2409213" y="738961"/>
            <a:ext cx="468923" cy="508000"/>
          </a:xfrm>
          <a:prstGeom prst="borderCallout2">
            <a:avLst>
              <a:gd name="adj1" fmla="val 95673"/>
              <a:gd name="adj2" fmla="val 50001"/>
              <a:gd name="adj3" fmla="val 181827"/>
              <a:gd name="adj4" fmla="val 48332"/>
              <a:gd name="adj5" fmla="val 234373"/>
              <a:gd name="adj6" fmla="val 5891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2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7" name="Выноска 2 16"/>
          <p:cNvSpPr/>
          <p:nvPr/>
        </p:nvSpPr>
        <p:spPr>
          <a:xfrm>
            <a:off x="289000" y="5256933"/>
            <a:ext cx="468923" cy="508000"/>
          </a:xfrm>
          <a:prstGeom prst="borderCallout2">
            <a:avLst>
              <a:gd name="adj1" fmla="val 52595"/>
              <a:gd name="adj2" fmla="val 101667"/>
              <a:gd name="adj3" fmla="val 21399"/>
              <a:gd name="adj4" fmla="val 146116"/>
              <a:gd name="adj5" fmla="val -74162"/>
              <a:gd name="adj6" fmla="val 15311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5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3" name="Дата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1F398-2E51-42C2-9064-EEF8BD00DEFF}" type="datetime1">
              <a:rPr lang="ru-RU" smtClean="0"/>
              <a:pPr/>
              <a:t>19.09.2019</a:t>
            </a:fld>
            <a:endParaRPr lang="en-US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BINP,  </a:t>
            </a:r>
            <a:r>
              <a:rPr lang="en-US" dirty="0" err="1" smtClean="0"/>
              <a:t>M.Kholopov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9277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ontrol_Dewar_PANDA_092019.png"/>
          <p:cNvPicPr>
            <a:picLocks noChangeAspect="1"/>
          </p:cNvPicPr>
          <p:nvPr/>
        </p:nvPicPr>
        <p:blipFill>
          <a:blip r:embed="rId3" cstate="print"/>
          <a:srcRect l="68837" t="50962" r="2915" b="6474"/>
          <a:stretch>
            <a:fillRect/>
          </a:stretch>
        </p:blipFill>
        <p:spPr>
          <a:xfrm rot="10800000">
            <a:off x="6750658" y="465624"/>
            <a:ext cx="2458111" cy="52354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0796" y="5919241"/>
            <a:ext cx="5281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4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Dimensions and weight of the control Dewar.</a:t>
            </a:r>
            <a:endParaRPr lang="en-US" sz="1400" b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 descr="Control_Dewar_PANDA_092019.png"/>
          <p:cNvPicPr>
            <a:picLocks noChangeAspect="1"/>
          </p:cNvPicPr>
          <p:nvPr/>
        </p:nvPicPr>
        <p:blipFill>
          <a:blip r:embed="rId3" cstate="print"/>
          <a:srcRect l="7938" t="50962" r="30429" b="6474"/>
          <a:stretch>
            <a:fillRect/>
          </a:stretch>
        </p:blipFill>
        <p:spPr>
          <a:xfrm rot="5400000">
            <a:off x="156992" y="276457"/>
            <a:ext cx="5514324" cy="538303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6440557" y="5809247"/>
            <a:ext cx="2941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Weight control Dewar about 3160 kg. with vacuum post 3350 kg.</a:t>
            </a:r>
            <a:endParaRPr lang="en-US" sz="14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ьная выноска 21"/>
          <p:cNvSpPr/>
          <p:nvPr/>
        </p:nvSpPr>
        <p:spPr>
          <a:xfrm>
            <a:off x="4548146" y="4556097"/>
            <a:ext cx="2083242" cy="1216549"/>
          </a:xfrm>
          <a:prstGeom prst="wedgeEllipseCallout">
            <a:avLst>
              <a:gd name="adj1" fmla="val -55451"/>
              <a:gd name="adj2" fmla="val -6948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FF0000"/>
                  </a:solidFill>
                </a:ln>
                <a:noFill/>
              </a:rPr>
              <a:t>The surface of the common platform.</a:t>
            </a:r>
            <a:endParaRPr lang="ru-RU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3" name="Овальная выноска 22"/>
          <p:cNvSpPr/>
          <p:nvPr/>
        </p:nvSpPr>
        <p:spPr>
          <a:xfrm>
            <a:off x="5518204" y="740797"/>
            <a:ext cx="1319917" cy="602974"/>
          </a:xfrm>
          <a:prstGeom prst="wedgeEllipseCallout">
            <a:avLst>
              <a:gd name="adj1" fmla="val -78945"/>
              <a:gd name="adj2" fmla="val -5498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FF0000"/>
                  </a:solidFill>
                </a:ln>
                <a:noFill/>
              </a:rPr>
              <a:t>Flexible contact</a:t>
            </a:r>
            <a:endParaRPr lang="ru-RU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8CB8-5934-4391-920A-B08885557857}" type="datetime1">
              <a:rPr lang="ru-RU" smtClean="0"/>
              <a:pPr/>
              <a:t>19.09.2019</a:t>
            </a:fld>
            <a:endParaRPr lang="en-US" dirty="0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BINP,  </a:t>
            </a:r>
            <a:r>
              <a:rPr lang="en-US" dirty="0" err="1" smtClean="0"/>
              <a:t>M.Kholopov</a:t>
            </a:r>
            <a:endParaRPr lang="en-US" dirty="0"/>
          </a:p>
        </p:txBody>
      </p:sp>
      <p:sp>
        <p:nvSpPr>
          <p:cNvPr id="26" name="Овальная выноска 25"/>
          <p:cNvSpPr/>
          <p:nvPr/>
        </p:nvSpPr>
        <p:spPr>
          <a:xfrm>
            <a:off x="736737" y="1058228"/>
            <a:ext cx="1068251" cy="446723"/>
          </a:xfrm>
          <a:prstGeom prst="wedgeEllipseCallout">
            <a:avLst>
              <a:gd name="adj1" fmla="val -70018"/>
              <a:gd name="adj2" fmla="val 15633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>
                  <a:solidFill>
                    <a:srgbClr val="FF0000"/>
                  </a:solidFill>
                </a:ln>
                <a:noFill/>
              </a:rPr>
              <a:t>2318.5mm</a:t>
            </a:r>
            <a:endParaRPr lang="ru-RU" sz="1200" dirty="0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277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16">
            <a:extLst>
              <a:ext uri="{FF2B5EF4-FFF2-40B4-BE49-F238E27FC236}">
                <a16:creationId xmlns="" xmlns:a16="http://schemas.microsoft.com/office/drawing/2014/main" id="{5F7CC429-1E45-494B-AA7F-4ABFF8D72F21}"/>
              </a:ext>
            </a:extLst>
          </p:cNvPr>
          <p:cNvSpPr/>
          <p:nvPr/>
        </p:nvSpPr>
        <p:spPr>
          <a:xfrm>
            <a:off x="373244" y="132762"/>
            <a:ext cx="924700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85"/>
              </a:spcBef>
              <a:spcAft>
                <a:spcPts val="385"/>
              </a:spcAft>
            </a:pPr>
            <a:r>
              <a:rPr lang="en-US" sz="21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PANDA solenoid </a:t>
            </a:r>
            <a:r>
              <a:rPr lang="en-US" sz="21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2019, Vacuum scheme control Dewar and cryostat</a:t>
            </a:r>
            <a:endParaRPr lang="en-US" sz="2100" b="1" dirty="0">
              <a:solidFill>
                <a:srgbClr val="FF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36331" y="4518067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930611" y="814996"/>
            <a:ext cx="5222344" cy="4403606"/>
            <a:chOff x="9133" y="-711365"/>
            <a:chExt cx="4858680" cy="3886546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2695848" y="761717"/>
              <a:ext cx="4258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982674" y="737125"/>
              <a:ext cx="2158" cy="12390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AutoShape 34"/>
            <p:cNvSpPr>
              <a:spLocks noChangeArrowheads="1"/>
            </p:cNvSpPr>
            <p:nvPr/>
          </p:nvSpPr>
          <p:spPr bwMode="auto">
            <a:xfrm rot="5400000">
              <a:off x="2005130" y="627915"/>
              <a:ext cx="278765" cy="254000"/>
            </a:xfrm>
            <a:prstGeom prst="flowChartCollat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5" name="Группа 328"/>
            <p:cNvGrpSpPr/>
            <p:nvPr/>
          </p:nvGrpSpPr>
          <p:grpSpPr>
            <a:xfrm>
              <a:off x="2034829" y="541105"/>
              <a:ext cx="194310" cy="200218"/>
              <a:chOff x="1096807" y="4689375"/>
              <a:chExt cx="194310" cy="200218"/>
            </a:xfrm>
            <a:solidFill>
              <a:schemeClr val="bg1">
                <a:lumMod val="85000"/>
              </a:schemeClr>
            </a:solidFill>
          </p:grpSpPr>
          <p:cxnSp>
            <p:nvCxnSpPr>
              <p:cNvPr id="35" name="AutoShape 35"/>
              <p:cNvCxnSpPr>
                <a:cxnSpLocks noChangeShapeType="1"/>
              </p:cNvCxnSpPr>
              <p:nvPr/>
            </p:nvCxnSpPr>
            <p:spPr bwMode="auto">
              <a:xfrm flipV="1">
                <a:off x="1206690" y="4701633"/>
                <a:ext cx="5715" cy="187960"/>
              </a:xfrm>
              <a:prstGeom prst="straightConnector1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AutoShape 36"/>
              <p:cNvCxnSpPr>
                <a:cxnSpLocks noChangeShapeType="1"/>
              </p:cNvCxnSpPr>
              <p:nvPr/>
            </p:nvCxnSpPr>
            <p:spPr bwMode="auto">
              <a:xfrm>
                <a:off x="1096807" y="4689375"/>
                <a:ext cx="194310" cy="635"/>
              </a:xfrm>
              <a:prstGeom prst="straightConnector1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Прямая соединительная линия 15"/>
            <p:cNvCxnSpPr>
              <a:endCxn id="14" idx="2"/>
            </p:cNvCxnSpPr>
            <p:nvPr/>
          </p:nvCxnSpPr>
          <p:spPr>
            <a:xfrm>
              <a:off x="980106" y="751429"/>
              <a:ext cx="1037406" cy="34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/>
            <p:cNvSpPr/>
            <p:nvPr/>
          </p:nvSpPr>
          <p:spPr>
            <a:xfrm rot="5400000">
              <a:off x="4178499" y="1813769"/>
              <a:ext cx="1167379" cy="21124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402324" y="1249340"/>
              <a:ext cx="200457" cy="393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270034" y="760078"/>
              <a:ext cx="4258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utoShape 34"/>
            <p:cNvSpPr>
              <a:spLocks noChangeArrowheads="1"/>
            </p:cNvSpPr>
            <p:nvPr/>
          </p:nvSpPr>
          <p:spPr bwMode="auto">
            <a:xfrm>
              <a:off x="3109544" y="-711365"/>
              <a:ext cx="516714" cy="233505"/>
            </a:xfrm>
            <a:prstGeom prst="flowChartCollat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21" name="AutoShape 35"/>
            <p:cNvCxnSpPr>
              <a:cxnSpLocks noChangeShapeType="1"/>
            </p:cNvCxnSpPr>
            <p:nvPr/>
          </p:nvCxnSpPr>
          <p:spPr bwMode="auto">
            <a:xfrm flipV="1">
              <a:off x="733636" y="1058470"/>
              <a:ext cx="5715" cy="187960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AutoShape 36"/>
            <p:cNvCxnSpPr>
              <a:cxnSpLocks noChangeShapeType="1"/>
            </p:cNvCxnSpPr>
            <p:nvPr/>
          </p:nvCxnSpPr>
          <p:spPr bwMode="auto">
            <a:xfrm>
              <a:off x="629488" y="1054965"/>
              <a:ext cx="194310" cy="635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858529" y="1248379"/>
              <a:ext cx="128324" cy="140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25" name="Группа 369"/>
            <p:cNvGrpSpPr/>
            <p:nvPr/>
          </p:nvGrpSpPr>
          <p:grpSpPr>
            <a:xfrm>
              <a:off x="1768816" y="2851802"/>
              <a:ext cx="646771" cy="323379"/>
              <a:chOff x="2476110" y="2827959"/>
              <a:chExt cx="646771" cy="323379"/>
            </a:xfrm>
          </p:grpSpPr>
          <p:sp>
            <p:nvSpPr>
              <p:cNvPr id="33" name="Прямоугольник 32"/>
              <p:cNvSpPr/>
              <p:nvPr/>
            </p:nvSpPr>
            <p:spPr>
              <a:xfrm>
                <a:off x="2494293" y="2827959"/>
                <a:ext cx="587019" cy="32337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Text Box 5"/>
              <p:cNvSpPr txBox="1">
                <a:spLocks noChangeArrowheads="1"/>
              </p:cNvSpPr>
              <p:nvPr/>
            </p:nvSpPr>
            <p:spPr bwMode="auto">
              <a:xfrm>
                <a:off x="2476110" y="2836319"/>
                <a:ext cx="646771" cy="2537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Leak Detector</a:t>
                </a:r>
                <a:endParaRPr kumimoji="0" lang="ru-RU" altLang="ru-RU" sz="10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9133" y="761717"/>
              <a:ext cx="480996" cy="278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RGA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7" name="Прямая соединительная линия 26"/>
            <p:cNvCxnSpPr>
              <a:stCxn id="30" idx="0"/>
              <a:endCxn id="33" idx="1"/>
            </p:cNvCxnSpPr>
            <p:nvPr/>
          </p:nvCxnSpPr>
          <p:spPr>
            <a:xfrm>
              <a:off x="1593750" y="3012145"/>
              <a:ext cx="193249" cy="134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Группа 375"/>
            <p:cNvGrpSpPr/>
            <p:nvPr/>
          </p:nvGrpSpPr>
          <p:grpSpPr>
            <a:xfrm>
              <a:off x="1339751" y="2796791"/>
              <a:ext cx="254000" cy="354736"/>
              <a:chOff x="1417377" y="5518173"/>
              <a:chExt cx="254000" cy="354736"/>
            </a:xfrm>
            <a:solidFill>
              <a:schemeClr val="bg1">
                <a:lumMod val="85000"/>
              </a:schemeClr>
            </a:solidFill>
          </p:grpSpPr>
          <p:sp>
            <p:nvSpPr>
              <p:cNvPr id="30" name="AutoShape 34"/>
              <p:cNvSpPr>
                <a:spLocks noChangeArrowheads="1"/>
              </p:cNvSpPr>
              <p:nvPr/>
            </p:nvSpPr>
            <p:spPr bwMode="auto">
              <a:xfrm rot="5400000">
                <a:off x="1404994" y="5606527"/>
                <a:ext cx="278765" cy="254000"/>
              </a:xfrm>
              <a:prstGeom prst="flowChartCollate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cxnSp>
            <p:nvCxnSpPr>
              <p:cNvPr id="31" name="AutoShape 35"/>
              <p:cNvCxnSpPr>
                <a:cxnSpLocks noChangeShapeType="1"/>
              </p:cNvCxnSpPr>
              <p:nvPr/>
            </p:nvCxnSpPr>
            <p:spPr bwMode="auto">
              <a:xfrm flipV="1">
                <a:off x="1544749" y="5535059"/>
                <a:ext cx="5715" cy="187960"/>
              </a:xfrm>
              <a:prstGeom prst="straightConnector1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AutoShape 36"/>
              <p:cNvCxnSpPr>
                <a:cxnSpLocks noChangeShapeType="1"/>
              </p:cNvCxnSpPr>
              <p:nvPr/>
            </p:nvCxnSpPr>
            <p:spPr bwMode="auto">
              <a:xfrm>
                <a:off x="1457131" y="5518173"/>
                <a:ext cx="194310" cy="635"/>
              </a:xfrm>
              <a:prstGeom prst="straightConnector1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Прямая соединительная линия 28"/>
            <p:cNvCxnSpPr>
              <a:endCxn id="30" idx="2"/>
            </p:cNvCxnSpPr>
            <p:nvPr/>
          </p:nvCxnSpPr>
          <p:spPr>
            <a:xfrm flipV="1">
              <a:off x="980315" y="3012145"/>
              <a:ext cx="359436" cy="73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Надпись 2"/>
          <p:cNvSpPr txBox="1">
            <a:spLocks noChangeArrowheads="1"/>
          </p:cNvSpPr>
          <p:nvPr/>
        </p:nvSpPr>
        <p:spPr bwMode="auto">
          <a:xfrm>
            <a:off x="990065" y="2740007"/>
            <a:ext cx="360988" cy="58649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R="26035" indent="88900" algn="ctr">
              <a:lnSpc>
                <a:spcPct val="115000"/>
              </a:lnSpc>
              <a:spcAft>
                <a:spcPts val="0"/>
              </a:spcAft>
            </a:pPr>
            <a:r>
              <a:rPr lang="en-US" sz="180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653217" y="5625645"/>
            <a:ext cx="656590" cy="69723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1797095" y="6176634"/>
            <a:ext cx="177165" cy="136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1988195" y="6175125"/>
            <a:ext cx="179705" cy="137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981509" y="6312285"/>
            <a:ext cx="0" cy="2228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37"/>
          <p:cNvSpPr txBox="1">
            <a:spLocks noChangeArrowheads="1"/>
          </p:cNvSpPr>
          <p:nvPr/>
        </p:nvSpPr>
        <p:spPr bwMode="auto">
          <a:xfrm>
            <a:off x="1736042" y="1602849"/>
            <a:ext cx="1141851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Full range gauge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37"/>
          <p:cNvSpPr txBox="1">
            <a:spLocks noChangeArrowheads="1"/>
          </p:cNvSpPr>
          <p:nvPr/>
        </p:nvSpPr>
        <p:spPr bwMode="auto">
          <a:xfrm>
            <a:off x="3032017" y="1629705"/>
            <a:ext cx="696312" cy="52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DN150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37"/>
          <p:cNvSpPr txBox="1">
            <a:spLocks noChangeArrowheads="1"/>
          </p:cNvSpPr>
          <p:nvPr/>
        </p:nvSpPr>
        <p:spPr bwMode="auto">
          <a:xfrm>
            <a:off x="2315762" y="4457088"/>
            <a:ext cx="516998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V3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Box 37"/>
          <p:cNvSpPr txBox="1">
            <a:spLocks noChangeArrowheads="1"/>
          </p:cNvSpPr>
          <p:nvPr/>
        </p:nvSpPr>
        <p:spPr bwMode="auto">
          <a:xfrm>
            <a:off x="1423523" y="2500162"/>
            <a:ext cx="516998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V4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 Box 37"/>
          <p:cNvSpPr txBox="1">
            <a:spLocks noChangeArrowheads="1"/>
          </p:cNvSpPr>
          <p:nvPr/>
        </p:nvSpPr>
        <p:spPr bwMode="auto">
          <a:xfrm>
            <a:off x="4521225" y="762846"/>
            <a:ext cx="2809337" cy="28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Safety valve </a:t>
            </a:r>
            <a:r>
              <a:rPr lang="en-US" altLang="ru-RU" sz="1400" dirty="0" smtClean="0">
                <a:latin typeface="Arial" pitchFamily="34" charset="0"/>
                <a:cs typeface="Arial" pitchFamily="34" charset="0"/>
              </a:rPr>
              <a:t>Flange DN350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649393" y="3884521"/>
            <a:ext cx="656590" cy="69723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1799992" y="4006043"/>
            <a:ext cx="358140" cy="360045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1797095" y="4432990"/>
            <a:ext cx="177165" cy="136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1978427" y="4428263"/>
            <a:ext cx="179705" cy="137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1907077" y="4074910"/>
            <a:ext cx="0" cy="2228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1964862" y="4074910"/>
            <a:ext cx="0" cy="2228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2011852" y="4074910"/>
            <a:ext cx="5080" cy="2228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2061382" y="4074910"/>
            <a:ext cx="0" cy="2228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47" idx="2"/>
            <a:endCxn id="106" idx="0"/>
          </p:cNvCxnSpPr>
          <p:nvPr/>
        </p:nvCxnSpPr>
        <p:spPr>
          <a:xfrm>
            <a:off x="1977688" y="4581751"/>
            <a:ext cx="2194" cy="5849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640293" y="3968885"/>
            <a:ext cx="1087588" cy="179589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TMP 680 l/sec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US" altLang="ru-RU" sz="1000" dirty="0"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Primary</a:t>
            </a:r>
            <a:r>
              <a:rPr kumimoji="0" lang="en-US" altLang="ru-RU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pump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3-4 l/sec</a:t>
            </a:r>
          </a:p>
        </p:txBody>
      </p:sp>
      <p:sp>
        <p:nvSpPr>
          <p:cNvPr id="57" name="Овал 56"/>
          <p:cNvSpPr/>
          <p:nvPr/>
        </p:nvSpPr>
        <p:spPr>
          <a:xfrm>
            <a:off x="2228170" y="1922842"/>
            <a:ext cx="359410" cy="35941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flipH="1">
            <a:off x="2365330" y="2108262"/>
            <a:ext cx="311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2365330" y="2112707"/>
            <a:ext cx="0" cy="704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 flipV="1">
            <a:off x="2365330" y="2183827"/>
            <a:ext cx="40640" cy="12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2404065" y="2185732"/>
            <a:ext cx="1905" cy="463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2406605" y="1964752"/>
            <a:ext cx="0" cy="342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2366600" y="1997772"/>
            <a:ext cx="393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2365965" y="1997772"/>
            <a:ext cx="0" cy="66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 flipV="1">
            <a:off x="2365965" y="2064447"/>
            <a:ext cx="406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2405335" y="2065082"/>
            <a:ext cx="0" cy="457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Овал 66"/>
          <p:cNvSpPr/>
          <p:nvPr/>
        </p:nvSpPr>
        <p:spPr>
          <a:xfrm>
            <a:off x="1137813" y="4847573"/>
            <a:ext cx="359410" cy="35941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flipH="1">
            <a:off x="1274973" y="5032993"/>
            <a:ext cx="311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1274973" y="5037438"/>
            <a:ext cx="0" cy="704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 flipV="1">
            <a:off x="1274973" y="5108558"/>
            <a:ext cx="40640" cy="12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1313708" y="5110463"/>
            <a:ext cx="1905" cy="463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1316248" y="4889483"/>
            <a:ext cx="0" cy="342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>
            <a:off x="1276243" y="4922503"/>
            <a:ext cx="393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>
            <a:off x="1275608" y="4922503"/>
            <a:ext cx="0" cy="66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H="1" flipV="1">
            <a:off x="1275608" y="4989178"/>
            <a:ext cx="406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1314978" y="4989813"/>
            <a:ext cx="0" cy="457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2397478" y="2299160"/>
            <a:ext cx="0" cy="114742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>
            <a:endCxn id="67" idx="6"/>
          </p:cNvCxnSpPr>
          <p:nvPr/>
        </p:nvCxnSpPr>
        <p:spPr>
          <a:xfrm flipH="1" flipV="1">
            <a:off x="1497223" y="5027278"/>
            <a:ext cx="459150" cy="5715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 Box 37"/>
          <p:cNvSpPr txBox="1">
            <a:spLocks noChangeArrowheads="1"/>
          </p:cNvSpPr>
          <p:nvPr/>
        </p:nvSpPr>
        <p:spPr bwMode="auto">
          <a:xfrm>
            <a:off x="848161" y="4600158"/>
            <a:ext cx="516998" cy="31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Pirani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190408" y="2131930"/>
            <a:ext cx="2881518" cy="10523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 Box 37"/>
          <p:cNvSpPr txBox="1">
            <a:spLocks noChangeArrowheads="1"/>
          </p:cNvSpPr>
          <p:nvPr/>
        </p:nvSpPr>
        <p:spPr bwMode="auto">
          <a:xfrm>
            <a:off x="5612244" y="2488503"/>
            <a:ext cx="2064291" cy="36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Control Dewar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Прямоугольник 5"/>
          <p:cNvSpPr/>
          <p:nvPr/>
        </p:nvSpPr>
        <p:spPr>
          <a:xfrm>
            <a:off x="726630" y="1065379"/>
            <a:ext cx="3371528" cy="543558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Text Box 37"/>
          <p:cNvSpPr txBox="1">
            <a:spLocks noChangeArrowheads="1"/>
          </p:cNvSpPr>
          <p:nvPr/>
        </p:nvSpPr>
        <p:spPr bwMode="auto">
          <a:xfrm>
            <a:off x="1309008" y="1234448"/>
            <a:ext cx="2274100" cy="36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Vacuum stand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 flipH="1">
            <a:off x="2783937" y="2304370"/>
            <a:ext cx="5397" cy="1264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Овал 84"/>
          <p:cNvSpPr/>
          <p:nvPr/>
        </p:nvSpPr>
        <p:spPr>
          <a:xfrm>
            <a:off x="2619417" y="1943117"/>
            <a:ext cx="359410" cy="35941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>
            <a:off x="2655612" y="2030747"/>
            <a:ext cx="0" cy="16510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2935012" y="2034557"/>
            <a:ext cx="0" cy="16510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rot="5400000">
            <a:off x="2795947" y="1892317"/>
            <a:ext cx="1905" cy="278765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/>
        </p:nvSpPr>
        <p:spPr>
          <a:xfrm>
            <a:off x="2717842" y="2082182"/>
            <a:ext cx="173355" cy="117475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>
            <a:off x="2891197" y="208218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H="1">
            <a:off x="2717842" y="2082182"/>
            <a:ext cx="173355" cy="11303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AutoShape 34"/>
          <p:cNvSpPr>
            <a:spLocks noChangeArrowheads="1"/>
          </p:cNvSpPr>
          <p:nvPr/>
        </p:nvSpPr>
        <p:spPr bwMode="auto">
          <a:xfrm rot="5400000">
            <a:off x="1561393" y="2904503"/>
            <a:ext cx="315851" cy="273011"/>
          </a:xfrm>
          <a:prstGeom prst="flowChartCollate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5785110" y="4272324"/>
            <a:ext cx="3517103" cy="1800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5785109" y="4484125"/>
            <a:ext cx="3517103" cy="1374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 rot="16200000">
            <a:off x="3702613" y="1713625"/>
            <a:ext cx="1710845" cy="5899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>
            <a:off x="4870261" y="2493291"/>
            <a:ext cx="320147" cy="68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V="1">
            <a:off x="3424993" y="3041008"/>
            <a:ext cx="1143393" cy="95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AutoShape 34"/>
          <p:cNvSpPr>
            <a:spLocks noChangeArrowheads="1"/>
          </p:cNvSpPr>
          <p:nvPr/>
        </p:nvSpPr>
        <p:spPr bwMode="auto">
          <a:xfrm rot="5400000">
            <a:off x="3141237" y="2914045"/>
            <a:ext cx="315851" cy="273011"/>
          </a:xfrm>
          <a:prstGeom prst="flowChartCollate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9" name="Дуга 98"/>
          <p:cNvSpPr/>
          <p:nvPr/>
        </p:nvSpPr>
        <p:spPr>
          <a:xfrm>
            <a:off x="3055171" y="2090056"/>
            <a:ext cx="301499" cy="707491"/>
          </a:xfrm>
          <a:prstGeom prst="arc">
            <a:avLst>
              <a:gd name="adj1" fmla="val 14283691"/>
              <a:gd name="adj2" fmla="val 1793791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0" name="AutoShape 36"/>
          <p:cNvCxnSpPr>
            <a:cxnSpLocks noChangeShapeType="1"/>
          </p:cNvCxnSpPr>
          <p:nvPr/>
        </p:nvCxnSpPr>
        <p:spPr bwMode="auto">
          <a:xfrm>
            <a:off x="3214107" y="2806229"/>
            <a:ext cx="208854" cy="719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AutoShape 35"/>
          <p:cNvCxnSpPr>
            <a:cxnSpLocks noChangeShapeType="1"/>
          </p:cNvCxnSpPr>
          <p:nvPr/>
        </p:nvCxnSpPr>
        <p:spPr bwMode="auto">
          <a:xfrm flipV="1">
            <a:off x="3304328" y="2823247"/>
            <a:ext cx="6143" cy="212966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" name="Text Box 37"/>
          <p:cNvSpPr txBox="1">
            <a:spLocks noChangeArrowheads="1"/>
          </p:cNvSpPr>
          <p:nvPr/>
        </p:nvSpPr>
        <p:spPr bwMode="auto">
          <a:xfrm>
            <a:off x="2587580" y="2951814"/>
            <a:ext cx="624774" cy="39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DN63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Text Box 37"/>
          <p:cNvSpPr txBox="1">
            <a:spLocks noChangeArrowheads="1"/>
          </p:cNvSpPr>
          <p:nvPr/>
        </p:nvSpPr>
        <p:spPr bwMode="auto">
          <a:xfrm rot="16200000">
            <a:off x="3736740" y="1852948"/>
            <a:ext cx="1503847" cy="36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Technologic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volume</a:t>
            </a: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Text Box 37"/>
          <p:cNvSpPr txBox="1">
            <a:spLocks noChangeArrowheads="1"/>
          </p:cNvSpPr>
          <p:nvPr/>
        </p:nvSpPr>
        <p:spPr bwMode="auto">
          <a:xfrm>
            <a:off x="6462932" y="4997538"/>
            <a:ext cx="2274100" cy="36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Cryostat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5" name="Прямая соединительная линия 104"/>
          <p:cNvCxnSpPr/>
          <p:nvPr/>
        </p:nvCxnSpPr>
        <p:spPr>
          <a:xfrm flipH="1">
            <a:off x="4558035" y="2872260"/>
            <a:ext cx="10351" cy="1782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AutoShape 34"/>
          <p:cNvSpPr>
            <a:spLocks noChangeArrowheads="1"/>
          </p:cNvSpPr>
          <p:nvPr/>
        </p:nvSpPr>
        <p:spPr bwMode="auto">
          <a:xfrm>
            <a:off x="1821956" y="5166687"/>
            <a:ext cx="315852" cy="273011"/>
          </a:xfrm>
          <a:prstGeom prst="flowChartCollate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07" name="Прямая соединительная линия 106"/>
          <p:cNvCxnSpPr>
            <a:stCxn id="106" idx="2"/>
            <a:endCxn id="38" idx="0"/>
          </p:cNvCxnSpPr>
          <p:nvPr/>
        </p:nvCxnSpPr>
        <p:spPr>
          <a:xfrm>
            <a:off x="1979882" y="5439698"/>
            <a:ext cx="1630" cy="1859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rot="5400000" flipV="1">
            <a:off x="1570073" y="5309773"/>
            <a:ext cx="29197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AutoShape 36"/>
          <p:cNvCxnSpPr>
            <a:cxnSpLocks noChangeShapeType="1"/>
          </p:cNvCxnSpPr>
          <p:nvPr/>
        </p:nvCxnSpPr>
        <p:spPr bwMode="auto">
          <a:xfrm>
            <a:off x="1740417" y="5309414"/>
            <a:ext cx="208853" cy="719"/>
          </a:xfrm>
          <a:prstGeom prst="straightConnector1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0" name="Дата 109"/>
          <p:cNvSpPr>
            <a:spLocks noGrp="1"/>
          </p:cNvSpPr>
          <p:nvPr>
            <p:ph type="dt" sz="half" idx="10"/>
          </p:nvPr>
        </p:nvSpPr>
        <p:spPr>
          <a:xfrm>
            <a:off x="7463501" y="6388158"/>
            <a:ext cx="2228850" cy="365125"/>
          </a:xfrm>
        </p:spPr>
        <p:txBody>
          <a:bodyPr/>
          <a:lstStyle/>
          <a:p>
            <a:fld id="{91B9E5E8-0E5A-427D-B15C-CD85B14E31B0}" type="datetime1">
              <a:rPr lang="ru-RU" smtClean="0"/>
              <a:pPr/>
              <a:t>19.09.2019</a:t>
            </a:fld>
            <a:endParaRPr lang="en-US" dirty="0"/>
          </a:p>
        </p:txBody>
      </p:sp>
      <p:sp>
        <p:nvSpPr>
          <p:cNvPr id="111" name="Нижний колонтитул 1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BINP,  M.Kholopov</a:t>
            </a:r>
            <a:endParaRPr lang="en-US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7661579" y="1426003"/>
            <a:ext cx="224442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3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PANDA Control Dewar and the Cryostat are a single vacuum volume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spcAft>
                <a:spcPts val="400"/>
              </a:spcAft>
            </a:pPr>
            <a:endParaRPr lang="en-US" sz="1600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4149305" y="6160781"/>
            <a:ext cx="29761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4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.Vacuum scheme</a:t>
            </a:r>
            <a:r>
              <a:rPr lang="en-US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b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43958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Pump_station_DN150.jpg"/>
          <p:cNvPicPr>
            <a:picLocks noChangeAspect="1"/>
          </p:cNvPicPr>
          <p:nvPr/>
        </p:nvPicPr>
        <p:blipFill>
          <a:blip r:embed="rId3" cstate="print"/>
          <a:srcRect l="22395" r="30007"/>
          <a:stretch>
            <a:fillRect/>
          </a:stretch>
        </p:blipFill>
        <p:spPr>
          <a:xfrm>
            <a:off x="568342" y="1534602"/>
            <a:ext cx="3394876" cy="4007458"/>
          </a:xfrm>
          <a:prstGeom prst="rect">
            <a:avLst/>
          </a:prstGeom>
        </p:spPr>
      </p:pic>
      <p:pic>
        <p:nvPicPr>
          <p:cNvPr id="22" name="Рисунок 21" descr="Control_Dewar_&amp;_cryostat.jpg"/>
          <p:cNvPicPr>
            <a:picLocks noChangeAspect="1"/>
          </p:cNvPicPr>
          <p:nvPr/>
        </p:nvPicPr>
        <p:blipFill>
          <a:blip r:embed="rId4" cstate="print"/>
          <a:srcRect l="11474" r="12244"/>
          <a:stretch>
            <a:fillRect/>
          </a:stretch>
        </p:blipFill>
        <p:spPr>
          <a:xfrm rot="5400000">
            <a:off x="4005962" y="1387351"/>
            <a:ext cx="5596924" cy="4122558"/>
          </a:xfrm>
          <a:prstGeom prst="rect">
            <a:avLst/>
          </a:prstGeom>
        </p:spPr>
      </p:pic>
      <p:sp>
        <p:nvSpPr>
          <p:cNvPr id="7" name="Заголовок 3"/>
          <p:cNvSpPr>
            <a:spLocks noGrp="1"/>
          </p:cNvSpPr>
          <p:nvPr>
            <p:ph type="ctrTitle"/>
          </p:nvPr>
        </p:nvSpPr>
        <p:spPr>
          <a:xfrm>
            <a:off x="1378352" y="145068"/>
            <a:ext cx="7056783" cy="415649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PANDA control 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Dewars</a:t>
            </a:r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and cryostats vacuum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Овальная выноска 14"/>
          <p:cNvSpPr/>
          <p:nvPr/>
        </p:nvSpPr>
        <p:spPr>
          <a:xfrm>
            <a:off x="8360695" y="4199426"/>
            <a:ext cx="1441938" cy="633046"/>
          </a:xfrm>
          <a:prstGeom prst="wedgeEllipseCallout">
            <a:avLst>
              <a:gd name="adj1" fmla="val -124802"/>
              <a:gd name="adj2" fmla="val -1705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FF0000"/>
                  </a:solidFill>
                </a:ln>
                <a:noFill/>
              </a:rPr>
              <a:t>Chimney</a:t>
            </a:r>
            <a:endParaRPr lang="ru-RU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8259334" y="3309750"/>
            <a:ext cx="1441938" cy="633046"/>
          </a:xfrm>
          <a:prstGeom prst="wedgeEllipseCallout">
            <a:avLst>
              <a:gd name="adj1" fmla="val -84655"/>
              <a:gd name="adj2" fmla="val -1584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FF0000"/>
                  </a:solidFill>
                </a:ln>
                <a:noFill/>
              </a:rPr>
              <a:t>Control Dewar</a:t>
            </a:r>
            <a:endParaRPr lang="ru-RU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25" name="Овальная выноска 124"/>
          <p:cNvSpPr/>
          <p:nvPr/>
        </p:nvSpPr>
        <p:spPr>
          <a:xfrm>
            <a:off x="4102873" y="2282024"/>
            <a:ext cx="1296063" cy="490067"/>
          </a:xfrm>
          <a:prstGeom prst="wedgeEllipseCallout">
            <a:avLst>
              <a:gd name="adj1" fmla="val -68961"/>
              <a:gd name="adj2" fmla="val -7883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n>
                  <a:solidFill>
                    <a:srgbClr val="FF0000"/>
                  </a:solidFill>
                </a:ln>
                <a:noFill/>
              </a:rPr>
              <a:t>Full range </a:t>
            </a:r>
            <a:r>
              <a:rPr lang="en-US" sz="1400" dirty="0" err="1" smtClean="0">
                <a:ln>
                  <a:solidFill>
                    <a:srgbClr val="FF0000"/>
                  </a:solidFill>
                </a:ln>
                <a:noFill/>
              </a:rPr>
              <a:t>guage</a:t>
            </a:r>
            <a:endParaRPr lang="ru-RU" sz="1400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26" name="Овальная выноска 125"/>
          <p:cNvSpPr/>
          <p:nvPr/>
        </p:nvSpPr>
        <p:spPr>
          <a:xfrm>
            <a:off x="8187022" y="5230556"/>
            <a:ext cx="1441938" cy="633046"/>
          </a:xfrm>
          <a:prstGeom prst="wedgeEllipseCallout">
            <a:avLst>
              <a:gd name="adj1" fmla="val -93619"/>
              <a:gd name="adj2" fmla="val -1073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FF0000"/>
                  </a:solidFill>
                </a:ln>
                <a:noFill/>
              </a:rPr>
              <a:t>Cryostat</a:t>
            </a:r>
            <a:endParaRPr lang="ru-RU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5" name="Овальная выноска 24"/>
          <p:cNvSpPr/>
          <p:nvPr/>
        </p:nvSpPr>
        <p:spPr>
          <a:xfrm>
            <a:off x="4222309" y="1129643"/>
            <a:ext cx="1256306" cy="633046"/>
          </a:xfrm>
          <a:prstGeom prst="wedgeEllipseCallout">
            <a:avLst>
              <a:gd name="adj1" fmla="val 58491"/>
              <a:gd name="adj2" fmla="val 8736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FF0000"/>
                  </a:solidFill>
                </a:ln>
                <a:noFill/>
              </a:rPr>
              <a:t>Pump station</a:t>
            </a:r>
            <a:endParaRPr lang="ru-RU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7" name="Овальная выноска 26"/>
          <p:cNvSpPr/>
          <p:nvPr/>
        </p:nvSpPr>
        <p:spPr>
          <a:xfrm>
            <a:off x="3530380" y="3199216"/>
            <a:ext cx="1208599" cy="633046"/>
          </a:xfrm>
          <a:prstGeom prst="wedgeEllipseCallout">
            <a:avLst>
              <a:gd name="adj1" fmla="val -94079"/>
              <a:gd name="adj2" fmla="val 3673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n>
                  <a:solidFill>
                    <a:srgbClr val="FF0000"/>
                  </a:solidFill>
                </a:ln>
                <a:noFill/>
              </a:rPr>
              <a:t>Pump (680 l/s)</a:t>
            </a:r>
            <a:endParaRPr lang="ru-RU" sz="1400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8" name="Овальная выноска 27"/>
          <p:cNvSpPr/>
          <p:nvPr/>
        </p:nvSpPr>
        <p:spPr>
          <a:xfrm>
            <a:off x="1359675" y="1280159"/>
            <a:ext cx="1033670" cy="421419"/>
          </a:xfrm>
          <a:prstGeom prst="wedgeEllipseCallout">
            <a:avLst>
              <a:gd name="adj1" fmla="val 69196"/>
              <a:gd name="adj2" fmla="val 4163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FF0000"/>
                  </a:solidFill>
                </a:ln>
                <a:noFill/>
              </a:rPr>
              <a:t>RGA</a:t>
            </a:r>
            <a:endParaRPr lang="ru-RU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9" name="Овальная выноска 28"/>
          <p:cNvSpPr/>
          <p:nvPr/>
        </p:nvSpPr>
        <p:spPr>
          <a:xfrm>
            <a:off x="3603268" y="4615874"/>
            <a:ext cx="1143663" cy="496814"/>
          </a:xfrm>
          <a:prstGeom prst="wedgeEllipseCallout">
            <a:avLst>
              <a:gd name="adj1" fmla="val -88282"/>
              <a:gd name="adj2" fmla="val -8007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n>
                  <a:solidFill>
                    <a:srgbClr val="FF0000"/>
                  </a:solidFill>
                </a:ln>
                <a:noFill/>
              </a:rPr>
              <a:t>Primary pump</a:t>
            </a:r>
            <a:endParaRPr lang="ru-RU" sz="1400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0" name="Овальная выноска 29"/>
          <p:cNvSpPr/>
          <p:nvPr/>
        </p:nvSpPr>
        <p:spPr>
          <a:xfrm>
            <a:off x="226116" y="5366717"/>
            <a:ext cx="993913" cy="372386"/>
          </a:xfrm>
          <a:prstGeom prst="wedgeEllipseCallout">
            <a:avLst>
              <a:gd name="adj1" fmla="val 67923"/>
              <a:gd name="adj2" fmla="val -43372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ln>
                  <a:solidFill>
                    <a:srgbClr val="FF0000"/>
                  </a:solidFill>
                </a:ln>
                <a:noFill/>
              </a:rPr>
              <a:t>Pirani</a:t>
            </a:r>
            <a:endParaRPr lang="ru-RU" sz="1400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1" name="Овальная выноска 30"/>
          <p:cNvSpPr/>
          <p:nvPr/>
        </p:nvSpPr>
        <p:spPr>
          <a:xfrm>
            <a:off x="254443" y="1790369"/>
            <a:ext cx="1510747" cy="698390"/>
          </a:xfrm>
          <a:prstGeom prst="wedgeEllipseCallout">
            <a:avLst>
              <a:gd name="adj1" fmla="val 3933"/>
              <a:gd name="adj2" fmla="val 17826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n>
                  <a:solidFill>
                    <a:srgbClr val="FF0000"/>
                  </a:solidFill>
                </a:ln>
                <a:noFill/>
              </a:rPr>
              <a:t>Flange Kf25 for leak detector</a:t>
            </a:r>
            <a:endParaRPr lang="ru-RU" sz="1400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8792" y="5939343"/>
            <a:ext cx="46256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4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1400" b="1" dirty="0" smtClean="0">
                <a:latin typeface="Calibri Light" pitchFamily="34" charset="0"/>
              </a:rPr>
              <a:t>PANDA control Dewar and cryostats vacuum</a:t>
            </a:r>
            <a:r>
              <a:rPr lang="en-US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b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Дата 34"/>
          <p:cNvSpPr>
            <a:spLocks noGrp="1"/>
          </p:cNvSpPr>
          <p:nvPr>
            <p:ph type="dt" sz="half" idx="10"/>
          </p:nvPr>
        </p:nvSpPr>
        <p:spPr>
          <a:xfrm>
            <a:off x="553817" y="6237082"/>
            <a:ext cx="2228850" cy="365125"/>
          </a:xfrm>
        </p:spPr>
        <p:txBody>
          <a:bodyPr/>
          <a:lstStyle/>
          <a:p>
            <a:fld id="{5328667F-3ED9-4745-A56B-A72A99B85EDE}" type="datetime1">
              <a:rPr lang="ru-RU" smtClean="0"/>
              <a:pPr/>
              <a:t>19.09.2019</a:t>
            </a:fld>
            <a:endParaRPr lang="en-US" dirty="0"/>
          </a:p>
        </p:txBody>
      </p:sp>
      <p:sp>
        <p:nvSpPr>
          <p:cNvPr id="36" name="Нижний колонтитул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BINP,  </a:t>
            </a:r>
            <a:r>
              <a:rPr lang="en-US" dirty="0" err="1" smtClean="0"/>
              <a:t>M.Kholopov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0755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Pipelanes_CD_PANDA1.jpg"/>
          <p:cNvPicPr>
            <a:picLocks noChangeAspect="1"/>
          </p:cNvPicPr>
          <p:nvPr/>
        </p:nvPicPr>
        <p:blipFill>
          <a:blip r:embed="rId3" cstate="print"/>
          <a:srcRect l="22019" r="32596"/>
          <a:stretch>
            <a:fillRect/>
          </a:stretch>
        </p:blipFill>
        <p:spPr>
          <a:xfrm>
            <a:off x="5457825" y="1131808"/>
            <a:ext cx="4017446" cy="4973717"/>
          </a:xfrm>
          <a:prstGeom prst="rect">
            <a:avLst/>
          </a:prstGeom>
        </p:spPr>
      </p:pic>
      <p:pic>
        <p:nvPicPr>
          <p:cNvPr id="14" name="Рисунок 13" descr="Pipelanes_CD_PAN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72159" y="2072384"/>
            <a:ext cx="5054713" cy="28401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38221" y="5966866"/>
            <a:ext cx="40260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4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The stage 1. </a:t>
            </a:r>
            <a:endParaRPr lang="en-US" sz="1400" b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ctrTitle"/>
          </p:nvPr>
        </p:nvSpPr>
        <p:spPr>
          <a:xfrm>
            <a:off x="1359302" y="0"/>
            <a:ext cx="7046633" cy="706809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stages of Assembly of the PANDA control Dewar: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07879" y="706809"/>
            <a:ext cx="6369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3" algn="just"/>
            <a:r>
              <a:rPr lang="en-US" sz="2000" b="1" dirty="0" smtClean="0">
                <a:solidFill>
                  <a:schemeClr val="accent1"/>
                </a:solidFill>
                <a:latin typeface="Arial Narrow" pitchFamily="34" charset="0"/>
                <a:cs typeface="Aharoni" pitchFamily="2" charset="-79"/>
              </a:rPr>
              <a:t>1. Installation of pipelines on the lid of the control Dewar</a:t>
            </a:r>
          </a:p>
          <a:p>
            <a:pPr marL="538163" algn="just"/>
            <a:endParaRPr lang="en-US" sz="1400" b="1" dirty="0" smtClean="0">
              <a:solidFill>
                <a:srgbClr val="FF0000"/>
              </a:solidFill>
              <a:latin typeface="Arial Narrow" pitchFamily="34" charset="0"/>
              <a:cs typeface="Aharoni" pitchFamily="2" charset="-79"/>
            </a:endParaRPr>
          </a:p>
          <a:p>
            <a:pPr marL="538163" algn="just"/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8" name="Выноска 2 17"/>
          <p:cNvSpPr/>
          <p:nvPr/>
        </p:nvSpPr>
        <p:spPr>
          <a:xfrm>
            <a:off x="4231573" y="4298844"/>
            <a:ext cx="902401" cy="349355"/>
          </a:xfrm>
          <a:prstGeom prst="borderCallout2">
            <a:avLst>
              <a:gd name="adj1" fmla="val 44086"/>
              <a:gd name="adj2" fmla="val 100495"/>
              <a:gd name="adj3" fmla="val 43925"/>
              <a:gd name="adj4" fmla="val 123722"/>
              <a:gd name="adj5" fmla="val -20420"/>
              <a:gd name="adj6" fmla="val 23418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He vessel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9" name="Выноска 2 18"/>
          <p:cNvSpPr/>
          <p:nvPr/>
        </p:nvSpPr>
        <p:spPr>
          <a:xfrm>
            <a:off x="4239153" y="4759891"/>
            <a:ext cx="894822" cy="402659"/>
          </a:xfrm>
          <a:prstGeom prst="borderCallout2">
            <a:avLst>
              <a:gd name="adj1" fmla="val 48191"/>
              <a:gd name="adj2" fmla="val -24"/>
              <a:gd name="adj3" fmla="val 21590"/>
              <a:gd name="adj4" fmla="val -42623"/>
              <a:gd name="adj5" fmla="val -97149"/>
              <a:gd name="adj6" fmla="val -21618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Current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leads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20" name="Выноска 2 19"/>
          <p:cNvSpPr/>
          <p:nvPr/>
        </p:nvSpPr>
        <p:spPr>
          <a:xfrm>
            <a:off x="4220236" y="2243683"/>
            <a:ext cx="875639" cy="432842"/>
          </a:xfrm>
          <a:prstGeom prst="borderCallout2">
            <a:avLst>
              <a:gd name="adj1" fmla="val 49779"/>
              <a:gd name="adj2" fmla="val -819"/>
              <a:gd name="adj3" fmla="val 17274"/>
              <a:gd name="adj4" fmla="val -25919"/>
              <a:gd name="adj5" fmla="val -45600"/>
              <a:gd name="adj6" fmla="val -7332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Valves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BF1F0-1F0B-4B7D-BD9D-C4B7CC1E59BE}" type="datetime1">
              <a:rPr lang="ru-RU" smtClean="0"/>
              <a:pPr/>
              <a:t>19.09.2019</a:t>
            </a:fld>
            <a:endParaRPr lang="en-US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BINP,  M.Kholopov</a:t>
            </a:r>
            <a:endParaRPr lang="en-US" dirty="0"/>
          </a:p>
        </p:txBody>
      </p:sp>
      <p:sp>
        <p:nvSpPr>
          <p:cNvPr id="17" name="Выноска 2 16"/>
          <p:cNvSpPr/>
          <p:nvPr/>
        </p:nvSpPr>
        <p:spPr>
          <a:xfrm>
            <a:off x="4229628" y="3845491"/>
            <a:ext cx="894822" cy="335984"/>
          </a:xfrm>
          <a:prstGeom prst="borderCallout2">
            <a:avLst>
              <a:gd name="adj1" fmla="val 47007"/>
              <a:gd name="adj2" fmla="val 101631"/>
              <a:gd name="adj3" fmla="val 61804"/>
              <a:gd name="adj4" fmla="val 119175"/>
              <a:gd name="adj5" fmla="val -17971"/>
              <a:gd name="adj6" fmla="val 18870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Pipelines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21" name="Выноска 2 20"/>
          <p:cNvSpPr/>
          <p:nvPr/>
        </p:nvSpPr>
        <p:spPr>
          <a:xfrm>
            <a:off x="4220103" y="2778690"/>
            <a:ext cx="894822" cy="459809"/>
          </a:xfrm>
          <a:prstGeom prst="borderCallout2">
            <a:avLst>
              <a:gd name="adj1" fmla="val 49168"/>
              <a:gd name="adj2" fmla="val 100669"/>
              <a:gd name="adj3" fmla="val 64169"/>
              <a:gd name="adj4" fmla="val 131396"/>
              <a:gd name="adj5" fmla="val 34485"/>
              <a:gd name="adj6" fmla="val 27800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Supporting top cover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22" name="Выноска 2 21"/>
          <p:cNvSpPr/>
          <p:nvPr/>
        </p:nvSpPr>
        <p:spPr>
          <a:xfrm>
            <a:off x="4229628" y="3331141"/>
            <a:ext cx="885297" cy="412184"/>
          </a:xfrm>
          <a:prstGeom prst="borderCallout2">
            <a:avLst>
              <a:gd name="adj1" fmla="val 49216"/>
              <a:gd name="adj2" fmla="val -597"/>
              <a:gd name="adj3" fmla="val -30504"/>
              <a:gd name="adj4" fmla="val -34279"/>
              <a:gd name="adj5" fmla="val -159719"/>
              <a:gd name="adj6" fmla="val -16451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Thermal shield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3679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Pipelanes_CD_PANDA3.jpg"/>
          <p:cNvPicPr>
            <a:picLocks noChangeAspect="1"/>
          </p:cNvPicPr>
          <p:nvPr/>
        </p:nvPicPr>
        <p:blipFill>
          <a:blip r:embed="rId3" cstate="print"/>
          <a:srcRect l="8144" t="7195" r="8183" b="8296"/>
          <a:stretch>
            <a:fillRect/>
          </a:stretch>
        </p:blipFill>
        <p:spPr>
          <a:xfrm rot="5400000">
            <a:off x="5346292" y="2611666"/>
            <a:ext cx="5175851" cy="2937259"/>
          </a:xfrm>
          <a:prstGeom prst="rect">
            <a:avLst/>
          </a:prstGeom>
        </p:spPr>
      </p:pic>
      <p:pic>
        <p:nvPicPr>
          <p:cNvPr id="27" name="Рисунок 26" descr="Pipelanes_CD_PANDA2.jpg"/>
          <p:cNvPicPr>
            <a:picLocks noChangeAspect="1"/>
          </p:cNvPicPr>
          <p:nvPr/>
        </p:nvPicPr>
        <p:blipFill>
          <a:blip r:embed="rId4" cstate="print"/>
          <a:srcRect l="8447" t="5907" r="8476" b="7611"/>
          <a:stretch>
            <a:fillRect/>
          </a:stretch>
        </p:blipFill>
        <p:spPr>
          <a:xfrm>
            <a:off x="319178" y="2078965"/>
            <a:ext cx="5529532" cy="32342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47671" y="6090691"/>
            <a:ext cx="40260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4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The stage 1. </a:t>
            </a:r>
            <a:endParaRPr lang="en-US" sz="1400" b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ctrTitle"/>
          </p:nvPr>
        </p:nvSpPr>
        <p:spPr>
          <a:xfrm>
            <a:off x="1359302" y="0"/>
            <a:ext cx="7046633" cy="706809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stages of Assembly of the PANDA control Dewar: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6082" y="808666"/>
            <a:ext cx="64430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3" algn="just"/>
            <a:r>
              <a:rPr lang="en-US" sz="2000" b="1" dirty="0" smtClean="0">
                <a:solidFill>
                  <a:schemeClr val="accent1"/>
                </a:solidFill>
                <a:latin typeface="Arial Narrow" pitchFamily="34" charset="0"/>
                <a:cs typeface="Aharoni" pitchFamily="2" charset="-79"/>
              </a:rPr>
              <a:t>1. Installation of pipelines on the lid of the control Dewar</a:t>
            </a:r>
          </a:p>
          <a:p>
            <a:pPr marL="538163" algn="just"/>
            <a:endParaRPr lang="en-US" sz="1400" b="1" dirty="0" smtClean="0">
              <a:solidFill>
                <a:srgbClr val="FF0000"/>
              </a:solidFill>
              <a:latin typeface="Arial Narrow" pitchFamily="34" charset="0"/>
              <a:cs typeface="Aharoni" pitchFamily="2" charset="-79"/>
            </a:endParaRPr>
          </a:p>
          <a:p>
            <a:pPr marL="538163" algn="just"/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4" name="Выноска 2 13"/>
          <p:cNvSpPr/>
          <p:nvPr/>
        </p:nvSpPr>
        <p:spPr>
          <a:xfrm>
            <a:off x="3037966" y="1580145"/>
            <a:ext cx="495056" cy="312615"/>
          </a:xfrm>
          <a:prstGeom prst="borderCallout2">
            <a:avLst>
              <a:gd name="adj1" fmla="val 44086"/>
              <a:gd name="adj2" fmla="val 97084"/>
              <a:gd name="adj3" fmla="val 69048"/>
              <a:gd name="adj4" fmla="val 136157"/>
              <a:gd name="adj5" fmla="val 252565"/>
              <a:gd name="adj6" fmla="val 12130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4,2K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5" name="Выноска 2 14"/>
          <p:cNvSpPr/>
          <p:nvPr/>
        </p:nvSpPr>
        <p:spPr>
          <a:xfrm>
            <a:off x="1124115" y="5571774"/>
            <a:ext cx="495056" cy="312615"/>
          </a:xfrm>
          <a:prstGeom prst="borderCallout2">
            <a:avLst>
              <a:gd name="adj1" fmla="val 49605"/>
              <a:gd name="adj2" fmla="val 2988"/>
              <a:gd name="adj3" fmla="val 44213"/>
              <a:gd name="adj4" fmla="val -41579"/>
              <a:gd name="adj5" fmla="val -254639"/>
              <a:gd name="adj6" fmla="val -42452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5K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6" name="Выноска 2 15"/>
          <p:cNvSpPr/>
          <p:nvPr/>
        </p:nvSpPr>
        <p:spPr>
          <a:xfrm>
            <a:off x="3879792" y="5485509"/>
            <a:ext cx="495056" cy="312615"/>
          </a:xfrm>
          <a:prstGeom prst="borderCallout2">
            <a:avLst>
              <a:gd name="adj1" fmla="val 44086"/>
              <a:gd name="adj2" fmla="val 97084"/>
              <a:gd name="adj3" fmla="val 33175"/>
              <a:gd name="adj4" fmla="val 141385"/>
              <a:gd name="adj5" fmla="val -556574"/>
              <a:gd name="adj6" fmla="val 21544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40K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7" name="Выноска 2 16"/>
          <p:cNvSpPr/>
          <p:nvPr/>
        </p:nvSpPr>
        <p:spPr>
          <a:xfrm>
            <a:off x="1881070" y="1577743"/>
            <a:ext cx="495056" cy="312615"/>
          </a:xfrm>
          <a:prstGeom prst="borderCallout2">
            <a:avLst>
              <a:gd name="adj1" fmla="val 44086"/>
              <a:gd name="adj2" fmla="val 97084"/>
              <a:gd name="adj3" fmla="val 88364"/>
              <a:gd name="adj4" fmla="val 143127"/>
              <a:gd name="adj5" fmla="val 267504"/>
              <a:gd name="adj6" fmla="val 191392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50K</a:t>
            </a:r>
            <a:endParaRPr lang="ru-RU" sz="1200" dirty="0">
              <a:solidFill>
                <a:srgbClr val="FF000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6104467" y="1651656"/>
            <a:ext cx="45953" cy="4970970"/>
          </a:xfrm>
          <a:prstGeom prst="straightConnector1">
            <a:avLst/>
          </a:prstGeom>
          <a:ln w="9525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6549435" y="1414463"/>
            <a:ext cx="2804115" cy="13555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6040281" y="1651656"/>
            <a:ext cx="561488" cy="268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6556885" y="1363656"/>
            <a:ext cx="1081" cy="38894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6104467" y="6612030"/>
            <a:ext cx="561488" cy="268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9346929" y="1347788"/>
            <a:ext cx="1859" cy="38948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6200000">
            <a:off x="5596477" y="3723696"/>
            <a:ext cx="840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1950</a:t>
            </a:r>
            <a:endParaRPr lang="ru-RU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7826162" y="1171099"/>
            <a:ext cx="671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1100</a:t>
            </a:r>
            <a:endParaRPr lang="ru-RU" sz="1400" dirty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327-83BA-4A20-97DF-E4E14FCCB33B}" type="datetime1">
              <a:rPr lang="ru-RU" smtClean="0"/>
              <a:pPr/>
              <a:t>19.09.2019</a:t>
            </a:fld>
            <a:endParaRPr lang="en-US" dirty="0"/>
          </a:p>
        </p:txBody>
      </p:sp>
      <p:sp>
        <p:nvSpPr>
          <p:cNvPr id="26" name="Нижний колонтитул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BINP,  M.Kholopov</a:t>
            </a:r>
            <a:endParaRPr lang="en-US" dirty="0"/>
          </a:p>
        </p:txBody>
      </p:sp>
      <p:sp>
        <p:nvSpPr>
          <p:cNvPr id="37" name="Выноска 2 36"/>
          <p:cNvSpPr/>
          <p:nvPr/>
        </p:nvSpPr>
        <p:spPr>
          <a:xfrm>
            <a:off x="2143290" y="5571774"/>
            <a:ext cx="1380960" cy="362301"/>
          </a:xfrm>
          <a:prstGeom prst="borderCallout2">
            <a:avLst>
              <a:gd name="adj1" fmla="val 49605"/>
              <a:gd name="adj2" fmla="val -1840"/>
              <a:gd name="adj3" fmla="val 47260"/>
              <a:gd name="adj4" fmla="val -14059"/>
              <a:gd name="adj5" fmla="val -257686"/>
              <a:gd name="adj6" fmla="val -2494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The input  of the Vacuum barrier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858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C0C0C0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0C0C0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0C0C0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2720</TotalTime>
  <Words>621</Words>
  <Application>Microsoft Office PowerPoint</Application>
  <PresentationFormat>Лист A4 (210x297 мм)</PresentationFormat>
  <Paragraphs>165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PANDA   The preliminary design of the control  Dewar for solenoid magnet   </vt:lpstr>
      <vt:lpstr>PANDA control Dewar</vt:lpstr>
      <vt:lpstr>Слайд 3</vt:lpstr>
      <vt:lpstr>Слайд 4</vt:lpstr>
      <vt:lpstr>Слайд 5</vt:lpstr>
      <vt:lpstr>Слайд 6</vt:lpstr>
      <vt:lpstr>PANDA control Dewars and cryostats vacuum</vt:lpstr>
      <vt:lpstr>The stages of Assembly of the PANDA control Dewar:</vt:lpstr>
      <vt:lpstr>The stages of Assembly of the PANDA control Dewar:</vt:lpstr>
      <vt:lpstr>Слайд 10</vt:lpstr>
      <vt:lpstr>Design of the Vacuum shell</vt:lpstr>
      <vt:lpstr>The stages of Assembly of the PANDA control Dewar:</vt:lpstr>
      <vt:lpstr>The interface of the PANDA control Dewar:</vt:lpstr>
      <vt:lpstr>The Chimney design: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hotel</dc:creator>
  <cp:lastModifiedBy>Kuzminykh</cp:lastModifiedBy>
  <cp:revision>185</cp:revision>
  <dcterms:created xsi:type="dcterms:W3CDTF">2017-07-14T12:29:42Z</dcterms:created>
  <dcterms:modified xsi:type="dcterms:W3CDTF">2019-09-19T06:03:58Z</dcterms:modified>
</cp:coreProperties>
</file>