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7" r:id="rId2"/>
    <p:sldId id="444" r:id="rId3"/>
    <p:sldId id="415" r:id="rId4"/>
    <p:sldId id="416" r:id="rId5"/>
    <p:sldId id="445" r:id="rId6"/>
    <p:sldId id="417" r:id="rId7"/>
    <p:sldId id="441" r:id="rId8"/>
    <p:sldId id="440" r:id="rId9"/>
    <p:sldId id="442" r:id="rId10"/>
    <p:sldId id="446" r:id="rId11"/>
    <p:sldId id="447" r:id="rId12"/>
    <p:sldId id="448" r:id="rId13"/>
    <p:sldId id="449" r:id="rId14"/>
    <p:sldId id="450" r:id="rId15"/>
    <p:sldId id="451" r:id="rId16"/>
    <p:sldId id="456" r:id="rId17"/>
    <p:sldId id="452" r:id="rId18"/>
    <p:sldId id="453" r:id="rId19"/>
    <p:sldId id="454" r:id="rId20"/>
    <p:sldId id="426" r:id="rId21"/>
    <p:sldId id="427" r:id="rId22"/>
    <p:sldId id="428" r:id="rId23"/>
    <p:sldId id="45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9" autoAdjust="0"/>
  </p:normalViewPr>
  <p:slideViewPr>
    <p:cSldViewPr>
      <p:cViewPr varScale="1">
        <p:scale>
          <a:sx n="101" d="100"/>
          <a:sy n="101" d="100"/>
        </p:scale>
        <p:origin x="13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227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F22B-61D5-4F65-9869-1DC4D31E00D8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8EE91-2CD5-4FBB-B0F5-26245504E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3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6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8EE91-2CD5-4FBB-B0F5-26245504EEF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190-8404-4A3B-A955-14235E51B1A5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2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78C3-AF1D-43D1-903C-56B1C3EF6668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1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F95C-4D3F-4D16-89C1-D50DBBFE96A1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7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092B-319E-425E-9A74-E3081B63E236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26DC-8849-4187-B706-7E0203B700C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3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4F78-D850-40A5-B9AE-222FAB421697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917B-1D9B-4F2A-A6A9-636F443BB13F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3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A00B-86A4-4E2C-B4B8-BED608840939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DD49-AB6B-4B5B-8F21-14F6A004EDD9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CC4-D328-4ED5-B5B9-8A14D9F2B63C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6AE3-2570-425D-B43E-BDF746B3E56F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84CD-B202-4AB5-BFCB-7400ADEA8765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DCA7-7826-4F35-A09E-092D0A0D16B9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4B21-439C-4E3E-B0DA-30F5C6C39BCC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DA4A3-3530-474B-A2FE-A6EB66FDF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5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INP logo клёв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4" y="-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3136611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Yoke assembling procedure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309320"/>
            <a:ext cx="202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91B54C5-5302-48D6-ADE0-084CDDEFB980}" type="datetime3">
              <a:rPr lang="en-US">
                <a:solidFill>
                  <a:srgbClr val="FF0000"/>
                </a:solidFill>
              </a:rPr>
              <a:pPr/>
              <a:t>18 September 2019</a:t>
            </a:fld>
            <a:endParaRPr lang="ru-RU" dirty="0"/>
          </a:p>
        </p:txBody>
      </p:sp>
      <p:sp>
        <p:nvSpPr>
          <p:cNvPr id="5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572677" y="6313527"/>
            <a:ext cx="4112096" cy="365125"/>
          </a:xfrm>
        </p:spPr>
        <p:txBody>
          <a:bodyPr/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S.Pivovarov</a:t>
            </a:r>
            <a:r>
              <a:rPr lang="en-US" sz="1800" dirty="0" smtClean="0">
                <a:solidFill>
                  <a:srgbClr val="FF0000"/>
                </a:solidFill>
              </a:rPr>
              <a:t>, BINP,  PANDA Magnet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0F97-695B-41DD-8C98-8A7A71EF83B9}" type="datetime3">
              <a:rPr lang="en-US" smtClean="0"/>
              <a:t>18 September 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4200" y="6019542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inner support.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0741" r="30313" b="9232"/>
          <a:stretch/>
        </p:blipFill>
        <p:spPr>
          <a:xfrm>
            <a:off x="107504" y="3107524"/>
            <a:ext cx="2736304" cy="29004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5709" r="21652" b="2756"/>
          <a:stretch/>
        </p:blipFill>
        <p:spPr>
          <a:xfrm>
            <a:off x="2843808" y="1124744"/>
            <a:ext cx="6160168" cy="48965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7253" y="2132856"/>
            <a:ext cx="1917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Inner Support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Weight ~ 3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BBD948-7FC4-49B2-979E-B06553652992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10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1280" r="26375" b="10138"/>
          <a:stretch/>
        </p:blipFill>
        <p:spPr>
          <a:xfrm>
            <a:off x="2411760" y="993310"/>
            <a:ext cx="5544616" cy="5118107"/>
          </a:xfrm>
          <a:prstGeom prst="rect">
            <a:avLst/>
          </a:prstGeom>
        </p:spPr>
      </p:pic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6093296"/>
            <a:ext cx="5535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Mounting of a </a:t>
            </a:r>
            <a:r>
              <a:rPr lang="en-US" sz="1600" b="1" dirty="0" smtClean="0">
                <a:solidFill>
                  <a:srgbClr val="0070C0"/>
                </a:solidFill>
              </a:rPr>
              <a:t>scaffold and installation of the W4 angle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304" y="793255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20,8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8" y="908720"/>
            <a:ext cx="1756408" cy="248525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1A5A4-7154-4D0F-9301-C6A5FD1714FB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11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6" r="26375" b="8661"/>
          <a:stretch/>
        </p:blipFill>
        <p:spPr>
          <a:xfrm>
            <a:off x="2195736" y="999230"/>
            <a:ext cx="5688632" cy="5251045"/>
          </a:xfrm>
          <a:prstGeom prst="rect">
            <a:avLst/>
          </a:prstGeom>
        </p:spPr>
      </p:pic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6080998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W6 angle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304" y="793255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20,8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8" y="908720"/>
            <a:ext cx="1756408" cy="248525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0D829-62D5-4BEA-9D2D-F560BE874330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 smtClean="0"/>
              <a:t>S.Pivovarov</a:t>
            </a:r>
            <a:r>
              <a:rPr lang="en-US" altLang="en-US" dirty="0" smtClean="0"/>
              <a:t>, BINP,  PANDA Magnet</a:t>
            </a:r>
            <a:endParaRPr lang="en-US" alt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12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6" r="26375" b="8661"/>
          <a:stretch/>
        </p:blipFill>
        <p:spPr>
          <a:xfrm>
            <a:off x="2909580" y="1038735"/>
            <a:ext cx="5636993" cy="5203378"/>
          </a:xfrm>
          <a:prstGeom prst="rect">
            <a:avLst/>
          </a:prstGeom>
        </p:spPr>
      </p:pic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9580" y="6102898"/>
            <a:ext cx="3489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W5 upper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304" y="793255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18,9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6" y="993384"/>
            <a:ext cx="2228839" cy="52292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07968-4DC6-498C-82B2-FB918F2A66A0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13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6071752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Installation of the </a:t>
            </a:r>
            <a:r>
              <a:rPr lang="en-US" sz="1600" b="1" dirty="0" smtClean="0">
                <a:solidFill>
                  <a:srgbClr val="0070C0"/>
                </a:solidFill>
              </a:rPr>
              <a:t>left </a:t>
            </a:r>
            <a:r>
              <a:rPr lang="en-US" sz="1600" b="1" dirty="0">
                <a:solidFill>
                  <a:srgbClr val="0070C0"/>
                </a:solidFill>
              </a:rPr>
              <a:t>Upstream door.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122" y="947584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door – 23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756" r="26375" b="8661"/>
          <a:stretch/>
        </p:blipFill>
        <p:spPr>
          <a:xfrm>
            <a:off x="3955621" y="1567568"/>
            <a:ext cx="4191366" cy="3868953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7D8FA-3B9D-4D63-B910-3FAC55B54DFD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112" r="38975" b="-2241"/>
          <a:stretch/>
        </p:blipFill>
        <p:spPr>
          <a:xfrm>
            <a:off x="827584" y="1763051"/>
            <a:ext cx="2016224" cy="34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4233" r="20075" b="2755"/>
          <a:stretch/>
        </p:blipFill>
        <p:spPr>
          <a:xfrm>
            <a:off x="1403648" y="941784"/>
            <a:ext cx="6160684" cy="504056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E1888-8848-4422-BC30-BF7D9685B163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15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70651" y="6053307"/>
            <a:ext cx="1897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Front view.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6071752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</a:t>
            </a:r>
            <a:r>
              <a:rPr lang="en-US" sz="1600" b="1" dirty="0" smtClean="0">
                <a:solidFill>
                  <a:srgbClr val="0070C0"/>
                </a:solidFill>
              </a:rPr>
              <a:t>right </a:t>
            </a:r>
            <a:r>
              <a:rPr lang="en-US" sz="1600" b="1" dirty="0" smtClean="0">
                <a:solidFill>
                  <a:srgbClr val="0070C0"/>
                </a:solidFill>
              </a:rPr>
              <a:t>Upstream door.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304" y="793255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door – 23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2756" r="26375" b="8661"/>
          <a:stretch/>
        </p:blipFill>
        <p:spPr>
          <a:xfrm>
            <a:off x="2326527" y="1364967"/>
            <a:ext cx="5020571" cy="4706785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7D8FA-3B9D-4D63-B910-3FAC55B54DFD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16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2680" y="6017796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Downstream </a:t>
            </a:r>
            <a:r>
              <a:rPr lang="en-US" sz="1600" b="1" dirty="0" smtClean="0">
                <a:solidFill>
                  <a:srgbClr val="0070C0"/>
                </a:solidFill>
              </a:rPr>
              <a:t>doors.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304" y="793255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door – 21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279" r="24801" b="1279"/>
          <a:stretch/>
        </p:blipFill>
        <p:spPr>
          <a:xfrm>
            <a:off x="252861" y="1341701"/>
            <a:ext cx="4275849" cy="4031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279" r="24801" b="1279"/>
          <a:stretch/>
        </p:blipFill>
        <p:spPr>
          <a:xfrm>
            <a:off x="4860032" y="1639169"/>
            <a:ext cx="4036725" cy="3806055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D46B3-E1B8-4483-9D53-35E0E5C032EA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17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0651" y="6053307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Top view.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756" r="25588" b="2756"/>
          <a:stretch/>
        </p:blipFill>
        <p:spPr>
          <a:xfrm>
            <a:off x="1907704" y="836712"/>
            <a:ext cx="5053576" cy="521659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2A67B-B094-4E66-AAB5-599DF33457AF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18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59832" y="6021288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Mounting of the Beams of Frame.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7185" r="31888" b="7185"/>
          <a:stretch/>
        </p:blipFill>
        <p:spPr>
          <a:xfrm>
            <a:off x="1331640" y="686603"/>
            <a:ext cx="5904656" cy="526877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A34257-7DE2-4B73-90E6-AF01991AF3A2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19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90661"/>
            <a:ext cx="7658449" cy="5414168"/>
          </a:xfrm>
          <a:prstGeom prst="rect">
            <a:avLst/>
          </a:prstGeom>
        </p:spPr>
      </p:pic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6166755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Slinging scheme for turning.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3CF92-9855-459B-B7E1-292EC4424B44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2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59832" y="6068035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Dismount of the scaffold.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7185" r="25588" b="7185"/>
          <a:stretch/>
        </p:blipFill>
        <p:spPr>
          <a:xfrm>
            <a:off x="1619672" y="746412"/>
            <a:ext cx="5688632" cy="53216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F1C7E-5C16-4F07-8A94-A036864F2CAC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20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6010892"/>
            <a:ext cx="58026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Open the wings of the doors and dismount </a:t>
            </a:r>
            <a:r>
              <a:rPr lang="en-US" sz="1600" b="1" dirty="0">
                <a:solidFill>
                  <a:srgbClr val="0070C0"/>
                </a:solidFill>
              </a:rPr>
              <a:t>of the inner supports.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478" r="24013" b="6798"/>
          <a:stretch/>
        </p:blipFill>
        <p:spPr>
          <a:xfrm>
            <a:off x="251520" y="1607661"/>
            <a:ext cx="4196386" cy="3621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478" r="24013" b="6798"/>
          <a:stretch/>
        </p:blipFill>
        <p:spPr>
          <a:xfrm>
            <a:off x="4654352" y="1520788"/>
            <a:ext cx="4197038" cy="3672408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B2EAE-D502-4DBD-AD7F-243FF5D12D8C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21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6035690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The Yoke in assembly.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38" r="26375" b="5359"/>
          <a:stretch/>
        </p:blipFill>
        <p:spPr>
          <a:xfrm>
            <a:off x="1331640" y="633332"/>
            <a:ext cx="5688632" cy="5282301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7FCC3-F149-49D4-8836-7497440D1B96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22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INP logo клёво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en-US" altLang="ru-RU" dirty="0" smtClean="0">
                <a:solidFill>
                  <a:srgbClr val="FF0000"/>
                </a:solidFill>
              </a:rPr>
              <a:t>T</a:t>
            </a:r>
            <a:r>
              <a:rPr lang="ru-RU" altLang="ru-RU" dirty="0" err="1">
                <a:solidFill>
                  <a:srgbClr val="FF0000"/>
                </a:solidFill>
              </a:rPr>
              <a:t>hank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en-GB" altLang="ru-RU" dirty="0">
                <a:solidFill>
                  <a:srgbClr val="FF0000"/>
                </a:solidFill>
              </a:rPr>
              <a:t>you </a:t>
            </a:r>
            <a:r>
              <a:rPr lang="en-US" altLang="ru-RU" dirty="0">
                <a:solidFill>
                  <a:srgbClr val="FF0000"/>
                </a:solidFill>
              </a:rPr>
              <a:t>for </a:t>
            </a:r>
            <a:r>
              <a:rPr lang="ru-RU" altLang="ru-RU" dirty="0" err="1">
                <a:solidFill>
                  <a:srgbClr val="FF0000"/>
                </a:solidFill>
              </a:rPr>
              <a:t>you</a:t>
            </a:r>
            <a:r>
              <a:rPr lang="en-GB" altLang="ru-RU" dirty="0">
                <a:solidFill>
                  <a:srgbClr val="FF0000"/>
                </a:solidFill>
              </a:rPr>
              <a:t>r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ru-RU" altLang="ru-RU" dirty="0" err="1">
                <a:solidFill>
                  <a:srgbClr val="FF0000"/>
                </a:solidFill>
              </a:rPr>
              <a:t>attention</a:t>
            </a:r>
            <a:r>
              <a:rPr lang="en-US" altLang="ru-RU" dirty="0">
                <a:solidFill>
                  <a:srgbClr val="FF0000"/>
                </a:solidFill>
              </a:rPr>
              <a:t>!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>
                <a:solidFill>
                  <a:srgbClr val="FF0000"/>
                </a:solidFill>
              </a:rPr>
              <a:t/>
            </a:r>
            <a:br>
              <a:rPr lang="ru-RU" altLang="ru-RU" dirty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DA4A3-3530-474B-A2FE-A6EB66FDF702}" type="slidenum">
              <a:rPr lang="ru-RU" smtClean="0"/>
              <a:t>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S.Pivovarov, BINP,  PANDA Magnet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B51D-2DFC-4506-9E6F-B6CFDE5FA1E6}" type="datetime3">
              <a:rPr lang="en-US" smtClean="0"/>
              <a:t>18 September 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8" t="9886" r="15350" b="9886"/>
          <a:stretch/>
        </p:blipFill>
        <p:spPr>
          <a:xfrm>
            <a:off x="1065683" y="1383840"/>
            <a:ext cx="6906571" cy="4493432"/>
          </a:xfrm>
          <a:prstGeom prst="rect">
            <a:avLst/>
          </a:prstGeom>
        </p:spPr>
      </p:pic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104048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and alignment of </a:t>
            </a:r>
            <a:r>
              <a:rPr lang="en-US" sz="1600" b="1" dirty="0">
                <a:solidFill>
                  <a:srgbClr val="0070C0"/>
                </a:solidFill>
              </a:rPr>
              <a:t>the first </a:t>
            </a:r>
            <a:r>
              <a:rPr lang="en-US" sz="1600" b="1" dirty="0" smtClean="0">
                <a:solidFill>
                  <a:srgbClr val="0070C0"/>
                </a:solidFill>
              </a:rPr>
              <a:t>W1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628800"/>
            <a:ext cx="3344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20,4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260B8-1672-4AAE-AC62-CCD76DD0CAB8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3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t="10105" r="27276" b="8096"/>
          <a:stretch/>
        </p:blipFill>
        <p:spPr>
          <a:xfrm>
            <a:off x="1687927" y="768573"/>
            <a:ext cx="5472608" cy="52838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55080" y="6052472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beams of the </a:t>
            </a:r>
            <a:r>
              <a:rPr lang="en-US" sz="1600" b="1" dirty="0" smtClean="0">
                <a:solidFill>
                  <a:srgbClr val="0070C0"/>
                </a:solidFill>
              </a:rPr>
              <a:t>frame.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812360" y="3235678"/>
            <a:ext cx="72008" cy="2658574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28184" y="2204864"/>
            <a:ext cx="1800200" cy="953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30720" y="5279870"/>
            <a:ext cx="1697664" cy="870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319917" y="3887171"/>
            <a:ext cx="492443" cy="79208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6290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EDA3F-ABCB-4504-B34A-2FA1A494959A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4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47864" y="6001567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Mounting of a scaffold.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4232" r="19288" b="5709"/>
          <a:stretch/>
        </p:blipFill>
        <p:spPr>
          <a:xfrm>
            <a:off x="1115615" y="692696"/>
            <a:ext cx="6912769" cy="5406140"/>
          </a:xfrm>
          <a:prstGeom prst="rect">
            <a:avLst/>
          </a:prstGeo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C677B-CAB3-4851-B23E-BC6014A462B8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5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4232" r="19288" b="5709"/>
          <a:stretch/>
        </p:blipFill>
        <p:spPr>
          <a:xfrm>
            <a:off x="1882043" y="836712"/>
            <a:ext cx="6682729" cy="5294110"/>
          </a:xfrm>
          <a:prstGeom prst="rect">
            <a:avLst/>
          </a:prstGeom>
        </p:spPr>
      </p:pic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9494" y="6095879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W2 angle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5" y="974671"/>
            <a:ext cx="1886076" cy="231349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31836" y="1064513"/>
            <a:ext cx="3344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20,8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C47C4-8B0B-401E-829C-CBEF3B1D0D53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6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4232" r="19288" b="5709"/>
          <a:stretch/>
        </p:blipFill>
        <p:spPr>
          <a:xfrm>
            <a:off x="1872265" y="764704"/>
            <a:ext cx="6751832" cy="5348854"/>
          </a:xfrm>
          <a:prstGeom prst="rect">
            <a:avLst/>
          </a:prstGeom>
        </p:spPr>
      </p:pic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6063357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W8 angle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35792" y="111485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20,8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67" y="596753"/>
            <a:ext cx="1589998" cy="2668335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D4392-87AE-4774-8939-EB8074ACDF0A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7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6077741"/>
            <a:ext cx="5630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Mounting of a scaffold </a:t>
            </a:r>
            <a:r>
              <a:rPr lang="en-US" sz="1600" b="1" dirty="0" smtClean="0">
                <a:solidFill>
                  <a:srgbClr val="0070C0"/>
                </a:solidFill>
              </a:rPr>
              <a:t>and installation of the W3 vertical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1304" y="793255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20,8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1772816"/>
            <a:ext cx="1905000" cy="39433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7" t="14566" r="22439" b="4233"/>
          <a:stretch/>
        </p:blipFill>
        <p:spPr>
          <a:xfrm>
            <a:off x="2555775" y="1117767"/>
            <a:ext cx="6388987" cy="5019918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0C331-4B82-4178-8932-C3BE00B615D6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8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14567" r="22438" b="4233"/>
          <a:stretch/>
        </p:blipFill>
        <p:spPr>
          <a:xfrm>
            <a:off x="1475656" y="968827"/>
            <a:ext cx="7542650" cy="5124469"/>
          </a:xfrm>
          <a:prstGeom prst="rect">
            <a:avLst/>
          </a:prstGeom>
        </p:spPr>
      </p:pic>
      <p:sp>
        <p:nvSpPr>
          <p:cNvPr id="9" name="Title 3"/>
          <p:cNvSpPr>
            <a:spLocks noGrp="1" noChangeArrowheads="1"/>
          </p:cNvSpPr>
          <p:nvPr/>
        </p:nvSpPr>
        <p:spPr bwMode="auto">
          <a:xfrm>
            <a:off x="539552" y="188640"/>
            <a:ext cx="8229600" cy="43204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Yoke assembling procedure</a:t>
            </a:r>
            <a:endParaRPr lang="en-US" altLang="zh-CN" sz="280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  <a:sym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6015092"/>
            <a:ext cx="45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Installation of the W</a:t>
            </a:r>
            <a:r>
              <a:rPr lang="ru-RU" sz="1600" b="1" dirty="0" smtClean="0">
                <a:solidFill>
                  <a:srgbClr val="0070C0"/>
                </a:solidFill>
              </a:rPr>
              <a:t>7</a:t>
            </a:r>
            <a:r>
              <a:rPr lang="en-US" sz="1600" b="1" dirty="0" smtClean="0">
                <a:solidFill>
                  <a:srgbClr val="0070C0"/>
                </a:solidFill>
              </a:rPr>
              <a:t> vertical octant.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873086"/>
            <a:ext cx="254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Weight octant – 20,8 t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30273"/>
            <a:ext cx="2088232" cy="3260045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454DE-4620-4C13-BB1C-317D2349EE74}" type="datetime3">
              <a:rPr lang="en-US" altLang="en-US" smtClean="0"/>
              <a:t>18 September 2019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S.Pivovarov, BINP,  PANDA Magnet</a:t>
            </a:r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126DC-8849-4187-B706-7E0203B700CC}" type="slidenum">
              <a:rPr lang="en-US" altLang="en-US" smtClean="0"/>
              <a:pPr>
                <a:defRPr/>
              </a:pPr>
              <a:t>9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7235</TotalTime>
  <Words>465</Words>
  <Application>Microsoft Office PowerPoint</Application>
  <PresentationFormat>Экран (4:3)</PresentationFormat>
  <Paragraphs>131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宋体</vt:lpstr>
      <vt:lpstr>宋体</vt:lpstr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Thank you for your attention!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Dipole Magnet</dc:title>
  <dc:creator>pivovarov</dc:creator>
  <cp:lastModifiedBy>Pivovarov</cp:lastModifiedBy>
  <cp:revision>446</cp:revision>
  <dcterms:created xsi:type="dcterms:W3CDTF">2016-09-06T03:22:11Z</dcterms:created>
  <dcterms:modified xsi:type="dcterms:W3CDTF">2019-09-18T16:03:14Z</dcterms:modified>
</cp:coreProperties>
</file>