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429" r:id="rId2"/>
    <p:sldId id="438" r:id="rId3"/>
    <p:sldId id="430" r:id="rId4"/>
    <p:sldId id="431" r:id="rId5"/>
    <p:sldId id="457" r:id="rId6"/>
    <p:sldId id="432" r:id="rId7"/>
    <p:sldId id="433" r:id="rId8"/>
    <p:sldId id="434" r:id="rId9"/>
    <p:sldId id="436" r:id="rId10"/>
    <p:sldId id="454" r:id="rId11"/>
    <p:sldId id="458" r:id="rId12"/>
    <p:sldId id="459" r:id="rId13"/>
    <p:sldId id="46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179" autoAdjust="0"/>
  </p:normalViewPr>
  <p:slideViewPr>
    <p:cSldViewPr>
      <p:cViewPr varScale="1">
        <p:scale>
          <a:sx n="125" d="100"/>
          <a:sy n="125" d="100"/>
        </p:scale>
        <p:origin x="1522" y="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7" d="100"/>
          <a:sy n="97" d="100"/>
        </p:scale>
        <p:origin x="2227" y="8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B4F22B-61D5-4F65-9869-1DC4D31E00D8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A8EE91-2CD5-4FBB-B0F5-26245504EE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187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8EE91-2CD5-4FBB-B0F5-26245504EEF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337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8EE91-2CD5-4FBB-B0F5-26245504EEF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659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8EE91-2CD5-4FBB-B0F5-26245504EEF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967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BB8FF-B3F4-4853-9C3B-9626818A2A2C}" type="datetime3">
              <a:rPr lang="en-US" smtClean="0"/>
              <a:t>10 September 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S.Pivovarov, BINP,  PANDA Magnet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322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0132F-7E79-4741-876B-D746496CC4C4}" type="datetime3">
              <a:rPr lang="en-US" smtClean="0"/>
              <a:t>10 September 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S.Pivovarov, BINP,  PANDA Magnet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212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2417-E861-4842-971A-A2ACA3ACACD4}" type="datetime3">
              <a:rPr lang="en-US" smtClean="0"/>
              <a:t>10 September 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S.Pivovarov, BINP,  PANDA Magnet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971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24DDD-F15A-46F0-BED5-F95C6BAC2129}" type="datetime3">
              <a:rPr lang="en-US" altLang="en-US" smtClean="0"/>
              <a:t>10 September 2019</a:t>
            </a:fld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S.Pivovarov, BINP,  PANDA Magnet</a:t>
            </a:r>
            <a:endParaRPr lang="en-US" altLang="en-US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126DC-8849-4187-B706-7E0203B700CC}" type="slidenum">
              <a:rPr lang="en-US" altLang="en-US"/>
              <a:pPr>
                <a:defRPr/>
              </a:pPr>
              <a:t>‹#›</a:t>
            </a:fld>
            <a:endParaRPr lang="en-US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531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E19F3-A910-47D1-B520-6B2F67614F33}" type="datetime3">
              <a:rPr lang="en-US" smtClean="0"/>
              <a:t>10 September 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S.Pivovarov, BINP,  PANDA Magnet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952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1B53E-5991-42B3-9CCA-D2734757E110}" type="datetime3">
              <a:rPr lang="en-US" smtClean="0"/>
              <a:t>10 September 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S.Pivovarov, BINP,  PANDA Magnet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434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CDB15-D957-4176-96E4-4901F2976516}" type="datetime3">
              <a:rPr lang="en-US" smtClean="0"/>
              <a:t>10 September 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S.Pivovarov, BINP,  PANDA Magnet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91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09A47-A637-481A-A78E-4DF9095FA182}" type="datetime3">
              <a:rPr lang="en-US" smtClean="0"/>
              <a:t>10 September 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S.Pivovarov, BINP,  PANDA Magnet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908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9C83-11FD-4D2F-BA98-59F1004EC464}" type="datetime3">
              <a:rPr lang="en-US" smtClean="0"/>
              <a:t>10 September 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S.Pivovarov, BINP,  PANDA Magnet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31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58813-9F12-4436-BE2A-576069E8FF1E}" type="datetime3">
              <a:rPr lang="en-US" smtClean="0"/>
              <a:t>10 September 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S.Pivovarov, BINP,  PANDA Magnet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023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C79FB-9805-4EAB-A74B-4310E632884D}" type="datetime3">
              <a:rPr lang="en-US" smtClean="0"/>
              <a:t>10 September 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S.Pivovarov, BINP,  PANDA Magnet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786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64FC8-7F22-4CD1-B8E9-9460A5F7F963}" type="datetime3">
              <a:rPr lang="en-US" smtClean="0"/>
              <a:t>10 September 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S.Pivovarov, BINP,  PANDA Magnet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436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C784A-BAF2-41CC-BA57-9EB48E7E0463}" type="datetime3">
              <a:rPr lang="en-US" smtClean="0"/>
              <a:t>10 September 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S.Pivovarov, BINP,  PANDA Magnet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DA4A3-3530-474B-A2FE-A6EB66FDF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458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8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inigames.mail.ru/profile/118656356?stype=simple&amp;game=26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BINP logo клёво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47564" y="1412776"/>
            <a:ext cx="7848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None/>
            </a:pP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Installation procedure of the Magnet into the Iron Yoke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cs typeface="Arial" panose="020B0604020202020204" pitchFamily="34" charset="0"/>
              <a:sym typeface="Calibri Light" panose="020F0302020204030204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t>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112096" cy="365125"/>
          </a:xfrm>
        </p:spPr>
        <p:txBody>
          <a:bodyPr/>
          <a:lstStyle/>
          <a:p>
            <a:r>
              <a:rPr lang="en-US" sz="1800" smtClean="0">
                <a:solidFill>
                  <a:srgbClr val="FF0000"/>
                </a:solidFill>
              </a:rPr>
              <a:t>S.Pivovarov, BINP,  PANDA Magnet</a:t>
            </a:r>
            <a:endParaRPr lang="ru-RU" sz="1800" dirty="0">
              <a:solidFill>
                <a:srgbClr val="FF0000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54C5-5302-48D6-ADE0-084CDDEFB980}" type="datetime3">
              <a:rPr lang="en-US" sz="1800" smtClean="0">
                <a:solidFill>
                  <a:srgbClr val="FF0000"/>
                </a:solidFill>
              </a:rPr>
              <a:t>10 September 2019</a:t>
            </a:fld>
            <a:endParaRPr lang="ru-RU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56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Title 3"/>
          <p:cNvSpPr>
            <a:spLocks noGrp="1" noChangeArrowheads="1"/>
          </p:cNvSpPr>
          <p:nvPr/>
        </p:nvSpPr>
        <p:spPr bwMode="auto">
          <a:xfrm>
            <a:off x="539552" y="188640"/>
            <a:ext cx="8229600" cy="432048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marL="685800" indent="-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685800" indent="-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685800" indent="-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685800" indent="-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685800" indent="-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11430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16002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20574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25146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Installation of 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the </a:t>
            </a:r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Control Dewar.</a:t>
            </a:r>
            <a:endParaRPr lang="en-US" altLang="zh-CN" sz="2400" dirty="0">
              <a:solidFill>
                <a:srgbClr val="FF0000"/>
              </a:solidFill>
              <a:latin typeface="Comic Sans MS" panose="030F0702030302020204" pitchFamily="66" charset="0"/>
              <a:sym typeface="Calibri Light" panose="020F0302020204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9552" y="6093296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Install and connect of the Control Dewar with the magnet by a transfer line.</a:t>
            </a:r>
            <a:endPara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3" t="2623" r="24013" b="2623"/>
          <a:stretch/>
        </p:blipFill>
        <p:spPr>
          <a:xfrm>
            <a:off x="683568" y="594860"/>
            <a:ext cx="6984776" cy="5360409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8126DC-8849-4187-B706-7E0203B700CC}" type="slidenum">
              <a:rPr lang="en-US" altLang="en-US" smtClean="0"/>
              <a:pPr>
                <a:defRPr/>
              </a:pPr>
              <a:t>10</a:t>
            </a:fld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S.Pivovarov, BINP,  PANDA Magnet</a:t>
            </a:r>
            <a:endParaRPr lang="en-US" alt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EE6E8E-38B6-4C4C-BB3E-B8D0A3B8245A}" type="datetime3">
              <a:rPr lang="en-US" altLang="en-US" smtClean="0"/>
              <a:t>10 September 2019</a:t>
            </a:fld>
            <a:endParaRPr lang="en-US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1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Title 3"/>
          <p:cNvSpPr>
            <a:spLocks noGrp="1" noChangeArrowheads="1"/>
          </p:cNvSpPr>
          <p:nvPr/>
        </p:nvSpPr>
        <p:spPr bwMode="auto">
          <a:xfrm>
            <a:off x="539552" y="188640"/>
            <a:ext cx="8229600" cy="432048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marL="685800" indent="-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685800" indent="-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685800" indent="-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685800" indent="-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685800" indent="-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11430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16002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20574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25146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Installation of 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the Control </a:t>
            </a:r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Dewar.</a:t>
            </a:r>
            <a:endParaRPr lang="en-US" altLang="zh-CN" sz="2400" dirty="0">
              <a:solidFill>
                <a:srgbClr val="FF0000"/>
              </a:solidFill>
              <a:latin typeface="Comic Sans MS" panose="030F0702030302020204" pitchFamily="66" charset="0"/>
              <a:sym typeface="Calibri Light" panose="020F0302020204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9552" y="6103245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Magnet with Control Dewar.</a:t>
            </a:r>
            <a:endPara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8126DC-8849-4187-B706-7E0203B700CC}" type="slidenum">
              <a:rPr lang="en-US" altLang="en-US" smtClean="0"/>
              <a:pPr>
                <a:defRPr/>
              </a:pPr>
              <a:t>11</a:t>
            </a:fld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S.Pivovarov, BINP,  PANDA Magnet</a:t>
            </a:r>
            <a:endParaRPr lang="en-US" alt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E3B6AA-470D-4564-8DB0-39F61DE717F9}" type="datetime3">
              <a:rPr lang="en-US" altLang="en-US" smtClean="0"/>
              <a:t>10 September 2019</a:t>
            </a:fld>
            <a:endParaRPr lang="en-US" altLang="en-US" sz="180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7" t="1486" r="27552" b="15316"/>
          <a:stretch/>
        </p:blipFill>
        <p:spPr>
          <a:xfrm>
            <a:off x="539551" y="832774"/>
            <a:ext cx="7435129" cy="527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28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Title 3"/>
          <p:cNvSpPr>
            <a:spLocks noGrp="1" noChangeArrowheads="1"/>
          </p:cNvSpPr>
          <p:nvPr/>
        </p:nvSpPr>
        <p:spPr bwMode="auto">
          <a:xfrm>
            <a:off x="539552" y="188640"/>
            <a:ext cx="8229600" cy="432048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marL="685800" indent="-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685800" indent="-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685800" indent="-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685800" indent="-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685800" indent="-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11430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16002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20574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25146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sz="2400" dirty="0">
                <a:solidFill>
                  <a:srgbClr val="FF0000"/>
                </a:solidFill>
                <a:latin typeface="Comic Sans MS" charset="0"/>
              </a:rPr>
              <a:t>Power supply of PANDA Magnet.</a:t>
            </a:r>
            <a:endParaRPr lang="en-US" altLang="zh-CN" sz="2400" dirty="0">
              <a:solidFill>
                <a:srgbClr val="FF0000"/>
              </a:solidFill>
              <a:latin typeface="Comic Sans MS" panose="030F0702030302020204" pitchFamily="66" charset="0"/>
              <a:sym typeface="Calibri Light" panose="020F0302020204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25" t="1451" r="29924" b="5676"/>
          <a:stretch/>
        </p:blipFill>
        <p:spPr>
          <a:xfrm>
            <a:off x="4654440" y="872716"/>
            <a:ext cx="4032448" cy="51125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68760"/>
            <a:ext cx="4453465" cy="252028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42235" y="6052646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0070C0"/>
                </a:solidFill>
              </a:rPr>
              <a:t>Сonnection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of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the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C</a:t>
            </a:r>
            <a:r>
              <a:rPr lang="ru-RU" b="1" dirty="0" err="1" smtClean="0">
                <a:solidFill>
                  <a:srgbClr val="0070C0"/>
                </a:solidFill>
              </a:rPr>
              <a:t>ontrol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Dewar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with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the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Power supply </a:t>
            </a:r>
            <a:r>
              <a:rPr lang="ru-RU" b="1" dirty="0" err="1" smtClean="0">
                <a:solidFill>
                  <a:srgbClr val="0070C0"/>
                </a:solidFill>
              </a:rPr>
              <a:t>system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8126DC-8849-4187-B706-7E0203B700CC}" type="slidenum">
              <a:rPr lang="en-US" altLang="en-US" smtClean="0"/>
              <a:pPr>
                <a:defRPr/>
              </a:pPr>
              <a:t>12</a:t>
            </a:fld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S.Pivovarov, BINP,  PANDA Magnet</a:t>
            </a:r>
            <a:endParaRPr lang="en-US" alt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2AD75A-AB7E-484B-82AA-A28D09039130}" type="datetime3">
              <a:rPr lang="en-US" altLang="en-US" smtClean="0"/>
              <a:t>10 September 2019</a:t>
            </a:fld>
            <a:endParaRPr lang="en-US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98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BINP logo клёво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996952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en-US" altLang="ru-RU" dirty="0">
                <a:solidFill>
                  <a:srgbClr val="FF0000"/>
                </a:solidFill>
              </a:rPr>
              <a:t> </a:t>
            </a:r>
            <a:r>
              <a:rPr lang="ru-RU" altLang="ru-RU" dirty="0" smtClean="0">
                <a:solidFill>
                  <a:srgbClr val="FF0000"/>
                </a:solidFill>
              </a:rPr>
              <a:t/>
            </a:r>
            <a:br>
              <a:rPr lang="ru-RU" altLang="ru-RU" dirty="0" smtClean="0">
                <a:solidFill>
                  <a:srgbClr val="FF0000"/>
                </a:solidFill>
              </a:rPr>
            </a:br>
            <a:r>
              <a:rPr lang="ru-RU" altLang="ru-RU" dirty="0">
                <a:solidFill>
                  <a:srgbClr val="FF0000"/>
                </a:solidFill>
              </a:rPr>
              <a:t/>
            </a:r>
            <a:br>
              <a:rPr lang="ru-RU" altLang="ru-RU" dirty="0">
                <a:solidFill>
                  <a:srgbClr val="FF0000"/>
                </a:solidFill>
              </a:rPr>
            </a:br>
            <a:r>
              <a:rPr lang="ru-RU" altLang="ru-RU" dirty="0" smtClean="0">
                <a:solidFill>
                  <a:srgbClr val="FF0000"/>
                </a:solidFill>
              </a:rPr>
              <a:t/>
            </a:r>
            <a:br>
              <a:rPr lang="ru-RU" altLang="ru-RU" dirty="0" smtClean="0">
                <a:solidFill>
                  <a:srgbClr val="FF0000"/>
                </a:solidFill>
              </a:rPr>
            </a:br>
            <a:r>
              <a:rPr lang="en-US" altLang="ru-RU" dirty="0" smtClean="0">
                <a:solidFill>
                  <a:srgbClr val="FF0000"/>
                </a:solidFill>
              </a:rPr>
              <a:t>T</a:t>
            </a:r>
            <a:r>
              <a:rPr lang="ru-RU" altLang="ru-RU" dirty="0" err="1">
                <a:solidFill>
                  <a:srgbClr val="FF0000"/>
                </a:solidFill>
              </a:rPr>
              <a:t>hank</a:t>
            </a:r>
            <a:r>
              <a:rPr lang="ru-RU" altLang="ru-RU" dirty="0">
                <a:solidFill>
                  <a:srgbClr val="FF0000"/>
                </a:solidFill>
              </a:rPr>
              <a:t> </a:t>
            </a:r>
            <a:r>
              <a:rPr lang="en-GB" altLang="ru-RU" dirty="0">
                <a:solidFill>
                  <a:srgbClr val="FF0000"/>
                </a:solidFill>
              </a:rPr>
              <a:t>you </a:t>
            </a:r>
            <a:r>
              <a:rPr lang="en-US" altLang="ru-RU" dirty="0">
                <a:solidFill>
                  <a:srgbClr val="FF0000"/>
                </a:solidFill>
              </a:rPr>
              <a:t>for </a:t>
            </a:r>
            <a:r>
              <a:rPr lang="ru-RU" altLang="ru-RU" dirty="0" err="1">
                <a:solidFill>
                  <a:srgbClr val="FF0000"/>
                </a:solidFill>
              </a:rPr>
              <a:t>you</a:t>
            </a:r>
            <a:r>
              <a:rPr lang="en-GB" altLang="ru-RU" dirty="0">
                <a:solidFill>
                  <a:srgbClr val="FF0000"/>
                </a:solidFill>
              </a:rPr>
              <a:t>r</a:t>
            </a:r>
            <a:r>
              <a:rPr lang="en-US" altLang="ru-RU" dirty="0">
                <a:solidFill>
                  <a:srgbClr val="FF0000"/>
                </a:solidFill>
              </a:rPr>
              <a:t> </a:t>
            </a:r>
            <a:r>
              <a:rPr lang="ru-RU" altLang="ru-RU" dirty="0" err="1">
                <a:solidFill>
                  <a:srgbClr val="FF0000"/>
                </a:solidFill>
              </a:rPr>
              <a:t>attention</a:t>
            </a:r>
            <a:r>
              <a:rPr lang="en-US" altLang="ru-RU" dirty="0">
                <a:solidFill>
                  <a:srgbClr val="FF0000"/>
                </a:solidFill>
              </a:rPr>
              <a:t>!</a:t>
            </a:r>
            <a:r>
              <a:rPr lang="ru-RU" altLang="ru-RU" dirty="0" smtClean="0">
                <a:solidFill>
                  <a:srgbClr val="FF0000"/>
                </a:solidFill>
              </a:rPr>
              <a:t/>
            </a:r>
            <a:br>
              <a:rPr lang="ru-RU" altLang="ru-RU" dirty="0" smtClean="0">
                <a:solidFill>
                  <a:srgbClr val="FF0000"/>
                </a:solidFill>
              </a:rPr>
            </a:br>
            <a:r>
              <a:rPr lang="ru-RU" altLang="ru-RU" dirty="0">
                <a:solidFill>
                  <a:srgbClr val="FF0000"/>
                </a:solidFill>
              </a:rPr>
              <a:t/>
            </a:r>
            <a:br>
              <a:rPr lang="ru-RU" altLang="ru-RU" dirty="0">
                <a:solidFill>
                  <a:srgbClr val="FF0000"/>
                </a:solidFill>
              </a:rPr>
            </a:br>
            <a:r>
              <a:rPr lang="ru-RU" altLang="ru-RU" dirty="0" smtClean="0">
                <a:solidFill>
                  <a:srgbClr val="FF0000"/>
                </a:solidFill>
              </a:rPr>
              <a:t/>
            </a:r>
            <a:br>
              <a:rPr lang="ru-RU" altLang="ru-RU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t>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S.Pivovarov, BINP,  PANDA Magnet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0EB1C-6500-4669-9F91-A624B9315F19}" type="datetime3">
              <a:rPr lang="en-US" smtClean="0"/>
              <a:t>10 September 2019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00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Title 3"/>
          <p:cNvSpPr>
            <a:spLocks noGrp="1" noChangeArrowheads="1"/>
          </p:cNvSpPr>
          <p:nvPr/>
        </p:nvSpPr>
        <p:spPr bwMode="auto">
          <a:xfrm>
            <a:off x="435799" y="116632"/>
            <a:ext cx="8229600" cy="432048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marL="685800" indent="-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685800" indent="-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685800" indent="-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685800" indent="-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685800" indent="-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11430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16002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20574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25146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400" dirty="0" smtClean="0">
                <a:solidFill>
                  <a:srgbClr val="FF0000"/>
                </a:solidFill>
                <a:latin typeface="Comic Sans MS" panose="030F0702030302020204" pitchFamily="66" charset="0"/>
                <a:sym typeface="Calibri Light" panose="020F0302020204030204" pitchFamily="34" charset="0"/>
              </a:rPr>
              <a:t>Magnet assembly </a:t>
            </a:r>
            <a:r>
              <a:rPr lang="en-US" altLang="zh-CN" sz="2400" dirty="0">
                <a:solidFill>
                  <a:srgbClr val="FF0000"/>
                </a:solidFill>
                <a:latin typeface="Comic Sans MS" panose="030F0702030302020204" pitchFamily="66" charset="0"/>
                <a:sym typeface="Calibri Light" panose="020F0302020204030204" pitchFamily="34" charset="0"/>
              </a:rPr>
              <a:t>procedure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95536" y="692696"/>
            <a:ext cx="84969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  </a:t>
            </a:r>
            <a:r>
              <a:rPr lang="en-US" sz="2000" dirty="0" smtClean="0">
                <a:solidFill>
                  <a:srgbClr val="0070C0"/>
                </a:solidFill>
              </a:rPr>
              <a:t>For installation of  </a:t>
            </a:r>
            <a:r>
              <a:rPr lang="en-US" sz="2000" dirty="0">
                <a:solidFill>
                  <a:srgbClr val="0070C0"/>
                </a:solidFill>
              </a:rPr>
              <a:t>the </a:t>
            </a:r>
            <a:r>
              <a:rPr lang="en-US" sz="2000" dirty="0" smtClean="0">
                <a:solidFill>
                  <a:srgbClr val="0070C0"/>
                </a:solidFill>
              </a:rPr>
              <a:t>Magnet into the Yoke </a:t>
            </a:r>
            <a:r>
              <a:rPr lang="en-US" sz="2000" dirty="0">
                <a:solidFill>
                  <a:srgbClr val="0070C0"/>
                </a:solidFill>
              </a:rPr>
              <a:t>it is possible to use an I-beam steel </a:t>
            </a:r>
            <a:r>
              <a:rPr lang="en-US" sz="2000" dirty="0" smtClean="0">
                <a:solidFill>
                  <a:srgbClr val="0070C0"/>
                </a:solidFill>
              </a:rPr>
              <a:t>70B2 </a:t>
            </a:r>
            <a:r>
              <a:rPr lang="en-US" sz="2000" dirty="0">
                <a:solidFill>
                  <a:srgbClr val="0070C0"/>
                </a:solidFill>
              </a:rPr>
              <a:t>(697 x </a:t>
            </a:r>
            <a:r>
              <a:rPr lang="en-US" sz="2000" dirty="0" smtClean="0">
                <a:solidFill>
                  <a:srgbClr val="0070C0"/>
                </a:solidFill>
              </a:rPr>
              <a:t>260 mm) </a:t>
            </a:r>
            <a:r>
              <a:rPr lang="en-US" sz="2000" dirty="0">
                <a:solidFill>
                  <a:srgbClr val="0070C0"/>
                </a:solidFill>
              </a:rPr>
              <a:t>GOST 26020-83</a:t>
            </a:r>
            <a:r>
              <a:rPr lang="en-US" sz="2000" dirty="0" smtClean="0">
                <a:solidFill>
                  <a:srgbClr val="0070C0"/>
                </a:solidFill>
              </a:rPr>
              <a:t>. </a:t>
            </a:r>
            <a:r>
              <a:rPr lang="en-US" sz="2000" dirty="0">
                <a:solidFill>
                  <a:srgbClr val="0070C0"/>
                </a:solidFill>
              </a:rPr>
              <a:t>The length of the beam is L = </a:t>
            </a:r>
            <a:r>
              <a:rPr lang="en-US" sz="2000" dirty="0" smtClean="0">
                <a:solidFill>
                  <a:srgbClr val="0070C0"/>
                </a:solidFill>
              </a:rPr>
              <a:t>9 m</a:t>
            </a:r>
            <a:r>
              <a:rPr lang="en-US" sz="2000" dirty="0">
                <a:solidFill>
                  <a:srgbClr val="0070C0"/>
                </a:solidFill>
              </a:rPr>
              <a:t>.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endParaRPr lang="en-US" sz="2000" b="1" dirty="0" smtClean="0"/>
          </a:p>
          <a:p>
            <a:endParaRPr lang="en-US" sz="2000" b="1" dirty="0"/>
          </a:p>
          <a:p>
            <a:endParaRPr lang="en-US" sz="2000" b="1" dirty="0" smtClean="0"/>
          </a:p>
          <a:p>
            <a:endParaRPr lang="en-US" sz="2000" b="1" dirty="0"/>
          </a:p>
          <a:p>
            <a:endParaRPr lang="en-US" sz="2000" b="1" dirty="0" smtClean="0"/>
          </a:p>
          <a:p>
            <a:endParaRPr lang="en-US" sz="2000" b="1" dirty="0"/>
          </a:p>
          <a:p>
            <a:endParaRPr lang="en-US" sz="2000" b="1" dirty="0" smtClean="0"/>
          </a:p>
          <a:p>
            <a:endParaRPr lang="en-US" sz="2000" b="1" dirty="0"/>
          </a:p>
          <a:p>
            <a:endParaRPr lang="en-US" sz="2000" b="1" dirty="0" smtClean="0"/>
          </a:p>
          <a:p>
            <a:endParaRPr lang="en-US" sz="2000" b="1" dirty="0" smtClean="0"/>
          </a:p>
          <a:p>
            <a:r>
              <a:rPr lang="en-US" sz="2000" b="1" dirty="0" smtClean="0"/>
              <a:t>  </a:t>
            </a:r>
          </a:p>
          <a:p>
            <a:endParaRPr lang="en-US" sz="2000" b="1" dirty="0">
              <a:solidFill>
                <a:srgbClr val="0070C0"/>
              </a:solidFill>
            </a:endParaRPr>
          </a:p>
          <a:p>
            <a:r>
              <a:rPr lang="en-US" sz="2000" dirty="0">
                <a:solidFill>
                  <a:srgbClr val="0070C0"/>
                </a:solidFill>
              </a:rPr>
              <a:t> To roll inside, we can use rollers that are used to open doors (Roller skate </a:t>
            </a:r>
            <a:r>
              <a:rPr lang="en-US" sz="2000" dirty="0" err="1">
                <a:solidFill>
                  <a:srgbClr val="0070C0"/>
                </a:solidFill>
              </a:rPr>
              <a:t>Boerkey</a:t>
            </a:r>
            <a:r>
              <a:rPr lang="en-US" sz="2000" dirty="0">
                <a:solidFill>
                  <a:srgbClr val="0070C0"/>
                </a:solidFill>
              </a:rPr>
              <a:t> model AM-H)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15" name="Рисунок 1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" t="2050" r="3631" b="1368"/>
          <a:stretch/>
        </p:blipFill>
        <p:spPr bwMode="auto">
          <a:xfrm>
            <a:off x="3451617" y="2492896"/>
            <a:ext cx="2709406" cy="18722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1" t="5549" r="55512" b="15921"/>
          <a:stretch/>
        </p:blipFill>
        <p:spPr>
          <a:xfrm>
            <a:off x="827584" y="2017338"/>
            <a:ext cx="1872208" cy="300687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0" t="14858" r="51575" b="11928"/>
          <a:stretch/>
        </p:blipFill>
        <p:spPr>
          <a:xfrm>
            <a:off x="6732240" y="1887881"/>
            <a:ext cx="1224136" cy="34003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69804" y="2755800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Rail</a:t>
            </a:r>
            <a:endParaRPr lang="ru-RU" dirty="0">
              <a:solidFill>
                <a:srgbClr val="00B050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 flipV="1">
            <a:off x="7524328" y="2492896"/>
            <a:ext cx="477158" cy="36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8126DC-8849-4187-B706-7E0203B700CC}" type="slidenum">
              <a:rPr lang="en-US" altLang="en-US" smtClean="0"/>
              <a:pPr>
                <a:defRPr/>
              </a:pPr>
              <a:t>2</a:t>
            </a:fld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S.Pivovarov, BINP,  PANDA Magnet</a:t>
            </a:r>
            <a:endParaRPr lang="en-US" alt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050FB0-AED2-441C-BFB1-BA1A1C59527D}" type="datetime3">
              <a:rPr lang="en-US" altLang="en-US" smtClean="0"/>
              <a:t>10 September 2019</a:t>
            </a:fld>
            <a:endParaRPr lang="en-US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82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Title 3"/>
          <p:cNvSpPr>
            <a:spLocks noGrp="1" noChangeArrowheads="1"/>
          </p:cNvSpPr>
          <p:nvPr/>
        </p:nvSpPr>
        <p:spPr bwMode="auto">
          <a:xfrm>
            <a:off x="539552" y="188640"/>
            <a:ext cx="8229600" cy="432048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marL="685800" indent="-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685800" indent="-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685800" indent="-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685800" indent="-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685800" indent="-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11430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16002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20574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25146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Installation 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procedure of the </a:t>
            </a:r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Magnet into 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the </a:t>
            </a:r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Iron Yoke</a:t>
            </a:r>
            <a:endParaRPr lang="en-US" altLang="zh-CN" sz="2400" dirty="0">
              <a:solidFill>
                <a:srgbClr val="FF0000"/>
              </a:solidFill>
              <a:latin typeface="Comic Sans MS" panose="030F0702030302020204" pitchFamily="66" charset="0"/>
              <a:sym typeface="Calibri Light" panose="020F0302020204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2884" y="6105252"/>
            <a:ext cx="642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Tooling for installation of the Magnet into the Iron Yoke.</a:t>
            </a:r>
            <a:endPara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3" t="12019" r="13775" b="13480"/>
          <a:stretch/>
        </p:blipFill>
        <p:spPr>
          <a:xfrm>
            <a:off x="511858" y="917188"/>
            <a:ext cx="8107254" cy="475252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59632" y="5820241"/>
            <a:ext cx="19945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B050"/>
                </a:solidFill>
              </a:rPr>
              <a:t>Removable Support</a:t>
            </a:r>
            <a:endParaRPr lang="ru-RU" sz="1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777180" y="4794431"/>
            <a:ext cx="13681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B050"/>
                </a:solidFill>
              </a:rPr>
              <a:t>Fixed Support</a:t>
            </a:r>
            <a:endParaRPr lang="ru-RU" sz="1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63888" y="1060722"/>
            <a:ext cx="13681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B050"/>
                </a:solidFill>
              </a:rPr>
              <a:t>Beam (1.6t)</a:t>
            </a:r>
            <a:endParaRPr lang="ru-RU" sz="1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60032" y="4149080"/>
            <a:ext cx="19945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B050"/>
                </a:solidFill>
              </a:rPr>
              <a:t>Central removable Support</a:t>
            </a:r>
            <a:endParaRPr lang="ru-RU" sz="1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22304" y="5373216"/>
            <a:ext cx="21498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B050"/>
                </a:solidFill>
              </a:rPr>
              <a:t>Support</a:t>
            </a:r>
            <a:r>
              <a:rPr lang="ru-RU" sz="1600" b="1" dirty="0">
                <a:solidFill>
                  <a:srgbClr val="00B050"/>
                </a:solidFill>
              </a:rPr>
              <a:t> </a:t>
            </a:r>
            <a:r>
              <a:rPr lang="en-US" sz="1600" b="1" dirty="0" smtClean="0">
                <a:solidFill>
                  <a:srgbClr val="00B050"/>
                </a:solidFill>
              </a:rPr>
              <a:t>for Magnet</a:t>
            </a:r>
            <a:endParaRPr lang="ru-RU" sz="1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96376" y="1399276"/>
            <a:ext cx="14153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B050"/>
                </a:solidFill>
              </a:rPr>
              <a:t>Rollers system</a:t>
            </a:r>
            <a:endParaRPr lang="ru-RU" sz="1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1619672" y="1672611"/>
            <a:ext cx="360040" cy="3617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3995936" y="1337871"/>
            <a:ext cx="569549" cy="3347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5" idx="0"/>
          </p:cNvCxnSpPr>
          <p:nvPr/>
        </p:nvCxnSpPr>
        <p:spPr>
          <a:xfrm flipH="1" flipV="1">
            <a:off x="1975392" y="5445225"/>
            <a:ext cx="281517" cy="3750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4139952" y="5085184"/>
            <a:ext cx="334380" cy="3600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 flipV="1">
            <a:off x="4139952" y="2780928"/>
            <a:ext cx="1512168" cy="13681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7" idx="0"/>
          </p:cNvCxnSpPr>
          <p:nvPr/>
        </p:nvCxnSpPr>
        <p:spPr>
          <a:xfrm flipV="1">
            <a:off x="7461256" y="3933056"/>
            <a:ext cx="493712" cy="8613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Номер слайда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8126DC-8849-4187-B706-7E0203B700CC}" type="slidenum">
              <a:rPr lang="en-US" altLang="en-US" smtClean="0"/>
              <a:pPr>
                <a:defRPr/>
              </a:pPr>
              <a:t>3</a:t>
            </a:fld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S.Pivovarov, BINP,  PANDA Magnet</a:t>
            </a:r>
            <a:endParaRPr lang="en-US" alt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B7EC85-99F8-4473-8996-0984C3D48ED3}" type="datetime3">
              <a:rPr lang="en-US" altLang="en-US" smtClean="0"/>
              <a:t>10 September 2019</a:t>
            </a:fld>
            <a:endParaRPr lang="en-US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77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Title 3"/>
          <p:cNvSpPr>
            <a:spLocks noGrp="1" noChangeArrowheads="1"/>
          </p:cNvSpPr>
          <p:nvPr/>
        </p:nvSpPr>
        <p:spPr bwMode="auto">
          <a:xfrm>
            <a:off x="539552" y="188640"/>
            <a:ext cx="8229600" cy="432048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marL="685800" indent="-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685800" indent="-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685800" indent="-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685800" indent="-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685800" indent="-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11430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16002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20574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25146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Installation 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procedure of the </a:t>
            </a:r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Magnet into 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the </a:t>
            </a:r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Iron Yoke</a:t>
            </a:r>
            <a:endParaRPr lang="en-US" altLang="zh-CN" sz="2400" dirty="0">
              <a:solidFill>
                <a:srgbClr val="FF0000"/>
              </a:solidFill>
              <a:latin typeface="Comic Sans MS" panose="030F0702030302020204" pitchFamily="66" charset="0"/>
              <a:sym typeface="Calibri Light" panose="020F0302020204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5768389"/>
            <a:ext cx="63857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Preparation of the tooling for moving of the magnet: installation of fixed and removable support, support for magnet and beam.</a:t>
            </a:r>
            <a:endPara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0" t="15544" r="27163" b="8366"/>
          <a:stretch/>
        </p:blipFill>
        <p:spPr>
          <a:xfrm>
            <a:off x="6565218" y="4005064"/>
            <a:ext cx="2239741" cy="223974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673356" y="3244334"/>
            <a:ext cx="17972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RAMAZI </a:t>
            </a:r>
            <a:r>
              <a:rPr lang="en-US" dirty="0" err="1">
                <a:hlinkClick r:id="rId3"/>
              </a:rPr>
              <a:t>RAMAZI</a:t>
            </a:r>
            <a:r>
              <a:rPr lang="en-US" dirty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3" t="-790" r="29525" b="13721"/>
          <a:stretch/>
        </p:blipFill>
        <p:spPr>
          <a:xfrm>
            <a:off x="298082" y="764704"/>
            <a:ext cx="6162683" cy="468052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300192" y="1198493"/>
            <a:ext cx="24042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Yoke</a:t>
            </a:r>
            <a:endParaRPr lang="ru-RU" dirty="0" smtClean="0">
              <a:solidFill>
                <a:srgbClr val="00B050"/>
              </a:solidFill>
            </a:endParaRPr>
          </a:p>
          <a:p>
            <a:r>
              <a:rPr lang="ru-RU" dirty="0" smtClean="0">
                <a:solidFill>
                  <a:srgbClr val="00B050"/>
                </a:solidFill>
              </a:rPr>
              <a:t> (</a:t>
            </a:r>
            <a:r>
              <a:rPr lang="en-US" dirty="0">
                <a:solidFill>
                  <a:srgbClr val="00B050"/>
                </a:solidFill>
              </a:rPr>
              <a:t>the </a:t>
            </a:r>
            <a:r>
              <a:rPr lang="en-US" dirty="0" smtClean="0">
                <a:solidFill>
                  <a:srgbClr val="00B050"/>
                </a:solidFill>
              </a:rPr>
              <a:t>doors are opened</a:t>
            </a:r>
            <a:r>
              <a:rPr lang="ru-RU" dirty="0" smtClean="0">
                <a:solidFill>
                  <a:srgbClr val="00B050"/>
                </a:solidFill>
              </a:rPr>
              <a:t>)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718974" y="2804799"/>
            <a:ext cx="20501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Magnet on the transport frame</a:t>
            </a:r>
            <a:endParaRPr lang="ru-RU" dirty="0">
              <a:solidFill>
                <a:srgbClr val="00B050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6049811" y="1844824"/>
            <a:ext cx="970461" cy="936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7308304" y="3475001"/>
            <a:ext cx="376784" cy="7460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8126DC-8849-4187-B706-7E0203B700CC}" type="slidenum">
              <a:rPr lang="en-US" altLang="en-US" smtClean="0"/>
              <a:pPr>
                <a:defRPr/>
              </a:pPr>
              <a:t>4</a:t>
            </a:fld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S.Pivovarov, BINP,  PANDA Magnet</a:t>
            </a:r>
            <a:endParaRPr lang="en-US" alt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F02DFC-EAA1-4130-91DD-134A11D851AB}" type="datetime3">
              <a:rPr lang="en-US" altLang="en-US" smtClean="0"/>
              <a:t>10 September 2019</a:t>
            </a:fld>
            <a:endParaRPr lang="en-US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8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Title 3"/>
          <p:cNvSpPr>
            <a:spLocks noGrp="1" noChangeArrowheads="1"/>
          </p:cNvSpPr>
          <p:nvPr/>
        </p:nvSpPr>
        <p:spPr bwMode="auto">
          <a:xfrm>
            <a:off x="539552" y="188640"/>
            <a:ext cx="8229600" cy="432048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marL="685800" indent="-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685800" indent="-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685800" indent="-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685800" indent="-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685800" indent="-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11430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16002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20574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25146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Installation 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procedure of the </a:t>
            </a:r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Magnet into 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the </a:t>
            </a:r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Iron Yoke</a:t>
            </a:r>
            <a:endParaRPr lang="en-US" altLang="zh-CN" sz="2400" dirty="0">
              <a:solidFill>
                <a:srgbClr val="FF0000"/>
              </a:solidFill>
              <a:latin typeface="Comic Sans MS" panose="030F0702030302020204" pitchFamily="66" charset="0"/>
              <a:sym typeface="Calibri Light" panose="020F0302020204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9172" y="6084004"/>
            <a:ext cx="88856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Remove left support and install the magnet with transport frame on the support of magnet.</a:t>
            </a:r>
            <a:endPara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0" t="10696" r="24013" b="13503"/>
          <a:stretch/>
        </p:blipFill>
        <p:spPr>
          <a:xfrm>
            <a:off x="1403648" y="555879"/>
            <a:ext cx="5775307" cy="511256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860032" y="5529107"/>
            <a:ext cx="19945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B050"/>
                </a:solidFill>
              </a:rPr>
              <a:t>Central removable Support</a:t>
            </a:r>
            <a:endParaRPr lang="ru-RU" sz="1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5635987"/>
            <a:ext cx="21498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B050"/>
                </a:solidFill>
              </a:rPr>
              <a:t>Support</a:t>
            </a:r>
            <a:r>
              <a:rPr lang="ru-RU" sz="1600" b="1" dirty="0">
                <a:solidFill>
                  <a:srgbClr val="00B050"/>
                </a:solidFill>
              </a:rPr>
              <a:t> </a:t>
            </a:r>
            <a:r>
              <a:rPr lang="en-US" sz="1600" b="1" dirty="0" smtClean="0">
                <a:solidFill>
                  <a:srgbClr val="00B050"/>
                </a:solidFill>
              </a:rPr>
              <a:t>for Magnet</a:t>
            </a:r>
            <a:endParaRPr lang="ru-RU" sz="1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1988840"/>
            <a:ext cx="20501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B050"/>
                </a:solidFill>
              </a:rPr>
              <a:t>Magnet on the transport frame</a:t>
            </a:r>
            <a:endParaRPr lang="ru-RU" sz="1600" b="1" dirty="0">
              <a:solidFill>
                <a:srgbClr val="00B050"/>
              </a:solidFill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899592" y="2635171"/>
            <a:ext cx="642900" cy="5093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1331640" y="5301208"/>
            <a:ext cx="576064" cy="4067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 flipV="1">
            <a:off x="3995936" y="5157192"/>
            <a:ext cx="864096" cy="648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8126DC-8849-4187-B706-7E0203B700CC}" type="slidenum">
              <a:rPr lang="en-US" altLang="en-US" smtClean="0"/>
              <a:pPr>
                <a:defRPr/>
              </a:pPr>
              <a:t>5</a:t>
            </a:fld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S.Pivovarov, BINP,  PANDA Magnet</a:t>
            </a:r>
            <a:endParaRPr lang="en-US" alt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CB59C3-F6C9-484D-9075-ADC624D9C3D7}" type="datetime3">
              <a:rPr lang="en-US" altLang="en-US" smtClean="0"/>
              <a:t>10 September 2019</a:t>
            </a:fld>
            <a:endParaRPr lang="en-US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19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Title 3"/>
          <p:cNvSpPr>
            <a:spLocks noGrp="1" noChangeArrowheads="1"/>
          </p:cNvSpPr>
          <p:nvPr/>
        </p:nvSpPr>
        <p:spPr bwMode="auto">
          <a:xfrm>
            <a:off x="539552" y="188640"/>
            <a:ext cx="8229600" cy="432048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marL="685800" indent="-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685800" indent="-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685800" indent="-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685800" indent="-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685800" indent="-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11430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16002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20574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25146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Installation 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procedure of the </a:t>
            </a:r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Magnet into 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the </a:t>
            </a:r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Iron Yoke</a:t>
            </a:r>
            <a:endParaRPr lang="en-US" altLang="zh-CN" sz="2400" dirty="0">
              <a:solidFill>
                <a:srgbClr val="FF0000"/>
              </a:solidFill>
              <a:latin typeface="Comic Sans MS" panose="030F0702030302020204" pitchFamily="66" charset="0"/>
              <a:sym typeface="Calibri Light" panose="020F0302020204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04709" y="6017796"/>
            <a:ext cx="78053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Insert removable support and install the rollers system for moving magnet.</a:t>
            </a:r>
            <a:endPara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1" t="4715" r="30313" b="16402"/>
          <a:stretch/>
        </p:blipFill>
        <p:spPr>
          <a:xfrm>
            <a:off x="2771800" y="1069031"/>
            <a:ext cx="6263448" cy="49018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" t="-428" r="1177" b="8216"/>
          <a:stretch/>
        </p:blipFill>
        <p:spPr>
          <a:xfrm>
            <a:off x="179512" y="1052736"/>
            <a:ext cx="3656656" cy="187220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115616" y="4476605"/>
            <a:ext cx="19945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B050"/>
                </a:solidFill>
              </a:rPr>
              <a:t>Removable Support</a:t>
            </a:r>
            <a:endParaRPr lang="ru-RU" sz="1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2298" y="3173635"/>
            <a:ext cx="14153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B050"/>
                </a:solidFill>
              </a:rPr>
              <a:t>Rollers system</a:t>
            </a:r>
            <a:endParaRPr lang="ru-RU" sz="1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Прямая со стрелкой 3"/>
          <p:cNvCxnSpPr>
            <a:stCxn id="8" idx="2"/>
          </p:cNvCxnSpPr>
          <p:nvPr/>
        </p:nvCxnSpPr>
        <p:spPr>
          <a:xfrm>
            <a:off x="2112893" y="4815159"/>
            <a:ext cx="802923" cy="3959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755576" y="1556793"/>
            <a:ext cx="504056" cy="16168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8126DC-8849-4187-B706-7E0203B700CC}" type="slidenum">
              <a:rPr lang="en-US" altLang="en-US" smtClean="0"/>
              <a:pPr>
                <a:defRPr/>
              </a:pPr>
              <a:t>6</a:t>
            </a:fld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S.Pivovarov, BINP,  PANDA Magnet</a:t>
            </a:r>
            <a:endParaRPr lang="en-US" alt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B30D24-82B2-4AAE-94E0-D2D727A65F86}" type="datetime3">
              <a:rPr lang="en-US" altLang="en-US" smtClean="0"/>
              <a:t>10 September 2019</a:t>
            </a:fld>
            <a:endParaRPr lang="en-US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1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Title 3"/>
          <p:cNvSpPr>
            <a:spLocks noGrp="1" noChangeArrowheads="1"/>
          </p:cNvSpPr>
          <p:nvPr/>
        </p:nvSpPr>
        <p:spPr bwMode="auto">
          <a:xfrm>
            <a:off x="539552" y="188640"/>
            <a:ext cx="8229600" cy="432048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marL="685800" indent="-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685800" indent="-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685800" indent="-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685800" indent="-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685800" indent="-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11430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16002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20574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25146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Installation 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procedure of the </a:t>
            </a:r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Magnet into 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the </a:t>
            </a:r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Iron Yoke</a:t>
            </a:r>
            <a:endParaRPr lang="en-US" altLang="zh-CN" sz="2400" dirty="0">
              <a:solidFill>
                <a:srgbClr val="FF0000"/>
              </a:solidFill>
              <a:latin typeface="Comic Sans MS" panose="030F0702030302020204" pitchFamily="66" charset="0"/>
              <a:sym typeface="Calibri Light" panose="020F0302020204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93911" y="5830422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R</a:t>
            </a:r>
            <a:r>
              <a:rPr lang="en-US" b="1" dirty="0" smtClean="0">
                <a:solidFill>
                  <a:srgbClr val="0070C0"/>
                </a:solidFill>
              </a:rPr>
              <a:t>emove </a:t>
            </a:r>
            <a:r>
              <a:rPr lang="en-US" b="1" dirty="0">
                <a:solidFill>
                  <a:srgbClr val="0070C0"/>
                </a:solidFill>
              </a:rPr>
              <a:t>the magnet fixation on the transport frame and move the </a:t>
            </a:r>
            <a:r>
              <a:rPr lang="en-US" b="1" dirty="0" smtClean="0">
                <a:solidFill>
                  <a:srgbClr val="0070C0"/>
                </a:solidFill>
              </a:rPr>
              <a:t>support of magnet with transport frame down.</a:t>
            </a:r>
            <a:endPara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3" t="7636" r="7476" b="10558"/>
          <a:stretch/>
        </p:blipFill>
        <p:spPr>
          <a:xfrm>
            <a:off x="389163" y="908720"/>
            <a:ext cx="8530377" cy="446449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15438" y="5512404"/>
            <a:ext cx="21498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B050"/>
                </a:solidFill>
              </a:rPr>
              <a:t>Support</a:t>
            </a:r>
            <a:r>
              <a:rPr lang="ru-RU" sz="1600" b="1" dirty="0">
                <a:solidFill>
                  <a:srgbClr val="00B050"/>
                </a:solidFill>
              </a:rPr>
              <a:t> </a:t>
            </a:r>
            <a:r>
              <a:rPr lang="en-US" sz="1600" b="1" dirty="0" smtClean="0">
                <a:solidFill>
                  <a:srgbClr val="00B050"/>
                </a:solidFill>
              </a:rPr>
              <a:t>for Magnet</a:t>
            </a:r>
            <a:endParaRPr lang="ru-RU" sz="1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 flipV="1">
            <a:off x="2843808" y="5276056"/>
            <a:ext cx="216024" cy="2363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8126DC-8849-4187-B706-7E0203B700CC}" type="slidenum">
              <a:rPr lang="en-US" altLang="en-US" smtClean="0"/>
              <a:pPr>
                <a:defRPr/>
              </a:pPr>
              <a:t>7</a:t>
            </a:fld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S.Pivovarov, BINP,  PANDA Magnet</a:t>
            </a:r>
            <a:endParaRPr lang="en-US" alt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33E229-F923-4A62-83A2-D944090588BA}" type="datetime3">
              <a:rPr lang="en-US" altLang="en-US" smtClean="0"/>
              <a:t>10 September 2019</a:t>
            </a:fld>
            <a:endParaRPr lang="en-US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09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Title 3"/>
          <p:cNvSpPr>
            <a:spLocks noGrp="1" noChangeArrowheads="1"/>
          </p:cNvSpPr>
          <p:nvPr/>
        </p:nvSpPr>
        <p:spPr bwMode="auto">
          <a:xfrm>
            <a:off x="539552" y="188640"/>
            <a:ext cx="8229600" cy="432048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marL="685800" indent="-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685800" indent="-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685800" indent="-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685800" indent="-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685800" indent="-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11430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16002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20574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25146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Installation 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procedure of the </a:t>
            </a:r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Magnet into 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the </a:t>
            </a:r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Iron Yoke</a:t>
            </a:r>
            <a:endParaRPr lang="en-US" altLang="zh-CN" sz="2400" dirty="0">
              <a:solidFill>
                <a:srgbClr val="FF0000"/>
              </a:solidFill>
              <a:latin typeface="Comic Sans MS" panose="030F0702030302020204" pitchFamily="66" charset="0"/>
              <a:sym typeface="Calibri Light" panose="020F0302020204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3" t="4715" r="18500" b="4715"/>
          <a:stretch/>
        </p:blipFill>
        <p:spPr>
          <a:xfrm>
            <a:off x="323528" y="944724"/>
            <a:ext cx="6372708" cy="424847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73915" y="5867980"/>
            <a:ext cx="1198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0070C0"/>
                </a:solidFill>
              </a:rPr>
              <a:t>F</a:t>
            </a:r>
            <a:r>
              <a:rPr lang="ru-RU" b="1" dirty="0" err="1" smtClean="0">
                <a:solidFill>
                  <a:srgbClr val="0070C0"/>
                </a:solidFill>
              </a:rPr>
              <a:t>ront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view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615515" y="6356349"/>
            <a:ext cx="2133600" cy="365125"/>
          </a:xfrm>
        </p:spPr>
        <p:txBody>
          <a:bodyPr/>
          <a:lstStyle/>
          <a:p>
            <a:pPr>
              <a:defRPr/>
            </a:pPr>
            <a:fld id="{1A8126DC-8849-4187-B706-7E0203B700CC}" type="slidenum">
              <a:rPr lang="en-US" altLang="en-US" smtClean="0"/>
              <a:pPr>
                <a:defRPr/>
              </a:pPr>
              <a:t>8</a:t>
            </a:fld>
            <a:endParaRPr lang="en-US" altLang="en-US" sz="1800" dirty="0">
              <a:solidFill>
                <a:schemeClr val="tx1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S.Pivovarov, BINP,  PANDA Magnet</a:t>
            </a:r>
            <a:endParaRPr lang="en-US" alt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F2E650-1C49-41E4-BD50-78EABE714923}" type="datetime3">
              <a:rPr lang="en-US" altLang="en-US" smtClean="0"/>
              <a:t>10 September 2019</a:t>
            </a:fld>
            <a:endParaRPr lang="en-US" altLang="en-US" sz="180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2" r="26032" b="25926"/>
          <a:stretch/>
        </p:blipFill>
        <p:spPr>
          <a:xfrm>
            <a:off x="6561860" y="4066835"/>
            <a:ext cx="2304256" cy="1440160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4283968" y="3068960"/>
            <a:ext cx="360040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>
            <a:stCxn id="9" idx="5"/>
          </p:cNvCxnSpPr>
          <p:nvPr/>
        </p:nvCxnSpPr>
        <p:spPr>
          <a:xfrm>
            <a:off x="4591281" y="3376273"/>
            <a:ext cx="1961919" cy="1074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7620000" y="5013177"/>
            <a:ext cx="547579" cy="7920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6301370" y="5630135"/>
            <a:ext cx="14126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Gap 15…20 mm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09927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Title 3"/>
          <p:cNvSpPr>
            <a:spLocks noGrp="1" noChangeArrowheads="1"/>
          </p:cNvSpPr>
          <p:nvPr/>
        </p:nvSpPr>
        <p:spPr bwMode="auto">
          <a:xfrm>
            <a:off x="539552" y="188640"/>
            <a:ext cx="8229600" cy="432048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marL="685800" indent="-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685800" indent="-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685800" indent="-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685800" indent="-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685800" indent="-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11430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16002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20574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25146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Installation 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procedure of the </a:t>
            </a:r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Magnet into 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the </a:t>
            </a:r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Iron Yoke</a:t>
            </a:r>
            <a:endParaRPr lang="en-US" altLang="zh-CN" sz="2400" dirty="0">
              <a:solidFill>
                <a:srgbClr val="FF0000"/>
              </a:solidFill>
              <a:latin typeface="Comic Sans MS" panose="030F0702030302020204" pitchFamily="66" charset="0"/>
              <a:sym typeface="Calibri Light" panose="020F0302020204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3568" y="5987018"/>
            <a:ext cx="72574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Remove the central support, install and align of the Magnet into the yoke.</a:t>
            </a:r>
            <a:endPara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5" t="2112" r="20863" b="662"/>
          <a:stretch/>
        </p:blipFill>
        <p:spPr>
          <a:xfrm>
            <a:off x="1259631" y="764704"/>
            <a:ext cx="6282965" cy="5328592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8126DC-8849-4187-B706-7E0203B700CC}" type="slidenum">
              <a:rPr lang="en-US" altLang="en-US" smtClean="0"/>
              <a:pPr>
                <a:defRPr/>
              </a:pPr>
              <a:t>9</a:t>
            </a:fld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S.Pivovarov, BINP,  PANDA Magnet</a:t>
            </a:r>
            <a:endParaRPr lang="en-US" alt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AADE78-5EEC-4BD1-8350-351563FFBC9A}" type="datetime3">
              <a:rPr lang="en-US" altLang="en-US" smtClean="0"/>
              <a:t>10 September 2019</a:t>
            </a:fld>
            <a:endParaRPr lang="en-US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03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7014</TotalTime>
  <Words>423</Words>
  <Application>Microsoft Office PowerPoint</Application>
  <PresentationFormat>Экран (4:3)</PresentationFormat>
  <Paragraphs>97</Paragraphs>
  <Slides>13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SimSun</vt:lpstr>
      <vt:lpstr>SimSun</vt:lpstr>
      <vt:lpstr>Arial</vt:lpstr>
      <vt:lpstr>Calibri</vt:lpstr>
      <vt:lpstr>Calibri Light</vt:lpstr>
      <vt:lpstr>Comic Sans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Thank you for your attention!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CBM Dipole Magnet</dc:title>
  <dc:creator>pivovarov</dc:creator>
  <cp:lastModifiedBy>Sergei G. Pivovarov</cp:lastModifiedBy>
  <cp:revision>465</cp:revision>
  <dcterms:created xsi:type="dcterms:W3CDTF">2016-09-06T03:22:11Z</dcterms:created>
  <dcterms:modified xsi:type="dcterms:W3CDTF">2019-09-10T03:18:38Z</dcterms:modified>
</cp:coreProperties>
</file>