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4" r:id="rId2"/>
  </p:sldMasterIdLst>
  <p:notesMasterIdLst>
    <p:notesMasterId r:id="rId16"/>
  </p:notesMasterIdLst>
  <p:sldIdLst>
    <p:sldId id="261" r:id="rId3"/>
    <p:sldId id="400" r:id="rId4"/>
    <p:sldId id="419" r:id="rId5"/>
    <p:sldId id="409" r:id="rId6"/>
    <p:sldId id="411" r:id="rId7"/>
    <p:sldId id="416" r:id="rId8"/>
    <p:sldId id="417" r:id="rId9"/>
    <p:sldId id="410" r:id="rId10"/>
    <p:sldId id="414" r:id="rId11"/>
    <p:sldId id="415" r:id="rId12"/>
    <p:sldId id="418" r:id="rId13"/>
    <p:sldId id="412" r:id="rId14"/>
    <p:sldId id="402" r:id="rId15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987B6EC7-1830-4C14-9CB1-F385B41433BC}">
          <p14:sldIdLst>
            <p14:sldId id="261"/>
            <p14:sldId id="400"/>
            <p14:sldId id="419"/>
            <p14:sldId id="409"/>
            <p14:sldId id="411"/>
            <p14:sldId id="416"/>
            <p14:sldId id="417"/>
            <p14:sldId id="410"/>
            <p14:sldId id="414"/>
            <p14:sldId id="415"/>
            <p14:sldId id="418"/>
            <p14:sldId id="412"/>
            <p14:sldId id="4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2" autoAdjust="0"/>
    <p:restoredTop sz="99200" autoAdjust="0"/>
  </p:normalViewPr>
  <p:slideViewPr>
    <p:cSldViewPr>
      <p:cViewPr varScale="1">
        <p:scale>
          <a:sx n="82" d="100"/>
          <a:sy n="82" d="100"/>
        </p:scale>
        <p:origin x="1574" y="3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113103B4-5A4A-4D84-A0D9-BB2FB9108BC5}" type="datetimeFigureOut">
              <a:rPr lang="de-DE" smtClean="0"/>
              <a:t>25.11.2019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D9190B2A-419E-4E40-8089-1A34DAAEE9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54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NP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0" descr="image00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1" b="9200"/>
          <a:stretch>
            <a:fillRect/>
          </a:stretch>
        </p:blipFill>
        <p:spPr bwMode="auto">
          <a:xfrm>
            <a:off x="6048375" y="0"/>
            <a:ext cx="31638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FCAR3________L____4___ Kopi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5"/>
          <a:stretch>
            <a:fillRect/>
          </a:stretch>
        </p:blipFill>
        <p:spPr bwMode="auto">
          <a:xfrm>
            <a:off x="0" y="0"/>
            <a:ext cx="3082925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4" r="33855"/>
          <a:stretch>
            <a:fillRect/>
          </a:stretch>
        </p:blipFill>
        <p:spPr bwMode="auto">
          <a:xfrm>
            <a:off x="3082925" y="0"/>
            <a:ext cx="296545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76"/>
          <p:cNvSpPr>
            <a:spLocks noChangeShapeType="1"/>
          </p:cNvSpPr>
          <p:nvPr userDrawn="1"/>
        </p:nvSpPr>
        <p:spPr bwMode="auto">
          <a:xfrm>
            <a:off x="6048375" y="0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Line 75"/>
          <p:cNvSpPr>
            <a:spLocks noChangeShapeType="1"/>
          </p:cNvSpPr>
          <p:nvPr userDrawn="1"/>
        </p:nvSpPr>
        <p:spPr bwMode="auto">
          <a:xfrm>
            <a:off x="3082925" y="0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69"/>
          <p:cNvSpPr>
            <a:spLocks noChangeArrowheads="1"/>
          </p:cNvSpPr>
          <p:nvPr userDrawn="1"/>
        </p:nvSpPr>
        <p:spPr bwMode="auto">
          <a:xfrm>
            <a:off x="0" y="6035675"/>
            <a:ext cx="9144000" cy="841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Rectangle 78"/>
          <p:cNvSpPr>
            <a:spLocks noChangeArrowheads="1"/>
          </p:cNvSpPr>
          <p:nvPr userDrawn="1"/>
        </p:nvSpPr>
        <p:spPr bwMode="auto">
          <a:xfrm>
            <a:off x="0" y="0"/>
            <a:ext cx="9144000" cy="1958975"/>
          </a:xfrm>
          <a:prstGeom prst="rect">
            <a:avLst/>
          </a:prstGeom>
          <a:solidFill>
            <a:schemeClr val="bg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Rectangle 62"/>
          <p:cNvSpPr>
            <a:spLocks noChangeArrowheads="1"/>
          </p:cNvSpPr>
          <p:nvPr userDrawn="1"/>
        </p:nvSpPr>
        <p:spPr bwMode="auto">
          <a:xfrm>
            <a:off x="0" y="1919288"/>
            <a:ext cx="9144000" cy="4116387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de-DE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Line 82"/>
          <p:cNvSpPr>
            <a:spLocks noChangeShapeType="1"/>
          </p:cNvSpPr>
          <p:nvPr userDrawn="1"/>
        </p:nvSpPr>
        <p:spPr bwMode="auto">
          <a:xfrm rot="16200000">
            <a:off x="4572000" y="-2633662"/>
            <a:ext cx="0" cy="914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3" name="Picture 87" descr="FAIR_farb_RGB_3cm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6142038"/>
            <a:ext cx="898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238" y="2419350"/>
            <a:ext cx="8064500" cy="14414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3238" y="4124325"/>
            <a:ext cx="6127750" cy="1465263"/>
          </a:xfrm>
        </p:spPr>
        <p:txBody>
          <a:bodyPr anchor="b"/>
          <a:lstStyle>
            <a:lvl1pPr marL="0" indent="0"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GB"/>
              <a:t>Formatvorlage des Untertitelmasters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-36513" y="6607175"/>
            <a:ext cx="6264697" cy="250825"/>
          </a:xfrm>
        </p:spPr>
        <p:txBody>
          <a:bodyPr/>
          <a:lstStyle>
            <a:lvl1pPr>
              <a:defRPr sz="1000"/>
            </a:lvl1pPr>
          </a:lstStyle>
          <a:p>
            <a:pPr fontAlgn="base">
              <a:spcAft>
                <a:spcPct val="0"/>
              </a:spcAft>
              <a:defRPr/>
            </a:pPr>
            <a:endParaRPr lang="de-DE" alt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585075-FD7A-4005-9B3D-AB5D8A66E66F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732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Char char="•"/>
              <a:defRPr sz="24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45C3-8270-4D20-B5B2-998B72B7CBD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9149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None/>
              <a:defRPr sz="24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D382D-C6DA-4720-9D1A-256E987AD2E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687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42113" y="225425"/>
            <a:ext cx="2151062" cy="61563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8" y="225425"/>
            <a:ext cx="6302375" cy="61563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Char char="•"/>
              <a:defRPr sz="24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0CF91-EF40-4D0A-A120-D52145CB47F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9517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338" y="225425"/>
            <a:ext cx="8605837" cy="4905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7338" y="1125538"/>
            <a:ext cx="4225925" cy="52562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125538"/>
            <a:ext cx="4227512" cy="52562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None/>
              <a:defRPr sz="24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DF1F1-838F-4097-B2FF-4800F54455E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0412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338" y="225425"/>
            <a:ext cx="8605837" cy="4905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287338" y="1125538"/>
            <a:ext cx="8605837" cy="5256212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None/>
              <a:defRPr sz="24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3619E-943F-4EAF-BF4A-37AE92038F3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5143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0" descr="image007"/>
          <p:cNvPicPr>
            <a:picLocks noChangeAspect="1" noChangeArrowheads="1"/>
          </p:cNvPicPr>
          <p:nvPr/>
        </p:nvPicPr>
        <p:blipFill>
          <a:blip r:embed="rId2"/>
          <a:srcRect t="10201" b="9200"/>
          <a:stretch>
            <a:fillRect/>
          </a:stretch>
        </p:blipFill>
        <p:spPr bwMode="auto">
          <a:xfrm>
            <a:off x="6048375" y="0"/>
            <a:ext cx="3163888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FCAR3________L____4___ Kopie"/>
          <p:cNvPicPr>
            <a:picLocks noChangeAspect="1" noChangeArrowheads="1"/>
          </p:cNvPicPr>
          <p:nvPr/>
        </p:nvPicPr>
        <p:blipFill>
          <a:blip r:embed="rId3"/>
          <a:srcRect t="17075"/>
          <a:stretch>
            <a:fillRect/>
          </a:stretch>
        </p:blipFill>
        <p:spPr bwMode="auto">
          <a:xfrm>
            <a:off x="0" y="0"/>
            <a:ext cx="3082925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1"/>
          <p:cNvPicPr>
            <a:picLocks noChangeAspect="1" noChangeArrowheads="1"/>
          </p:cNvPicPr>
          <p:nvPr/>
        </p:nvPicPr>
        <p:blipFill>
          <a:blip r:embed="rId4"/>
          <a:srcRect l="33714" r="33855"/>
          <a:stretch>
            <a:fillRect/>
          </a:stretch>
        </p:blipFill>
        <p:spPr bwMode="auto">
          <a:xfrm>
            <a:off x="3082925" y="0"/>
            <a:ext cx="2965450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76"/>
          <p:cNvSpPr>
            <a:spLocks noChangeShapeType="1"/>
          </p:cNvSpPr>
          <p:nvPr/>
        </p:nvSpPr>
        <p:spPr bwMode="auto">
          <a:xfrm>
            <a:off x="6048375" y="0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Line 75"/>
          <p:cNvSpPr>
            <a:spLocks noChangeShapeType="1"/>
          </p:cNvSpPr>
          <p:nvPr/>
        </p:nvSpPr>
        <p:spPr bwMode="auto">
          <a:xfrm>
            <a:off x="3082925" y="0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69"/>
          <p:cNvSpPr>
            <a:spLocks noChangeArrowheads="1"/>
          </p:cNvSpPr>
          <p:nvPr/>
        </p:nvSpPr>
        <p:spPr bwMode="auto">
          <a:xfrm>
            <a:off x="0" y="6035675"/>
            <a:ext cx="9144000" cy="841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Rectangle 78"/>
          <p:cNvSpPr>
            <a:spLocks noChangeArrowheads="1"/>
          </p:cNvSpPr>
          <p:nvPr/>
        </p:nvSpPr>
        <p:spPr bwMode="auto">
          <a:xfrm>
            <a:off x="0" y="0"/>
            <a:ext cx="9144000" cy="1958975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Rectangle 62"/>
          <p:cNvSpPr>
            <a:spLocks noChangeArrowheads="1"/>
          </p:cNvSpPr>
          <p:nvPr/>
        </p:nvSpPr>
        <p:spPr bwMode="auto">
          <a:xfrm>
            <a:off x="0" y="1919288"/>
            <a:ext cx="9144000" cy="4116387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Line 82"/>
          <p:cNvSpPr>
            <a:spLocks noChangeShapeType="1"/>
          </p:cNvSpPr>
          <p:nvPr/>
        </p:nvSpPr>
        <p:spPr bwMode="auto">
          <a:xfrm rot="16200000">
            <a:off x="4572000" y="-2633662"/>
            <a:ext cx="0" cy="914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3" name="Picture 87" descr="FAIR_farb_RGB_3c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35938" y="6142038"/>
            <a:ext cx="898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238" y="2419350"/>
            <a:ext cx="8064500" cy="14414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3238" y="4124325"/>
            <a:ext cx="6127750" cy="1465263"/>
          </a:xfrm>
        </p:spPr>
        <p:txBody>
          <a:bodyPr anchor="b"/>
          <a:lstStyle>
            <a:lvl1pPr marL="0" indent="0"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765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E67DB-3F5A-400D-8115-4A6680BE68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0109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07D51-02AF-4D1C-9176-05ED4CC8ECD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548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7338" y="1125538"/>
            <a:ext cx="422592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125538"/>
            <a:ext cx="422751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AF7D3-A6F5-4055-9635-1E4600BABE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4437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9ECF8-9783-4E7B-8096-7ADFB4E464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304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P worksho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585075-FD7A-4005-9B3D-AB5D8A66E66F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-36513" y="6607175"/>
            <a:ext cx="6840761" cy="250825"/>
          </a:xfrm>
        </p:spPr>
        <p:txBody>
          <a:bodyPr/>
          <a:lstStyle>
            <a:lvl1pPr>
              <a:defRPr sz="800" b="1">
                <a:solidFill>
                  <a:srgbClr val="0070C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584276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B0D31-0704-4AEC-8EDB-63E3087B11E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8810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919FA-F87A-4B42-A1CD-0E749B3E7D5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8669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C4B83-5714-4E51-B0B4-92E9DB4C7CF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3286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D074A-3E24-4F58-B20C-32C299F94A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4169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0CE02-E0C1-479C-9C89-82464D20701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38315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42113" y="225425"/>
            <a:ext cx="2151062" cy="61563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8" y="225425"/>
            <a:ext cx="6302375" cy="61563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69845-D875-4C8E-A5FF-F5E2C1DC7A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435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69476-6003-47DC-8B74-0BB465662B3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923634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38491-D1F0-407F-8B0D-D903EA8FEFB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19369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7338" y="1125538"/>
            <a:ext cx="422592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125538"/>
            <a:ext cx="422751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None/>
              <a:defRPr sz="1200"/>
            </a:lvl1pPr>
          </a:lstStyle>
          <a:p>
            <a:pPr>
              <a:defRPr/>
            </a:pPr>
            <a:endParaRPr lang="de-DE" sz="110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9FADF-0E9A-4F92-AF26-3F45EF9C938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279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None/>
              <a:defRPr sz="1200"/>
            </a:lvl1pPr>
          </a:lstStyle>
          <a:p>
            <a:pPr>
              <a:defRPr/>
            </a:pPr>
            <a:endParaRPr lang="de-DE" sz="1100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3C78-4A24-4D2A-9848-984D8FFFAEB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9585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None/>
              <a:defRPr sz="1200"/>
            </a:lvl1pPr>
          </a:lstStyle>
          <a:p>
            <a:pPr>
              <a:defRPr/>
            </a:pPr>
            <a:endParaRPr lang="de-DE" sz="11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7E8FD-C0B5-4D83-BFF5-4470D15BFF4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1991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C501A-8D56-4CA1-AACE-95032C7BB44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71280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Char char="•"/>
              <a:defRPr sz="1200"/>
            </a:lvl1pPr>
          </a:lstStyle>
          <a:p>
            <a:pPr>
              <a:defRPr/>
            </a:pPr>
            <a:endParaRPr lang="de-DE" sz="110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84B07-853F-40DB-A071-704EFF32D15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001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Textmasterformate durch Klicken bearbeiten</a:t>
            </a:r>
          </a:p>
          <a:p>
            <a:pPr lvl="1"/>
            <a:r>
              <a:rPr lang="en-GB" altLang="de-DE" smtClean="0"/>
              <a:t>Zweite Ebene</a:t>
            </a:r>
          </a:p>
          <a:p>
            <a:pPr lvl="2"/>
            <a:r>
              <a:rPr lang="en-GB" altLang="de-DE" smtClean="0"/>
              <a:t>Dritte Ebene</a:t>
            </a:r>
          </a:p>
          <a:p>
            <a:pPr lvl="3"/>
            <a:r>
              <a:rPr lang="en-GB" altLang="de-DE" smtClean="0"/>
              <a:t>Vierte Ebene</a:t>
            </a:r>
          </a:p>
          <a:p>
            <a:pPr lvl="4"/>
            <a:r>
              <a:rPr lang="en-GB" altLang="de-DE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607175"/>
            <a:ext cx="7286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99D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585075-FD7A-4005-9B3D-AB5D8A66E66F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dirty="0"/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4356100" y="6607175"/>
            <a:ext cx="1404938" cy="841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5757863" y="6607175"/>
            <a:ext cx="1404937" cy="84138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7162800" y="6607175"/>
            <a:ext cx="1404938" cy="84138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3" name="Rectangle 11"/>
          <p:cNvSpPr>
            <a:spLocks noChangeArrowheads="1"/>
          </p:cNvSpPr>
          <p:nvPr/>
        </p:nvSpPr>
        <p:spPr bwMode="auto">
          <a:xfrm>
            <a:off x="0" y="6524625"/>
            <a:ext cx="9144000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4" name="Rectangle 12"/>
          <p:cNvSpPr>
            <a:spLocks noChangeArrowheads="1"/>
          </p:cNvSpPr>
          <p:nvPr/>
        </p:nvSpPr>
        <p:spPr bwMode="auto">
          <a:xfrm>
            <a:off x="5757863" y="6691313"/>
            <a:ext cx="2809875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5" name="Rectangle 13"/>
          <p:cNvSpPr>
            <a:spLocks noChangeArrowheads="1"/>
          </p:cNvSpPr>
          <p:nvPr/>
        </p:nvSpPr>
        <p:spPr bwMode="auto">
          <a:xfrm>
            <a:off x="4356100" y="6775450"/>
            <a:ext cx="1404938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6" name="Rectangle 14"/>
          <p:cNvSpPr>
            <a:spLocks noChangeArrowheads="1"/>
          </p:cNvSpPr>
          <p:nvPr/>
        </p:nvSpPr>
        <p:spPr bwMode="auto">
          <a:xfrm>
            <a:off x="0" y="873125"/>
            <a:ext cx="9144000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-36513" y="6607175"/>
            <a:ext cx="4392613" cy="250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rgbClr val="00599D"/>
                </a:solidFill>
                <a:latin typeface="Arial" charset="0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 i="1">
                <a:solidFill>
                  <a:srgbClr val="99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66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08646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9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9pPr>
    </p:titleStyle>
    <p:bodyStyle>
      <a:lvl1pPr marL="85725" indent="-85725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buChar char="•"/>
        <a:defRPr sz="2400">
          <a:solidFill>
            <a:srgbClr val="00599D"/>
          </a:solidFill>
          <a:latin typeface="+mn-lt"/>
          <a:ea typeface="+mn-ea"/>
          <a:cs typeface="+mn-cs"/>
        </a:defRPr>
      </a:lvl1pPr>
      <a:lvl2pPr marL="419100" indent="-2667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14350" indent="4000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714375" indent="-20638" algn="l" rtl="0" eaLnBrk="0" fontAlgn="base" hangingPunct="0">
        <a:spcBef>
          <a:spcPct val="20000"/>
        </a:spcBef>
        <a:spcAft>
          <a:spcPct val="0"/>
        </a:spcAft>
        <a:buChar char="–"/>
        <a:defRPr sz="1600" i="1">
          <a:solidFill>
            <a:srgbClr val="990000"/>
          </a:solidFill>
          <a:latin typeface="+mn-lt"/>
        </a:defRPr>
      </a:lvl4pPr>
      <a:lvl5pPr marL="2143125" indent="-1247775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66CC"/>
          </a:solidFill>
          <a:latin typeface="+mn-lt"/>
        </a:defRPr>
      </a:lvl5pPr>
      <a:lvl6pPr marL="26003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6pPr>
      <a:lvl7pPr marL="30575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7pPr>
      <a:lvl8pPr marL="35147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8pPr>
      <a:lvl9pPr marL="39719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225425"/>
            <a:ext cx="86058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25538"/>
            <a:ext cx="860583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6513" y="6607175"/>
            <a:ext cx="43926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599D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cs typeface="Arial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607175"/>
            <a:ext cx="7286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99D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837C9B-6D25-44C5-9880-48640EF0EB05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cs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356100" y="6607175"/>
            <a:ext cx="1404938" cy="841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5757863" y="6607175"/>
            <a:ext cx="1404937" cy="84138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7162800" y="6607175"/>
            <a:ext cx="1404938" cy="84138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6524625"/>
            <a:ext cx="9144000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5757863" y="6691313"/>
            <a:ext cx="2809875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4356100" y="6775450"/>
            <a:ext cx="1404938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873125"/>
            <a:ext cx="9144000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7" name="Picture 13" descr="FAIR_Logo_rgb_frei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900988" y="38100"/>
            <a:ext cx="992187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586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9pPr>
    </p:titleStyle>
    <p:bodyStyle>
      <a:lvl1pPr marL="85725" indent="-85725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defRPr sz="2400">
          <a:solidFill>
            <a:srgbClr val="00599D"/>
          </a:solidFill>
          <a:latin typeface="+mn-lt"/>
          <a:ea typeface="+mn-ea"/>
          <a:cs typeface="+mn-cs"/>
        </a:defRPr>
      </a:lvl1pPr>
      <a:lvl2pPr marL="419100" indent="-2667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14350" indent="4000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714375" indent="-20638" algn="l" rtl="0" eaLnBrk="0" fontAlgn="base" hangingPunct="0">
        <a:spcBef>
          <a:spcPct val="20000"/>
        </a:spcBef>
        <a:spcAft>
          <a:spcPct val="0"/>
        </a:spcAft>
        <a:defRPr sz="1600" i="1">
          <a:solidFill>
            <a:srgbClr val="990000"/>
          </a:solidFill>
          <a:latin typeface="+mn-lt"/>
        </a:defRPr>
      </a:lvl4pPr>
      <a:lvl5pPr marL="2143125" indent="-1247775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5pPr>
      <a:lvl6pPr marL="26003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6pPr>
      <a:lvl7pPr marL="30575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7pPr>
      <a:lvl8pPr marL="35147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8pPr>
      <a:lvl9pPr marL="39719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BINP Workshop</a:t>
            </a:r>
            <a:br>
              <a:rPr lang="en-US" dirty="0" smtClean="0"/>
            </a:br>
            <a:r>
              <a:rPr lang="en-US" sz="2400" dirty="0"/>
              <a:t>Novosibirsk 25. – 29.11.2019</a:t>
            </a:r>
            <a:br>
              <a:rPr lang="en-US" sz="2400" dirty="0"/>
            </a:br>
            <a:r>
              <a:rPr lang="en-US" sz="2400" dirty="0" smtClean="0"/>
              <a:t>Site Management – Documentation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 Reich-Sprenger &amp; H </a:t>
            </a:r>
            <a:r>
              <a:rPr lang="en-US" dirty="0" err="1" smtClean="0"/>
              <a:t>Hagelskamp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901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439738" y="188640"/>
            <a:ext cx="860583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9pPr>
          </a:lstStyle>
          <a:p>
            <a:r>
              <a:rPr lang="en-US" sz="2000" b="1" dirty="0" smtClean="0"/>
              <a:t>Site Management – Pre-Assembly &amp; Installation</a:t>
            </a:r>
            <a:endParaRPr lang="de-DE" sz="2000" b="1" kern="0" dirty="0">
              <a:solidFill>
                <a:srgbClr val="0070C0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83345" y="980728"/>
            <a:ext cx="8862230" cy="5472608"/>
          </a:xfrm>
          <a:solidFill>
            <a:schemeClr val="bg1">
              <a:lumMod val="85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lIns="360000" tIns="360000"/>
          <a:lstStyle/>
          <a:p>
            <a:endParaRPr lang="de-DE" sz="1800" dirty="0" smtClean="0">
              <a:solidFill>
                <a:schemeClr val="tx1"/>
              </a:solidFill>
            </a:endParaRPr>
          </a:p>
          <a:p>
            <a:r>
              <a:rPr lang="de-DE" sz="1800" dirty="0" err="1" smtClean="0">
                <a:solidFill>
                  <a:schemeClr val="tx1"/>
                </a:solidFill>
              </a:rPr>
              <a:t>documents</a:t>
            </a:r>
            <a:r>
              <a:rPr lang="de-DE" sz="1800" dirty="0" smtClean="0">
                <a:solidFill>
                  <a:schemeClr val="tx1"/>
                </a:solidFill>
              </a:rPr>
              <a:t> essential </a:t>
            </a:r>
            <a:r>
              <a:rPr lang="de-DE" sz="1800" dirty="0" err="1" smtClean="0">
                <a:solidFill>
                  <a:schemeClr val="tx1"/>
                </a:solidFill>
              </a:rPr>
              <a:t>for</a:t>
            </a:r>
            <a:r>
              <a:rPr lang="de-DE" sz="1800" dirty="0" smtClean="0">
                <a:solidFill>
                  <a:schemeClr val="tx1"/>
                </a:solidFill>
              </a:rPr>
              <a:t> Installation, </a:t>
            </a:r>
            <a:r>
              <a:rPr lang="de-DE" sz="1800" dirty="0" err="1" smtClean="0">
                <a:solidFill>
                  <a:schemeClr val="tx1"/>
                </a:solidFill>
              </a:rPr>
              <a:t>contracted</a:t>
            </a:r>
            <a:r>
              <a:rPr lang="de-DE" sz="1800" dirty="0" smtClean="0">
                <a:solidFill>
                  <a:schemeClr val="tx1"/>
                </a:solidFill>
              </a:rPr>
              <a:t> (?) FAIR /BINP: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chemeClr val="tx1"/>
                </a:solidFill>
              </a:rPr>
              <a:t>sector</a:t>
            </a:r>
            <a:r>
              <a:rPr lang="de-DE" sz="1400" dirty="0" smtClean="0">
                <a:solidFill>
                  <a:schemeClr val="tx1"/>
                </a:solidFill>
              </a:rPr>
              <a:t>  </a:t>
            </a:r>
            <a:r>
              <a:rPr lang="de-DE" sz="1400" dirty="0" err="1" smtClean="0">
                <a:solidFill>
                  <a:schemeClr val="tx1"/>
                </a:solidFill>
              </a:rPr>
              <a:t>technical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drawings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chemeClr val="tx1"/>
                </a:solidFill>
              </a:rPr>
              <a:t>sector</a:t>
            </a:r>
            <a:r>
              <a:rPr lang="de-DE" sz="1400" dirty="0" smtClean="0">
                <a:solidFill>
                  <a:schemeClr val="tx1"/>
                </a:solidFill>
              </a:rPr>
              <a:t>  QC </a:t>
            </a:r>
            <a:r>
              <a:rPr lang="de-DE" sz="1400" dirty="0" err="1" smtClean="0">
                <a:solidFill>
                  <a:schemeClr val="tx1"/>
                </a:solidFill>
              </a:rPr>
              <a:t>protocols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chemeClr val="tx1"/>
                </a:solidFill>
              </a:rPr>
              <a:t>handling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instructions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chemeClr val="tx1"/>
                </a:solidFill>
              </a:rPr>
              <a:t>risk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assesment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 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….</a:t>
            </a:r>
            <a:r>
              <a:rPr lang="de-DE" sz="1400" dirty="0" err="1" smtClean="0">
                <a:solidFill>
                  <a:schemeClr val="tx1"/>
                </a:solidFill>
              </a:rPr>
              <a:t>documents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for</a:t>
            </a:r>
            <a:r>
              <a:rPr lang="de-DE" sz="1400" dirty="0" smtClean="0">
                <a:solidFill>
                  <a:schemeClr val="tx1"/>
                </a:solidFill>
              </a:rPr>
              <a:t> final </a:t>
            </a:r>
            <a:r>
              <a:rPr lang="de-DE" sz="1400" dirty="0" err="1" smtClean="0">
                <a:solidFill>
                  <a:schemeClr val="tx1"/>
                </a:solidFill>
              </a:rPr>
              <a:t>sector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testing</a:t>
            </a:r>
            <a:r>
              <a:rPr lang="de-DE" sz="1400" dirty="0" smtClean="0">
                <a:solidFill>
                  <a:schemeClr val="tx1"/>
                </a:solidFill>
              </a:rPr>
              <a:t> ?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….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 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Not </a:t>
            </a:r>
            <a:r>
              <a:rPr lang="de-DE" sz="1400" dirty="0" err="1" smtClean="0">
                <a:solidFill>
                  <a:schemeClr val="tx1"/>
                </a:solidFill>
              </a:rPr>
              <a:t>included</a:t>
            </a:r>
            <a:r>
              <a:rPr lang="de-DE" sz="1400" dirty="0" smtClean="0">
                <a:solidFill>
                  <a:schemeClr val="tx1"/>
                </a:solidFill>
              </a:rPr>
              <a:t> in </a:t>
            </a:r>
            <a:r>
              <a:rPr lang="de-DE" sz="1400" dirty="0" err="1" smtClean="0">
                <a:solidFill>
                  <a:schemeClr val="tx1"/>
                </a:solidFill>
              </a:rPr>
              <a:t>contracts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between</a:t>
            </a:r>
            <a:r>
              <a:rPr lang="de-DE" sz="1400" dirty="0" smtClean="0">
                <a:solidFill>
                  <a:schemeClr val="tx1"/>
                </a:solidFill>
              </a:rPr>
              <a:t> BINP </a:t>
            </a:r>
            <a:r>
              <a:rPr lang="de-DE" sz="1400" dirty="0" err="1" smtClean="0">
                <a:solidFill>
                  <a:schemeClr val="tx1"/>
                </a:solidFill>
              </a:rPr>
              <a:t>and</a:t>
            </a:r>
            <a:r>
              <a:rPr lang="de-DE" sz="1400" dirty="0" smtClean="0">
                <a:solidFill>
                  <a:schemeClr val="tx1"/>
                </a:solidFill>
              </a:rPr>
              <a:t> FAIR: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 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…..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…</a:t>
            </a:r>
          </a:p>
          <a:p>
            <a:pPr marL="333375" lvl="1" indent="0">
              <a:buNone/>
            </a:pPr>
            <a:endParaRPr lang="de-DE" sz="1200" b="1" dirty="0">
              <a:solidFill>
                <a:srgbClr val="FF0000"/>
              </a:solidFill>
            </a:endParaRPr>
          </a:p>
          <a:p>
            <a:r>
              <a:rPr lang="de-DE" sz="1200" dirty="0">
                <a:latin typeface="Franklin Gothic Demi" panose="020B0703020102020204" pitchFamily="34" charset="0"/>
              </a:rPr>
              <a:t>Objektive </a:t>
            </a:r>
            <a:r>
              <a:rPr lang="de-DE" sz="1200" dirty="0" smtClean="0">
                <a:latin typeface="Franklin Gothic Demi" panose="020B0703020102020204" pitchFamily="34" charset="0"/>
              </a:rPr>
              <a:t> :</a:t>
            </a:r>
            <a:endParaRPr lang="de-DE" sz="1200" dirty="0">
              <a:latin typeface="Franklin Gothic Demi" panose="020B0703020102020204" pitchFamily="34" charset="0"/>
            </a:endParaRPr>
          </a:p>
          <a:p>
            <a:pPr marL="0" indent="0"/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confirm</a:t>
            </a:r>
            <a:r>
              <a:rPr lang="de-DE" sz="1200" dirty="0"/>
              <a:t> </a:t>
            </a:r>
            <a:r>
              <a:rPr lang="de-DE" sz="1200" dirty="0" err="1"/>
              <a:t>contractual</a:t>
            </a:r>
            <a:r>
              <a:rPr lang="de-DE" sz="1200" dirty="0"/>
              <a:t> </a:t>
            </a:r>
            <a:r>
              <a:rPr lang="de-DE" sz="1200" dirty="0" err="1"/>
              <a:t>obligations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partner‘s</a:t>
            </a:r>
            <a:r>
              <a:rPr lang="de-DE" sz="1200" dirty="0"/>
              <a:t> </a:t>
            </a:r>
            <a:r>
              <a:rPr lang="de-DE" sz="1200" dirty="0" err="1"/>
              <a:t>responsibilities</a:t>
            </a:r>
            <a:r>
              <a:rPr lang="de-DE" sz="1200" dirty="0"/>
              <a:t>.</a:t>
            </a:r>
          </a:p>
          <a:p>
            <a:pPr marL="619125" lvl="1" indent="-285750">
              <a:buFont typeface="Arial" panose="020B0604020202020204" pitchFamily="34" charset="0"/>
              <a:buChar char="•"/>
            </a:pP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3E67DB-3F5A-400D-8115-4A6680BE68C1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 rot="1478361">
            <a:off x="6578399" y="835101"/>
            <a:ext cx="151836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CR </a:t>
            </a:r>
            <a:r>
              <a:rPr lang="de-DE" dirty="0" err="1" smtClean="0"/>
              <a:t>contracts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568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/>
          </p:cNvSpPr>
          <p:nvPr/>
        </p:nvSpPr>
        <p:spPr bwMode="auto">
          <a:xfrm>
            <a:off x="288000" y="180000"/>
            <a:ext cx="860583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altLang="ru-RU" sz="2800" dirty="0">
                <a:solidFill>
                  <a:srgbClr val="00599D"/>
                </a:solidFill>
                <a:latin typeface="Arial" pitchFamily="34" charset="0"/>
              </a:rPr>
              <a:t>Mechanical Completion  (Definition)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CB536F-118C-48DF-B346-38E5E90C7A54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7800" y="4550422"/>
            <a:ext cx="3539105" cy="27699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n-lt"/>
              </a:rPr>
              <a:t>Procurement</a:t>
            </a:r>
            <a:endParaRPr lang="en-GB" sz="1200" dirty="0"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56565" y="4801052"/>
            <a:ext cx="3285365" cy="27699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n-lt"/>
              </a:rPr>
              <a:t>Pre Assembly</a:t>
            </a:r>
            <a:endParaRPr lang="en-GB" sz="1200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159793" y="4960020"/>
            <a:ext cx="4050450" cy="27699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n-lt"/>
              </a:rPr>
              <a:t>Installation on site</a:t>
            </a:r>
            <a:endParaRPr lang="en-GB" sz="1200" dirty="0"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493824" y="5190134"/>
            <a:ext cx="2909449" cy="27699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n-lt"/>
              </a:rPr>
              <a:t>Pre-Commissioning</a:t>
            </a:r>
            <a:endParaRPr lang="en-GB" sz="1200" dirty="0"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 rot="5400000">
            <a:off x="5628099" y="4744234"/>
            <a:ext cx="1827346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n-lt"/>
              </a:rPr>
              <a:t>Mechanical Completion</a:t>
            </a:r>
            <a:endParaRPr lang="en-GB" sz="1200" dirty="0"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685613" y="4399346"/>
            <a:ext cx="1852167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+mn-lt"/>
              </a:rPr>
              <a:t>Commissioning</a:t>
            </a:r>
            <a:endParaRPr lang="en-GB" sz="1200" dirty="0"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80360" y="1097416"/>
            <a:ext cx="8613478" cy="2400657"/>
          </a:xfrm>
          <a:prstGeom prst="rect">
            <a:avLst/>
          </a:prstGeom>
          <a:solidFill>
            <a:schemeClr val="accent5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spcAft>
                <a:spcPts val="0"/>
              </a:spcAft>
              <a:defRPr sz="1200">
                <a:latin typeface="+mn-lt"/>
              </a:defRPr>
            </a:lvl1pPr>
            <a:lvl2pPr lvl="1">
              <a:defRPr sz="1600">
                <a:latin typeface="+mn-lt"/>
              </a:defRPr>
            </a:lvl2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After all mechanical works including pre-commissioning (PC) activities are completed: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GB" dirty="0" smtClean="0"/>
              <a:t>Each component installed conforms to or is fabricated and tested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GB" dirty="0" smtClean="0"/>
              <a:t>According project specifications (Performance &amp; Safety)  </a:t>
            </a:r>
            <a:r>
              <a:rPr lang="en-GB" dirty="0" smtClean="0">
                <a:sym typeface="Wingdings" panose="05000000000000000000" pitchFamily="2" charset="2"/>
              </a:rPr>
              <a:t>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dirty="0" smtClean="0"/>
              <a:t>After release of the Mechanical Completion Certificate (Milestone) by the client:</a:t>
            </a:r>
          </a:p>
          <a:p>
            <a:endParaRPr lang="en-GB" sz="1600" dirty="0" smtClean="0"/>
          </a:p>
          <a:p>
            <a:pPr lvl="1"/>
            <a:r>
              <a:rPr lang="en-GB" dirty="0" smtClean="0"/>
              <a:t>Handover to operation for commissioning</a:t>
            </a:r>
            <a:endParaRPr lang="en-GB" dirty="0"/>
          </a:p>
        </p:txBody>
      </p:sp>
      <p:sp>
        <p:nvSpPr>
          <p:cNvPr id="15" name="Textfeld 14"/>
          <p:cNvSpPr txBox="1"/>
          <p:nvPr/>
        </p:nvSpPr>
        <p:spPr>
          <a:xfrm>
            <a:off x="7215627" y="4642566"/>
            <a:ext cx="1852167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+mn-lt"/>
              </a:rPr>
              <a:t>Operation</a:t>
            </a:r>
            <a:endParaRPr lang="en-GB" sz="1200" dirty="0">
              <a:latin typeface="+mn-lt"/>
            </a:endParaRPr>
          </a:p>
        </p:txBody>
      </p:sp>
      <p:sp>
        <p:nvSpPr>
          <p:cNvPr id="16" name="Pfeil nach rechts 15"/>
          <p:cNvSpPr/>
          <p:nvPr/>
        </p:nvSpPr>
        <p:spPr>
          <a:xfrm>
            <a:off x="390864" y="3182893"/>
            <a:ext cx="345983" cy="10184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07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439738" y="188640"/>
            <a:ext cx="860583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9pPr>
          </a:lstStyle>
          <a:p>
            <a:r>
              <a:rPr lang="en-US" sz="2000" b="1" dirty="0" smtClean="0"/>
              <a:t>Site Management – Pre-Assembly &amp; Installation</a:t>
            </a:r>
            <a:endParaRPr lang="de-DE" sz="2000" b="1" kern="0" dirty="0">
              <a:solidFill>
                <a:srgbClr val="0070C0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1520" y="1124744"/>
            <a:ext cx="8605837" cy="5256212"/>
          </a:xfrm>
          <a:solidFill>
            <a:schemeClr val="bg1">
              <a:lumMod val="85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lIns="360000" tIns="360000"/>
          <a:lstStyle/>
          <a:p>
            <a:pPr marL="0" indent="0"/>
            <a:endParaRPr lang="de-DE" sz="1400" dirty="0"/>
          </a:p>
          <a:p>
            <a:pPr marL="676275" lvl="1" indent="-34290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676275" lvl="1" indent="-34290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3E67DB-3F5A-400D-8115-4A6680BE68C1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539552" y="1769219"/>
            <a:ext cx="590803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FAT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498779" y="2557735"/>
            <a:ext cx="1163524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T</a:t>
            </a:r>
            <a:r>
              <a:rPr lang="de-DE" dirty="0" smtClean="0"/>
              <a:t>ransport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843808" y="1791056"/>
            <a:ext cx="616387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S</a:t>
            </a:r>
            <a:r>
              <a:rPr lang="de-DE" dirty="0" smtClean="0"/>
              <a:t>AT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804248" y="1807675"/>
            <a:ext cx="1287532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Installation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39552" y="2516574"/>
            <a:ext cx="590803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FAT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1498779" y="1812537"/>
            <a:ext cx="1163524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T</a:t>
            </a:r>
            <a:r>
              <a:rPr lang="de-DE" dirty="0" smtClean="0"/>
              <a:t>ransport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2855953" y="2557735"/>
            <a:ext cx="616387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S</a:t>
            </a:r>
            <a:r>
              <a:rPr lang="de-DE" dirty="0" smtClean="0"/>
              <a:t>AT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4147391" y="2557735"/>
            <a:ext cx="1620957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Pre-Assembly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6804248" y="2516574"/>
            <a:ext cx="1287532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Installation</a:t>
            </a:r>
            <a:endParaRPr lang="de-DE" dirty="0"/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3635896" y="2060848"/>
            <a:ext cx="511495" cy="36004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3599381" y="2636912"/>
            <a:ext cx="548010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3635896" y="1992341"/>
            <a:ext cx="3168352" cy="4862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5785830" y="2733226"/>
            <a:ext cx="1017813" cy="9175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 rot="10800000" flipH="1" flipV="1">
            <a:off x="611560" y="4009556"/>
            <a:ext cx="6385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who</a:t>
            </a:r>
            <a:r>
              <a:rPr lang="de-DE" dirty="0" smtClean="0"/>
              <a:t> </a:t>
            </a:r>
            <a:r>
              <a:rPr lang="de-DE" dirty="0" err="1" smtClean="0"/>
              <a:t>ensures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completeness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documents</a:t>
            </a:r>
            <a:r>
              <a:rPr lang="de-DE" dirty="0" smtClean="0"/>
              <a:t> essential </a:t>
            </a:r>
            <a:r>
              <a:rPr lang="de-DE" dirty="0" err="1" smtClean="0"/>
              <a:t>for</a:t>
            </a:r>
            <a:r>
              <a:rPr lang="de-DE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mechanical</a:t>
            </a:r>
            <a:r>
              <a:rPr lang="de-DE" dirty="0" smtClean="0"/>
              <a:t> </a:t>
            </a:r>
            <a:r>
              <a:rPr lang="de-DE" dirty="0" err="1" smtClean="0"/>
              <a:t>completion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release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commissioning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295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0" y="1482202"/>
            <a:ext cx="9136529" cy="4347465"/>
            <a:chOff x="3736" y="1986745"/>
            <a:chExt cx="9136529" cy="434746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3736" y="1986745"/>
              <a:ext cx="9136529" cy="43474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>
              <a:lum bright="-14000" contrast="61000"/>
              <a:alphaModFix/>
            </a:blip>
            <a:srcRect l="5559" t="5550" r="16681"/>
            <a:stretch>
              <a:fillRect/>
            </a:stretch>
          </p:blipFill>
          <p:spPr bwMode="auto">
            <a:xfrm>
              <a:off x="7722351" y="2597128"/>
              <a:ext cx="1249362" cy="106838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10" name="Title 7"/>
          <p:cNvSpPr txBox="1">
            <a:spLocks/>
          </p:cNvSpPr>
          <p:nvPr/>
        </p:nvSpPr>
        <p:spPr bwMode="auto">
          <a:xfrm>
            <a:off x="2194930" y="4509120"/>
            <a:ext cx="4455494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b="1" kern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very much !</a:t>
            </a:r>
          </a:p>
        </p:txBody>
      </p:sp>
      <p:pic>
        <p:nvPicPr>
          <p:cNvPr id="11" name="Picture 15" descr="GSI_Logo_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38" y="3573016"/>
            <a:ext cx="1189597" cy="396532"/>
          </a:xfrm>
          <a:prstGeom prst="rect">
            <a:avLst/>
          </a:prstGeom>
          <a:solidFill>
            <a:schemeClr val="bg1">
              <a:alpha val="55000"/>
            </a:schemeClr>
          </a:solidFill>
        </p:spPr>
      </p:pic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3E67DB-3F5A-400D-8115-4A6680BE68C1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219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439738" y="188640"/>
            <a:ext cx="860583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9pPr>
          </a:lstStyle>
          <a:p>
            <a:r>
              <a:rPr lang="en-US" sz="2000" b="1" dirty="0" smtClean="0"/>
              <a:t>Documentation</a:t>
            </a:r>
            <a:endParaRPr lang="de-DE" sz="2000" b="1" kern="0" dirty="0">
              <a:solidFill>
                <a:srgbClr val="0070C0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lIns="360000" tIns="360000"/>
          <a:lstStyle/>
          <a:p>
            <a:endParaRPr lang="de-DE" sz="1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chemeClr val="tx1"/>
                </a:solidFill>
              </a:rPr>
              <a:t>Specification</a:t>
            </a:r>
            <a:r>
              <a:rPr lang="de-DE" sz="1800" dirty="0" smtClean="0">
                <a:solidFill>
                  <a:schemeClr val="tx1"/>
                </a:solidFill>
              </a:rPr>
              <a:t>, Design</a:t>
            </a:r>
            <a:r>
              <a:rPr lang="de-DE" sz="1800" dirty="0" smtClean="0">
                <a:solidFill>
                  <a:schemeClr val="tx1"/>
                </a:solidFill>
              </a:rPr>
              <a:t>: </a:t>
            </a:r>
            <a:endParaRPr lang="de-DE" sz="1800" dirty="0" smtClean="0">
              <a:solidFill>
                <a:schemeClr val="tx1"/>
              </a:solidFill>
            </a:endParaRPr>
          </a:p>
          <a:p>
            <a:pPr marL="676275" lvl="1" indent="-34290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chemeClr val="tx1"/>
                </a:solidFill>
              </a:rPr>
              <a:t>technical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/>
              <a:t>d</a:t>
            </a:r>
            <a:r>
              <a:rPr lang="de-DE" sz="1400" dirty="0" smtClean="0">
                <a:solidFill>
                  <a:schemeClr val="tx1"/>
                </a:solidFill>
              </a:rPr>
              <a:t>esign </a:t>
            </a:r>
            <a:r>
              <a:rPr lang="de-DE" sz="1400" dirty="0" err="1" smtClean="0">
                <a:solidFill>
                  <a:schemeClr val="tx1"/>
                </a:solidFill>
              </a:rPr>
              <a:t>drawings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component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676275" lvl="1" indent="-34290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chemeClr val="tx1"/>
                </a:solidFill>
              </a:rPr>
              <a:t>technical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properties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676275" lvl="1" indent="-34290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chemeClr val="tx1"/>
                </a:solidFill>
              </a:rPr>
              <a:t>tolerences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676275" lvl="1" indent="-34290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chemeClr val="tx1"/>
                </a:solidFill>
              </a:rPr>
              <a:t>materials</a:t>
            </a:r>
            <a:endParaRPr lang="de-DE" sz="1400" dirty="0" smtClean="0">
              <a:solidFill>
                <a:schemeClr val="tx1"/>
              </a:solidFill>
            </a:endParaRPr>
          </a:p>
          <a:p>
            <a:endParaRPr lang="de-DE" sz="1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</a:rPr>
              <a:t>CDR, TDR, </a:t>
            </a:r>
            <a:r>
              <a:rPr lang="de-DE" sz="1800" dirty="0" err="1" smtClean="0">
                <a:solidFill>
                  <a:schemeClr val="tx1"/>
                </a:solidFill>
              </a:rPr>
              <a:t>Production</a:t>
            </a:r>
            <a:r>
              <a:rPr lang="de-DE" sz="1800" dirty="0" smtClean="0">
                <a:solidFill>
                  <a:schemeClr val="tx1"/>
                </a:solidFill>
              </a:rPr>
              <a:t>, FAT: </a:t>
            </a:r>
            <a:endParaRPr lang="de-DE" sz="1800" dirty="0">
              <a:solidFill>
                <a:schemeClr val="tx1"/>
              </a:solidFill>
            </a:endParaRPr>
          </a:p>
          <a:p>
            <a:pPr marL="676275" lvl="1" indent="-342900">
              <a:buFont typeface="Arial" panose="020B0604020202020204" pitchFamily="34" charset="0"/>
              <a:buChar char="•"/>
            </a:pPr>
            <a:r>
              <a:rPr lang="de-DE" sz="1400" dirty="0" err="1"/>
              <a:t>technical</a:t>
            </a:r>
            <a:r>
              <a:rPr lang="de-DE" sz="1400" dirty="0"/>
              <a:t> </a:t>
            </a:r>
            <a:r>
              <a:rPr lang="de-DE" sz="1400" dirty="0" err="1" smtClean="0"/>
              <a:t>drawings</a:t>
            </a:r>
            <a:r>
              <a:rPr lang="de-DE" sz="1400" dirty="0" smtClean="0"/>
              <a:t> </a:t>
            </a:r>
            <a:r>
              <a:rPr lang="de-DE" sz="1400" dirty="0" err="1"/>
              <a:t>component</a:t>
            </a:r>
            <a:endParaRPr lang="de-DE" sz="1400" dirty="0"/>
          </a:p>
          <a:p>
            <a:pPr marL="676275" lvl="1" indent="-342900">
              <a:buFont typeface="Arial" panose="020B0604020202020204" pitchFamily="34" charset="0"/>
              <a:buChar char="•"/>
            </a:pPr>
            <a:r>
              <a:rPr lang="de-DE" sz="1400" dirty="0" err="1" smtClean="0"/>
              <a:t>production</a:t>
            </a:r>
            <a:r>
              <a:rPr lang="de-DE" sz="1400" dirty="0" smtClean="0"/>
              <a:t> plan</a:t>
            </a:r>
            <a:endParaRPr lang="de-DE" sz="1400" dirty="0"/>
          </a:p>
          <a:p>
            <a:pPr marL="676275" lvl="1" indent="-342900">
              <a:buFont typeface="Arial" panose="020B0604020202020204" pitchFamily="34" charset="0"/>
              <a:buChar char="•"/>
            </a:pPr>
            <a:r>
              <a:rPr lang="de-DE" sz="1400" dirty="0" smtClean="0"/>
              <a:t>QC plan</a:t>
            </a:r>
            <a:endParaRPr lang="de-DE" sz="1400" dirty="0"/>
          </a:p>
          <a:p>
            <a:pPr marL="676275" lvl="1" indent="-342900">
              <a:buFont typeface="Arial" panose="020B0604020202020204" pitchFamily="34" charset="0"/>
              <a:buChar char="•"/>
            </a:pPr>
            <a:r>
              <a:rPr lang="de-DE" sz="1400" dirty="0" smtClean="0"/>
              <a:t>QC </a:t>
            </a:r>
            <a:r>
              <a:rPr lang="de-DE" sz="1400" dirty="0" err="1" smtClean="0"/>
              <a:t>protocols</a:t>
            </a:r>
            <a:endParaRPr lang="de-DE" sz="1400" dirty="0" smtClean="0"/>
          </a:p>
          <a:p>
            <a:pPr marL="333375" lvl="1" indent="0">
              <a:buNone/>
            </a:pPr>
            <a:endParaRPr lang="de-DE" sz="1400" dirty="0"/>
          </a:p>
          <a:p>
            <a:endParaRPr lang="de-DE" sz="1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</a:rPr>
              <a:t>Transport: </a:t>
            </a:r>
            <a:endParaRPr lang="de-DE" sz="1800" dirty="0">
              <a:solidFill>
                <a:schemeClr val="tx1"/>
              </a:solidFill>
            </a:endParaRPr>
          </a:p>
          <a:p>
            <a:pPr marL="676275" lvl="1" indent="-342900">
              <a:buFont typeface="Arial" panose="020B0604020202020204" pitchFamily="34" charset="0"/>
              <a:buChar char="•"/>
            </a:pPr>
            <a:r>
              <a:rPr lang="de-DE" sz="1400" dirty="0" err="1" smtClean="0"/>
              <a:t>transport</a:t>
            </a:r>
            <a:r>
              <a:rPr lang="de-DE" sz="1400" dirty="0" smtClean="0"/>
              <a:t> </a:t>
            </a:r>
            <a:r>
              <a:rPr lang="de-DE" sz="1400" dirty="0" err="1" smtClean="0"/>
              <a:t>instructions</a:t>
            </a:r>
            <a:endParaRPr lang="de-DE" sz="1400" dirty="0" smtClean="0"/>
          </a:p>
          <a:p>
            <a:pPr marL="676275" lvl="1" indent="-34290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pack &amp; </a:t>
            </a:r>
            <a:r>
              <a:rPr lang="de-DE" sz="1400" dirty="0" err="1" smtClean="0">
                <a:solidFill>
                  <a:schemeClr val="tx1"/>
                </a:solidFill>
              </a:rPr>
              <a:t>unpack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instructions</a:t>
            </a:r>
            <a:endParaRPr lang="de-DE" sz="1800" dirty="0">
              <a:solidFill>
                <a:schemeClr val="tx1"/>
              </a:solidFill>
            </a:endParaRPr>
          </a:p>
          <a:p>
            <a:pPr marL="333375" lvl="1" indent="0">
              <a:buNone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3E67DB-3F5A-400D-8115-4A6680BE68C1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159878"/>
              </p:ext>
            </p:extLst>
          </p:nvPr>
        </p:nvGraphicFramePr>
        <p:xfrm>
          <a:off x="5168268" y="1151669"/>
          <a:ext cx="3512976" cy="5203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992">
                  <a:extLst>
                    <a:ext uri="{9D8B030D-6E8A-4147-A177-3AD203B41FA5}">
                      <a16:colId xmlns:a16="http://schemas.microsoft.com/office/drawing/2014/main" val="797258563"/>
                    </a:ext>
                  </a:extLst>
                </a:gridCol>
                <a:gridCol w="1170992">
                  <a:extLst>
                    <a:ext uri="{9D8B030D-6E8A-4147-A177-3AD203B41FA5}">
                      <a16:colId xmlns:a16="http://schemas.microsoft.com/office/drawing/2014/main" val="3187787548"/>
                    </a:ext>
                  </a:extLst>
                </a:gridCol>
                <a:gridCol w="1170992">
                  <a:extLst>
                    <a:ext uri="{9D8B030D-6E8A-4147-A177-3AD203B41FA5}">
                      <a16:colId xmlns:a16="http://schemas.microsoft.com/office/drawing/2014/main" val="2820919712"/>
                    </a:ext>
                  </a:extLst>
                </a:gridCol>
              </a:tblGrid>
              <a:tr h="345585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C00000"/>
                          </a:solidFill>
                        </a:rPr>
                        <a:t>FAIR</a:t>
                      </a:r>
                      <a:endParaRPr lang="de-D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C00000"/>
                          </a:solidFill>
                        </a:rPr>
                        <a:t>BINP</a:t>
                      </a:r>
                      <a:endParaRPr lang="de-D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728340"/>
                  </a:ext>
                </a:extLst>
              </a:tr>
              <a:tr h="345585">
                <a:tc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949942"/>
                  </a:ext>
                </a:extLst>
              </a:tr>
              <a:tr h="345585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de-DE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611610"/>
                  </a:ext>
                </a:extLst>
              </a:tr>
              <a:tr h="345585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de-DE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160333"/>
                  </a:ext>
                </a:extLst>
              </a:tr>
              <a:tr h="345585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de-DE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774860"/>
                  </a:ext>
                </a:extLst>
              </a:tr>
              <a:tr h="345585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de-DE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864653"/>
                  </a:ext>
                </a:extLst>
              </a:tr>
              <a:tr h="345585">
                <a:tc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155577"/>
                  </a:ext>
                </a:extLst>
              </a:tr>
              <a:tr h="345585">
                <a:tc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de-DE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97048"/>
                  </a:ext>
                </a:extLst>
              </a:tr>
              <a:tr h="345585">
                <a:tc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de-DE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062419"/>
                  </a:ext>
                </a:extLst>
              </a:tr>
              <a:tr h="345585">
                <a:tc>
                  <a:txBody>
                    <a:bodyPr/>
                    <a:lstStyle/>
                    <a:p>
                      <a:pPr algn="ctr"/>
                      <a:endParaRPr lang="de-DE" sz="12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de-DE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853009"/>
                  </a:ext>
                </a:extLst>
              </a:tr>
              <a:tr h="345585">
                <a:tc>
                  <a:txBody>
                    <a:bodyPr/>
                    <a:lstStyle/>
                    <a:p>
                      <a:pPr algn="ctr"/>
                      <a:endParaRPr lang="de-DE" sz="12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de-DE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164077"/>
                  </a:ext>
                </a:extLst>
              </a:tr>
              <a:tr h="345585">
                <a:tc>
                  <a:txBody>
                    <a:bodyPr/>
                    <a:lstStyle/>
                    <a:p>
                      <a:pPr algn="ctr"/>
                      <a:endParaRPr lang="de-DE" sz="12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479207"/>
                  </a:ext>
                </a:extLst>
              </a:tr>
              <a:tr h="345585">
                <a:tc>
                  <a:txBody>
                    <a:bodyPr/>
                    <a:lstStyle/>
                    <a:p>
                      <a:pPr algn="ctr"/>
                      <a:endParaRPr lang="de-DE" sz="12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04420"/>
                  </a:ext>
                </a:extLst>
              </a:tr>
              <a:tr h="345585">
                <a:tc>
                  <a:txBody>
                    <a:bodyPr/>
                    <a:lstStyle/>
                    <a:p>
                      <a:pPr algn="ctr"/>
                      <a:endParaRPr lang="de-DE" sz="12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de-DE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018905"/>
                  </a:ext>
                </a:extLst>
              </a:tr>
              <a:tr h="345585">
                <a:tc>
                  <a:txBody>
                    <a:bodyPr/>
                    <a:lstStyle/>
                    <a:p>
                      <a:pPr algn="ctr"/>
                      <a:endParaRPr lang="de-DE" sz="12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de-DE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737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6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439738" y="188640"/>
            <a:ext cx="860583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9pPr>
          </a:lstStyle>
          <a:p>
            <a:r>
              <a:rPr lang="en-US" sz="2000" b="1" dirty="0" smtClean="0"/>
              <a:t>Site Management – Pre-Assembly &amp; Installation</a:t>
            </a:r>
            <a:endParaRPr lang="de-DE" sz="2000" b="1" kern="0" dirty="0">
              <a:solidFill>
                <a:srgbClr val="0070C0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lIns="360000" tIns="360000"/>
          <a:lstStyle/>
          <a:p>
            <a:endParaRPr lang="de-DE" sz="1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chemeClr val="tx1"/>
                </a:solidFill>
              </a:rPr>
              <a:t>Pre-Assembly</a:t>
            </a:r>
            <a:r>
              <a:rPr lang="de-DE" sz="1800" dirty="0" smtClean="0">
                <a:solidFill>
                  <a:schemeClr val="tx1"/>
                </a:solidFill>
              </a:rPr>
              <a:t>: </a:t>
            </a:r>
          </a:p>
          <a:p>
            <a:pPr marL="676275" lvl="1" indent="-34290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chemeClr val="tx1"/>
                </a:solidFill>
              </a:rPr>
              <a:t>technical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drawings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assembly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unit</a:t>
            </a:r>
            <a:r>
              <a:rPr lang="de-DE" sz="1400" dirty="0" smtClean="0">
                <a:solidFill>
                  <a:schemeClr val="tx1"/>
                </a:solidFill>
              </a:rPr>
              <a:t>  </a:t>
            </a:r>
          </a:p>
          <a:p>
            <a:pPr marL="676275" lvl="1" indent="-34290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chemeClr val="tx1"/>
                </a:solidFill>
              </a:rPr>
              <a:t>parts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list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676275" lvl="1" indent="-34290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chemeClr val="tx1"/>
                </a:solidFill>
              </a:rPr>
              <a:t>work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instructions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676275" lvl="1" indent="-34290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QC </a:t>
            </a:r>
            <a:r>
              <a:rPr lang="de-DE" sz="1400" dirty="0" err="1" smtClean="0">
                <a:solidFill>
                  <a:schemeClr val="tx1"/>
                </a:solidFill>
              </a:rPr>
              <a:t>protocols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676275" lvl="1" indent="-34290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chemeClr val="tx1"/>
                </a:solidFill>
              </a:rPr>
              <a:t>documentation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as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built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676275" lvl="1" indent="-342900">
              <a:buFont typeface="Arial" panose="020B0604020202020204" pitchFamily="34" charset="0"/>
              <a:buChar char="•"/>
            </a:pPr>
            <a:r>
              <a:rPr lang="de-DE" sz="1400" dirty="0" err="1" smtClean="0"/>
              <a:t>release</a:t>
            </a:r>
            <a:r>
              <a:rPr lang="de-DE" sz="1400" dirty="0" smtClean="0"/>
              <a:t> </a:t>
            </a:r>
            <a:r>
              <a:rPr lang="de-DE" sz="1400" dirty="0" err="1" smtClean="0"/>
              <a:t>protocol</a:t>
            </a:r>
            <a:r>
              <a:rPr lang="de-DE" sz="1400" dirty="0" smtClean="0"/>
              <a:t> </a:t>
            </a:r>
            <a:r>
              <a:rPr lang="de-DE" sz="1400" dirty="0" smtClean="0">
                <a:sym typeface="Wingdings" panose="05000000000000000000" pitchFamily="2" charset="2"/>
              </a:rPr>
              <a:t></a:t>
            </a:r>
            <a:r>
              <a:rPr lang="de-DE" sz="1400" dirty="0" smtClean="0"/>
              <a:t> „</a:t>
            </a:r>
            <a:r>
              <a:rPr lang="de-DE" sz="1400" dirty="0" err="1" smtClean="0"/>
              <a:t>ready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installation</a:t>
            </a:r>
            <a:r>
              <a:rPr lang="de-DE" sz="1400" dirty="0" smtClean="0"/>
              <a:t>“</a:t>
            </a:r>
            <a:endParaRPr lang="de-DE" sz="1400" dirty="0" smtClean="0">
              <a:solidFill>
                <a:schemeClr val="tx1"/>
              </a:solidFill>
            </a:endParaRPr>
          </a:p>
          <a:p>
            <a:endParaRPr lang="de-DE" sz="1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</a:rPr>
              <a:t>Installation: </a:t>
            </a:r>
            <a:endParaRPr lang="de-DE" sz="1800" dirty="0">
              <a:solidFill>
                <a:schemeClr val="tx1"/>
              </a:solidFill>
            </a:endParaRPr>
          </a:p>
          <a:p>
            <a:pPr marL="676275" lvl="1" indent="-342900">
              <a:buFont typeface="Arial" panose="020B0604020202020204" pitchFamily="34" charset="0"/>
              <a:buChar char="•"/>
            </a:pPr>
            <a:r>
              <a:rPr lang="de-DE" sz="1400" dirty="0" err="1"/>
              <a:t>technical</a:t>
            </a:r>
            <a:r>
              <a:rPr lang="de-DE" sz="1400" dirty="0"/>
              <a:t> </a:t>
            </a:r>
            <a:r>
              <a:rPr lang="de-DE" sz="1400" dirty="0" err="1"/>
              <a:t>drawings</a:t>
            </a:r>
            <a:r>
              <a:rPr lang="de-DE" sz="1400" dirty="0"/>
              <a:t> </a:t>
            </a:r>
            <a:r>
              <a:rPr lang="de-DE" sz="1400" dirty="0" err="1"/>
              <a:t>assembly</a:t>
            </a:r>
            <a:r>
              <a:rPr lang="de-DE" sz="1400" dirty="0"/>
              <a:t> </a:t>
            </a:r>
            <a:r>
              <a:rPr lang="de-DE" sz="1400" dirty="0" err="1"/>
              <a:t>unit</a:t>
            </a:r>
            <a:r>
              <a:rPr lang="de-DE" sz="1400" dirty="0"/>
              <a:t>  </a:t>
            </a:r>
            <a:r>
              <a:rPr lang="de-DE" sz="1400" dirty="0" smtClean="0"/>
              <a:t>&amp; </a:t>
            </a:r>
            <a:r>
              <a:rPr lang="de-DE" sz="1400" dirty="0" err="1" smtClean="0"/>
              <a:t>accelerator</a:t>
            </a:r>
            <a:r>
              <a:rPr lang="de-DE" sz="1400" dirty="0" smtClean="0"/>
              <a:t> </a:t>
            </a:r>
            <a:r>
              <a:rPr lang="de-DE" sz="1400" dirty="0" err="1" smtClean="0"/>
              <a:t>section</a:t>
            </a:r>
            <a:endParaRPr lang="de-DE" sz="1400" dirty="0"/>
          </a:p>
          <a:p>
            <a:pPr marL="676275" lvl="1" indent="-342900">
              <a:buFont typeface="Arial" panose="020B0604020202020204" pitchFamily="34" charset="0"/>
              <a:buChar char="•"/>
            </a:pPr>
            <a:r>
              <a:rPr lang="de-DE" sz="1400" dirty="0" err="1"/>
              <a:t>parts</a:t>
            </a:r>
            <a:r>
              <a:rPr lang="de-DE" sz="1400" dirty="0"/>
              <a:t> </a:t>
            </a:r>
            <a:r>
              <a:rPr lang="de-DE" sz="1400" dirty="0" err="1"/>
              <a:t>list</a:t>
            </a:r>
            <a:endParaRPr lang="de-DE" sz="1400" dirty="0"/>
          </a:p>
          <a:p>
            <a:pPr marL="676275" lvl="1" indent="-342900">
              <a:buFont typeface="Arial" panose="020B0604020202020204" pitchFamily="34" charset="0"/>
              <a:buChar char="•"/>
            </a:pPr>
            <a:r>
              <a:rPr lang="de-DE" sz="1400" dirty="0" err="1"/>
              <a:t>work</a:t>
            </a:r>
            <a:r>
              <a:rPr lang="de-DE" sz="1400" dirty="0"/>
              <a:t> </a:t>
            </a:r>
            <a:r>
              <a:rPr lang="de-DE" sz="1400" dirty="0" err="1" smtClean="0"/>
              <a:t>instructions</a:t>
            </a:r>
            <a:endParaRPr lang="de-DE" sz="1400" dirty="0" smtClean="0"/>
          </a:p>
          <a:p>
            <a:pPr marL="676275" lvl="1" indent="-342900">
              <a:buFont typeface="Arial" panose="020B0604020202020204" pitchFamily="34" charset="0"/>
              <a:buChar char="•"/>
            </a:pPr>
            <a:r>
              <a:rPr lang="de-DE" sz="1400" dirty="0" err="1" smtClean="0"/>
              <a:t>risk</a:t>
            </a:r>
            <a:r>
              <a:rPr lang="de-DE" sz="1400" dirty="0" smtClean="0"/>
              <a:t> </a:t>
            </a:r>
            <a:r>
              <a:rPr lang="de-DE" sz="1400" dirty="0" err="1" smtClean="0"/>
              <a:t>assesment</a:t>
            </a:r>
            <a:r>
              <a:rPr lang="de-DE" sz="1400" dirty="0" smtClean="0"/>
              <a:t> (</a:t>
            </a:r>
            <a:r>
              <a:rPr lang="de-DE" sz="1400" dirty="0" err="1" smtClean="0"/>
              <a:t>safety</a:t>
            </a:r>
            <a:r>
              <a:rPr lang="de-DE" sz="1400" dirty="0" smtClean="0"/>
              <a:t> at </a:t>
            </a:r>
            <a:r>
              <a:rPr lang="de-DE" sz="1400" dirty="0" err="1" smtClean="0"/>
              <a:t>work</a:t>
            </a:r>
            <a:r>
              <a:rPr lang="de-DE" sz="1400" dirty="0" smtClean="0"/>
              <a:t>)</a:t>
            </a:r>
            <a:endParaRPr lang="de-DE" sz="1400" dirty="0"/>
          </a:p>
          <a:p>
            <a:pPr marL="676275" lvl="1" indent="-342900">
              <a:buFont typeface="Arial" panose="020B0604020202020204" pitchFamily="34" charset="0"/>
              <a:buChar char="•"/>
            </a:pPr>
            <a:r>
              <a:rPr lang="de-DE" sz="1400" dirty="0" smtClean="0"/>
              <a:t>QC </a:t>
            </a:r>
            <a:r>
              <a:rPr lang="de-DE" sz="1400" dirty="0" err="1" smtClean="0"/>
              <a:t>protocols</a:t>
            </a:r>
            <a:endParaRPr lang="de-DE" sz="1400" dirty="0"/>
          </a:p>
          <a:p>
            <a:pPr marL="676275" lvl="1" indent="-342900">
              <a:buFont typeface="Arial" panose="020B0604020202020204" pitchFamily="34" charset="0"/>
              <a:buChar char="•"/>
            </a:pPr>
            <a:r>
              <a:rPr lang="de-DE" sz="1400" dirty="0" err="1"/>
              <a:t>documentation</a:t>
            </a:r>
            <a:r>
              <a:rPr lang="de-DE" sz="1400" dirty="0"/>
              <a:t> </a:t>
            </a:r>
            <a:r>
              <a:rPr lang="de-DE" sz="1400" dirty="0" err="1"/>
              <a:t>as</a:t>
            </a:r>
            <a:r>
              <a:rPr lang="de-DE" sz="1400" dirty="0"/>
              <a:t> </a:t>
            </a:r>
            <a:r>
              <a:rPr lang="de-DE" sz="1400" dirty="0" err="1"/>
              <a:t>built</a:t>
            </a:r>
            <a:endParaRPr lang="de-DE" sz="1400" dirty="0"/>
          </a:p>
          <a:p>
            <a:pPr marL="676275" lvl="1" indent="-34290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3E67DB-3F5A-400D-8115-4A6680BE68C1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092855"/>
              </p:ext>
            </p:extLst>
          </p:nvPr>
        </p:nvGraphicFramePr>
        <p:xfrm>
          <a:off x="6099706" y="1145812"/>
          <a:ext cx="2613384" cy="5203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128">
                  <a:extLst>
                    <a:ext uri="{9D8B030D-6E8A-4147-A177-3AD203B41FA5}">
                      <a16:colId xmlns:a16="http://schemas.microsoft.com/office/drawing/2014/main" val="797258563"/>
                    </a:ext>
                  </a:extLst>
                </a:gridCol>
                <a:gridCol w="871128">
                  <a:extLst>
                    <a:ext uri="{9D8B030D-6E8A-4147-A177-3AD203B41FA5}">
                      <a16:colId xmlns:a16="http://schemas.microsoft.com/office/drawing/2014/main" val="3187787548"/>
                    </a:ext>
                  </a:extLst>
                </a:gridCol>
                <a:gridCol w="871128">
                  <a:extLst>
                    <a:ext uri="{9D8B030D-6E8A-4147-A177-3AD203B41FA5}">
                      <a16:colId xmlns:a16="http://schemas.microsoft.com/office/drawing/2014/main" val="2820919712"/>
                    </a:ext>
                  </a:extLst>
                </a:gridCol>
              </a:tblGrid>
              <a:tr h="345585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C00000"/>
                          </a:solidFill>
                        </a:rPr>
                        <a:t>FAIR</a:t>
                      </a:r>
                      <a:endParaRPr lang="de-D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C00000"/>
                          </a:solidFill>
                        </a:rPr>
                        <a:t>BINP</a:t>
                      </a:r>
                      <a:endParaRPr lang="de-D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728340"/>
                  </a:ext>
                </a:extLst>
              </a:tr>
              <a:tr h="345585"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949942"/>
                  </a:ext>
                </a:extLst>
              </a:tr>
              <a:tr h="345585"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611610"/>
                  </a:ext>
                </a:extLst>
              </a:tr>
              <a:tr h="345585"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160333"/>
                  </a:ext>
                </a:extLst>
              </a:tr>
              <a:tr h="345585"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774860"/>
                  </a:ext>
                </a:extLst>
              </a:tr>
              <a:tr h="345585"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864653"/>
                  </a:ext>
                </a:extLst>
              </a:tr>
              <a:tr h="345585"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155577"/>
                  </a:ext>
                </a:extLst>
              </a:tr>
              <a:tr h="345585"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97048"/>
                  </a:ext>
                </a:extLst>
              </a:tr>
              <a:tr h="345585"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062419"/>
                  </a:ext>
                </a:extLst>
              </a:tr>
              <a:tr h="345585">
                <a:tc>
                  <a:txBody>
                    <a:bodyPr/>
                    <a:lstStyle/>
                    <a:p>
                      <a:pPr algn="ctr"/>
                      <a:endParaRPr lang="de-DE" sz="14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853009"/>
                  </a:ext>
                </a:extLst>
              </a:tr>
              <a:tr h="345585">
                <a:tc>
                  <a:txBody>
                    <a:bodyPr/>
                    <a:lstStyle/>
                    <a:p>
                      <a:pPr algn="ctr"/>
                      <a:endParaRPr lang="de-DE" sz="14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164077"/>
                  </a:ext>
                </a:extLst>
              </a:tr>
              <a:tr h="345585">
                <a:tc>
                  <a:txBody>
                    <a:bodyPr/>
                    <a:lstStyle/>
                    <a:p>
                      <a:pPr algn="ctr"/>
                      <a:endParaRPr lang="de-DE" sz="14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479207"/>
                  </a:ext>
                </a:extLst>
              </a:tr>
              <a:tr h="345585">
                <a:tc>
                  <a:txBody>
                    <a:bodyPr/>
                    <a:lstStyle/>
                    <a:p>
                      <a:pPr algn="ctr"/>
                      <a:endParaRPr lang="de-DE" sz="14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04420"/>
                  </a:ext>
                </a:extLst>
              </a:tr>
              <a:tr h="345585">
                <a:tc>
                  <a:txBody>
                    <a:bodyPr/>
                    <a:lstStyle/>
                    <a:p>
                      <a:pPr algn="ctr"/>
                      <a:endParaRPr lang="de-DE" sz="14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018905"/>
                  </a:ext>
                </a:extLst>
              </a:tr>
              <a:tr h="345585">
                <a:tc>
                  <a:txBody>
                    <a:bodyPr/>
                    <a:lstStyle/>
                    <a:p>
                      <a:pPr algn="ctr"/>
                      <a:endParaRPr lang="de-DE" sz="14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737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78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439738" y="188640"/>
            <a:ext cx="860583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9pPr>
          </a:lstStyle>
          <a:p>
            <a:r>
              <a:rPr lang="en-US" sz="2000" b="1" dirty="0" smtClean="0"/>
              <a:t>Site Management – Pre-Assembly &amp; Installation</a:t>
            </a:r>
            <a:endParaRPr lang="de-DE" sz="2000" b="1" kern="0" dirty="0">
              <a:solidFill>
                <a:srgbClr val="0070C0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83345" y="985092"/>
            <a:ext cx="8605837" cy="5468244"/>
          </a:xfrm>
          <a:solidFill>
            <a:schemeClr val="bg1">
              <a:lumMod val="85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lIns="360000" tIns="360000"/>
          <a:lstStyle/>
          <a:p>
            <a:endParaRPr lang="de-DE" sz="18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chemeClr val="tx1"/>
                </a:solidFill>
              </a:rPr>
              <a:t>Pre-Assembly</a:t>
            </a:r>
            <a:r>
              <a:rPr lang="de-DE" sz="1800" dirty="0" smtClean="0">
                <a:solidFill>
                  <a:schemeClr val="tx1"/>
                </a:solidFill>
              </a:rPr>
              <a:t>: </a:t>
            </a:r>
          </a:p>
          <a:p>
            <a:pPr marL="676275" lvl="1" indent="-34290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chemeClr val="tx1"/>
                </a:solidFill>
              </a:rPr>
              <a:t>technical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drawings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assembly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unit</a:t>
            </a:r>
            <a:r>
              <a:rPr lang="de-DE" sz="1400" dirty="0" smtClean="0">
                <a:solidFill>
                  <a:schemeClr val="tx1"/>
                </a:solidFill>
              </a:rPr>
              <a:t>  </a:t>
            </a:r>
          </a:p>
          <a:p>
            <a:pPr marL="676275" lvl="1" indent="-34290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chemeClr val="tx1"/>
                </a:solidFill>
              </a:rPr>
              <a:t>parts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list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676275" lvl="1" indent="-34290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chemeClr val="tx1"/>
                </a:solidFill>
              </a:rPr>
              <a:t>work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instructions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676275" lvl="1" indent="-34290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QC </a:t>
            </a:r>
            <a:r>
              <a:rPr lang="de-DE" sz="1400" dirty="0" err="1" smtClean="0">
                <a:solidFill>
                  <a:schemeClr val="tx1"/>
                </a:solidFill>
              </a:rPr>
              <a:t>protocols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676275" lvl="1" indent="-34290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chemeClr val="tx1"/>
                </a:solidFill>
              </a:rPr>
              <a:t>documentation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as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built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676275" lvl="1" indent="-342900">
              <a:buFont typeface="Arial" panose="020B0604020202020204" pitchFamily="34" charset="0"/>
              <a:buChar char="•"/>
            </a:pPr>
            <a:r>
              <a:rPr lang="de-DE" sz="1400" dirty="0" err="1" smtClean="0"/>
              <a:t>release</a:t>
            </a:r>
            <a:r>
              <a:rPr lang="de-DE" sz="1400" dirty="0" smtClean="0"/>
              <a:t> </a:t>
            </a:r>
            <a:r>
              <a:rPr lang="de-DE" sz="1400" dirty="0" err="1" smtClean="0"/>
              <a:t>protocol</a:t>
            </a:r>
            <a:r>
              <a:rPr lang="de-DE" sz="1400" dirty="0" smtClean="0"/>
              <a:t> </a:t>
            </a:r>
            <a:r>
              <a:rPr lang="de-DE" sz="1400" dirty="0" smtClean="0">
                <a:sym typeface="Wingdings" panose="05000000000000000000" pitchFamily="2" charset="2"/>
              </a:rPr>
              <a:t></a:t>
            </a:r>
            <a:r>
              <a:rPr lang="de-DE" sz="1400" dirty="0" smtClean="0"/>
              <a:t> „</a:t>
            </a:r>
            <a:r>
              <a:rPr lang="de-DE" sz="1400" dirty="0" err="1" smtClean="0"/>
              <a:t>ready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installation</a:t>
            </a:r>
            <a:r>
              <a:rPr lang="de-DE" sz="1400" dirty="0" smtClean="0"/>
              <a:t>“</a:t>
            </a:r>
            <a:endParaRPr lang="de-DE" sz="1400" dirty="0" smtClean="0">
              <a:solidFill>
                <a:schemeClr val="tx1"/>
              </a:solidFill>
            </a:endParaRPr>
          </a:p>
          <a:p>
            <a:endParaRPr lang="de-DE" sz="1800" dirty="0" smtClean="0">
              <a:solidFill>
                <a:schemeClr val="tx1"/>
              </a:solidFill>
            </a:endParaRPr>
          </a:p>
          <a:p>
            <a:r>
              <a:rPr lang="de-DE" sz="1400" dirty="0" smtClean="0">
                <a:solidFill>
                  <a:schemeClr val="tx1"/>
                </a:solidFill>
              </a:rPr>
              <a:t>At GSI/FAIR: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chemeClr val="tx1"/>
                </a:solidFill>
              </a:rPr>
              <a:t>standard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workflow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for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Pre-Assembly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of</a:t>
            </a:r>
            <a:r>
              <a:rPr lang="de-DE" sz="1400" dirty="0" smtClean="0">
                <a:solidFill>
                  <a:schemeClr val="tx1"/>
                </a:solidFill>
              </a:rPr>
              <a:t> HEBT </a:t>
            </a:r>
            <a:r>
              <a:rPr lang="de-DE" sz="1400" dirty="0" err="1" smtClean="0">
                <a:solidFill>
                  <a:schemeClr val="tx1"/>
                </a:solidFill>
              </a:rPr>
              <a:t>magnet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units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established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in </a:t>
            </a:r>
            <a:r>
              <a:rPr lang="de-DE" sz="1400" dirty="0" err="1" smtClean="0">
                <a:solidFill>
                  <a:schemeClr val="tx1"/>
                </a:solidFill>
              </a:rPr>
              <a:t>preparation</a:t>
            </a:r>
            <a:r>
              <a:rPr lang="de-DE" sz="1400" dirty="0" smtClean="0">
                <a:solidFill>
                  <a:schemeClr val="tx1"/>
                </a:solidFill>
              </a:rPr>
              <a:t>:</a:t>
            </a:r>
          </a:p>
          <a:p>
            <a:pPr marL="619125" lvl="1" indent="-285750">
              <a:buFont typeface="Arial" panose="020B0604020202020204" pitchFamily="34" charset="0"/>
              <a:buChar char="•"/>
            </a:pPr>
            <a:r>
              <a:rPr lang="de-DE" sz="1000" dirty="0" smtClean="0">
                <a:solidFill>
                  <a:schemeClr val="tx1"/>
                </a:solidFill>
              </a:rPr>
              <a:t> SIS </a:t>
            </a:r>
            <a:r>
              <a:rPr lang="de-DE" sz="1000" dirty="0" err="1" smtClean="0">
                <a:solidFill>
                  <a:schemeClr val="tx1"/>
                </a:solidFill>
              </a:rPr>
              <a:t>magnet</a:t>
            </a:r>
            <a:r>
              <a:rPr lang="de-DE" sz="1000" dirty="0" smtClean="0">
                <a:solidFill>
                  <a:schemeClr val="tx1"/>
                </a:solidFill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</a:rPr>
              <a:t>module</a:t>
            </a:r>
            <a:r>
              <a:rPr lang="de-DE" sz="1000" dirty="0" err="1" smtClean="0"/>
              <a:t>s</a:t>
            </a:r>
            <a:r>
              <a:rPr lang="de-DE" sz="1000" dirty="0" smtClean="0"/>
              <a:t>, RF </a:t>
            </a:r>
            <a:r>
              <a:rPr lang="de-DE" sz="1000" dirty="0" err="1" smtClean="0"/>
              <a:t>units</a:t>
            </a:r>
            <a:r>
              <a:rPr lang="de-DE" sz="1000" dirty="0" smtClean="0"/>
              <a:t>, beam </a:t>
            </a:r>
            <a:r>
              <a:rPr lang="de-DE" sz="1000" dirty="0" err="1" smtClean="0"/>
              <a:t>diagnostic</a:t>
            </a:r>
            <a:r>
              <a:rPr lang="de-DE" sz="1000" dirty="0" smtClean="0"/>
              <a:t> </a:t>
            </a:r>
            <a:r>
              <a:rPr lang="de-DE" sz="1000" dirty="0" err="1" smtClean="0"/>
              <a:t>units</a:t>
            </a:r>
            <a:r>
              <a:rPr lang="de-DE" sz="1000" dirty="0" smtClean="0"/>
              <a:t>,…</a:t>
            </a:r>
          </a:p>
          <a:p>
            <a:pPr marL="619125" lvl="1" indent="-285750">
              <a:buFont typeface="Arial" panose="020B0604020202020204" pitchFamily="34" charset="0"/>
              <a:buChar char="•"/>
            </a:pPr>
            <a:r>
              <a:rPr lang="de-DE" sz="1000" dirty="0" smtClean="0"/>
              <a:t> SFRS </a:t>
            </a:r>
            <a:r>
              <a:rPr lang="de-DE" sz="1000" dirty="0" err="1" smtClean="0"/>
              <a:t>magnet</a:t>
            </a:r>
            <a:r>
              <a:rPr lang="de-DE" sz="1000" dirty="0" smtClean="0"/>
              <a:t> </a:t>
            </a:r>
            <a:r>
              <a:rPr lang="de-DE" sz="1000" dirty="0" err="1" smtClean="0"/>
              <a:t>modules</a:t>
            </a:r>
            <a:r>
              <a:rPr lang="de-DE" sz="1000" dirty="0" smtClean="0"/>
              <a:t>,</a:t>
            </a:r>
          </a:p>
          <a:p>
            <a:pPr marL="619125" lvl="1" indent="-285750">
              <a:buFont typeface="Arial" panose="020B0604020202020204" pitchFamily="34" charset="0"/>
              <a:buChar char="•"/>
            </a:pPr>
            <a:r>
              <a:rPr lang="de-DE" sz="1200" b="1" dirty="0" smtClean="0">
                <a:solidFill>
                  <a:srgbClr val="FF0000"/>
                </a:solidFill>
              </a:rPr>
              <a:t>CR</a:t>
            </a:r>
          </a:p>
          <a:p>
            <a:pPr marL="619125" lvl="1" indent="-285750">
              <a:buFont typeface="Arial" panose="020B0604020202020204" pitchFamily="34" charset="0"/>
              <a:buChar char="•"/>
            </a:pPr>
            <a:endParaRPr lang="de-DE" sz="1200" b="1" dirty="0">
              <a:solidFill>
                <a:srgbClr val="FF0000"/>
              </a:solidFill>
            </a:endParaRPr>
          </a:p>
          <a:p>
            <a:r>
              <a:rPr lang="de-DE" sz="1200" dirty="0">
                <a:latin typeface="Franklin Gothic Demi" panose="020B0703020102020204" pitchFamily="34" charset="0"/>
              </a:rPr>
              <a:t>Objektive </a:t>
            </a:r>
            <a:r>
              <a:rPr lang="de-DE" sz="1200" dirty="0" smtClean="0">
                <a:latin typeface="Franklin Gothic Demi" panose="020B0703020102020204" pitchFamily="34" charset="0"/>
              </a:rPr>
              <a:t>1 :</a:t>
            </a:r>
            <a:endParaRPr lang="de-DE" sz="1200" dirty="0">
              <a:latin typeface="Franklin Gothic Demi" panose="020B0703020102020204" pitchFamily="34" charset="0"/>
            </a:endParaRPr>
          </a:p>
          <a:p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agree</a:t>
            </a:r>
            <a:r>
              <a:rPr lang="de-DE" sz="1200" dirty="0"/>
              <a:t> </a:t>
            </a:r>
            <a:r>
              <a:rPr lang="de-DE" sz="1200" dirty="0" err="1"/>
              <a:t>scope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content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required</a:t>
            </a:r>
            <a:r>
              <a:rPr lang="de-DE" sz="1200" dirty="0"/>
              <a:t> </a:t>
            </a:r>
            <a:r>
              <a:rPr lang="de-DE" sz="1200" dirty="0" err="1"/>
              <a:t>documentation</a:t>
            </a:r>
            <a:r>
              <a:rPr lang="de-DE" sz="12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confirm</a:t>
            </a:r>
            <a:r>
              <a:rPr lang="de-DE" sz="1200" dirty="0"/>
              <a:t> </a:t>
            </a:r>
            <a:r>
              <a:rPr lang="de-DE" sz="1200" dirty="0" err="1"/>
              <a:t>contractual</a:t>
            </a:r>
            <a:r>
              <a:rPr lang="de-DE" sz="1200" dirty="0"/>
              <a:t> </a:t>
            </a:r>
            <a:r>
              <a:rPr lang="de-DE" sz="1200" dirty="0" err="1"/>
              <a:t>obligations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partner‘s</a:t>
            </a:r>
            <a:r>
              <a:rPr lang="de-DE" sz="1200" dirty="0"/>
              <a:t> </a:t>
            </a:r>
            <a:r>
              <a:rPr lang="de-DE" sz="1200" dirty="0" err="1"/>
              <a:t>responsibilities</a:t>
            </a:r>
            <a:r>
              <a:rPr lang="de-DE" sz="1200" dirty="0"/>
              <a:t>.</a:t>
            </a:r>
          </a:p>
          <a:p>
            <a:pPr marL="619125" lvl="1" indent="-285750">
              <a:buFont typeface="Arial" panose="020B0604020202020204" pitchFamily="34" charset="0"/>
              <a:buChar char="•"/>
            </a:pP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3E67DB-3F5A-400D-8115-4A6680BE68C1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202457"/>
            <a:ext cx="1835256" cy="255118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981360" y="4251320"/>
            <a:ext cx="1645775" cy="230539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3726" y="3812878"/>
            <a:ext cx="1265456" cy="178637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 rot="1478361">
            <a:off x="6578399" y="835101"/>
            <a:ext cx="151836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CR </a:t>
            </a:r>
            <a:r>
              <a:rPr lang="de-DE" dirty="0" err="1" smtClean="0"/>
              <a:t>contracts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 rot="1478361">
            <a:off x="6655368" y="513831"/>
            <a:ext cx="179632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HEBT </a:t>
            </a:r>
            <a:r>
              <a:rPr lang="de-DE" dirty="0" err="1" smtClean="0"/>
              <a:t>contracts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710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439738" y="188640"/>
            <a:ext cx="860583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9pPr>
          </a:lstStyle>
          <a:p>
            <a:r>
              <a:rPr lang="en-US" sz="2000" b="1" dirty="0" smtClean="0"/>
              <a:t>Site Management – Pre-Assembly &amp; Installation</a:t>
            </a:r>
            <a:endParaRPr lang="de-DE" sz="2000" b="1" kern="0" dirty="0">
              <a:solidFill>
                <a:srgbClr val="0070C0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83345" y="980728"/>
            <a:ext cx="8862230" cy="5472608"/>
          </a:xfrm>
          <a:solidFill>
            <a:schemeClr val="bg1">
              <a:lumMod val="85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lIns="360000" tIns="360000"/>
          <a:lstStyle/>
          <a:p>
            <a:endParaRPr lang="de-DE" sz="1800" dirty="0" smtClean="0">
              <a:solidFill>
                <a:schemeClr val="tx1"/>
              </a:solidFill>
            </a:endParaRPr>
          </a:p>
          <a:p>
            <a:r>
              <a:rPr lang="de-DE" sz="1800" dirty="0" err="1" smtClean="0">
                <a:solidFill>
                  <a:schemeClr val="tx1"/>
                </a:solidFill>
              </a:rPr>
              <a:t>documents</a:t>
            </a:r>
            <a:r>
              <a:rPr lang="de-DE" sz="1800" dirty="0" smtClean="0">
                <a:solidFill>
                  <a:schemeClr val="tx1"/>
                </a:solidFill>
              </a:rPr>
              <a:t> essential </a:t>
            </a:r>
            <a:r>
              <a:rPr lang="de-DE" sz="1800" dirty="0" err="1" smtClean="0">
                <a:solidFill>
                  <a:schemeClr val="tx1"/>
                </a:solidFill>
              </a:rPr>
              <a:t>for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pre-assembly</a:t>
            </a:r>
            <a:r>
              <a:rPr lang="de-DE" sz="1800" dirty="0" smtClean="0">
                <a:solidFill>
                  <a:schemeClr val="tx1"/>
                </a:solidFill>
              </a:rPr>
              <a:t>, </a:t>
            </a:r>
            <a:r>
              <a:rPr lang="de-DE" sz="1800" dirty="0" err="1" smtClean="0">
                <a:solidFill>
                  <a:schemeClr val="tx1"/>
                </a:solidFill>
              </a:rPr>
              <a:t>contracted</a:t>
            </a:r>
            <a:r>
              <a:rPr lang="de-DE" sz="1800" dirty="0" smtClean="0">
                <a:solidFill>
                  <a:schemeClr val="tx1"/>
                </a:solidFill>
              </a:rPr>
              <a:t> (?) FAIR /BINP: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chemeClr val="tx1"/>
                </a:solidFill>
              </a:rPr>
              <a:t>component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technical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drawing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chemeClr val="tx1"/>
                </a:solidFill>
              </a:rPr>
              <a:t>component</a:t>
            </a:r>
            <a:r>
              <a:rPr lang="de-DE" sz="1400" dirty="0" smtClean="0">
                <a:solidFill>
                  <a:schemeClr val="tx1"/>
                </a:solidFill>
              </a:rPr>
              <a:t> QC </a:t>
            </a:r>
            <a:r>
              <a:rPr lang="de-DE" sz="1400" dirty="0" err="1" smtClean="0">
                <a:solidFill>
                  <a:schemeClr val="tx1"/>
                </a:solidFill>
              </a:rPr>
              <a:t>protocols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chemeClr val="tx1"/>
                </a:solidFill>
              </a:rPr>
              <a:t>component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handling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instructions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 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….</a:t>
            </a:r>
            <a:r>
              <a:rPr lang="de-DE" sz="1400" dirty="0" err="1" smtClean="0">
                <a:solidFill>
                  <a:schemeClr val="tx1"/>
                </a:solidFill>
              </a:rPr>
              <a:t>documents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for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vacuum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chamber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integration</a:t>
            </a:r>
            <a:r>
              <a:rPr lang="de-DE" sz="1400" dirty="0" smtClean="0">
                <a:solidFill>
                  <a:schemeClr val="tx1"/>
                </a:solidFill>
              </a:rPr>
              <a:t>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….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 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Not </a:t>
            </a:r>
            <a:r>
              <a:rPr lang="de-DE" sz="1400" dirty="0" err="1" smtClean="0">
                <a:solidFill>
                  <a:schemeClr val="tx1"/>
                </a:solidFill>
              </a:rPr>
              <a:t>included</a:t>
            </a:r>
            <a:r>
              <a:rPr lang="de-DE" sz="1400" dirty="0" smtClean="0">
                <a:solidFill>
                  <a:schemeClr val="tx1"/>
                </a:solidFill>
              </a:rPr>
              <a:t> in </a:t>
            </a:r>
            <a:r>
              <a:rPr lang="de-DE" sz="1400" dirty="0" err="1" smtClean="0">
                <a:solidFill>
                  <a:schemeClr val="tx1"/>
                </a:solidFill>
              </a:rPr>
              <a:t>contracts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between</a:t>
            </a:r>
            <a:r>
              <a:rPr lang="de-DE" sz="1400" dirty="0" smtClean="0">
                <a:solidFill>
                  <a:schemeClr val="tx1"/>
                </a:solidFill>
              </a:rPr>
              <a:t> BINP </a:t>
            </a:r>
            <a:r>
              <a:rPr lang="de-DE" sz="1400" dirty="0" err="1" smtClean="0">
                <a:solidFill>
                  <a:schemeClr val="tx1"/>
                </a:solidFill>
              </a:rPr>
              <a:t>and</a:t>
            </a:r>
            <a:r>
              <a:rPr lang="de-DE" sz="1400" dirty="0" smtClean="0">
                <a:solidFill>
                  <a:schemeClr val="tx1"/>
                </a:solidFill>
              </a:rPr>
              <a:t> FAIR: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 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…..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…</a:t>
            </a:r>
          </a:p>
          <a:p>
            <a:pPr marL="333375" lvl="1" indent="0">
              <a:buNone/>
            </a:pPr>
            <a:endParaRPr lang="de-DE" sz="1200" b="1" dirty="0">
              <a:solidFill>
                <a:srgbClr val="FF0000"/>
              </a:solidFill>
            </a:endParaRPr>
          </a:p>
          <a:p>
            <a:r>
              <a:rPr lang="de-DE" sz="1200" dirty="0">
                <a:latin typeface="Franklin Gothic Demi" panose="020B0703020102020204" pitchFamily="34" charset="0"/>
              </a:rPr>
              <a:t>Objektive </a:t>
            </a:r>
            <a:r>
              <a:rPr lang="de-DE" sz="1200" dirty="0" smtClean="0">
                <a:latin typeface="Franklin Gothic Demi" panose="020B0703020102020204" pitchFamily="34" charset="0"/>
              </a:rPr>
              <a:t> :</a:t>
            </a:r>
            <a:endParaRPr lang="de-DE" sz="1200" dirty="0">
              <a:latin typeface="Franklin Gothic Demi" panose="020B0703020102020204" pitchFamily="34" charset="0"/>
            </a:endParaRPr>
          </a:p>
          <a:p>
            <a:pPr marL="0" indent="0"/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confirm</a:t>
            </a:r>
            <a:r>
              <a:rPr lang="de-DE" sz="1200" dirty="0"/>
              <a:t> </a:t>
            </a:r>
            <a:r>
              <a:rPr lang="de-DE" sz="1200" dirty="0" err="1"/>
              <a:t>contractual</a:t>
            </a:r>
            <a:r>
              <a:rPr lang="de-DE" sz="1200" dirty="0"/>
              <a:t> </a:t>
            </a:r>
            <a:r>
              <a:rPr lang="de-DE" sz="1200" dirty="0" err="1"/>
              <a:t>obligations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partner‘s</a:t>
            </a:r>
            <a:r>
              <a:rPr lang="de-DE" sz="1200" dirty="0"/>
              <a:t> </a:t>
            </a:r>
            <a:r>
              <a:rPr lang="de-DE" sz="1200" dirty="0" err="1"/>
              <a:t>responsibilities</a:t>
            </a:r>
            <a:r>
              <a:rPr lang="de-DE" sz="1200" dirty="0"/>
              <a:t>.</a:t>
            </a:r>
          </a:p>
          <a:p>
            <a:pPr marL="619125" lvl="1" indent="-285750">
              <a:buFont typeface="Arial" panose="020B0604020202020204" pitchFamily="34" charset="0"/>
              <a:buChar char="•"/>
            </a:pP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3E67DB-3F5A-400D-8115-4A6680BE68C1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 rot="1478361">
            <a:off x="6578399" y="835101"/>
            <a:ext cx="151836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CR </a:t>
            </a:r>
            <a:r>
              <a:rPr lang="de-DE" dirty="0" err="1" smtClean="0"/>
              <a:t>contracts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72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439738" y="188640"/>
            <a:ext cx="860583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9pPr>
          </a:lstStyle>
          <a:p>
            <a:r>
              <a:rPr lang="en-US" sz="2000" b="1" dirty="0" smtClean="0"/>
              <a:t>Site Management – Pre-Assembly &amp; Installation</a:t>
            </a:r>
            <a:endParaRPr lang="de-DE" sz="2000" b="1" kern="0" dirty="0">
              <a:solidFill>
                <a:srgbClr val="0070C0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83345" y="980728"/>
            <a:ext cx="8862230" cy="5472608"/>
          </a:xfrm>
          <a:solidFill>
            <a:schemeClr val="bg1">
              <a:lumMod val="85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lIns="360000" tIns="360000"/>
          <a:lstStyle/>
          <a:p>
            <a:endParaRPr lang="de-DE" sz="1800" dirty="0" smtClean="0">
              <a:solidFill>
                <a:schemeClr val="tx1"/>
              </a:solidFill>
            </a:endParaRPr>
          </a:p>
          <a:p>
            <a:r>
              <a:rPr lang="de-DE" sz="1800" dirty="0" err="1" smtClean="0">
                <a:solidFill>
                  <a:schemeClr val="tx1"/>
                </a:solidFill>
              </a:rPr>
              <a:t>documents</a:t>
            </a:r>
            <a:r>
              <a:rPr lang="de-DE" sz="1800" dirty="0" smtClean="0">
                <a:solidFill>
                  <a:schemeClr val="tx1"/>
                </a:solidFill>
              </a:rPr>
              <a:t> essential </a:t>
            </a:r>
            <a:r>
              <a:rPr lang="de-DE" sz="1800" dirty="0" err="1" smtClean="0">
                <a:solidFill>
                  <a:schemeClr val="tx1"/>
                </a:solidFill>
              </a:rPr>
              <a:t>for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pre-assembly</a:t>
            </a:r>
            <a:r>
              <a:rPr lang="de-DE" sz="1800" dirty="0" smtClean="0">
                <a:solidFill>
                  <a:schemeClr val="tx1"/>
                </a:solidFill>
              </a:rPr>
              <a:t>, </a:t>
            </a:r>
            <a:r>
              <a:rPr lang="de-DE" sz="1800" dirty="0" err="1" smtClean="0">
                <a:solidFill>
                  <a:schemeClr val="tx1"/>
                </a:solidFill>
              </a:rPr>
              <a:t>contracted</a:t>
            </a:r>
            <a:r>
              <a:rPr lang="de-DE" sz="1800" dirty="0" smtClean="0">
                <a:solidFill>
                  <a:schemeClr val="tx1"/>
                </a:solidFill>
              </a:rPr>
              <a:t> (?) FAIR /BINP: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chemeClr val="tx1"/>
                </a:solidFill>
              </a:rPr>
              <a:t>component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technical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drawing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chemeClr val="tx1"/>
                </a:solidFill>
              </a:rPr>
              <a:t>component</a:t>
            </a:r>
            <a:r>
              <a:rPr lang="de-DE" sz="1400" dirty="0" smtClean="0">
                <a:solidFill>
                  <a:schemeClr val="tx1"/>
                </a:solidFill>
              </a:rPr>
              <a:t> QC </a:t>
            </a:r>
            <a:r>
              <a:rPr lang="de-DE" sz="1400" dirty="0" err="1" smtClean="0">
                <a:solidFill>
                  <a:schemeClr val="tx1"/>
                </a:solidFill>
              </a:rPr>
              <a:t>protocols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chemeClr val="tx1"/>
                </a:solidFill>
              </a:rPr>
              <a:t>component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handling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instructions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 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….</a:t>
            </a:r>
            <a:r>
              <a:rPr lang="de-DE" sz="1400" dirty="0" err="1" smtClean="0">
                <a:solidFill>
                  <a:schemeClr val="tx1"/>
                </a:solidFill>
              </a:rPr>
              <a:t>documents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for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vacuum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chamber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integration</a:t>
            </a:r>
            <a:r>
              <a:rPr lang="de-DE" sz="1400" dirty="0" smtClean="0">
                <a:solidFill>
                  <a:schemeClr val="tx1"/>
                </a:solidFill>
              </a:rPr>
              <a:t>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….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 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Not </a:t>
            </a:r>
            <a:r>
              <a:rPr lang="de-DE" sz="1400" dirty="0" err="1" smtClean="0">
                <a:solidFill>
                  <a:schemeClr val="tx1"/>
                </a:solidFill>
              </a:rPr>
              <a:t>included</a:t>
            </a:r>
            <a:r>
              <a:rPr lang="de-DE" sz="1400" dirty="0" smtClean="0">
                <a:solidFill>
                  <a:schemeClr val="tx1"/>
                </a:solidFill>
              </a:rPr>
              <a:t> in </a:t>
            </a:r>
            <a:r>
              <a:rPr lang="de-DE" sz="1400" dirty="0" err="1" smtClean="0">
                <a:solidFill>
                  <a:schemeClr val="tx1"/>
                </a:solidFill>
              </a:rPr>
              <a:t>contracts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between</a:t>
            </a:r>
            <a:r>
              <a:rPr lang="de-DE" sz="1400" dirty="0" smtClean="0">
                <a:solidFill>
                  <a:schemeClr val="tx1"/>
                </a:solidFill>
              </a:rPr>
              <a:t> BINP </a:t>
            </a:r>
            <a:r>
              <a:rPr lang="de-DE" sz="1400" dirty="0" err="1" smtClean="0">
                <a:solidFill>
                  <a:schemeClr val="tx1"/>
                </a:solidFill>
              </a:rPr>
              <a:t>and</a:t>
            </a:r>
            <a:r>
              <a:rPr lang="de-DE" sz="1400" dirty="0" smtClean="0">
                <a:solidFill>
                  <a:schemeClr val="tx1"/>
                </a:solidFill>
              </a:rPr>
              <a:t> FAIR: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 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…..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…</a:t>
            </a:r>
          </a:p>
          <a:p>
            <a:pPr marL="333375" lvl="1" indent="0">
              <a:buNone/>
            </a:pPr>
            <a:endParaRPr lang="de-DE" sz="1200" b="1" dirty="0">
              <a:solidFill>
                <a:srgbClr val="FF0000"/>
              </a:solidFill>
            </a:endParaRPr>
          </a:p>
          <a:p>
            <a:r>
              <a:rPr lang="de-DE" sz="1200" dirty="0">
                <a:latin typeface="Franklin Gothic Demi" panose="020B0703020102020204" pitchFamily="34" charset="0"/>
              </a:rPr>
              <a:t>Objektive </a:t>
            </a:r>
            <a:r>
              <a:rPr lang="de-DE" sz="1200" dirty="0" smtClean="0">
                <a:latin typeface="Franklin Gothic Demi" panose="020B0703020102020204" pitchFamily="34" charset="0"/>
              </a:rPr>
              <a:t> :</a:t>
            </a:r>
            <a:endParaRPr lang="de-DE" sz="1200" dirty="0">
              <a:latin typeface="Franklin Gothic Demi" panose="020B0703020102020204" pitchFamily="34" charset="0"/>
            </a:endParaRPr>
          </a:p>
          <a:p>
            <a:pPr marL="0" indent="0"/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confirm</a:t>
            </a:r>
            <a:r>
              <a:rPr lang="de-DE" sz="1200" dirty="0"/>
              <a:t> </a:t>
            </a:r>
            <a:r>
              <a:rPr lang="de-DE" sz="1200" dirty="0" err="1"/>
              <a:t>contractual</a:t>
            </a:r>
            <a:r>
              <a:rPr lang="de-DE" sz="1200" dirty="0"/>
              <a:t> </a:t>
            </a:r>
            <a:r>
              <a:rPr lang="de-DE" sz="1200" dirty="0" err="1"/>
              <a:t>obligations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partner‘s</a:t>
            </a:r>
            <a:r>
              <a:rPr lang="de-DE" sz="1200" dirty="0"/>
              <a:t> </a:t>
            </a:r>
            <a:r>
              <a:rPr lang="de-DE" sz="1200" dirty="0" err="1"/>
              <a:t>responsibilities</a:t>
            </a:r>
            <a:r>
              <a:rPr lang="de-DE" sz="1200" dirty="0"/>
              <a:t>.</a:t>
            </a:r>
          </a:p>
          <a:p>
            <a:pPr marL="619125" lvl="1" indent="-285750">
              <a:buFont typeface="Arial" panose="020B0604020202020204" pitchFamily="34" charset="0"/>
              <a:buChar char="•"/>
            </a:pP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3E67DB-3F5A-400D-8115-4A6680BE68C1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 rot="1478361">
            <a:off x="6439419" y="835101"/>
            <a:ext cx="179632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HEBT </a:t>
            </a:r>
            <a:r>
              <a:rPr lang="de-DE" dirty="0" err="1" smtClean="0"/>
              <a:t>contracts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625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3E67DB-3F5A-400D-8115-4A6680BE68C1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6" name="Grafik 5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8640000" cy="3030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66792" y="3907371"/>
            <a:ext cx="1754830" cy="227754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900" dirty="0"/>
              <a:t>Magnet (CID)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800" dirty="0" err="1"/>
              <a:t>yoke</a:t>
            </a:r>
            <a:endParaRPr lang="de-DE" sz="8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800" dirty="0" err="1"/>
              <a:t>upper</a:t>
            </a:r>
            <a:endParaRPr lang="de-DE" sz="8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800" dirty="0" err="1"/>
              <a:t>lower</a:t>
            </a:r>
            <a:endParaRPr lang="de-DE" sz="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800" dirty="0" err="1"/>
              <a:t>coil</a:t>
            </a:r>
            <a:endParaRPr lang="de-DE" sz="8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800" dirty="0" err="1"/>
              <a:t>upper</a:t>
            </a:r>
            <a:endParaRPr lang="de-DE" sz="8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800" dirty="0" err="1"/>
              <a:t>lower</a:t>
            </a:r>
            <a:endParaRPr lang="de-DE" sz="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800" dirty="0"/>
              <a:t>Hall-sensor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800" dirty="0" err="1"/>
              <a:t>connection</a:t>
            </a:r>
            <a:r>
              <a:rPr lang="de-DE" sz="800" dirty="0"/>
              <a:t> box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800" dirty="0" err="1"/>
              <a:t>base</a:t>
            </a:r>
            <a:r>
              <a:rPr lang="de-DE" sz="800" dirty="0"/>
              <a:t> </a:t>
            </a:r>
            <a:r>
              <a:rPr lang="de-DE" sz="800" dirty="0" err="1"/>
              <a:t>frame</a:t>
            </a:r>
            <a:endParaRPr lang="de-DE" sz="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800" dirty="0" err="1"/>
              <a:t>alignment</a:t>
            </a:r>
            <a:r>
              <a:rPr lang="de-DE" sz="800" dirty="0"/>
              <a:t> </a:t>
            </a:r>
            <a:r>
              <a:rPr lang="de-DE" sz="800" dirty="0" err="1"/>
              <a:t>supports</a:t>
            </a:r>
            <a:endParaRPr lang="de-DE" sz="8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800" noProof="1"/>
              <a:t>no 1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800" noProof="1"/>
              <a:t>no 2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800" noProof="1"/>
              <a:t>no 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900" dirty="0" err="1"/>
              <a:t>Vacuum</a:t>
            </a:r>
            <a:r>
              <a:rPr lang="de-DE" sz="900" dirty="0"/>
              <a:t> </a:t>
            </a:r>
            <a:r>
              <a:rPr lang="de-DE" sz="900" dirty="0" err="1"/>
              <a:t>Chamber</a:t>
            </a:r>
            <a:r>
              <a:rPr lang="de-DE" sz="900" dirty="0"/>
              <a:t> (CID)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87338" y="1245387"/>
            <a:ext cx="2348492" cy="307777"/>
          </a:xfrm>
          <a:prstGeom prst="rect">
            <a:avLst/>
          </a:prstGeom>
          <a:solidFill>
            <a:srgbClr val="C00000">
              <a:alpha val="5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/>
              <a:t>nc</a:t>
            </a:r>
            <a:r>
              <a:rPr lang="de-DE" sz="1400" dirty="0"/>
              <a:t> </a:t>
            </a:r>
            <a:r>
              <a:rPr lang="de-DE" sz="1400" dirty="0" err="1"/>
              <a:t>dipole</a:t>
            </a:r>
            <a:r>
              <a:rPr lang="de-DE" sz="1400" dirty="0"/>
              <a:t> </a:t>
            </a:r>
            <a:r>
              <a:rPr lang="de-DE" sz="1400" dirty="0" err="1"/>
              <a:t>unit</a:t>
            </a:r>
            <a:endParaRPr lang="de-DE" sz="1400" dirty="0"/>
          </a:p>
        </p:txBody>
      </p:sp>
      <p:sp>
        <p:nvSpPr>
          <p:cNvPr id="10" name="Textfeld 9"/>
          <p:cNvSpPr txBox="1"/>
          <p:nvPr/>
        </p:nvSpPr>
        <p:spPr>
          <a:xfrm>
            <a:off x="2636785" y="1245387"/>
            <a:ext cx="1401949" cy="307777"/>
          </a:xfrm>
          <a:prstGeom prst="rect">
            <a:avLst/>
          </a:prstGeom>
          <a:solidFill>
            <a:srgbClr val="C00000">
              <a:alpha val="5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/>
              <a:t>nc</a:t>
            </a:r>
            <a:r>
              <a:rPr lang="de-DE" sz="1400" dirty="0"/>
              <a:t> 4-pole </a:t>
            </a:r>
            <a:r>
              <a:rPr lang="de-DE" sz="1400" dirty="0" err="1"/>
              <a:t>unit</a:t>
            </a:r>
            <a:endParaRPr lang="de-DE" sz="1400" dirty="0"/>
          </a:p>
        </p:txBody>
      </p:sp>
      <p:sp>
        <p:nvSpPr>
          <p:cNvPr id="11" name="Textfeld 10"/>
          <p:cNvSpPr txBox="1"/>
          <p:nvPr/>
        </p:nvSpPr>
        <p:spPr>
          <a:xfrm>
            <a:off x="7497325" y="1242769"/>
            <a:ext cx="1181734" cy="307777"/>
          </a:xfrm>
          <a:prstGeom prst="rect">
            <a:avLst/>
          </a:prstGeom>
          <a:solidFill>
            <a:srgbClr val="C00000">
              <a:alpha val="59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400" dirty="0" err="1"/>
              <a:t>nc</a:t>
            </a:r>
            <a:r>
              <a:rPr lang="de-DE" sz="1400" dirty="0"/>
              <a:t> 4-pole </a:t>
            </a:r>
            <a:r>
              <a:rPr lang="de-DE" sz="1400" dirty="0" err="1"/>
              <a:t>unit</a:t>
            </a:r>
            <a:endParaRPr lang="de-DE" sz="1400" dirty="0"/>
          </a:p>
        </p:txBody>
      </p:sp>
      <p:sp>
        <p:nvSpPr>
          <p:cNvPr id="12" name="Textfeld 11"/>
          <p:cNvSpPr txBox="1"/>
          <p:nvPr/>
        </p:nvSpPr>
        <p:spPr>
          <a:xfrm>
            <a:off x="4039689" y="1241410"/>
            <a:ext cx="1611340" cy="307777"/>
          </a:xfrm>
          <a:prstGeom prst="rect">
            <a:avLst/>
          </a:prstGeom>
          <a:solidFill>
            <a:srgbClr val="0070C0">
              <a:alpha val="59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400" dirty="0"/>
              <a:t>BI &amp; </a:t>
            </a:r>
            <a:r>
              <a:rPr lang="de-DE" sz="1400" dirty="0" err="1"/>
              <a:t>nc</a:t>
            </a:r>
            <a:r>
              <a:rPr lang="de-DE" sz="1400" dirty="0"/>
              <a:t> </a:t>
            </a:r>
            <a:r>
              <a:rPr lang="de-DE" sz="1400" dirty="0" err="1"/>
              <a:t>steerer</a:t>
            </a:r>
            <a:r>
              <a:rPr lang="de-DE" sz="1400" dirty="0"/>
              <a:t> </a:t>
            </a:r>
            <a:r>
              <a:rPr lang="de-DE" sz="1400" dirty="0" err="1"/>
              <a:t>unit</a:t>
            </a:r>
            <a:endParaRPr lang="de-DE" sz="1400" dirty="0"/>
          </a:p>
        </p:txBody>
      </p:sp>
      <p:sp>
        <p:nvSpPr>
          <p:cNvPr id="13" name="Textfeld 12"/>
          <p:cNvSpPr txBox="1"/>
          <p:nvPr/>
        </p:nvSpPr>
        <p:spPr>
          <a:xfrm>
            <a:off x="5651363" y="1241410"/>
            <a:ext cx="1845962" cy="307777"/>
          </a:xfrm>
          <a:prstGeom prst="rect">
            <a:avLst/>
          </a:prstGeom>
          <a:solidFill>
            <a:srgbClr val="00CC66">
              <a:alpha val="5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/>
              <a:t>straight</a:t>
            </a:r>
            <a:r>
              <a:rPr lang="de-DE" sz="1400" dirty="0"/>
              <a:t> </a:t>
            </a:r>
            <a:r>
              <a:rPr lang="de-DE" sz="1400" dirty="0" err="1"/>
              <a:t>vacuum</a:t>
            </a:r>
            <a:r>
              <a:rPr lang="de-DE" sz="1400" dirty="0"/>
              <a:t> </a:t>
            </a:r>
            <a:r>
              <a:rPr lang="de-DE" sz="1400" dirty="0" err="1"/>
              <a:t>unit</a:t>
            </a:r>
            <a:endParaRPr lang="de-DE" sz="1400" dirty="0"/>
          </a:p>
        </p:txBody>
      </p:sp>
      <p:sp>
        <p:nvSpPr>
          <p:cNvPr id="14" name="Textfeld 13"/>
          <p:cNvSpPr txBox="1"/>
          <p:nvPr/>
        </p:nvSpPr>
        <p:spPr>
          <a:xfrm>
            <a:off x="2279175" y="3895592"/>
            <a:ext cx="1761989" cy="24622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900" dirty="0"/>
              <a:t>Magnet (CID)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800" dirty="0" err="1"/>
              <a:t>yoke</a:t>
            </a:r>
            <a:endParaRPr lang="de-DE" sz="8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800" dirty="0"/>
              <a:t>no1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800" dirty="0"/>
              <a:t>no2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800" dirty="0"/>
              <a:t>no3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800" dirty="0"/>
              <a:t>no4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800" dirty="0" err="1"/>
              <a:t>coil</a:t>
            </a:r>
            <a:endParaRPr lang="de-DE" sz="8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800" dirty="0"/>
              <a:t>no1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800" dirty="0"/>
              <a:t>no2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800" dirty="0"/>
              <a:t>no3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800" dirty="0"/>
              <a:t>no4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800" dirty="0" err="1"/>
              <a:t>connection</a:t>
            </a:r>
            <a:r>
              <a:rPr lang="de-DE" sz="800" dirty="0"/>
              <a:t> box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800" dirty="0" err="1"/>
              <a:t>base</a:t>
            </a:r>
            <a:r>
              <a:rPr lang="de-DE" sz="800" dirty="0"/>
              <a:t> </a:t>
            </a:r>
            <a:r>
              <a:rPr lang="de-DE" sz="800" dirty="0" err="1"/>
              <a:t>frame</a:t>
            </a:r>
            <a:endParaRPr lang="de-DE" sz="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800" dirty="0" err="1"/>
              <a:t>alignment</a:t>
            </a:r>
            <a:r>
              <a:rPr lang="de-DE" sz="800" dirty="0"/>
              <a:t> </a:t>
            </a:r>
            <a:r>
              <a:rPr lang="de-DE" sz="800" dirty="0" err="1"/>
              <a:t>supports</a:t>
            </a:r>
            <a:endParaRPr lang="de-DE" sz="8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800" noProof="1"/>
              <a:t>no 1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800" noProof="1"/>
              <a:t>no 2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800" noProof="1"/>
              <a:t>no 3</a:t>
            </a:r>
            <a:endParaRPr lang="de-DE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900" dirty="0" err="1"/>
              <a:t>Vacuum</a:t>
            </a:r>
            <a:r>
              <a:rPr lang="de-DE" sz="900" dirty="0"/>
              <a:t> </a:t>
            </a:r>
            <a:r>
              <a:rPr lang="de-DE" sz="900" dirty="0" err="1"/>
              <a:t>Chamber</a:t>
            </a:r>
            <a:r>
              <a:rPr lang="de-DE" sz="900" dirty="0"/>
              <a:t> (CID)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934647" y="3907371"/>
            <a:ext cx="1365369" cy="12464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900" dirty="0" err="1"/>
              <a:t>Vac</a:t>
            </a:r>
            <a:r>
              <a:rPr lang="de-DE" sz="900" dirty="0"/>
              <a:t> </a:t>
            </a:r>
            <a:r>
              <a:rPr lang="de-DE" sz="900" dirty="0" err="1"/>
              <a:t>chamber</a:t>
            </a:r>
            <a:r>
              <a:rPr lang="de-DE" sz="900" dirty="0"/>
              <a:t> (CID)</a:t>
            </a:r>
          </a:p>
          <a:p>
            <a:pPr lvl="1"/>
            <a:endParaRPr lang="de-DE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900" dirty="0" err="1"/>
              <a:t>support</a:t>
            </a:r>
            <a:r>
              <a:rPr lang="de-DE" sz="900" dirty="0"/>
              <a:t> </a:t>
            </a:r>
            <a:r>
              <a:rPr lang="de-DE" sz="900" dirty="0" err="1"/>
              <a:t>frame</a:t>
            </a:r>
            <a:r>
              <a:rPr lang="de-DE" sz="900" dirty="0"/>
              <a:t> no1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900" dirty="0" err="1"/>
              <a:t>support</a:t>
            </a:r>
            <a:r>
              <a:rPr lang="de-DE" sz="900" dirty="0"/>
              <a:t> </a:t>
            </a:r>
            <a:r>
              <a:rPr lang="de-DE" sz="900" dirty="0" err="1"/>
              <a:t>frame</a:t>
            </a:r>
            <a:r>
              <a:rPr lang="de-DE" sz="900" dirty="0"/>
              <a:t> no2</a:t>
            </a:r>
          </a:p>
          <a:p>
            <a:endParaRPr lang="de-DE" sz="900" dirty="0"/>
          </a:p>
        </p:txBody>
      </p:sp>
      <p:sp>
        <p:nvSpPr>
          <p:cNvPr id="16" name="Textfeld 15"/>
          <p:cNvSpPr txBox="1"/>
          <p:nvPr/>
        </p:nvSpPr>
        <p:spPr>
          <a:xfrm>
            <a:off x="4081557" y="3895592"/>
            <a:ext cx="1825076" cy="242667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900" dirty="0"/>
              <a:t>BI </a:t>
            </a:r>
            <a:r>
              <a:rPr lang="de-DE" sz="900" dirty="0" err="1"/>
              <a:t>Vac</a:t>
            </a:r>
            <a:r>
              <a:rPr lang="de-DE" sz="900" dirty="0"/>
              <a:t> </a:t>
            </a:r>
            <a:r>
              <a:rPr lang="de-DE" sz="900" dirty="0" err="1"/>
              <a:t>chamber</a:t>
            </a:r>
            <a:r>
              <a:rPr lang="de-DE" sz="900" dirty="0"/>
              <a:t> (CID)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800" dirty="0" err="1"/>
              <a:t>Detector</a:t>
            </a:r>
            <a:r>
              <a:rPr lang="de-DE" sz="800" dirty="0"/>
              <a:t> 1 (CID)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800" dirty="0" err="1"/>
              <a:t>part</a:t>
            </a:r>
            <a:r>
              <a:rPr lang="de-DE" sz="800" dirty="0"/>
              <a:t> no1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800" dirty="0" err="1"/>
              <a:t>flange</a:t>
            </a:r>
            <a:endParaRPr lang="de-DE" sz="8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800" dirty="0" err="1"/>
              <a:t>part</a:t>
            </a:r>
            <a:r>
              <a:rPr lang="de-DE" sz="800" dirty="0"/>
              <a:t> no2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800" dirty="0" err="1"/>
              <a:t>Detector</a:t>
            </a:r>
            <a:r>
              <a:rPr lang="de-DE" sz="800" dirty="0"/>
              <a:t> 2 (CID)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800" dirty="0" err="1"/>
              <a:t>part</a:t>
            </a:r>
            <a:r>
              <a:rPr lang="de-DE" sz="800" dirty="0"/>
              <a:t> no1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800" dirty="0" err="1"/>
              <a:t>flange</a:t>
            </a:r>
            <a:endParaRPr lang="de-DE" sz="8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800" dirty="0" err="1"/>
              <a:t>part</a:t>
            </a:r>
            <a:r>
              <a:rPr lang="de-DE" sz="800" dirty="0"/>
              <a:t> no2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800" dirty="0" err="1"/>
              <a:t>Vac</a:t>
            </a:r>
            <a:r>
              <a:rPr lang="de-DE" sz="800" dirty="0"/>
              <a:t> pump (CID)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800" dirty="0" err="1"/>
              <a:t>Vac</a:t>
            </a:r>
            <a:r>
              <a:rPr lang="de-DE" sz="800" dirty="0"/>
              <a:t> </a:t>
            </a:r>
            <a:r>
              <a:rPr lang="de-DE" sz="800" dirty="0" err="1"/>
              <a:t>diagnostics</a:t>
            </a:r>
            <a:r>
              <a:rPr lang="de-DE" sz="800" dirty="0"/>
              <a:t> (CID)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800" dirty="0" err="1"/>
              <a:t>connection</a:t>
            </a:r>
            <a:r>
              <a:rPr lang="de-DE" sz="800" dirty="0"/>
              <a:t> box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800" dirty="0" err="1"/>
              <a:t>base</a:t>
            </a:r>
            <a:r>
              <a:rPr lang="de-DE" sz="800" dirty="0"/>
              <a:t> </a:t>
            </a:r>
            <a:r>
              <a:rPr lang="de-DE" sz="800" dirty="0" err="1"/>
              <a:t>frame</a:t>
            </a:r>
            <a:endParaRPr lang="de-DE" sz="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800" dirty="0" err="1"/>
              <a:t>alignment</a:t>
            </a:r>
            <a:r>
              <a:rPr lang="de-DE" sz="800" dirty="0"/>
              <a:t> </a:t>
            </a:r>
            <a:r>
              <a:rPr lang="de-DE" sz="800" dirty="0" err="1"/>
              <a:t>supports</a:t>
            </a:r>
            <a:endParaRPr lang="de-DE" sz="8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800" noProof="1"/>
              <a:t>no 1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800" noProof="1"/>
              <a:t>no 2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800" noProof="1"/>
              <a:t>no 3</a:t>
            </a:r>
            <a:endParaRPr lang="de-DE" sz="1200" dirty="0"/>
          </a:p>
        </p:txBody>
      </p:sp>
      <p:sp>
        <p:nvSpPr>
          <p:cNvPr id="17" name="Textfeld 16"/>
          <p:cNvSpPr txBox="1"/>
          <p:nvPr/>
        </p:nvSpPr>
        <p:spPr>
          <a:xfrm>
            <a:off x="7343800" y="3895592"/>
            <a:ext cx="1800200" cy="143116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900" dirty="0"/>
              <a:t>Magnet (CID)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800" dirty="0" err="1"/>
              <a:t>yoke</a:t>
            </a:r>
            <a:endParaRPr lang="de-DE" sz="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800" dirty="0" err="1"/>
              <a:t>coil</a:t>
            </a:r>
            <a:endParaRPr lang="de-DE" sz="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800" dirty="0" err="1"/>
              <a:t>connection</a:t>
            </a:r>
            <a:r>
              <a:rPr lang="de-DE" sz="800" dirty="0"/>
              <a:t> box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800" dirty="0" err="1"/>
              <a:t>base</a:t>
            </a:r>
            <a:r>
              <a:rPr lang="de-DE" sz="800" dirty="0"/>
              <a:t> </a:t>
            </a:r>
            <a:r>
              <a:rPr lang="de-DE" sz="800" dirty="0" err="1"/>
              <a:t>frame</a:t>
            </a:r>
            <a:endParaRPr lang="de-DE" sz="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800" dirty="0" err="1"/>
              <a:t>alignment</a:t>
            </a:r>
            <a:r>
              <a:rPr lang="de-DE" sz="800" dirty="0"/>
              <a:t> </a:t>
            </a:r>
            <a:r>
              <a:rPr lang="de-DE" sz="800" dirty="0" err="1"/>
              <a:t>supports</a:t>
            </a:r>
            <a:endParaRPr lang="de-DE" sz="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900" dirty="0" err="1"/>
              <a:t>Vacuum</a:t>
            </a:r>
            <a:r>
              <a:rPr lang="de-DE" sz="900" dirty="0"/>
              <a:t> </a:t>
            </a:r>
            <a:r>
              <a:rPr lang="de-DE" sz="900" dirty="0" err="1"/>
              <a:t>Chamber</a:t>
            </a:r>
            <a:r>
              <a:rPr lang="de-DE" sz="900" dirty="0"/>
              <a:t> (CID)</a:t>
            </a:r>
          </a:p>
          <a:p>
            <a:endParaRPr lang="de-DE" sz="900" dirty="0"/>
          </a:p>
        </p:txBody>
      </p:sp>
      <p:sp>
        <p:nvSpPr>
          <p:cNvPr id="3" name="Textfeld 2"/>
          <p:cNvSpPr txBox="1"/>
          <p:nvPr/>
        </p:nvSpPr>
        <p:spPr>
          <a:xfrm>
            <a:off x="6064080" y="5328277"/>
            <a:ext cx="22573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Each</a:t>
            </a:r>
            <a:r>
              <a:rPr lang="de-DE" sz="10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de-DE" sz="10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defined</a:t>
            </a:r>
            <a:r>
              <a:rPr lang="de-DE" sz="10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de-DE" sz="10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Assembly</a:t>
            </a:r>
            <a:r>
              <a:rPr lang="de-DE" sz="1000" b="1" dirty="0">
                <a:solidFill>
                  <a:srgbClr val="0070C0"/>
                </a:solidFill>
                <a:sym typeface="Wingdings" panose="05000000000000000000" pitchFamily="2" charset="2"/>
              </a:rPr>
              <a:t> Unit: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dirty="0" err="1">
                <a:solidFill>
                  <a:srgbClr val="0070C0"/>
                </a:solidFill>
                <a:sym typeface="Wingdings" panose="05000000000000000000" pitchFamily="2" charset="2"/>
              </a:rPr>
              <a:t>Documentation</a:t>
            </a:r>
            <a:r>
              <a:rPr lang="de-DE" sz="1000" dirty="0">
                <a:solidFill>
                  <a:srgbClr val="0070C0"/>
                </a:solidFill>
                <a:sym typeface="Wingdings" panose="05000000000000000000" pitchFamily="2" charset="2"/>
              </a:rPr>
              <a:t> in PLM </a:t>
            </a:r>
            <a:r>
              <a:rPr lang="de-DE" sz="1000" dirty="0" err="1">
                <a:solidFill>
                  <a:srgbClr val="0070C0"/>
                </a:solidFill>
                <a:sym typeface="Wingdings" panose="05000000000000000000" pitchFamily="2" charset="2"/>
              </a:rPr>
              <a:t>including</a:t>
            </a:r>
            <a:r>
              <a:rPr lang="de-DE" sz="1000" dirty="0">
                <a:solidFill>
                  <a:srgbClr val="0070C0"/>
                </a:solidFill>
                <a:sym typeface="Wingdings" panose="05000000000000000000" pitchFamily="2" charset="2"/>
              </a:rPr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rgbClr val="0070C0"/>
                </a:solidFill>
                <a:sym typeface="Wingdings" panose="05000000000000000000" pitchFamily="2" charset="2"/>
              </a:rPr>
              <a:t>Sub-</a:t>
            </a:r>
            <a:r>
              <a:rPr lang="de-DE" sz="1000" dirty="0" err="1">
                <a:solidFill>
                  <a:srgbClr val="0070C0"/>
                </a:solidFill>
                <a:sym typeface="Wingdings" panose="05000000000000000000" pitchFamily="2" charset="2"/>
              </a:rPr>
              <a:t>components</a:t>
            </a:r>
            <a:endParaRPr lang="de-DE" sz="1000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rgbClr val="0070C0"/>
                </a:solidFill>
                <a:sym typeface="Wingdings" panose="05000000000000000000" pitchFamily="2" charset="2"/>
              </a:rPr>
              <a:t>Status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rgbClr val="0070C0"/>
                </a:solidFill>
                <a:sym typeface="Wingdings" panose="05000000000000000000" pitchFamily="2" charset="2"/>
              </a:rPr>
              <a:t>Location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000" dirty="0" err="1">
                <a:solidFill>
                  <a:srgbClr val="0070C0"/>
                </a:solidFill>
                <a:sym typeface="Wingdings" panose="05000000000000000000" pitchFamily="2" charset="2"/>
              </a:rPr>
              <a:t>executed</a:t>
            </a:r>
            <a:r>
              <a:rPr lang="de-DE" sz="100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de-DE" sz="1000" dirty="0" err="1">
                <a:solidFill>
                  <a:srgbClr val="0070C0"/>
                </a:solidFill>
                <a:sym typeface="Wingdings" panose="05000000000000000000" pitchFamily="2" charset="2"/>
              </a:rPr>
              <a:t>works</a:t>
            </a:r>
            <a:r>
              <a:rPr lang="de-DE" sz="100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de-DE" sz="1000" dirty="0" err="1">
                <a:solidFill>
                  <a:srgbClr val="0070C0"/>
                </a:solidFill>
                <a:sym typeface="Wingdings" panose="05000000000000000000" pitchFamily="2" charset="2"/>
              </a:rPr>
              <a:t>and</a:t>
            </a:r>
            <a:r>
              <a:rPr lang="de-DE" sz="100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de-DE" sz="1000" dirty="0" err="1">
                <a:solidFill>
                  <a:srgbClr val="0070C0"/>
                </a:solidFill>
                <a:sym typeface="Wingdings" panose="05000000000000000000" pitchFamily="2" charset="2"/>
              </a:rPr>
              <a:t>tests</a:t>
            </a:r>
            <a:endParaRPr lang="de-DE" sz="1000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de-DE" sz="1000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000" dirty="0"/>
          </a:p>
        </p:txBody>
      </p:sp>
      <p:sp>
        <p:nvSpPr>
          <p:cNvPr id="20" name="Titel 1"/>
          <p:cNvSpPr>
            <a:spLocks/>
          </p:cNvSpPr>
          <p:nvPr/>
        </p:nvSpPr>
        <p:spPr bwMode="auto">
          <a:xfrm>
            <a:off x="288000" y="180000"/>
            <a:ext cx="860583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ru-RU" sz="2800" dirty="0">
                <a:solidFill>
                  <a:srgbClr val="00599D"/>
                </a:solidFill>
              </a:rPr>
              <a:t>Machine </a:t>
            </a:r>
            <a:r>
              <a:rPr lang="en-US" altLang="ru-RU" sz="2800" dirty="0" smtClean="0">
                <a:solidFill>
                  <a:srgbClr val="00599D"/>
                </a:solidFill>
              </a:rPr>
              <a:t>Installation – </a:t>
            </a:r>
            <a:r>
              <a:rPr lang="en-US" altLang="ru-RU" sz="2000" dirty="0" smtClean="0">
                <a:solidFill>
                  <a:srgbClr val="00599D"/>
                </a:solidFill>
              </a:rPr>
              <a:t>Definition of Assembly Units</a:t>
            </a:r>
            <a:endParaRPr lang="en-US" altLang="ru-RU" sz="2000" dirty="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78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439738" y="188640"/>
            <a:ext cx="860583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9pPr>
          </a:lstStyle>
          <a:p>
            <a:r>
              <a:rPr lang="en-US" sz="2000" b="1" dirty="0" smtClean="0"/>
              <a:t>Site Management – Pre-Assembly &amp; Installation</a:t>
            </a:r>
            <a:endParaRPr lang="de-DE" sz="2000" b="1" kern="0" dirty="0">
              <a:solidFill>
                <a:srgbClr val="0070C0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lIns="360000" tIns="360000"/>
          <a:lstStyle/>
          <a:p>
            <a:endParaRPr lang="de-DE" sz="1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</a:rPr>
              <a:t>Installation: </a:t>
            </a:r>
            <a:endParaRPr lang="de-DE" sz="1800" dirty="0">
              <a:solidFill>
                <a:schemeClr val="tx1"/>
              </a:solidFill>
            </a:endParaRPr>
          </a:p>
          <a:p>
            <a:pPr marL="676275" lvl="1" indent="-342900">
              <a:buFont typeface="Arial" panose="020B0604020202020204" pitchFamily="34" charset="0"/>
              <a:buChar char="•"/>
            </a:pPr>
            <a:r>
              <a:rPr lang="de-DE" sz="1400" dirty="0" err="1"/>
              <a:t>technical</a:t>
            </a:r>
            <a:r>
              <a:rPr lang="de-DE" sz="1400" dirty="0"/>
              <a:t> </a:t>
            </a:r>
            <a:r>
              <a:rPr lang="de-DE" sz="1400" dirty="0" err="1"/>
              <a:t>drawings</a:t>
            </a:r>
            <a:r>
              <a:rPr lang="de-DE" sz="1400" dirty="0"/>
              <a:t> </a:t>
            </a:r>
            <a:r>
              <a:rPr lang="de-DE" sz="1400" dirty="0" err="1"/>
              <a:t>assembly</a:t>
            </a:r>
            <a:r>
              <a:rPr lang="de-DE" sz="1400" dirty="0"/>
              <a:t> </a:t>
            </a:r>
            <a:r>
              <a:rPr lang="de-DE" sz="1400" dirty="0" err="1"/>
              <a:t>unit</a:t>
            </a:r>
            <a:r>
              <a:rPr lang="de-DE" sz="1400" dirty="0"/>
              <a:t>  </a:t>
            </a:r>
            <a:r>
              <a:rPr lang="de-DE" sz="1400" dirty="0" smtClean="0"/>
              <a:t>&amp; </a:t>
            </a:r>
            <a:r>
              <a:rPr lang="de-DE" sz="1400" dirty="0" err="1" smtClean="0"/>
              <a:t>accelerator</a:t>
            </a:r>
            <a:r>
              <a:rPr lang="de-DE" sz="1400" dirty="0" smtClean="0"/>
              <a:t> </a:t>
            </a:r>
            <a:r>
              <a:rPr lang="de-DE" sz="1400" dirty="0" err="1" smtClean="0"/>
              <a:t>section</a:t>
            </a:r>
            <a:endParaRPr lang="de-DE" sz="1400" dirty="0"/>
          </a:p>
          <a:p>
            <a:pPr marL="676275" lvl="1" indent="-342900">
              <a:buFont typeface="Arial" panose="020B0604020202020204" pitchFamily="34" charset="0"/>
              <a:buChar char="•"/>
            </a:pPr>
            <a:r>
              <a:rPr lang="de-DE" sz="1400" dirty="0" err="1"/>
              <a:t>parts</a:t>
            </a:r>
            <a:r>
              <a:rPr lang="de-DE" sz="1400" dirty="0"/>
              <a:t> </a:t>
            </a:r>
            <a:r>
              <a:rPr lang="de-DE" sz="1400" dirty="0" err="1"/>
              <a:t>list</a:t>
            </a:r>
            <a:endParaRPr lang="de-DE" sz="1400" dirty="0"/>
          </a:p>
          <a:p>
            <a:pPr marL="676275" lvl="1" indent="-342900">
              <a:buFont typeface="Arial" panose="020B0604020202020204" pitchFamily="34" charset="0"/>
              <a:buChar char="•"/>
            </a:pPr>
            <a:r>
              <a:rPr lang="de-DE" sz="1400" dirty="0" err="1"/>
              <a:t>work</a:t>
            </a:r>
            <a:r>
              <a:rPr lang="de-DE" sz="1400" dirty="0"/>
              <a:t> </a:t>
            </a:r>
            <a:r>
              <a:rPr lang="de-DE" sz="1400" dirty="0" err="1" smtClean="0"/>
              <a:t>instructions</a:t>
            </a:r>
            <a:endParaRPr lang="de-DE" sz="1400" dirty="0" smtClean="0"/>
          </a:p>
          <a:p>
            <a:pPr marL="676275" lvl="1" indent="-342900">
              <a:buFont typeface="Arial" panose="020B0604020202020204" pitchFamily="34" charset="0"/>
              <a:buChar char="•"/>
            </a:pPr>
            <a:r>
              <a:rPr lang="de-DE" sz="1400" dirty="0" err="1" smtClean="0"/>
              <a:t>risk</a:t>
            </a:r>
            <a:r>
              <a:rPr lang="de-DE" sz="1400" dirty="0" smtClean="0"/>
              <a:t> </a:t>
            </a:r>
            <a:r>
              <a:rPr lang="de-DE" sz="1400" dirty="0" err="1" smtClean="0"/>
              <a:t>assesment</a:t>
            </a:r>
            <a:r>
              <a:rPr lang="de-DE" sz="1400" dirty="0" smtClean="0"/>
              <a:t> (</a:t>
            </a:r>
            <a:r>
              <a:rPr lang="de-DE" sz="1400" dirty="0" err="1" smtClean="0"/>
              <a:t>safety</a:t>
            </a:r>
            <a:r>
              <a:rPr lang="de-DE" sz="1400" dirty="0" smtClean="0"/>
              <a:t> at </a:t>
            </a:r>
            <a:r>
              <a:rPr lang="de-DE" sz="1400" dirty="0" err="1" smtClean="0"/>
              <a:t>work</a:t>
            </a:r>
            <a:r>
              <a:rPr lang="de-DE" sz="1400" dirty="0" smtClean="0"/>
              <a:t>)</a:t>
            </a:r>
            <a:endParaRPr lang="de-DE" sz="1400" dirty="0"/>
          </a:p>
          <a:p>
            <a:pPr marL="676275" lvl="1" indent="-342900">
              <a:buFont typeface="Arial" panose="020B0604020202020204" pitchFamily="34" charset="0"/>
              <a:buChar char="•"/>
            </a:pPr>
            <a:r>
              <a:rPr lang="de-DE" sz="1400" dirty="0" smtClean="0"/>
              <a:t>QC </a:t>
            </a:r>
            <a:r>
              <a:rPr lang="de-DE" sz="1400" dirty="0" err="1" smtClean="0"/>
              <a:t>protocols</a:t>
            </a:r>
            <a:endParaRPr lang="de-DE" sz="1400" dirty="0"/>
          </a:p>
          <a:p>
            <a:pPr marL="676275" lvl="1" indent="-342900">
              <a:buFont typeface="Arial" panose="020B0604020202020204" pitchFamily="34" charset="0"/>
              <a:buChar char="•"/>
            </a:pPr>
            <a:r>
              <a:rPr lang="de-DE" sz="1400" dirty="0" err="1"/>
              <a:t>documentation</a:t>
            </a:r>
            <a:r>
              <a:rPr lang="de-DE" sz="1400" dirty="0"/>
              <a:t> </a:t>
            </a:r>
            <a:r>
              <a:rPr lang="de-DE" sz="1400" dirty="0" err="1"/>
              <a:t>as</a:t>
            </a:r>
            <a:r>
              <a:rPr lang="de-DE" sz="1400" dirty="0"/>
              <a:t> </a:t>
            </a:r>
            <a:r>
              <a:rPr lang="de-DE" sz="1400" dirty="0" err="1" smtClean="0"/>
              <a:t>built</a:t>
            </a:r>
            <a:endParaRPr lang="de-DE" sz="1400" dirty="0" smtClean="0"/>
          </a:p>
          <a:p>
            <a:pPr marL="676275" lvl="1" indent="-34290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676275" lvl="1" indent="-342900">
              <a:buFont typeface="Arial" panose="020B0604020202020204" pitchFamily="34" charset="0"/>
              <a:buChar char="•"/>
            </a:pPr>
            <a:endParaRPr lang="de-DE" sz="1400" dirty="0" smtClean="0"/>
          </a:p>
          <a:p>
            <a:r>
              <a:rPr lang="de-DE" sz="1600" dirty="0">
                <a:latin typeface="Franklin Gothic Demi" panose="020B0703020102020204" pitchFamily="34" charset="0"/>
              </a:rPr>
              <a:t>Objektive </a:t>
            </a:r>
            <a:r>
              <a:rPr lang="de-DE" sz="1600" dirty="0" smtClean="0">
                <a:latin typeface="Franklin Gothic Demi" panose="020B0703020102020204" pitchFamily="34" charset="0"/>
              </a:rPr>
              <a:t>2 (Installation </a:t>
            </a:r>
            <a:r>
              <a:rPr lang="de-DE" sz="1600" dirty="0" err="1" smtClean="0">
                <a:latin typeface="Franklin Gothic Demi" panose="020B0703020102020204" pitchFamily="34" charset="0"/>
              </a:rPr>
              <a:t>manual</a:t>
            </a:r>
            <a:r>
              <a:rPr lang="de-DE" sz="1600" dirty="0" smtClean="0">
                <a:latin typeface="Franklin Gothic Demi" panose="020B0703020102020204" pitchFamily="34" charset="0"/>
              </a:rPr>
              <a:t>)</a:t>
            </a:r>
            <a:r>
              <a:rPr lang="de-DE" sz="1400" dirty="0" smtClean="0">
                <a:latin typeface="Franklin Gothic Demi" panose="020B0703020102020204" pitchFamily="34" charset="0"/>
              </a:rPr>
              <a:t>:</a:t>
            </a:r>
            <a:endParaRPr lang="de-DE" sz="1400" dirty="0">
              <a:latin typeface="Franklin Gothic Demi" panose="020B0703020102020204" pitchFamily="34" charset="0"/>
            </a:endParaRPr>
          </a:p>
          <a:p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agree</a:t>
            </a:r>
            <a:r>
              <a:rPr lang="de-DE" sz="1400" dirty="0"/>
              <a:t> </a:t>
            </a:r>
            <a:r>
              <a:rPr lang="de-DE" sz="1400" dirty="0" err="1"/>
              <a:t>scope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content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required</a:t>
            </a:r>
            <a:r>
              <a:rPr lang="de-DE" sz="1400" dirty="0"/>
              <a:t> </a:t>
            </a:r>
            <a:r>
              <a:rPr lang="de-DE" sz="1400" dirty="0" err="1"/>
              <a:t>documentation</a:t>
            </a:r>
            <a:r>
              <a:rPr lang="de-DE" sz="1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confirm</a:t>
            </a:r>
            <a:r>
              <a:rPr lang="de-DE" sz="1400" dirty="0"/>
              <a:t> </a:t>
            </a:r>
            <a:r>
              <a:rPr lang="de-DE" sz="1400" dirty="0" err="1"/>
              <a:t>contractual</a:t>
            </a:r>
            <a:r>
              <a:rPr lang="de-DE" sz="1400" dirty="0"/>
              <a:t> </a:t>
            </a:r>
            <a:r>
              <a:rPr lang="de-DE" sz="1400" dirty="0" err="1"/>
              <a:t>obligations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partner‘s</a:t>
            </a:r>
            <a:r>
              <a:rPr lang="de-DE" sz="1400" dirty="0"/>
              <a:t> </a:t>
            </a:r>
            <a:r>
              <a:rPr lang="de-DE" sz="1400" dirty="0" err="1"/>
              <a:t>responsibilities</a:t>
            </a:r>
            <a:r>
              <a:rPr lang="de-DE" sz="1400" dirty="0"/>
              <a:t>.</a:t>
            </a:r>
          </a:p>
          <a:p>
            <a:pPr marL="676275" lvl="1" indent="-34290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676275" lvl="1" indent="-34290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3E67DB-3F5A-400D-8115-4A6680BE68C1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 rot="1478361">
            <a:off x="6439419" y="835101"/>
            <a:ext cx="179632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HEBT </a:t>
            </a:r>
            <a:r>
              <a:rPr lang="de-DE" dirty="0" err="1" smtClean="0"/>
              <a:t>contracts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 rot="1478361">
            <a:off x="6380065" y="1199806"/>
            <a:ext cx="151836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CR </a:t>
            </a:r>
            <a:r>
              <a:rPr lang="de-DE" dirty="0" err="1" smtClean="0"/>
              <a:t>contracts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916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439738" y="188640"/>
            <a:ext cx="860583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9pPr>
          </a:lstStyle>
          <a:p>
            <a:r>
              <a:rPr lang="en-US" sz="2000" b="1" dirty="0" smtClean="0"/>
              <a:t>Site Management – Pre-Assembly &amp; Installation</a:t>
            </a:r>
            <a:endParaRPr lang="de-DE" sz="2000" b="1" kern="0" dirty="0">
              <a:solidFill>
                <a:srgbClr val="0070C0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83345" y="980728"/>
            <a:ext cx="8862230" cy="5472608"/>
          </a:xfrm>
          <a:solidFill>
            <a:schemeClr val="bg1">
              <a:lumMod val="85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lIns="360000" tIns="360000"/>
          <a:lstStyle/>
          <a:p>
            <a:endParaRPr lang="de-DE" sz="1800" dirty="0" smtClean="0">
              <a:solidFill>
                <a:schemeClr val="tx1"/>
              </a:solidFill>
            </a:endParaRPr>
          </a:p>
          <a:p>
            <a:r>
              <a:rPr lang="de-DE" sz="1800" dirty="0" err="1" smtClean="0">
                <a:solidFill>
                  <a:schemeClr val="tx1"/>
                </a:solidFill>
              </a:rPr>
              <a:t>documents</a:t>
            </a:r>
            <a:r>
              <a:rPr lang="de-DE" sz="1800" dirty="0" smtClean="0">
                <a:solidFill>
                  <a:schemeClr val="tx1"/>
                </a:solidFill>
              </a:rPr>
              <a:t> essential </a:t>
            </a:r>
            <a:r>
              <a:rPr lang="de-DE" sz="1800" dirty="0" err="1" smtClean="0">
                <a:solidFill>
                  <a:schemeClr val="tx1"/>
                </a:solidFill>
              </a:rPr>
              <a:t>for</a:t>
            </a:r>
            <a:r>
              <a:rPr lang="de-DE" sz="1800" dirty="0" smtClean="0">
                <a:solidFill>
                  <a:schemeClr val="tx1"/>
                </a:solidFill>
              </a:rPr>
              <a:t> Installation, </a:t>
            </a:r>
            <a:r>
              <a:rPr lang="de-DE" sz="1800" dirty="0" err="1" smtClean="0">
                <a:solidFill>
                  <a:schemeClr val="tx1"/>
                </a:solidFill>
              </a:rPr>
              <a:t>contracted</a:t>
            </a:r>
            <a:r>
              <a:rPr lang="de-DE" sz="1800" dirty="0" smtClean="0">
                <a:solidFill>
                  <a:schemeClr val="tx1"/>
                </a:solidFill>
              </a:rPr>
              <a:t> (?) FAIR /BINP: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chemeClr val="tx1"/>
                </a:solidFill>
              </a:rPr>
              <a:t>sector</a:t>
            </a:r>
            <a:r>
              <a:rPr lang="de-DE" sz="1400" dirty="0" smtClean="0">
                <a:solidFill>
                  <a:schemeClr val="tx1"/>
                </a:solidFill>
              </a:rPr>
              <a:t>  </a:t>
            </a:r>
            <a:r>
              <a:rPr lang="de-DE" sz="1400" dirty="0" err="1" smtClean="0">
                <a:solidFill>
                  <a:schemeClr val="tx1"/>
                </a:solidFill>
              </a:rPr>
              <a:t>technical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drawings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chemeClr val="tx1"/>
                </a:solidFill>
              </a:rPr>
              <a:t>sector</a:t>
            </a:r>
            <a:r>
              <a:rPr lang="de-DE" sz="1400" dirty="0" smtClean="0">
                <a:solidFill>
                  <a:schemeClr val="tx1"/>
                </a:solidFill>
              </a:rPr>
              <a:t>  QC </a:t>
            </a:r>
            <a:r>
              <a:rPr lang="de-DE" sz="1400" dirty="0" err="1" smtClean="0">
                <a:solidFill>
                  <a:schemeClr val="tx1"/>
                </a:solidFill>
              </a:rPr>
              <a:t>protocols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chemeClr val="tx1"/>
                </a:solidFill>
              </a:rPr>
              <a:t>handling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instructions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>
                <a:solidFill>
                  <a:schemeClr val="tx1"/>
                </a:solidFill>
              </a:rPr>
              <a:t>risk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assesment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 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….</a:t>
            </a:r>
            <a:r>
              <a:rPr lang="de-DE" sz="1400" dirty="0" err="1" smtClean="0">
                <a:solidFill>
                  <a:schemeClr val="tx1"/>
                </a:solidFill>
              </a:rPr>
              <a:t>documents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for</a:t>
            </a:r>
            <a:r>
              <a:rPr lang="de-DE" sz="1400" dirty="0" smtClean="0">
                <a:solidFill>
                  <a:schemeClr val="tx1"/>
                </a:solidFill>
              </a:rPr>
              <a:t> final </a:t>
            </a:r>
            <a:r>
              <a:rPr lang="de-DE" sz="1400" dirty="0" err="1" smtClean="0">
                <a:solidFill>
                  <a:schemeClr val="tx1"/>
                </a:solidFill>
              </a:rPr>
              <a:t>sector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testing</a:t>
            </a:r>
            <a:r>
              <a:rPr lang="de-DE" sz="1400" dirty="0" smtClean="0">
                <a:solidFill>
                  <a:schemeClr val="tx1"/>
                </a:solidFill>
              </a:rPr>
              <a:t> ?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….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 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Not </a:t>
            </a:r>
            <a:r>
              <a:rPr lang="de-DE" sz="1400" dirty="0" err="1" smtClean="0">
                <a:solidFill>
                  <a:schemeClr val="tx1"/>
                </a:solidFill>
              </a:rPr>
              <a:t>included</a:t>
            </a:r>
            <a:r>
              <a:rPr lang="de-DE" sz="1400" dirty="0" smtClean="0">
                <a:solidFill>
                  <a:schemeClr val="tx1"/>
                </a:solidFill>
              </a:rPr>
              <a:t> in </a:t>
            </a:r>
            <a:r>
              <a:rPr lang="de-DE" sz="1400" dirty="0" err="1" smtClean="0">
                <a:solidFill>
                  <a:schemeClr val="tx1"/>
                </a:solidFill>
              </a:rPr>
              <a:t>contracts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between</a:t>
            </a:r>
            <a:r>
              <a:rPr lang="de-DE" sz="1400" dirty="0" smtClean="0">
                <a:solidFill>
                  <a:schemeClr val="tx1"/>
                </a:solidFill>
              </a:rPr>
              <a:t> BINP </a:t>
            </a:r>
            <a:r>
              <a:rPr lang="de-DE" sz="1400" dirty="0" err="1" smtClean="0">
                <a:solidFill>
                  <a:schemeClr val="tx1"/>
                </a:solidFill>
              </a:rPr>
              <a:t>and</a:t>
            </a:r>
            <a:r>
              <a:rPr lang="de-DE" sz="1400" dirty="0" smtClean="0">
                <a:solidFill>
                  <a:schemeClr val="tx1"/>
                </a:solidFill>
              </a:rPr>
              <a:t> FAIR: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 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…..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…</a:t>
            </a:r>
          </a:p>
          <a:p>
            <a:pPr marL="333375" lvl="1" indent="0">
              <a:buNone/>
            </a:pPr>
            <a:endParaRPr lang="de-DE" sz="1200" b="1" dirty="0">
              <a:solidFill>
                <a:srgbClr val="FF0000"/>
              </a:solidFill>
            </a:endParaRPr>
          </a:p>
          <a:p>
            <a:r>
              <a:rPr lang="de-DE" sz="1200" dirty="0">
                <a:latin typeface="Franklin Gothic Demi" panose="020B0703020102020204" pitchFamily="34" charset="0"/>
              </a:rPr>
              <a:t>Objektive </a:t>
            </a:r>
            <a:r>
              <a:rPr lang="de-DE" sz="1200" dirty="0" smtClean="0">
                <a:latin typeface="Franklin Gothic Demi" panose="020B0703020102020204" pitchFamily="34" charset="0"/>
              </a:rPr>
              <a:t> :</a:t>
            </a:r>
            <a:endParaRPr lang="de-DE" sz="1200" dirty="0">
              <a:latin typeface="Franklin Gothic Demi" panose="020B0703020102020204" pitchFamily="34" charset="0"/>
            </a:endParaRPr>
          </a:p>
          <a:p>
            <a:pPr marL="0" indent="0"/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confirm</a:t>
            </a:r>
            <a:r>
              <a:rPr lang="de-DE" sz="1200" dirty="0"/>
              <a:t> </a:t>
            </a:r>
            <a:r>
              <a:rPr lang="de-DE" sz="1200" dirty="0" err="1"/>
              <a:t>contractual</a:t>
            </a:r>
            <a:r>
              <a:rPr lang="de-DE" sz="1200" dirty="0"/>
              <a:t> </a:t>
            </a:r>
            <a:r>
              <a:rPr lang="de-DE" sz="1200" dirty="0" err="1"/>
              <a:t>obligations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partner‘s</a:t>
            </a:r>
            <a:r>
              <a:rPr lang="de-DE" sz="1200" dirty="0"/>
              <a:t> </a:t>
            </a:r>
            <a:r>
              <a:rPr lang="de-DE" sz="1200" dirty="0" err="1"/>
              <a:t>responsibilities</a:t>
            </a:r>
            <a:r>
              <a:rPr lang="de-DE" sz="1200" dirty="0"/>
              <a:t>.</a:t>
            </a:r>
          </a:p>
          <a:p>
            <a:pPr marL="619125" lvl="1" indent="-285750">
              <a:buFont typeface="Arial" panose="020B0604020202020204" pitchFamily="34" charset="0"/>
              <a:buChar char="•"/>
            </a:pP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3E67DB-3F5A-400D-8115-4A6680BE68C1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 rot="1478361">
            <a:off x="6439419" y="835101"/>
            <a:ext cx="179632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HEBT </a:t>
            </a:r>
            <a:r>
              <a:rPr lang="de-DE" dirty="0" err="1" smtClean="0"/>
              <a:t>contracts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16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0_Template_FAIR_Power_Point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797</Words>
  <Application>Microsoft Office PowerPoint</Application>
  <PresentationFormat>Bildschirmpräsentation (4:3)</PresentationFormat>
  <Paragraphs>289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Calibri</vt:lpstr>
      <vt:lpstr>Franklin Gothic Demi</vt:lpstr>
      <vt:lpstr>Wingdings</vt:lpstr>
      <vt:lpstr>Benutzerdefiniertes Design</vt:lpstr>
      <vt:lpstr>10_Template_FAIR_Power_Point</vt:lpstr>
      <vt:lpstr>3rd BINP Workshop Novosibirsk 25. – 29.11.2019 Site Management – Documentation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Installation Resource planning  and capacity requirements</dc:title>
  <dc:creator>Hagelskamp, Harald</dc:creator>
  <cp:lastModifiedBy>Reich-Sprenger, Hartmut Dr.</cp:lastModifiedBy>
  <cp:revision>184</cp:revision>
  <cp:lastPrinted>2018-11-02T08:16:01Z</cp:lastPrinted>
  <dcterms:created xsi:type="dcterms:W3CDTF">2017-08-25T11:07:05Z</dcterms:created>
  <dcterms:modified xsi:type="dcterms:W3CDTF">2019-11-25T04:59:05Z</dcterms:modified>
</cp:coreProperties>
</file>