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</p:sldMasterIdLst>
  <p:notesMasterIdLst>
    <p:notesMasterId r:id="rId26"/>
  </p:notesMasterIdLst>
  <p:sldIdLst>
    <p:sldId id="261" r:id="rId3"/>
    <p:sldId id="423" r:id="rId4"/>
    <p:sldId id="421" r:id="rId5"/>
    <p:sldId id="425" r:id="rId6"/>
    <p:sldId id="422" r:id="rId7"/>
    <p:sldId id="424" r:id="rId8"/>
    <p:sldId id="426" r:id="rId9"/>
    <p:sldId id="427" r:id="rId10"/>
    <p:sldId id="400" r:id="rId11"/>
    <p:sldId id="428" r:id="rId12"/>
    <p:sldId id="429" r:id="rId13"/>
    <p:sldId id="420" r:id="rId14"/>
    <p:sldId id="419" r:id="rId15"/>
    <p:sldId id="409" r:id="rId16"/>
    <p:sldId id="411" r:id="rId17"/>
    <p:sldId id="416" r:id="rId18"/>
    <p:sldId id="417" r:id="rId19"/>
    <p:sldId id="410" r:id="rId20"/>
    <p:sldId id="414" r:id="rId21"/>
    <p:sldId id="415" r:id="rId22"/>
    <p:sldId id="418" r:id="rId23"/>
    <p:sldId id="412" r:id="rId24"/>
    <p:sldId id="402" r:id="rId25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87B6EC7-1830-4C14-9CB1-F385B41433BC}">
          <p14:sldIdLst>
            <p14:sldId id="261"/>
            <p14:sldId id="423"/>
            <p14:sldId id="421"/>
            <p14:sldId id="425"/>
            <p14:sldId id="422"/>
            <p14:sldId id="424"/>
            <p14:sldId id="426"/>
            <p14:sldId id="427"/>
            <p14:sldId id="400"/>
            <p14:sldId id="428"/>
            <p14:sldId id="429"/>
            <p14:sldId id="420"/>
            <p14:sldId id="419"/>
            <p14:sldId id="409"/>
            <p14:sldId id="411"/>
            <p14:sldId id="416"/>
            <p14:sldId id="417"/>
            <p14:sldId id="410"/>
            <p14:sldId id="414"/>
            <p14:sldId id="415"/>
            <p14:sldId id="418"/>
            <p14:sldId id="412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B9F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442" autoAdjust="0"/>
    <p:restoredTop sz="99200" autoAdjust="0"/>
  </p:normalViewPr>
  <p:slideViewPr>
    <p:cSldViewPr>
      <p:cViewPr varScale="1">
        <p:scale>
          <a:sx n="82" d="100"/>
          <a:sy n="82" d="100"/>
        </p:scale>
        <p:origin x="157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69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13103B4-5A4A-4D84-A0D9-BB2FB9108BC5}" type="datetimeFigureOut">
              <a:rPr lang="de-DE" smtClean="0"/>
              <a:t>29.11.2019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9190B2A-419E-4E40-8089-1A34DAAEE9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7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1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6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8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5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723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79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NP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6264697" cy="250825"/>
          </a:xfrm>
        </p:spPr>
        <p:txBody>
          <a:bodyPr/>
          <a:lstStyle>
            <a:lvl1pPr>
              <a:defRPr sz="1000"/>
            </a:lvl1pPr>
          </a:lstStyle>
          <a:p>
            <a:pPr fontAlgn="base">
              <a:spcAft>
                <a:spcPct val="0"/>
              </a:spcAft>
              <a:defRPr/>
            </a:pPr>
            <a:endParaRPr lang="de-DE" alt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85075-FD7A-4005-9B3D-AB5D8A66E66F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73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2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45C3-8270-4D20-B5B2-998B72B7CB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14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2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D382D-C6DA-4720-9D1A-256E987AD2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8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2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0CF91-EF40-4D0A-A120-D52145CB47F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51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2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F1F1-838F-4097-B2FF-4800F54455E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41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2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3619E-943F-4EAF-BF4A-37AE92038F3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14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6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109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7D51-02AF-4D1C-9176-05ED4CC8E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54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F7D3-A6F5-4055-9635-1E4600BA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43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ECF8-9783-4E7B-8096-7ADFB4E46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04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P worksho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85075-FD7A-4005-9B3D-AB5D8A66E66F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-36513" y="6607175"/>
            <a:ext cx="6840761" cy="250825"/>
          </a:xfrm>
        </p:spPr>
        <p:txBody>
          <a:bodyPr/>
          <a:lstStyle>
            <a:lvl1pPr>
              <a:defRPr sz="800" b="1">
                <a:solidFill>
                  <a:srgbClr val="0070C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8427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0D31-0704-4AEC-8EDB-63E3087B1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810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19FA-F87A-4B42-A1CD-0E749B3E7D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66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4B83-5714-4E51-B0B4-92E9DB4C7C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286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074A-3E24-4F58-B20C-32C299F94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169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CE02-E0C1-479C-9C89-82464D2070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831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845-D875-4C8E-A5FF-F5E2C1DC7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35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9476-6003-47DC-8B74-0BB465662B3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23634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8491-D1F0-407F-8B0D-D903EA8FEFB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1936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de-DE" sz="11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FADF-0E9A-4F92-AF26-3F45EF9C938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279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de-DE" sz="110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3C78-4A24-4D2A-9848-984D8FFFAEB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958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de-DE" sz="110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E8FD-C0B5-4D83-BFF5-4470D15BFF4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1991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C501A-8D56-4CA1-AACE-95032C7BB4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7128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1200"/>
            </a:lvl1pPr>
          </a:lstStyle>
          <a:p>
            <a:pPr>
              <a:defRPr/>
            </a:pPr>
            <a:endParaRPr lang="de-DE" sz="11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4B07-853F-40DB-A071-704EFF32D15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0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85075-FD7A-4005-9B3D-AB5D8A66E66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00599D"/>
                </a:solidFill>
                <a:latin typeface="Arial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i="1">
                <a:solidFill>
                  <a:srgbClr val="99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066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8646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586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.xml"/><Relationship Id="rId7" Type="http://schemas.openxmlformats.org/officeDocument/2006/relationships/image" Target="../media/image9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BINP Workshop</a:t>
            </a:r>
            <a:br>
              <a:rPr lang="en-US" dirty="0" smtClean="0"/>
            </a:br>
            <a:r>
              <a:rPr lang="en-US" sz="2400" dirty="0"/>
              <a:t>Novosibirsk 25. – 29.11.2019</a:t>
            </a:r>
            <a:br>
              <a:rPr lang="en-US" sz="2400" dirty="0"/>
            </a:br>
            <a:r>
              <a:rPr lang="en-US" sz="2400" dirty="0" smtClean="0"/>
              <a:t>Site Management – Documentation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 Reich-Sprenger &amp; H </a:t>
            </a:r>
            <a:r>
              <a:rPr lang="en-US" dirty="0" err="1" smtClean="0"/>
              <a:t>Hagelskamp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90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10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2200" b="1" dirty="0" smtClean="0"/>
              <a:t>Pre-Assembly CR and SFRS Target Hall (proposal)</a:t>
            </a:r>
            <a:endParaRPr lang="en-US" altLang="ru-RU" sz="2200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85615"/>
              </p:ext>
            </p:extLst>
          </p:nvPr>
        </p:nvGraphicFramePr>
        <p:xfrm>
          <a:off x="106363" y="1028700"/>
          <a:ext cx="6246017" cy="5253305"/>
        </p:xfrm>
        <a:graphic>
          <a:graphicData uri="http://schemas.openxmlformats.org/drawingml/2006/table">
            <a:tbl>
              <a:tblPr/>
              <a:tblGrid>
                <a:gridCol w="585272">
                  <a:extLst>
                    <a:ext uri="{9D8B030D-6E8A-4147-A177-3AD203B41FA5}">
                      <a16:colId xmlns:a16="http://schemas.microsoft.com/office/drawing/2014/main" val="2530725476"/>
                    </a:ext>
                  </a:extLst>
                </a:gridCol>
                <a:gridCol w="1048808">
                  <a:extLst>
                    <a:ext uri="{9D8B030D-6E8A-4147-A177-3AD203B41FA5}">
                      <a16:colId xmlns:a16="http://schemas.microsoft.com/office/drawing/2014/main" val="1086552253"/>
                    </a:ext>
                  </a:extLst>
                </a:gridCol>
                <a:gridCol w="351163">
                  <a:extLst>
                    <a:ext uri="{9D8B030D-6E8A-4147-A177-3AD203B41FA5}">
                      <a16:colId xmlns:a16="http://schemas.microsoft.com/office/drawing/2014/main" val="733139934"/>
                    </a:ext>
                  </a:extLst>
                </a:gridCol>
                <a:gridCol w="332435">
                  <a:extLst>
                    <a:ext uri="{9D8B030D-6E8A-4147-A177-3AD203B41FA5}">
                      <a16:colId xmlns:a16="http://schemas.microsoft.com/office/drawing/2014/main" val="2942616190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730157452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397257540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1190362363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070027795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572778789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1143726764"/>
                    </a:ext>
                  </a:extLst>
                </a:gridCol>
                <a:gridCol w="285613">
                  <a:extLst>
                    <a:ext uri="{9D8B030D-6E8A-4147-A177-3AD203B41FA5}">
                      <a16:colId xmlns:a16="http://schemas.microsoft.com/office/drawing/2014/main" val="2263506652"/>
                    </a:ext>
                  </a:extLst>
                </a:gridCol>
                <a:gridCol w="271566">
                  <a:extLst>
                    <a:ext uri="{9D8B030D-6E8A-4147-A177-3AD203B41FA5}">
                      <a16:colId xmlns:a16="http://schemas.microsoft.com/office/drawing/2014/main" val="343865053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862860448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341124295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167884487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928434636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1909562726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107408943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2360468263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3819331383"/>
                    </a:ext>
                  </a:extLst>
                </a:gridCol>
                <a:gridCol w="224744">
                  <a:extLst>
                    <a:ext uri="{9D8B030D-6E8A-4147-A177-3AD203B41FA5}">
                      <a16:colId xmlns:a16="http://schemas.microsoft.com/office/drawing/2014/main" val="3643861565"/>
                    </a:ext>
                  </a:extLst>
                </a:gridCol>
              </a:tblGrid>
              <a:tr h="176986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Task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end of SAT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arrival at FAIR (ready for pre-assembly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Q2/2020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Q3/2020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Q4/2020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Q1/2024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Q2/2024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501967"/>
                  </a:ext>
                </a:extLst>
              </a:tr>
              <a:tr h="286549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ready for installation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300" b="0" i="0" u="none" strike="noStrike">
                          <a:solidFill>
                            <a:srgbClr val="363636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G006 (SFRS) Ready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G018 (SFRS) Ready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G007 (CR) ready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448053"/>
                  </a:ext>
                </a:extLst>
              </a:tr>
              <a:tr h="98326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SM_02 FoS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07.04.2020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14.04.2020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70447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LM_11 FoS cool down to 4 K and test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15.09.2020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22.09.2020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27008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29.09.2020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06.10.2020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80431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SM_8 (spare)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27.10.2020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03.11.2020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89425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17.11.2020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8417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08.12.2020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15.12.2020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93854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19.01.2021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26.01.2021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67632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23.02.2021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32890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SM_7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16.03.2021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23.03.2021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71787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20.04.2021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27.04.2021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10973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SCD_01 cool down to 4 K and test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04.05.2021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11.05.2021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60233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04.05.2021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11.05.2021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94797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01.06.2021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08.06.2021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675767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15.06.2021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22.06.2021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6" gridSpan="11"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24574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13.07.2021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20.07.2021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32193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27.07.2021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03.08.2021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014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24.08.2021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31.08.2021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7239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07.09.2021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14.09.2021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1405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07.09.2021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14.09.2021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29074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05.10.2021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41195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19.10.2021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26.10.2021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15740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16.11.2021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23.11.2021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7476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30.11.2021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07.12.2021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61956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25.01.2022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01.02.2022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75767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08.02.2022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15.02.2022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77826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22.03.2022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29.03.2022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88561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05.04.2022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12.04.2022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25144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SCD_11 (branch)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26.04.2022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03.05.2022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01405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10.05.2022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17.05.2022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85571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24.05.2022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31.05.2022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8390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07.06.2022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14.06.2022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98909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21.06.2022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28.06.2022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93604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05.07.2022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12.07.2022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393157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19.07.2022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26.07.2022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53014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02.08.2022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09.08.2022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10216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16.08.2022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23.08.2022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174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30.08.2022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06.09.2022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21610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13.09.2022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20.09.2022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9995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27.09.2022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04.10.2022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8426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18.10.2022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636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25.10.2022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17766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08.11.2022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15.11.2022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37552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SCD_14 (branch)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17.01.2023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24.01.2023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84313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17.01.2023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24.01.2023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38885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13.02.2023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20.02.2023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66331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14.03.2023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21.03.2023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44933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14.03.2023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21.03.2023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80222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24.04.2023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29655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02.05.2023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09.05.2023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987986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05.05.2023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12.05.2023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3061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29.05.2023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05.06.2023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77537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13.06.2023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34627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10.07.2023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17.07.2023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97673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LM_24 (spare)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18.08.2023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25.08.2023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7524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SCD_23 (branch)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22.08.2023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29.08.2023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34153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EB_LM_02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29.09.2023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06.10.2023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192861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LM_23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03.10.2023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8639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EB_LM_04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17.11.2023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89417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EB_LM_01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14.11.2023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21.11.2023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762555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EB_LM_05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19.01.2024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26.01.2024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09968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EB_LM_03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23.01.2024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30.01.2024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03464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EBD_01 FoS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05.02.2024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12.02.2024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12215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EBD_02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08.04.2024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15.04.2024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483710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EBD_03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20.05.2024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27.05.2024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33759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935788"/>
                  </a:ext>
                </a:extLst>
              </a:tr>
              <a:tr h="43647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FOS Dipole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205737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FOS Quad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277393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 series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024322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series (45)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296174"/>
                  </a:ext>
                </a:extLst>
              </a:tr>
              <a:tr h="67423"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81874"/>
                  </a:ext>
                </a:extLst>
              </a:tr>
            </a:tbl>
          </a:graphicData>
        </a:graphic>
      </p:graphicFrame>
      <p:sp>
        <p:nvSpPr>
          <p:cNvPr id="30" name="Textfeld 1"/>
          <p:cNvSpPr txBox="1"/>
          <p:nvPr/>
        </p:nvSpPr>
        <p:spPr>
          <a:xfrm>
            <a:off x="4076945" y="2616521"/>
            <a:ext cx="4937960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14 </a:t>
            </a:r>
            <a:r>
              <a:rPr lang="de-DE" sz="1200" dirty="0" err="1"/>
              <a:t>short</a:t>
            </a:r>
            <a:r>
              <a:rPr lang="de-DE" sz="1200" dirty="0"/>
              <a:t> </a:t>
            </a:r>
            <a:r>
              <a:rPr lang="de-DE" sz="1200" dirty="0" err="1"/>
              <a:t>multiplets</a:t>
            </a:r>
            <a:r>
              <a:rPr lang="de-DE" sz="1200" baseline="0" dirty="0"/>
              <a:t> </a:t>
            </a:r>
            <a:r>
              <a:rPr lang="de-DE" sz="1200" dirty="0"/>
              <a:t> </a:t>
            </a:r>
            <a:r>
              <a:rPr lang="de-DE" sz="1200" dirty="0" err="1"/>
              <a:t>delivered</a:t>
            </a:r>
            <a:r>
              <a:rPr lang="de-DE" sz="1200" dirty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 </a:t>
            </a:r>
            <a:r>
              <a:rPr lang="de-DE" sz="1200" dirty="0" err="1"/>
              <a:t>access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building</a:t>
            </a:r>
            <a:r>
              <a:rPr lang="de-DE" sz="1200" dirty="0"/>
              <a:t> </a:t>
            </a:r>
            <a:r>
              <a:rPr lang="de-DE" sz="1200" b="1" dirty="0"/>
              <a:t>(</a:t>
            </a:r>
            <a:r>
              <a:rPr lang="de-DE" sz="1200" b="1" dirty="0">
                <a:solidFill>
                  <a:schemeClr val="tx1"/>
                </a:solidFill>
                <a:effectLst/>
              </a:rPr>
              <a:t>24t / 18t</a:t>
            </a:r>
            <a:r>
              <a:rPr lang="de-DE" sz="1200" b="1" dirty="0" smtClean="0">
                <a:solidFill>
                  <a:schemeClr val="tx1"/>
                </a:solidFill>
                <a:effectLst/>
              </a:rPr>
              <a:t>)</a:t>
            </a:r>
            <a:endParaRPr lang="de-DE" sz="1200" b="1" dirty="0">
              <a:effectLst/>
            </a:endParaRPr>
          </a:p>
        </p:txBody>
      </p:sp>
      <p:sp>
        <p:nvSpPr>
          <p:cNvPr id="31" name="Textfeld 2"/>
          <p:cNvSpPr txBox="1"/>
          <p:nvPr/>
        </p:nvSpPr>
        <p:spPr>
          <a:xfrm>
            <a:off x="3793793" y="2393885"/>
            <a:ext cx="5235575" cy="276999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5 </a:t>
            </a:r>
            <a:r>
              <a:rPr lang="de-DE" sz="1200" dirty="0" err="1"/>
              <a:t>long</a:t>
            </a:r>
            <a:r>
              <a:rPr lang="de-DE" sz="1200" dirty="0"/>
              <a:t> </a:t>
            </a:r>
            <a:r>
              <a:rPr lang="de-DE" sz="1200" dirty="0" err="1"/>
              <a:t>multiplets</a:t>
            </a:r>
            <a:r>
              <a:rPr lang="de-DE" sz="1200" dirty="0"/>
              <a:t>/</a:t>
            </a:r>
            <a:r>
              <a:rPr lang="de-DE" sz="1200" dirty="0" err="1"/>
              <a:t>dipole</a:t>
            </a:r>
            <a:r>
              <a:rPr lang="de-DE" sz="1200" dirty="0"/>
              <a:t> </a:t>
            </a:r>
            <a:r>
              <a:rPr lang="de-DE" sz="1200" dirty="0" err="1"/>
              <a:t>delivered</a:t>
            </a:r>
            <a:r>
              <a:rPr lang="de-DE" sz="1200" dirty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 </a:t>
            </a:r>
            <a:r>
              <a:rPr lang="de-DE" sz="1200" dirty="0" err="1"/>
              <a:t>access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building</a:t>
            </a:r>
            <a:r>
              <a:rPr lang="de-DE" sz="1200" dirty="0"/>
              <a:t> </a:t>
            </a:r>
            <a:r>
              <a:rPr lang="de-DE" sz="1200" b="1" dirty="0">
                <a:solidFill>
                  <a:schemeClr val="tx1"/>
                </a:solidFill>
                <a:effectLst/>
              </a:rPr>
              <a:t>(59t / 52t)</a:t>
            </a:r>
            <a:endParaRPr lang="de-DE" sz="1200" b="1" dirty="0"/>
          </a:p>
        </p:txBody>
      </p:sp>
      <p:sp>
        <p:nvSpPr>
          <p:cNvPr id="32" name="Textfeld 4"/>
          <p:cNvSpPr txBox="1"/>
          <p:nvPr/>
        </p:nvSpPr>
        <p:spPr>
          <a:xfrm>
            <a:off x="6460056" y="5941988"/>
            <a:ext cx="227007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15 </a:t>
            </a:r>
            <a:r>
              <a:rPr lang="de-DE" sz="1200" dirty="0" err="1"/>
              <a:t>quads</a:t>
            </a:r>
            <a:r>
              <a:rPr lang="de-DE" sz="1200" dirty="0"/>
              <a:t>-groups</a:t>
            </a:r>
            <a:r>
              <a:rPr lang="de-DE" sz="1200" baseline="0" dirty="0"/>
              <a:t>  </a:t>
            </a:r>
            <a:r>
              <a:rPr lang="de-DE" sz="1200" dirty="0" err="1"/>
              <a:t>delivered</a:t>
            </a:r>
            <a:r>
              <a:rPr lang="de-DE" sz="1200" dirty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 </a:t>
            </a:r>
            <a:r>
              <a:rPr lang="de-DE" sz="1200" dirty="0" err="1"/>
              <a:t>access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building</a:t>
            </a:r>
            <a:r>
              <a:rPr lang="de-DE" sz="1200" dirty="0"/>
              <a:t> </a:t>
            </a:r>
            <a:r>
              <a:rPr lang="de-DE" sz="1200" b="1" dirty="0"/>
              <a:t>(</a:t>
            </a:r>
            <a:r>
              <a:rPr lang="de-DE" sz="1200" b="1" dirty="0">
                <a:solidFill>
                  <a:schemeClr val="tx1"/>
                </a:solidFill>
                <a:effectLst/>
              </a:rPr>
              <a:t>22 t)</a:t>
            </a:r>
            <a:endParaRPr lang="de-DE" sz="1200" b="1" dirty="0">
              <a:effectLst/>
            </a:endParaRPr>
          </a:p>
        </p:txBody>
      </p:sp>
      <p:sp>
        <p:nvSpPr>
          <p:cNvPr id="33" name="Textfeld 5"/>
          <p:cNvSpPr txBox="1"/>
          <p:nvPr/>
        </p:nvSpPr>
        <p:spPr>
          <a:xfrm>
            <a:off x="6460055" y="5484338"/>
            <a:ext cx="216239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7 </a:t>
            </a:r>
            <a:r>
              <a:rPr lang="de-DE" sz="1200" dirty="0" err="1"/>
              <a:t>dipoles</a:t>
            </a:r>
            <a:r>
              <a:rPr lang="de-DE" sz="1200" baseline="0" dirty="0"/>
              <a:t>  </a:t>
            </a:r>
            <a:r>
              <a:rPr lang="de-DE" sz="1200" dirty="0" err="1"/>
              <a:t>delivered</a:t>
            </a:r>
            <a:r>
              <a:rPr lang="de-DE" sz="1200" dirty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 </a:t>
            </a:r>
            <a:r>
              <a:rPr lang="de-DE" sz="1200" dirty="0" err="1"/>
              <a:t>access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building</a:t>
            </a:r>
            <a:r>
              <a:rPr lang="de-DE" sz="1200" dirty="0"/>
              <a:t> </a:t>
            </a:r>
            <a:r>
              <a:rPr lang="de-DE" sz="1200" b="1" dirty="0"/>
              <a:t>(</a:t>
            </a:r>
            <a:r>
              <a:rPr lang="de-DE" sz="1200" b="1" dirty="0">
                <a:solidFill>
                  <a:schemeClr val="tx1"/>
                </a:solidFill>
                <a:effectLst/>
              </a:rPr>
              <a:t>60 t)</a:t>
            </a:r>
            <a:endParaRPr lang="de-DE" sz="1200" b="1" dirty="0">
              <a:effectLst/>
            </a:endParaRPr>
          </a:p>
        </p:txBody>
      </p:sp>
      <p:sp>
        <p:nvSpPr>
          <p:cNvPr id="34" name="Textfeld 6"/>
          <p:cNvSpPr txBox="1"/>
          <p:nvPr/>
        </p:nvSpPr>
        <p:spPr>
          <a:xfrm>
            <a:off x="5580112" y="3068960"/>
            <a:ext cx="343479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 </a:t>
            </a:r>
            <a:r>
              <a:rPr lang="de-DE" sz="1600" b="1" dirty="0" smtClean="0"/>
              <a:t>SFRS </a:t>
            </a:r>
            <a:r>
              <a:rPr lang="de-DE" sz="1200" b="1" dirty="0" smtClean="0"/>
              <a:t>Storage </a:t>
            </a:r>
            <a:r>
              <a:rPr lang="de-DE" sz="1200" b="1" dirty="0" err="1" smtClean="0"/>
              <a:t>area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requested</a:t>
            </a:r>
            <a:r>
              <a:rPr lang="de-DE" sz="1200" b="1" dirty="0" smtClean="0"/>
              <a:t> : ~ </a:t>
            </a:r>
            <a:r>
              <a:rPr lang="de-DE" sz="1200" b="1" dirty="0"/>
              <a:t>350 m2</a:t>
            </a:r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sp>
        <p:nvSpPr>
          <p:cNvPr id="16" name="Textfeld 6"/>
          <p:cNvSpPr txBox="1"/>
          <p:nvPr/>
        </p:nvSpPr>
        <p:spPr>
          <a:xfrm>
            <a:off x="5868144" y="4694664"/>
            <a:ext cx="327585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 </a:t>
            </a:r>
            <a:r>
              <a:rPr lang="de-DE" sz="1600" b="1" dirty="0" smtClean="0"/>
              <a:t>CR </a:t>
            </a:r>
            <a:r>
              <a:rPr lang="de-DE" sz="1200" b="1" dirty="0" smtClean="0"/>
              <a:t>Storage </a:t>
            </a:r>
            <a:r>
              <a:rPr lang="de-DE" sz="1200" b="1" dirty="0" err="1" smtClean="0"/>
              <a:t>area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requested</a:t>
            </a:r>
            <a:r>
              <a:rPr lang="de-DE" sz="1200" b="1" dirty="0" smtClean="0"/>
              <a:t> : ~ </a:t>
            </a:r>
            <a:r>
              <a:rPr lang="de-DE" sz="1200" b="1" dirty="0"/>
              <a:t>2</a:t>
            </a:r>
            <a:r>
              <a:rPr lang="de-DE" sz="1200" b="1" dirty="0" smtClean="0"/>
              <a:t>50 </a:t>
            </a:r>
            <a:r>
              <a:rPr lang="de-DE" sz="1200" b="1" dirty="0"/>
              <a:t>m2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3832" y="5879178"/>
            <a:ext cx="51809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 smtClean="0"/>
              <a:t>CR</a:t>
            </a:r>
            <a:endParaRPr lang="de-DE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9905" y="1484784"/>
            <a:ext cx="66396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SFRS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2218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11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15" name="Inhaltsplatzhalter 3"/>
          <p:cNvSpPr txBox="1">
            <a:spLocks/>
          </p:cNvSpPr>
          <p:nvPr/>
        </p:nvSpPr>
        <p:spPr bwMode="auto">
          <a:xfrm>
            <a:off x="496557" y="1144372"/>
            <a:ext cx="4253061" cy="173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endParaRPr lang="de-DE" sz="1800" kern="0" dirty="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200" b="1" dirty="0" smtClean="0"/>
              <a:t>Pre-Assembly CR and SFRS Target Hall (proposal)</a:t>
            </a:r>
            <a:endParaRPr lang="en-US" altLang="ru-RU" sz="2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7" y="1673805"/>
            <a:ext cx="8702101" cy="4438500"/>
          </a:xfrm>
          <a:prstGeom prst="rect">
            <a:avLst/>
          </a:prstGeom>
          <a:ln>
            <a:solidFill>
              <a:schemeClr val="accent5">
                <a:lumMod val="90000"/>
              </a:schemeClr>
            </a:solidFill>
          </a:ln>
        </p:spPr>
      </p:pic>
      <p:sp>
        <p:nvSpPr>
          <p:cNvPr id="13" name="Rechteck 12"/>
          <p:cNvSpPr/>
          <p:nvPr/>
        </p:nvSpPr>
        <p:spPr>
          <a:xfrm>
            <a:off x="1646675" y="2663915"/>
            <a:ext cx="585065" cy="211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3176845" y="2483895"/>
            <a:ext cx="135015" cy="22502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176845" y="2213865"/>
            <a:ext cx="180020" cy="230181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Legende mit Linie 1 15"/>
          <p:cNvSpPr/>
          <p:nvPr/>
        </p:nvSpPr>
        <p:spPr>
          <a:xfrm>
            <a:off x="1421650" y="3560496"/>
            <a:ext cx="1395155" cy="272880"/>
          </a:xfrm>
          <a:prstGeom prst="borderCallout1">
            <a:avLst>
              <a:gd name="adj1" fmla="val -120079"/>
              <a:gd name="adj2" fmla="val 135249"/>
              <a:gd name="adj3" fmla="val 1487"/>
              <a:gd name="adj4" fmla="val 93326"/>
            </a:avLst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Storage </a:t>
            </a:r>
            <a:r>
              <a:rPr lang="de-DE" sz="1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</a:t>
            </a:r>
            <a:endParaRPr lang="de-DE" sz="1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de-DE" sz="1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</a:t>
            </a:r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1500m2)</a:t>
            </a:r>
            <a:endParaRPr lang="de-DE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Legende mit Linie 1 27"/>
          <p:cNvSpPr/>
          <p:nvPr/>
        </p:nvSpPr>
        <p:spPr>
          <a:xfrm>
            <a:off x="791580" y="2663915"/>
            <a:ext cx="1890211" cy="270031"/>
          </a:xfrm>
          <a:prstGeom prst="borderCallout1">
            <a:avLst>
              <a:gd name="adj1" fmla="val -25915"/>
              <a:gd name="adj2" fmla="val 129040"/>
              <a:gd name="adj3" fmla="val 1487"/>
              <a:gd name="adj4" fmla="val 93326"/>
            </a:avLst>
          </a:prstGeom>
          <a:solidFill>
            <a:schemeClr val="bg2">
              <a:lumMod val="40000"/>
              <a:lumOff val="60000"/>
              <a:alpha val="77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Handling /Transport </a:t>
            </a:r>
            <a:r>
              <a:rPr lang="de-DE" sz="1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</a:t>
            </a:r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de-DE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Legende mit Linie 1 28"/>
          <p:cNvSpPr/>
          <p:nvPr/>
        </p:nvSpPr>
        <p:spPr>
          <a:xfrm>
            <a:off x="791580" y="2337193"/>
            <a:ext cx="1890211" cy="270031"/>
          </a:xfrm>
          <a:prstGeom prst="borderCallout1">
            <a:avLst>
              <a:gd name="adj1" fmla="val -25915"/>
              <a:gd name="adj2" fmla="val 129040"/>
              <a:gd name="adj3" fmla="val 1487"/>
              <a:gd name="adj4" fmla="val 93326"/>
            </a:avLst>
          </a:prstGeom>
          <a:solidFill>
            <a:schemeClr val="bg2">
              <a:lumMod val="40000"/>
              <a:lumOff val="60000"/>
              <a:alpha val="77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Pre-Assmenly</a:t>
            </a:r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</a:t>
            </a:r>
            <a:r>
              <a:rPr lang="de-DE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de-DE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376922"/>
            <a:ext cx="967187" cy="64002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-43550" y="4287505"/>
            <a:ext cx="3327001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Unloading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TH </a:t>
            </a:r>
            <a:r>
              <a:rPr lang="de-DE" sz="1200" dirty="0" err="1" smtClean="0"/>
              <a:t>crane</a:t>
            </a:r>
            <a:r>
              <a:rPr lang="de-DE" sz="1200" dirty="0" smtClean="0"/>
              <a:t> (30t) </a:t>
            </a:r>
            <a:r>
              <a:rPr lang="de-DE" sz="1200" dirty="0" err="1" smtClean="0"/>
              <a:t>or</a:t>
            </a:r>
            <a:r>
              <a:rPr lang="de-DE" sz="1200" dirty="0" smtClean="0"/>
              <a:t> mobile </a:t>
            </a:r>
            <a:r>
              <a:rPr lang="de-DE" sz="1200" dirty="0" err="1" smtClean="0"/>
              <a:t>crane</a:t>
            </a:r>
            <a:r>
              <a:rPr lang="de-DE" sz="1200" dirty="0" smtClean="0"/>
              <a:t> (70t)</a:t>
            </a:r>
          </a:p>
          <a:p>
            <a:r>
              <a:rPr lang="de-DE" sz="1200" dirty="0"/>
              <a:t> </a:t>
            </a:r>
            <a:r>
              <a:rPr lang="de-DE" sz="1200" dirty="0" err="1" smtClean="0"/>
              <a:t>floor</a:t>
            </a:r>
            <a:r>
              <a:rPr lang="de-DE" sz="1200" dirty="0" smtClean="0"/>
              <a:t> </a:t>
            </a:r>
            <a:r>
              <a:rPr lang="de-DE" sz="1200" dirty="0" err="1" smtClean="0"/>
              <a:t>transport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air</a:t>
            </a:r>
            <a:r>
              <a:rPr lang="de-DE" sz="1200" dirty="0" smtClean="0"/>
              <a:t> </a:t>
            </a:r>
            <a:r>
              <a:rPr lang="de-DE" sz="1200" dirty="0" err="1" smtClean="0"/>
              <a:t>cushion</a:t>
            </a:r>
            <a:r>
              <a:rPr lang="de-DE" sz="1200" dirty="0" smtClean="0"/>
              <a:t> </a:t>
            </a:r>
            <a:r>
              <a:rPr lang="de-DE" sz="1200" dirty="0" err="1" smtClean="0"/>
              <a:t>system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sp>
        <p:nvSpPr>
          <p:cNvPr id="2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</p:spTree>
    <p:extLst>
      <p:ext uri="{BB962C8B-B14F-4D97-AF65-F5344CB8AC3E}">
        <p14:creationId xmlns:p14="http://schemas.microsoft.com/office/powerpoint/2010/main" val="13279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Pre-Assembly GSI/FAIR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pPr marL="333375" lvl="1" indent="0">
              <a:buNone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7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tx1"/>
                </a:solidFill>
              </a:rPr>
              <a:t>Pre-Assembly</a:t>
            </a:r>
            <a:r>
              <a:rPr lang="de-DE" sz="1800" dirty="0" smtClean="0">
                <a:solidFill>
                  <a:schemeClr val="tx1"/>
                </a:solidFill>
              </a:rPr>
              <a:t>: 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assembly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unit</a:t>
            </a:r>
            <a:r>
              <a:rPr lang="de-DE" sz="1400" dirty="0" smtClean="0">
                <a:solidFill>
                  <a:schemeClr val="tx1"/>
                </a:solidFill>
              </a:rPr>
              <a:t>  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parts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list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work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documentation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built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/>
              <a:t>release</a:t>
            </a:r>
            <a:r>
              <a:rPr lang="de-DE" sz="1400" dirty="0" smtClean="0"/>
              <a:t> </a:t>
            </a:r>
            <a:r>
              <a:rPr lang="de-DE" sz="1400" dirty="0" err="1" smtClean="0"/>
              <a:t>protocol</a:t>
            </a:r>
            <a:r>
              <a:rPr lang="de-DE" sz="1400" dirty="0" smtClean="0"/>
              <a:t> </a:t>
            </a:r>
            <a:r>
              <a:rPr lang="de-DE" sz="1400" dirty="0" smtClean="0">
                <a:sym typeface="Wingdings" panose="05000000000000000000" pitchFamily="2" charset="2"/>
              </a:rPr>
              <a:t></a:t>
            </a:r>
            <a:r>
              <a:rPr lang="de-DE" sz="1400" dirty="0" smtClean="0"/>
              <a:t> „</a:t>
            </a:r>
            <a:r>
              <a:rPr lang="de-DE" sz="1400" dirty="0" err="1" smtClean="0"/>
              <a:t>ready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“</a:t>
            </a:r>
            <a:endParaRPr lang="de-DE" sz="1400" dirty="0" smtClean="0">
              <a:solidFill>
                <a:schemeClr val="tx1"/>
              </a:solidFill>
            </a:endParaRPr>
          </a:p>
          <a:p>
            <a:endParaRPr lang="de-DE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1"/>
                </a:solidFill>
              </a:rPr>
              <a:t>Installation: </a:t>
            </a:r>
            <a:endParaRPr lang="de-DE" sz="1800" dirty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technical</a:t>
            </a:r>
            <a:r>
              <a:rPr lang="de-DE" sz="1400" dirty="0"/>
              <a:t> </a:t>
            </a:r>
            <a:r>
              <a:rPr lang="de-DE" sz="1400" dirty="0" err="1"/>
              <a:t>drawings</a:t>
            </a:r>
            <a:r>
              <a:rPr lang="de-DE" sz="1400" dirty="0"/>
              <a:t> </a:t>
            </a:r>
            <a:r>
              <a:rPr lang="de-DE" sz="1400" dirty="0" err="1"/>
              <a:t>assembly</a:t>
            </a:r>
            <a:r>
              <a:rPr lang="de-DE" sz="1400" dirty="0"/>
              <a:t> </a:t>
            </a:r>
            <a:r>
              <a:rPr lang="de-DE" sz="1400" dirty="0" err="1"/>
              <a:t>unit</a:t>
            </a:r>
            <a:r>
              <a:rPr lang="de-DE" sz="1400" dirty="0"/>
              <a:t>  </a:t>
            </a:r>
            <a:r>
              <a:rPr lang="de-DE" sz="1400" dirty="0" smtClean="0"/>
              <a:t>&amp; </a:t>
            </a:r>
            <a:r>
              <a:rPr lang="de-DE" sz="1400" dirty="0" err="1" smtClean="0"/>
              <a:t>accelerator</a:t>
            </a:r>
            <a:r>
              <a:rPr lang="de-DE" sz="1400" dirty="0" smtClean="0"/>
              <a:t> </a:t>
            </a:r>
            <a:r>
              <a:rPr lang="de-DE" sz="1400" dirty="0" err="1" smtClean="0"/>
              <a:t>section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parts</a:t>
            </a:r>
            <a:r>
              <a:rPr lang="de-DE" sz="1400" dirty="0"/>
              <a:t> </a:t>
            </a:r>
            <a:r>
              <a:rPr lang="de-DE" sz="1400" dirty="0" err="1"/>
              <a:t>list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work</a:t>
            </a:r>
            <a:r>
              <a:rPr lang="de-DE" sz="1400" dirty="0"/>
              <a:t> </a:t>
            </a:r>
            <a:r>
              <a:rPr lang="de-DE" sz="1400" dirty="0" err="1" smtClean="0"/>
              <a:t>instructions</a:t>
            </a:r>
            <a:endParaRPr lang="de-DE" sz="1400" dirty="0" smtClean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/>
              <a:t>risk</a:t>
            </a:r>
            <a:r>
              <a:rPr lang="de-DE" sz="1400" dirty="0" smtClean="0"/>
              <a:t> </a:t>
            </a:r>
            <a:r>
              <a:rPr lang="de-DE" sz="1400" dirty="0" err="1" smtClean="0"/>
              <a:t>assesment</a:t>
            </a:r>
            <a:r>
              <a:rPr lang="de-DE" sz="1400" dirty="0" smtClean="0"/>
              <a:t> (</a:t>
            </a:r>
            <a:r>
              <a:rPr lang="de-DE" sz="1400" dirty="0" err="1" smtClean="0"/>
              <a:t>safety</a:t>
            </a:r>
            <a:r>
              <a:rPr lang="de-DE" sz="1400" dirty="0" smtClean="0"/>
              <a:t> at </a:t>
            </a:r>
            <a:r>
              <a:rPr lang="de-DE" sz="1400" dirty="0" err="1" smtClean="0"/>
              <a:t>work</a:t>
            </a:r>
            <a:r>
              <a:rPr lang="de-DE" sz="1400" dirty="0" smtClean="0"/>
              <a:t>)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smtClean="0"/>
              <a:t>QC </a:t>
            </a:r>
            <a:r>
              <a:rPr lang="de-DE" sz="1400" dirty="0" err="1" smtClean="0"/>
              <a:t>protocols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documentation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built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99590"/>
              </p:ext>
            </p:extLst>
          </p:nvPr>
        </p:nvGraphicFramePr>
        <p:xfrm>
          <a:off x="6099706" y="1145812"/>
          <a:ext cx="2613384" cy="526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128">
                  <a:extLst>
                    <a:ext uri="{9D8B030D-6E8A-4147-A177-3AD203B41FA5}">
                      <a16:colId xmlns:a16="http://schemas.microsoft.com/office/drawing/2014/main" val="797258563"/>
                    </a:ext>
                  </a:extLst>
                </a:gridCol>
                <a:gridCol w="871128">
                  <a:extLst>
                    <a:ext uri="{9D8B030D-6E8A-4147-A177-3AD203B41FA5}">
                      <a16:colId xmlns:a16="http://schemas.microsoft.com/office/drawing/2014/main" val="3187787548"/>
                    </a:ext>
                  </a:extLst>
                </a:gridCol>
                <a:gridCol w="871128">
                  <a:extLst>
                    <a:ext uri="{9D8B030D-6E8A-4147-A177-3AD203B41FA5}">
                      <a16:colId xmlns:a16="http://schemas.microsoft.com/office/drawing/2014/main" val="2820919712"/>
                    </a:ext>
                  </a:extLst>
                </a:gridCol>
              </a:tblGrid>
              <a:tr h="34558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FAIR</a:t>
                      </a:r>
                      <a:endParaRPr lang="de-D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C00000"/>
                          </a:solidFill>
                        </a:rPr>
                        <a:t>BINP</a:t>
                      </a:r>
                      <a:endParaRPr lang="de-D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 smtClean="0">
                          <a:solidFill>
                            <a:srgbClr val="C00000"/>
                          </a:solidFill>
                        </a:rPr>
                        <a:t>To</a:t>
                      </a:r>
                      <a:r>
                        <a:rPr lang="de-DE" sz="11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1100" dirty="0" err="1" smtClean="0">
                          <a:solidFill>
                            <a:srgbClr val="C00000"/>
                          </a:solidFill>
                        </a:rPr>
                        <a:t>be</a:t>
                      </a:r>
                      <a:r>
                        <a:rPr lang="de-DE" sz="11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1100" dirty="0" err="1" smtClean="0">
                          <a:solidFill>
                            <a:srgbClr val="C00000"/>
                          </a:solidFill>
                        </a:rPr>
                        <a:t>discussed</a:t>
                      </a:r>
                      <a:endParaRPr lang="de-DE" sz="11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728340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49942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611610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160333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774860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864653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55577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97048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062419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853009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64077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479207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04420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18905"/>
                  </a:ext>
                </a:extLst>
              </a:tr>
              <a:tr h="345585"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737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78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3345" y="985092"/>
            <a:ext cx="8605837" cy="5468244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tx1"/>
                </a:solidFill>
              </a:rPr>
              <a:t>Pre-Assembly</a:t>
            </a:r>
            <a:r>
              <a:rPr lang="de-DE" sz="1800" dirty="0" smtClean="0">
                <a:solidFill>
                  <a:schemeClr val="tx1"/>
                </a:solidFill>
              </a:rPr>
              <a:t>: 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assembly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unit</a:t>
            </a:r>
            <a:r>
              <a:rPr lang="de-DE" sz="1400" dirty="0" smtClean="0">
                <a:solidFill>
                  <a:schemeClr val="tx1"/>
                </a:solidFill>
              </a:rPr>
              <a:t>  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parts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list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work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documentation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built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/>
              <a:t>release</a:t>
            </a:r>
            <a:r>
              <a:rPr lang="de-DE" sz="1400" dirty="0" smtClean="0"/>
              <a:t> </a:t>
            </a:r>
            <a:r>
              <a:rPr lang="de-DE" sz="1400" dirty="0" err="1" smtClean="0"/>
              <a:t>protocol</a:t>
            </a:r>
            <a:r>
              <a:rPr lang="de-DE" sz="1400" dirty="0" smtClean="0"/>
              <a:t> </a:t>
            </a:r>
            <a:r>
              <a:rPr lang="de-DE" sz="1400" dirty="0" smtClean="0">
                <a:sym typeface="Wingdings" panose="05000000000000000000" pitchFamily="2" charset="2"/>
              </a:rPr>
              <a:t></a:t>
            </a:r>
            <a:r>
              <a:rPr lang="de-DE" sz="1400" dirty="0" smtClean="0"/>
              <a:t> „</a:t>
            </a:r>
            <a:r>
              <a:rPr lang="de-DE" sz="1400" dirty="0" err="1" smtClean="0"/>
              <a:t>ready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“</a:t>
            </a:r>
            <a:endParaRPr lang="de-DE" sz="1400" dirty="0" smtClean="0">
              <a:solidFill>
                <a:schemeClr val="tx1"/>
              </a:solidFill>
            </a:endParaRPr>
          </a:p>
          <a:p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400" dirty="0" smtClean="0">
                <a:solidFill>
                  <a:schemeClr val="tx1"/>
                </a:solidFill>
              </a:rPr>
              <a:t>At GSI/FAIR: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standard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workflow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Pre-Assembly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HEBT </a:t>
            </a:r>
            <a:r>
              <a:rPr lang="de-DE" sz="1400" dirty="0" err="1" smtClean="0">
                <a:solidFill>
                  <a:schemeClr val="tx1"/>
                </a:solidFill>
              </a:rPr>
              <a:t>magnet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units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established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in </a:t>
            </a:r>
            <a:r>
              <a:rPr lang="de-DE" sz="1400" dirty="0" err="1" smtClean="0">
                <a:solidFill>
                  <a:schemeClr val="tx1"/>
                </a:solidFill>
              </a:rPr>
              <a:t>preparation</a:t>
            </a:r>
            <a:r>
              <a:rPr lang="de-DE" sz="1400" dirty="0" smtClean="0">
                <a:solidFill>
                  <a:schemeClr val="tx1"/>
                </a:solidFill>
              </a:rPr>
              <a:t>: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chemeClr val="tx1"/>
                </a:solidFill>
              </a:rPr>
              <a:t> SIS </a:t>
            </a:r>
            <a:r>
              <a:rPr lang="de-DE" sz="1000" dirty="0" err="1" smtClean="0">
                <a:solidFill>
                  <a:schemeClr val="tx1"/>
                </a:solidFill>
              </a:rPr>
              <a:t>magnet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</a:rPr>
              <a:t>module</a:t>
            </a:r>
            <a:r>
              <a:rPr lang="de-DE" sz="1000" dirty="0" err="1" smtClean="0"/>
              <a:t>s</a:t>
            </a:r>
            <a:r>
              <a:rPr lang="de-DE" sz="1000" dirty="0" smtClean="0"/>
              <a:t>, RF </a:t>
            </a:r>
            <a:r>
              <a:rPr lang="de-DE" sz="1000" dirty="0" err="1" smtClean="0"/>
              <a:t>units</a:t>
            </a:r>
            <a:r>
              <a:rPr lang="de-DE" sz="1000" dirty="0" smtClean="0"/>
              <a:t>, beam </a:t>
            </a:r>
            <a:r>
              <a:rPr lang="de-DE" sz="1000" dirty="0" err="1" smtClean="0"/>
              <a:t>diagnostic</a:t>
            </a:r>
            <a:r>
              <a:rPr lang="de-DE" sz="1000" dirty="0" smtClean="0"/>
              <a:t> </a:t>
            </a:r>
            <a:r>
              <a:rPr lang="de-DE" sz="1000" dirty="0" err="1" smtClean="0"/>
              <a:t>units</a:t>
            </a:r>
            <a:r>
              <a:rPr lang="de-DE" sz="1000" dirty="0" smtClean="0"/>
              <a:t>,…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r>
              <a:rPr lang="de-DE" sz="1000" dirty="0" smtClean="0"/>
              <a:t> SFRS </a:t>
            </a:r>
            <a:r>
              <a:rPr lang="de-DE" sz="1000" dirty="0" err="1" smtClean="0"/>
              <a:t>magnet</a:t>
            </a:r>
            <a:r>
              <a:rPr lang="de-DE" sz="1000" dirty="0" smtClean="0"/>
              <a:t> </a:t>
            </a:r>
            <a:r>
              <a:rPr lang="de-DE" sz="1000" dirty="0" err="1" smtClean="0"/>
              <a:t>modules</a:t>
            </a:r>
            <a:r>
              <a:rPr lang="de-DE" sz="1000" dirty="0" smtClean="0"/>
              <a:t>,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r>
              <a:rPr lang="de-DE" sz="1200" b="1" dirty="0" smtClean="0">
                <a:solidFill>
                  <a:srgbClr val="FF0000"/>
                </a:solidFill>
              </a:rPr>
              <a:t>CR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  <a:p>
            <a:r>
              <a:rPr lang="de-DE" sz="1200" dirty="0">
                <a:latin typeface="Franklin Gothic Demi" panose="020B0703020102020204" pitchFamily="34" charset="0"/>
              </a:rPr>
              <a:t>Objektive </a:t>
            </a:r>
            <a:r>
              <a:rPr lang="de-DE" sz="1200" dirty="0" smtClean="0">
                <a:latin typeface="Franklin Gothic Demi" panose="020B0703020102020204" pitchFamily="34" charset="0"/>
              </a:rPr>
              <a:t>1 :</a:t>
            </a:r>
            <a:endParaRPr lang="de-DE" sz="1200" dirty="0">
              <a:latin typeface="Franklin Gothic Demi" panose="020B0703020102020204" pitchFamily="34" charset="0"/>
            </a:endParaRPr>
          </a:p>
          <a:p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agree</a:t>
            </a:r>
            <a:r>
              <a:rPr lang="de-DE" sz="1200" dirty="0"/>
              <a:t> </a:t>
            </a:r>
            <a:r>
              <a:rPr lang="de-DE" sz="1200" dirty="0" err="1"/>
              <a:t>scope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content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required</a:t>
            </a:r>
            <a:r>
              <a:rPr lang="de-DE" sz="1200" dirty="0"/>
              <a:t> </a:t>
            </a:r>
            <a:r>
              <a:rPr lang="de-DE" sz="1200" dirty="0" err="1"/>
              <a:t>documentation</a:t>
            </a:r>
            <a:r>
              <a:rPr lang="de-DE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confirm</a:t>
            </a:r>
            <a:r>
              <a:rPr lang="de-DE" sz="1200" dirty="0"/>
              <a:t> </a:t>
            </a:r>
            <a:r>
              <a:rPr lang="de-DE" sz="1200" dirty="0" err="1"/>
              <a:t>contractual</a:t>
            </a:r>
            <a:r>
              <a:rPr lang="de-DE" sz="1200" dirty="0"/>
              <a:t> </a:t>
            </a:r>
            <a:r>
              <a:rPr lang="de-DE" sz="1200" dirty="0" err="1"/>
              <a:t>obligations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partner‘s</a:t>
            </a:r>
            <a:r>
              <a:rPr lang="de-DE" sz="1200" dirty="0"/>
              <a:t> </a:t>
            </a:r>
            <a:r>
              <a:rPr lang="de-DE" sz="1200" dirty="0" err="1"/>
              <a:t>responsibilities</a:t>
            </a:r>
            <a:r>
              <a:rPr lang="de-DE" sz="1200" dirty="0"/>
              <a:t>.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202457"/>
            <a:ext cx="1835256" cy="25511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81360" y="4251320"/>
            <a:ext cx="1645775" cy="23053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726" y="3812878"/>
            <a:ext cx="1265456" cy="1786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1478361">
            <a:off x="6578399" y="835101"/>
            <a:ext cx="15183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CR </a:t>
            </a:r>
            <a:r>
              <a:rPr lang="de-DE" dirty="0" err="1" smtClean="0"/>
              <a:t>contracts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478361">
            <a:off x="6655368" y="513831"/>
            <a:ext cx="179632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HEBT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10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3345" y="980728"/>
            <a:ext cx="8862230" cy="5472608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err="1" smtClean="0">
                <a:solidFill>
                  <a:schemeClr val="tx1"/>
                </a:solidFill>
              </a:rPr>
              <a:t>documents</a:t>
            </a:r>
            <a:r>
              <a:rPr lang="de-DE" sz="1800" dirty="0" smtClean="0">
                <a:solidFill>
                  <a:schemeClr val="tx1"/>
                </a:solidFill>
              </a:rPr>
              <a:t> essential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pre-assembly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contracted</a:t>
            </a:r>
            <a:r>
              <a:rPr lang="de-DE" sz="1800" dirty="0" smtClean="0">
                <a:solidFill>
                  <a:schemeClr val="tx1"/>
                </a:solidFill>
              </a:rPr>
              <a:t> (?) FAIR /BINP: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handling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</a:t>
            </a:r>
            <a:r>
              <a:rPr lang="de-DE" sz="1400" dirty="0" err="1" smtClean="0">
                <a:solidFill>
                  <a:schemeClr val="tx1"/>
                </a:solidFill>
              </a:rPr>
              <a:t>documents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vacuum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chamber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integration</a:t>
            </a:r>
            <a:r>
              <a:rPr lang="de-DE" sz="1400" dirty="0" smtClean="0">
                <a:solidFill>
                  <a:schemeClr val="tx1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Not </a:t>
            </a:r>
            <a:r>
              <a:rPr lang="de-DE" sz="1400" dirty="0" err="1" smtClean="0">
                <a:solidFill>
                  <a:schemeClr val="tx1"/>
                </a:solidFill>
              </a:rPr>
              <a:t>included</a:t>
            </a:r>
            <a:r>
              <a:rPr lang="de-DE" sz="1400" dirty="0" smtClean="0">
                <a:solidFill>
                  <a:schemeClr val="tx1"/>
                </a:solidFill>
              </a:rPr>
              <a:t> in </a:t>
            </a:r>
            <a:r>
              <a:rPr lang="de-DE" sz="1400" dirty="0" err="1" smtClean="0">
                <a:solidFill>
                  <a:schemeClr val="tx1"/>
                </a:solidFill>
              </a:rPr>
              <a:t>contracts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between</a:t>
            </a:r>
            <a:r>
              <a:rPr lang="de-DE" sz="1400" dirty="0" smtClean="0">
                <a:solidFill>
                  <a:schemeClr val="tx1"/>
                </a:solidFill>
              </a:rPr>
              <a:t> BINP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FAIR: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</a:t>
            </a:r>
          </a:p>
          <a:p>
            <a:pPr marL="333375" lvl="1" indent="0">
              <a:buNone/>
            </a:pPr>
            <a:endParaRPr lang="de-DE" sz="1200" b="1" dirty="0">
              <a:solidFill>
                <a:srgbClr val="FF0000"/>
              </a:solidFill>
            </a:endParaRPr>
          </a:p>
          <a:p>
            <a:r>
              <a:rPr lang="de-DE" sz="1200" dirty="0">
                <a:latin typeface="Franklin Gothic Demi" panose="020B0703020102020204" pitchFamily="34" charset="0"/>
              </a:rPr>
              <a:t>Objektive </a:t>
            </a:r>
            <a:r>
              <a:rPr lang="de-DE" sz="1200" dirty="0" smtClean="0">
                <a:latin typeface="Franklin Gothic Demi" panose="020B0703020102020204" pitchFamily="34" charset="0"/>
              </a:rPr>
              <a:t> :</a:t>
            </a:r>
            <a:endParaRPr lang="de-DE" sz="1200" dirty="0">
              <a:latin typeface="Franklin Gothic Demi" panose="020B0703020102020204" pitchFamily="34" charset="0"/>
            </a:endParaRPr>
          </a:p>
          <a:p>
            <a:pPr marL="0" indent="0"/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confirm</a:t>
            </a:r>
            <a:r>
              <a:rPr lang="de-DE" sz="1200" dirty="0"/>
              <a:t> </a:t>
            </a:r>
            <a:r>
              <a:rPr lang="de-DE" sz="1200" dirty="0" err="1"/>
              <a:t>contractual</a:t>
            </a:r>
            <a:r>
              <a:rPr lang="de-DE" sz="1200" dirty="0"/>
              <a:t> </a:t>
            </a:r>
            <a:r>
              <a:rPr lang="de-DE" sz="1200" dirty="0" err="1"/>
              <a:t>obligations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partner‘s</a:t>
            </a:r>
            <a:r>
              <a:rPr lang="de-DE" sz="1200" dirty="0"/>
              <a:t> </a:t>
            </a:r>
            <a:r>
              <a:rPr lang="de-DE" sz="1200" dirty="0" err="1"/>
              <a:t>responsibilities</a:t>
            </a:r>
            <a:r>
              <a:rPr lang="de-DE" sz="1200" dirty="0"/>
              <a:t>.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478361">
            <a:off x="6578399" y="835101"/>
            <a:ext cx="15183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CR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72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3345" y="980728"/>
            <a:ext cx="8862230" cy="5472608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err="1" smtClean="0">
                <a:solidFill>
                  <a:schemeClr val="tx1"/>
                </a:solidFill>
              </a:rPr>
              <a:t>documents</a:t>
            </a:r>
            <a:r>
              <a:rPr lang="de-DE" sz="1800" dirty="0" smtClean="0">
                <a:solidFill>
                  <a:schemeClr val="tx1"/>
                </a:solidFill>
              </a:rPr>
              <a:t> essential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pre-assembly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contracted</a:t>
            </a:r>
            <a:r>
              <a:rPr lang="de-DE" sz="1800" dirty="0" smtClean="0">
                <a:solidFill>
                  <a:schemeClr val="tx1"/>
                </a:solidFill>
              </a:rPr>
              <a:t> (?) FAIR /BINP: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component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handling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</a:t>
            </a:r>
            <a:r>
              <a:rPr lang="de-DE" sz="1400" dirty="0" err="1" smtClean="0">
                <a:solidFill>
                  <a:schemeClr val="tx1"/>
                </a:solidFill>
              </a:rPr>
              <a:t>documents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vacuum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chamber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integration</a:t>
            </a:r>
            <a:r>
              <a:rPr lang="de-DE" sz="1400" dirty="0" smtClean="0">
                <a:solidFill>
                  <a:schemeClr val="tx1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Not </a:t>
            </a:r>
            <a:r>
              <a:rPr lang="de-DE" sz="1400" dirty="0" err="1" smtClean="0">
                <a:solidFill>
                  <a:schemeClr val="tx1"/>
                </a:solidFill>
              </a:rPr>
              <a:t>included</a:t>
            </a:r>
            <a:r>
              <a:rPr lang="de-DE" sz="1400" dirty="0" smtClean="0">
                <a:solidFill>
                  <a:schemeClr val="tx1"/>
                </a:solidFill>
              </a:rPr>
              <a:t> in </a:t>
            </a:r>
            <a:r>
              <a:rPr lang="de-DE" sz="1400" dirty="0" err="1" smtClean="0">
                <a:solidFill>
                  <a:schemeClr val="tx1"/>
                </a:solidFill>
              </a:rPr>
              <a:t>contracts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between</a:t>
            </a:r>
            <a:r>
              <a:rPr lang="de-DE" sz="1400" dirty="0" smtClean="0">
                <a:solidFill>
                  <a:schemeClr val="tx1"/>
                </a:solidFill>
              </a:rPr>
              <a:t> BINP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FAIR: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</a:t>
            </a:r>
          </a:p>
          <a:p>
            <a:pPr marL="333375" lvl="1" indent="0">
              <a:buNone/>
            </a:pPr>
            <a:endParaRPr lang="de-DE" sz="1200" b="1" dirty="0">
              <a:solidFill>
                <a:srgbClr val="FF0000"/>
              </a:solidFill>
            </a:endParaRPr>
          </a:p>
          <a:p>
            <a:r>
              <a:rPr lang="de-DE" sz="1200" dirty="0">
                <a:latin typeface="Franklin Gothic Demi" panose="020B0703020102020204" pitchFamily="34" charset="0"/>
              </a:rPr>
              <a:t>Objektive </a:t>
            </a:r>
            <a:r>
              <a:rPr lang="de-DE" sz="1200" dirty="0" smtClean="0">
                <a:latin typeface="Franklin Gothic Demi" panose="020B0703020102020204" pitchFamily="34" charset="0"/>
              </a:rPr>
              <a:t> :</a:t>
            </a:r>
            <a:endParaRPr lang="de-DE" sz="1200" dirty="0">
              <a:latin typeface="Franklin Gothic Demi" panose="020B0703020102020204" pitchFamily="34" charset="0"/>
            </a:endParaRPr>
          </a:p>
          <a:p>
            <a:pPr marL="0" indent="0"/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confirm</a:t>
            </a:r>
            <a:r>
              <a:rPr lang="de-DE" sz="1200" dirty="0"/>
              <a:t> </a:t>
            </a:r>
            <a:r>
              <a:rPr lang="de-DE" sz="1200" dirty="0" err="1"/>
              <a:t>contractual</a:t>
            </a:r>
            <a:r>
              <a:rPr lang="de-DE" sz="1200" dirty="0"/>
              <a:t> </a:t>
            </a:r>
            <a:r>
              <a:rPr lang="de-DE" sz="1200" dirty="0" err="1"/>
              <a:t>obligations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partner‘s</a:t>
            </a:r>
            <a:r>
              <a:rPr lang="de-DE" sz="1200" dirty="0"/>
              <a:t> </a:t>
            </a:r>
            <a:r>
              <a:rPr lang="de-DE" sz="1200" dirty="0" err="1"/>
              <a:t>responsibilities</a:t>
            </a:r>
            <a:r>
              <a:rPr lang="de-DE" sz="1200" dirty="0"/>
              <a:t>.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478361">
            <a:off x="6439419" y="835101"/>
            <a:ext cx="179632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HEBT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25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640000" cy="303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6792" y="3907371"/>
            <a:ext cx="1754830" cy="2277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/>
              <a:t>Magnet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yoke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upper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lower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coil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upper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lower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/>
              <a:t>Hall-sensor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connection</a:t>
            </a:r>
            <a:r>
              <a:rPr lang="de-DE" sz="800" dirty="0"/>
              <a:t>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base</a:t>
            </a:r>
            <a:r>
              <a:rPr lang="de-DE" sz="800" dirty="0"/>
              <a:t> </a:t>
            </a:r>
            <a:r>
              <a:rPr lang="de-DE" sz="800" dirty="0" err="1"/>
              <a:t>frame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alignment</a:t>
            </a:r>
            <a:r>
              <a:rPr lang="de-DE" sz="800" dirty="0"/>
              <a:t> </a:t>
            </a:r>
            <a:r>
              <a:rPr lang="de-DE" sz="800" dirty="0" err="1"/>
              <a:t>supports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Vacuum</a:t>
            </a:r>
            <a:r>
              <a:rPr lang="de-DE" sz="900" dirty="0"/>
              <a:t> </a:t>
            </a:r>
            <a:r>
              <a:rPr lang="de-DE" sz="900" dirty="0" err="1"/>
              <a:t>Chamber</a:t>
            </a:r>
            <a:r>
              <a:rPr lang="de-DE" sz="900" dirty="0"/>
              <a:t> (CID)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7338" y="1245387"/>
            <a:ext cx="2348492" cy="307777"/>
          </a:xfrm>
          <a:prstGeom prst="rect">
            <a:avLst/>
          </a:prstGeom>
          <a:solidFill>
            <a:srgbClr val="C000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nc</a:t>
            </a:r>
            <a:r>
              <a:rPr lang="de-DE" sz="1400" dirty="0"/>
              <a:t> </a:t>
            </a:r>
            <a:r>
              <a:rPr lang="de-DE" sz="1400" dirty="0" err="1"/>
              <a:t>dipole</a:t>
            </a:r>
            <a:r>
              <a:rPr lang="de-DE" sz="1400" dirty="0"/>
              <a:t> </a:t>
            </a:r>
            <a:r>
              <a:rPr lang="de-DE" sz="1400" dirty="0" err="1"/>
              <a:t>unit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636785" y="1245387"/>
            <a:ext cx="1401949" cy="307777"/>
          </a:xfrm>
          <a:prstGeom prst="rect">
            <a:avLst/>
          </a:prstGeom>
          <a:solidFill>
            <a:srgbClr val="C000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nc</a:t>
            </a:r>
            <a:r>
              <a:rPr lang="de-DE" sz="1400" dirty="0"/>
              <a:t> 4-pole </a:t>
            </a:r>
            <a:r>
              <a:rPr lang="de-DE" sz="1400" dirty="0" err="1"/>
              <a:t>unit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7497325" y="1242769"/>
            <a:ext cx="1181734" cy="307777"/>
          </a:xfrm>
          <a:prstGeom prst="rect">
            <a:avLst/>
          </a:prstGeom>
          <a:solidFill>
            <a:srgbClr val="C00000">
              <a:alpha val="5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nc</a:t>
            </a:r>
            <a:r>
              <a:rPr lang="de-DE" sz="1400" dirty="0"/>
              <a:t> 4-pole </a:t>
            </a:r>
            <a:r>
              <a:rPr lang="de-DE" sz="1400" dirty="0" err="1"/>
              <a:t>unit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4039689" y="1241410"/>
            <a:ext cx="1611340" cy="307777"/>
          </a:xfrm>
          <a:prstGeom prst="rect">
            <a:avLst/>
          </a:prstGeom>
          <a:solidFill>
            <a:srgbClr val="0070C0">
              <a:alpha val="5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BI &amp; </a:t>
            </a:r>
            <a:r>
              <a:rPr lang="de-DE" sz="1400" dirty="0" err="1"/>
              <a:t>nc</a:t>
            </a:r>
            <a:r>
              <a:rPr lang="de-DE" sz="1400" dirty="0"/>
              <a:t> </a:t>
            </a:r>
            <a:r>
              <a:rPr lang="de-DE" sz="1400" dirty="0" err="1"/>
              <a:t>steerer</a:t>
            </a:r>
            <a:r>
              <a:rPr lang="de-DE" sz="1400" dirty="0"/>
              <a:t> </a:t>
            </a:r>
            <a:r>
              <a:rPr lang="de-DE" sz="1400" dirty="0" err="1"/>
              <a:t>unit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651363" y="1241410"/>
            <a:ext cx="1845962" cy="307777"/>
          </a:xfrm>
          <a:prstGeom prst="rect">
            <a:avLst/>
          </a:prstGeom>
          <a:solidFill>
            <a:srgbClr val="00CC66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straight</a:t>
            </a:r>
            <a:r>
              <a:rPr lang="de-DE" sz="1400" dirty="0"/>
              <a:t> </a:t>
            </a:r>
            <a:r>
              <a:rPr lang="de-DE" sz="1400" dirty="0" err="1"/>
              <a:t>vacuum</a:t>
            </a:r>
            <a:r>
              <a:rPr lang="de-DE" sz="1400" dirty="0"/>
              <a:t> </a:t>
            </a:r>
            <a:r>
              <a:rPr lang="de-DE" sz="1400" dirty="0" err="1"/>
              <a:t>unit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2279175" y="3895592"/>
            <a:ext cx="1761989" cy="2462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/>
              <a:t>Magnet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yoke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coil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/>
              <a:t>no4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connection</a:t>
            </a:r>
            <a:r>
              <a:rPr lang="de-DE" sz="800" dirty="0"/>
              <a:t>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base</a:t>
            </a:r>
            <a:r>
              <a:rPr lang="de-DE" sz="800" dirty="0"/>
              <a:t> </a:t>
            </a:r>
            <a:r>
              <a:rPr lang="de-DE" sz="800" dirty="0" err="1"/>
              <a:t>frame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alignment</a:t>
            </a:r>
            <a:r>
              <a:rPr lang="de-DE" sz="800" dirty="0"/>
              <a:t> </a:t>
            </a:r>
            <a:r>
              <a:rPr lang="de-DE" sz="800" dirty="0" err="1"/>
              <a:t>supports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3</a:t>
            </a:r>
            <a:endParaRPr lang="de-DE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Vacuum</a:t>
            </a:r>
            <a:r>
              <a:rPr lang="de-DE" sz="900" dirty="0"/>
              <a:t> </a:t>
            </a:r>
            <a:r>
              <a:rPr lang="de-DE" sz="900" dirty="0" err="1"/>
              <a:t>Chamber</a:t>
            </a:r>
            <a:r>
              <a:rPr lang="de-DE" sz="900" dirty="0"/>
              <a:t> (CID)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934647" y="3907371"/>
            <a:ext cx="1365369" cy="12464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Vac</a:t>
            </a:r>
            <a:r>
              <a:rPr lang="de-DE" sz="900" dirty="0"/>
              <a:t> </a:t>
            </a:r>
            <a:r>
              <a:rPr lang="de-DE" sz="900" dirty="0" err="1"/>
              <a:t>chamber</a:t>
            </a:r>
            <a:r>
              <a:rPr lang="de-DE" sz="900" dirty="0"/>
              <a:t> (CID)</a:t>
            </a:r>
          </a:p>
          <a:p>
            <a:pPr lvl="1"/>
            <a:endParaRPr lang="de-DE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support</a:t>
            </a:r>
            <a:r>
              <a:rPr lang="de-DE" sz="900" dirty="0"/>
              <a:t> </a:t>
            </a:r>
            <a:r>
              <a:rPr lang="de-DE" sz="900" dirty="0" err="1"/>
              <a:t>frame</a:t>
            </a:r>
            <a:r>
              <a:rPr lang="de-DE" sz="900" dirty="0"/>
              <a:t> no1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support</a:t>
            </a:r>
            <a:r>
              <a:rPr lang="de-DE" sz="900" dirty="0"/>
              <a:t> </a:t>
            </a:r>
            <a:r>
              <a:rPr lang="de-DE" sz="900" dirty="0" err="1"/>
              <a:t>frame</a:t>
            </a:r>
            <a:r>
              <a:rPr lang="de-DE" sz="900" dirty="0"/>
              <a:t> no2</a:t>
            </a:r>
          </a:p>
          <a:p>
            <a:endParaRPr lang="de-DE" sz="9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81557" y="3895592"/>
            <a:ext cx="1825076" cy="24266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/>
              <a:t>BI </a:t>
            </a:r>
            <a:r>
              <a:rPr lang="de-DE" sz="900" dirty="0" err="1"/>
              <a:t>Vac</a:t>
            </a:r>
            <a:r>
              <a:rPr lang="de-DE" sz="900" dirty="0"/>
              <a:t> </a:t>
            </a:r>
            <a:r>
              <a:rPr lang="de-DE" sz="900" dirty="0" err="1"/>
              <a:t>chamber</a:t>
            </a:r>
            <a:r>
              <a:rPr lang="de-DE" sz="900" dirty="0"/>
              <a:t>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Detector</a:t>
            </a:r>
            <a:r>
              <a:rPr lang="de-DE" sz="800" dirty="0"/>
              <a:t> 1 (CID)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part</a:t>
            </a:r>
            <a:r>
              <a:rPr lang="de-DE" sz="800" dirty="0"/>
              <a:t> no1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flange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part</a:t>
            </a:r>
            <a:r>
              <a:rPr lang="de-DE" sz="800" dirty="0"/>
              <a:t> no2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Detector</a:t>
            </a:r>
            <a:r>
              <a:rPr lang="de-DE" sz="800" dirty="0"/>
              <a:t> 2 (CID)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part</a:t>
            </a:r>
            <a:r>
              <a:rPr lang="de-DE" sz="800" dirty="0"/>
              <a:t> no1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flange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part</a:t>
            </a:r>
            <a:r>
              <a:rPr lang="de-DE" sz="800" dirty="0"/>
              <a:t> no2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Vac</a:t>
            </a:r>
            <a:r>
              <a:rPr lang="de-DE" sz="800" dirty="0"/>
              <a:t> pump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Vac</a:t>
            </a:r>
            <a:r>
              <a:rPr lang="de-DE" sz="800" dirty="0"/>
              <a:t> </a:t>
            </a:r>
            <a:r>
              <a:rPr lang="de-DE" sz="800" dirty="0" err="1"/>
              <a:t>diagnostics</a:t>
            </a:r>
            <a:r>
              <a:rPr lang="de-DE" sz="800" dirty="0"/>
              <a:t>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connection</a:t>
            </a:r>
            <a:r>
              <a:rPr lang="de-DE" sz="800" dirty="0"/>
              <a:t>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base</a:t>
            </a:r>
            <a:r>
              <a:rPr lang="de-DE" sz="800" dirty="0"/>
              <a:t> </a:t>
            </a:r>
            <a:r>
              <a:rPr lang="de-DE" sz="800" dirty="0" err="1"/>
              <a:t>frame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alignment</a:t>
            </a:r>
            <a:r>
              <a:rPr lang="de-DE" sz="800" dirty="0"/>
              <a:t> </a:t>
            </a:r>
            <a:r>
              <a:rPr lang="de-DE" sz="800" dirty="0" err="1"/>
              <a:t>supports</a:t>
            </a:r>
            <a:endParaRPr lang="de-D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800" noProof="1"/>
              <a:t>no 3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7343800" y="3895592"/>
            <a:ext cx="1800200" cy="143116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/>
              <a:t>Magnet (CID)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yoke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coil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connection</a:t>
            </a:r>
            <a:r>
              <a:rPr lang="de-DE" sz="800" dirty="0"/>
              <a:t>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base</a:t>
            </a:r>
            <a:r>
              <a:rPr lang="de-DE" sz="800" dirty="0"/>
              <a:t> </a:t>
            </a:r>
            <a:r>
              <a:rPr lang="de-DE" sz="800" dirty="0" err="1"/>
              <a:t>frame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800" dirty="0" err="1"/>
              <a:t>alignment</a:t>
            </a:r>
            <a:r>
              <a:rPr lang="de-DE" sz="800" dirty="0"/>
              <a:t> </a:t>
            </a:r>
            <a:r>
              <a:rPr lang="de-DE" sz="800" dirty="0" err="1"/>
              <a:t>supports</a:t>
            </a:r>
            <a:endParaRPr lang="de-DE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900" dirty="0" err="1"/>
              <a:t>Vacuum</a:t>
            </a:r>
            <a:r>
              <a:rPr lang="de-DE" sz="900" dirty="0"/>
              <a:t> </a:t>
            </a:r>
            <a:r>
              <a:rPr lang="de-DE" sz="900" dirty="0" err="1"/>
              <a:t>Chamber</a:t>
            </a:r>
            <a:r>
              <a:rPr lang="de-DE" sz="900" dirty="0"/>
              <a:t> (CID)</a:t>
            </a:r>
          </a:p>
          <a:p>
            <a:endParaRPr lang="de-DE" sz="900" dirty="0"/>
          </a:p>
        </p:txBody>
      </p:sp>
      <p:sp>
        <p:nvSpPr>
          <p:cNvPr id="3" name="Textfeld 2"/>
          <p:cNvSpPr txBox="1"/>
          <p:nvPr/>
        </p:nvSpPr>
        <p:spPr>
          <a:xfrm>
            <a:off x="6064080" y="5328277"/>
            <a:ext cx="2257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Each</a:t>
            </a:r>
            <a:r>
              <a:rPr lang="de-DE" sz="1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1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defined</a:t>
            </a:r>
            <a:r>
              <a:rPr lang="de-DE" sz="1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1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Assembly</a:t>
            </a:r>
            <a:r>
              <a:rPr lang="de-DE" sz="1000" b="1" dirty="0">
                <a:solidFill>
                  <a:srgbClr val="0070C0"/>
                </a:solidFill>
                <a:sym typeface="Wingdings" panose="05000000000000000000" pitchFamily="2" charset="2"/>
              </a:rPr>
              <a:t> Unit: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Documentation</a:t>
            </a: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 in PLM </a:t>
            </a: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including</a:t>
            </a: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Sub-</a:t>
            </a: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components</a:t>
            </a:r>
            <a:endParaRPr lang="de-DE" sz="1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Status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Location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executed</a:t>
            </a: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works</a:t>
            </a: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and</a:t>
            </a:r>
            <a:r>
              <a:rPr lang="de-DE" sz="1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1000" dirty="0" err="1">
                <a:solidFill>
                  <a:srgbClr val="0070C0"/>
                </a:solidFill>
                <a:sym typeface="Wingdings" panose="05000000000000000000" pitchFamily="2" charset="2"/>
              </a:rPr>
              <a:t>tests</a:t>
            </a:r>
            <a:endParaRPr lang="de-DE" sz="1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1000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/>
          </a:p>
        </p:txBody>
      </p:sp>
      <p:sp>
        <p:nvSpPr>
          <p:cNvPr id="20" name="Titel 1"/>
          <p:cNvSpPr>
            <a:spLocks/>
          </p:cNvSpPr>
          <p:nvPr/>
        </p:nvSpPr>
        <p:spPr bwMode="auto">
          <a:xfrm>
            <a:off x="288000" y="180000"/>
            <a:ext cx="860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2800" dirty="0">
                <a:solidFill>
                  <a:srgbClr val="00599D"/>
                </a:solidFill>
              </a:rPr>
              <a:t>Machine </a:t>
            </a:r>
            <a:r>
              <a:rPr lang="en-US" altLang="ru-RU" sz="2800" dirty="0" smtClean="0">
                <a:solidFill>
                  <a:srgbClr val="00599D"/>
                </a:solidFill>
              </a:rPr>
              <a:t>Installation – </a:t>
            </a:r>
            <a:r>
              <a:rPr lang="en-US" altLang="ru-RU" sz="2000" dirty="0" smtClean="0">
                <a:solidFill>
                  <a:srgbClr val="00599D"/>
                </a:solidFill>
              </a:rPr>
              <a:t>Definition of Assembly Units</a:t>
            </a:r>
            <a:endParaRPr lang="en-US" altLang="ru-RU" sz="2000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8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1"/>
                </a:solidFill>
              </a:rPr>
              <a:t>Installation: </a:t>
            </a:r>
            <a:endParaRPr lang="de-DE" sz="1800" dirty="0">
              <a:solidFill>
                <a:schemeClr val="tx1"/>
              </a:solidFill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technical</a:t>
            </a:r>
            <a:r>
              <a:rPr lang="de-DE" sz="1400" dirty="0"/>
              <a:t> </a:t>
            </a:r>
            <a:r>
              <a:rPr lang="de-DE" sz="1400" dirty="0" err="1"/>
              <a:t>drawings</a:t>
            </a:r>
            <a:r>
              <a:rPr lang="de-DE" sz="1400" dirty="0"/>
              <a:t> </a:t>
            </a:r>
            <a:r>
              <a:rPr lang="de-DE" sz="1400" dirty="0" err="1"/>
              <a:t>assembly</a:t>
            </a:r>
            <a:r>
              <a:rPr lang="de-DE" sz="1400" dirty="0"/>
              <a:t> </a:t>
            </a:r>
            <a:r>
              <a:rPr lang="de-DE" sz="1400" dirty="0" err="1"/>
              <a:t>unit</a:t>
            </a:r>
            <a:r>
              <a:rPr lang="de-DE" sz="1400" dirty="0"/>
              <a:t>  </a:t>
            </a:r>
            <a:r>
              <a:rPr lang="de-DE" sz="1400" dirty="0" smtClean="0"/>
              <a:t>&amp; </a:t>
            </a:r>
            <a:r>
              <a:rPr lang="de-DE" sz="1400" dirty="0" err="1" smtClean="0"/>
              <a:t>accelerator</a:t>
            </a:r>
            <a:r>
              <a:rPr lang="de-DE" sz="1400" dirty="0" smtClean="0"/>
              <a:t> </a:t>
            </a:r>
            <a:r>
              <a:rPr lang="de-DE" sz="1400" dirty="0" err="1" smtClean="0"/>
              <a:t>section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parts</a:t>
            </a:r>
            <a:r>
              <a:rPr lang="de-DE" sz="1400" dirty="0"/>
              <a:t> </a:t>
            </a:r>
            <a:r>
              <a:rPr lang="de-DE" sz="1400" dirty="0" err="1"/>
              <a:t>list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work</a:t>
            </a:r>
            <a:r>
              <a:rPr lang="de-DE" sz="1400" dirty="0"/>
              <a:t> </a:t>
            </a:r>
            <a:r>
              <a:rPr lang="de-DE" sz="1400" dirty="0" err="1" smtClean="0"/>
              <a:t>instructions</a:t>
            </a:r>
            <a:endParaRPr lang="de-DE" sz="1400" dirty="0" smtClean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 smtClean="0"/>
              <a:t>risk</a:t>
            </a:r>
            <a:r>
              <a:rPr lang="de-DE" sz="1400" dirty="0" smtClean="0"/>
              <a:t> </a:t>
            </a:r>
            <a:r>
              <a:rPr lang="de-DE" sz="1400" dirty="0" err="1" smtClean="0"/>
              <a:t>assesment</a:t>
            </a:r>
            <a:r>
              <a:rPr lang="de-DE" sz="1400" dirty="0" smtClean="0"/>
              <a:t> (</a:t>
            </a:r>
            <a:r>
              <a:rPr lang="de-DE" sz="1400" dirty="0" err="1" smtClean="0"/>
              <a:t>safety</a:t>
            </a:r>
            <a:r>
              <a:rPr lang="de-DE" sz="1400" dirty="0" smtClean="0"/>
              <a:t> at </a:t>
            </a:r>
            <a:r>
              <a:rPr lang="de-DE" sz="1400" dirty="0" err="1" smtClean="0"/>
              <a:t>work</a:t>
            </a:r>
            <a:r>
              <a:rPr lang="de-DE" sz="1400" dirty="0" smtClean="0"/>
              <a:t>)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smtClean="0"/>
              <a:t>QC </a:t>
            </a:r>
            <a:r>
              <a:rPr lang="de-DE" sz="1400" dirty="0" err="1" smtClean="0"/>
              <a:t>protocols</a:t>
            </a: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documentation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 smtClean="0"/>
              <a:t>built</a:t>
            </a:r>
            <a:endParaRPr lang="de-DE" sz="1400" dirty="0" smtClean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r>
              <a:rPr lang="de-DE" sz="1600" dirty="0">
                <a:latin typeface="Franklin Gothic Demi" panose="020B0703020102020204" pitchFamily="34" charset="0"/>
              </a:rPr>
              <a:t>Objektive </a:t>
            </a:r>
            <a:r>
              <a:rPr lang="de-DE" sz="1600" dirty="0" smtClean="0">
                <a:latin typeface="Franklin Gothic Demi" panose="020B0703020102020204" pitchFamily="34" charset="0"/>
              </a:rPr>
              <a:t>2 (Installation </a:t>
            </a:r>
            <a:r>
              <a:rPr lang="de-DE" sz="1600" dirty="0" err="1" smtClean="0">
                <a:latin typeface="Franklin Gothic Demi" panose="020B0703020102020204" pitchFamily="34" charset="0"/>
              </a:rPr>
              <a:t>manual</a:t>
            </a:r>
            <a:r>
              <a:rPr lang="de-DE" sz="1600" dirty="0" smtClean="0">
                <a:latin typeface="Franklin Gothic Demi" panose="020B0703020102020204" pitchFamily="34" charset="0"/>
              </a:rPr>
              <a:t>)</a:t>
            </a:r>
            <a:r>
              <a:rPr lang="de-DE" sz="1400" dirty="0" smtClean="0">
                <a:latin typeface="Franklin Gothic Demi" panose="020B0703020102020204" pitchFamily="34" charset="0"/>
              </a:rPr>
              <a:t>:</a:t>
            </a:r>
            <a:endParaRPr lang="de-DE" sz="1400" dirty="0">
              <a:latin typeface="Franklin Gothic Demi" panose="020B0703020102020204" pitchFamily="34" charset="0"/>
            </a:endParaRP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agree</a:t>
            </a:r>
            <a:r>
              <a:rPr lang="de-DE" sz="1400" dirty="0"/>
              <a:t> </a:t>
            </a:r>
            <a:r>
              <a:rPr lang="de-DE" sz="1400" dirty="0" err="1"/>
              <a:t>scope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content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required</a:t>
            </a: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confirm</a:t>
            </a:r>
            <a:r>
              <a:rPr lang="de-DE" sz="1400" dirty="0"/>
              <a:t> </a:t>
            </a:r>
            <a:r>
              <a:rPr lang="de-DE" sz="1400" dirty="0" err="1"/>
              <a:t>contractual</a:t>
            </a:r>
            <a:r>
              <a:rPr lang="de-DE" sz="1400" dirty="0"/>
              <a:t> </a:t>
            </a:r>
            <a:r>
              <a:rPr lang="de-DE" sz="1400" dirty="0" err="1"/>
              <a:t>obligations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partner‘s</a:t>
            </a:r>
            <a:r>
              <a:rPr lang="de-DE" sz="1400" dirty="0"/>
              <a:t> </a:t>
            </a:r>
            <a:r>
              <a:rPr lang="de-DE" sz="1400" dirty="0" err="1"/>
              <a:t>responsibilities</a:t>
            </a:r>
            <a:r>
              <a:rPr lang="de-DE" sz="1400" dirty="0"/>
              <a:t>.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 rot="1478361">
            <a:off x="6439419" y="835101"/>
            <a:ext cx="179632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HEBT </a:t>
            </a:r>
            <a:r>
              <a:rPr lang="de-DE" dirty="0" err="1" smtClean="0"/>
              <a:t>contracts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 rot="1478361">
            <a:off x="6380065" y="1199806"/>
            <a:ext cx="15183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CR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91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3345" y="980728"/>
            <a:ext cx="8862230" cy="5472608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err="1" smtClean="0">
                <a:solidFill>
                  <a:schemeClr val="tx1"/>
                </a:solidFill>
              </a:rPr>
              <a:t>documents</a:t>
            </a:r>
            <a:r>
              <a:rPr lang="de-DE" sz="1800" dirty="0" smtClean="0">
                <a:solidFill>
                  <a:schemeClr val="tx1"/>
                </a:solidFill>
              </a:rPr>
              <a:t> essential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Installation, </a:t>
            </a:r>
            <a:r>
              <a:rPr lang="de-DE" sz="1800" dirty="0" err="1" smtClean="0">
                <a:solidFill>
                  <a:schemeClr val="tx1"/>
                </a:solidFill>
              </a:rPr>
              <a:t>contracted</a:t>
            </a:r>
            <a:r>
              <a:rPr lang="de-DE" sz="1800" dirty="0" smtClean="0">
                <a:solidFill>
                  <a:schemeClr val="tx1"/>
                </a:solidFill>
              </a:rPr>
              <a:t> (?) FAIR /BINP: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 </a:t>
            </a: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 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handling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risk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assesment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</a:t>
            </a:r>
            <a:r>
              <a:rPr lang="de-DE" sz="1400" dirty="0" err="1" smtClean="0">
                <a:solidFill>
                  <a:schemeClr val="tx1"/>
                </a:solidFill>
              </a:rPr>
              <a:t>documents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final </a:t>
            </a: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testing</a:t>
            </a:r>
            <a:r>
              <a:rPr lang="de-DE" sz="1400" dirty="0" smtClean="0">
                <a:solidFill>
                  <a:schemeClr val="tx1"/>
                </a:solidFill>
              </a:rPr>
              <a:t> ?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Not </a:t>
            </a:r>
            <a:r>
              <a:rPr lang="de-DE" sz="1400" dirty="0" err="1" smtClean="0">
                <a:solidFill>
                  <a:schemeClr val="tx1"/>
                </a:solidFill>
              </a:rPr>
              <a:t>included</a:t>
            </a:r>
            <a:r>
              <a:rPr lang="de-DE" sz="1400" dirty="0" smtClean="0">
                <a:solidFill>
                  <a:schemeClr val="tx1"/>
                </a:solidFill>
              </a:rPr>
              <a:t> in </a:t>
            </a:r>
            <a:r>
              <a:rPr lang="de-DE" sz="1400" dirty="0" err="1" smtClean="0">
                <a:solidFill>
                  <a:schemeClr val="tx1"/>
                </a:solidFill>
              </a:rPr>
              <a:t>contracts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between</a:t>
            </a:r>
            <a:r>
              <a:rPr lang="de-DE" sz="1400" dirty="0" smtClean="0">
                <a:solidFill>
                  <a:schemeClr val="tx1"/>
                </a:solidFill>
              </a:rPr>
              <a:t> BINP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FAIR: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</a:t>
            </a:r>
          </a:p>
          <a:p>
            <a:pPr marL="333375" lvl="1" indent="0">
              <a:buNone/>
            </a:pPr>
            <a:endParaRPr lang="de-DE" sz="1200" b="1" dirty="0">
              <a:solidFill>
                <a:srgbClr val="FF0000"/>
              </a:solidFill>
            </a:endParaRPr>
          </a:p>
          <a:p>
            <a:r>
              <a:rPr lang="de-DE" sz="1200" dirty="0">
                <a:latin typeface="Franklin Gothic Demi" panose="020B0703020102020204" pitchFamily="34" charset="0"/>
              </a:rPr>
              <a:t>Objektive </a:t>
            </a:r>
            <a:r>
              <a:rPr lang="de-DE" sz="1200" dirty="0" smtClean="0">
                <a:latin typeface="Franklin Gothic Demi" panose="020B0703020102020204" pitchFamily="34" charset="0"/>
              </a:rPr>
              <a:t> :</a:t>
            </a:r>
            <a:endParaRPr lang="de-DE" sz="1200" dirty="0">
              <a:latin typeface="Franklin Gothic Demi" panose="020B0703020102020204" pitchFamily="34" charset="0"/>
            </a:endParaRPr>
          </a:p>
          <a:p>
            <a:pPr marL="0" indent="0"/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confirm</a:t>
            </a:r>
            <a:r>
              <a:rPr lang="de-DE" sz="1200" dirty="0"/>
              <a:t> </a:t>
            </a:r>
            <a:r>
              <a:rPr lang="de-DE" sz="1200" dirty="0" err="1"/>
              <a:t>contractual</a:t>
            </a:r>
            <a:r>
              <a:rPr lang="de-DE" sz="1200" dirty="0"/>
              <a:t> </a:t>
            </a:r>
            <a:r>
              <a:rPr lang="de-DE" sz="1200" dirty="0" err="1"/>
              <a:t>obligations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partner‘s</a:t>
            </a:r>
            <a:r>
              <a:rPr lang="de-DE" sz="1200" dirty="0"/>
              <a:t> </a:t>
            </a:r>
            <a:r>
              <a:rPr lang="de-DE" sz="1200" dirty="0" err="1"/>
              <a:t>responsibilities</a:t>
            </a:r>
            <a:r>
              <a:rPr lang="de-DE" sz="1200" dirty="0"/>
              <a:t>.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 rot="1478361">
            <a:off x="6439419" y="835101"/>
            <a:ext cx="179632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HEBT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Installation – Pre-Assembly and Testing</a:t>
            </a:r>
            <a:endParaRPr lang="en-US" altLang="ru-RU" sz="24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2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96525" y="1144612"/>
            <a:ext cx="3960440" cy="4849673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endParaRPr lang="de-DE" sz="1600" dirty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355600" lvl="1" indent="0">
              <a:buNone/>
            </a:pPr>
            <a:r>
              <a:rPr lang="de-DE" sz="1600" u="sng" dirty="0" err="1" smtClean="0">
                <a:cs typeface="+mn-cs"/>
                <a:sym typeface="Wingdings" panose="05000000000000000000" pitchFamily="2" charset="2"/>
              </a:rPr>
              <a:t>LCM</a:t>
            </a:r>
            <a:r>
              <a:rPr lang="de-DE" sz="1600" u="sng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cs typeface="+mn-cs"/>
                <a:sym typeface="Wingdings" panose="05000000000000000000" pitchFamily="2" charset="2"/>
              </a:rPr>
              <a:t>Planning</a:t>
            </a:r>
            <a:r>
              <a:rPr lang="de-DE" sz="1600" u="sng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cs typeface="+mn-cs"/>
                <a:sym typeface="Wingdings" panose="05000000000000000000" pitchFamily="2" charset="2"/>
              </a:rPr>
              <a:t>of</a:t>
            </a:r>
            <a:r>
              <a:rPr lang="de-DE" sz="1600" u="sng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cs typeface="+mn-cs"/>
                <a:sym typeface="Wingdings" panose="05000000000000000000" pitchFamily="2" charset="2"/>
              </a:rPr>
              <a:t>Pre-assembly</a:t>
            </a:r>
            <a:endParaRPr lang="de-DE" sz="1600" u="sng" dirty="0" smtClean="0">
              <a:cs typeface="+mn-cs"/>
              <a:sym typeface="Wingdings" panose="05000000000000000000" pitchFamily="2" charset="2"/>
            </a:endParaRPr>
          </a:p>
          <a:p>
            <a:pPr marL="355600" lvl="1" indent="0">
              <a:buNone/>
            </a:pP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According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FAIR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construction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site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standards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, </a:t>
            </a:r>
            <a:r>
              <a:rPr lang="de-DE" sz="1600" b="1" dirty="0" smtClean="0">
                <a:cs typeface="+mn-cs"/>
                <a:sym typeface="Wingdings" panose="05000000000000000000" pitchFamily="2" charset="2"/>
              </a:rPr>
              <a:t>L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ean </a:t>
            </a:r>
            <a:r>
              <a:rPr lang="de-DE" sz="1600" b="1" dirty="0" err="1" smtClean="0">
                <a:cs typeface="+mn-cs"/>
                <a:sym typeface="Wingdings" panose="05000000000000000000" pitchFamily="2" charset="2"/>
              </a:rPr>
              <a:t>C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onstruction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b="1" dirty="0" smtClean="0">
                <a:cs typeface="+mn-cs"/>
                <a:sym typeface="Wingdings" panose="05000000000000000000" pitchFamily="2" charset="2"/>
              </a:rPr>
              <a:t>M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anagement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process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planning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Pre-Assembly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and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Testing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activities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was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established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.</a:t>
            </a:r>
            <a:endParaRPr lang="en-US" sz="1600" dirty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dirty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chemeClr val="tx1"/>
                </a:solidFill>
                <a:sym typeface="Wingdings" panose="05000000000000000000" pitchFamily="2" charset="2"/>
              </a:rPr>
              <a:t>D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efinition of work steps and executive department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chemeClr val="tx1"/>
                </a:solidFill>
                <a:sym typeface="Wingdings" panose="05000000000000000000" pitchFamily="2" charset="2"/>
              </a:rPr>
              <a:t>W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eekly coordination meetings of all involved parties in the TES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Planning of pre-assembly activities for the next 4 weeks ( LCM board )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Tracking of executed activities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‘lessons learned’ sessions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u="sng" dirty="0" smtClean="0">
              <a:cs typeface="+mn-cs"/>
              <a:sym typeface="Wingdings" panose="05000000000000000000" pitchFamily="2" charset="2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50" y="2264751"/>
            <a:ext cx="3363329" cy="152428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8720940">
            <a:off x="5121532" y="3004500"/>
            <a:ext cx="10749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+mn-lt"/>
                <a:cs typeface="+mn-cs"/>
              </a:rPr>
              <a:t>Transportatio</a:t>
            </a:r>
            <a:r>
              <a:rPr lang="de-DE" sz="1050" dirty="0" smtClean="0">
                <a:latin typeface="+mn-lt"/>
              </a:rPr>
              <a:t>n</a:t>
            </a:r>
            <a:endParaRPr lang="de-DE" sz="1050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 rot="18743484">
            <a:off x="6334845" y="3024391"/>
            <a:ext cx="80489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50">
                <a:latin typeface="+mn-lt"/>
                <a:cs typeface="+mn-cs"/>
              </a:defRPr>
            </a:lvl1pPr>
          </a:lstStyle>
          <a:p>
            <a:r>
              <a:rPr lang="de-DE" dirty="0" err="1"/>
              <a:t>Assembly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 rot="18731750">
            <a:off x="7207323" y="2975991"/>
            <a:ext cx="125747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50">
                <a:latin typeface="+mn-lt"/>
                <a:cs typeface="+mn-cs"/>
              </a:defRPr>
            </a:lvl1pPr>
          </a:lstStyle>
          <a:p>
            <a:r>
              <a:rPr lang="de-DE" dirty="0"/>
              <a:t>Check / Release</a:t>
            </a:r>
          </a:p>
        </p:txBody>
      </p:sp>
      <p:sp>
        <p:nvSpPr>
          <p:cNvPr id="17" name="Pfeil nach rechts 16"/>
          <p:cNvSpPr/>
          <p:nvPr/>
        </p:nvSpPr>
        <p:spPr>
          <a:xfrm>
            <a:off x="4256965" y="3338990"/>
            <a:ext cx="900100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08" y="4027890"/>
            <a:ext cx="3559772" cy="1561350"/>
          </a:xfrm>
          <a:prstGeom prst="rect">
            <a:avLst/>
          </a:prstGeom>
        </p:spPr>
      </p:pic>
      <p:sp>
        <p:nvSpPr>
          <p:cNvPr id="18" name="Pfeil nach rechts 17"/>
          <p:cNvSpPr/>
          <p:nvPr/>
        </p:nvSpPr>
        <p:spPr>
          <a:xfrm>
            <a:off x="4256965" y="4374105"/>
            <a:ext cx="685169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5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3345" y="980728"/>
            <a:ext cx="8862230" cy="5472608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err="1" smtClean="0">
                <a:solidFill>
                  <a:schemeClr val="tx1"/>
                </a:solidFill>
              </a:rPr>
              <a:t>documents</a:t>
            </a:r>
            <a:r>
              <a:rPr lang="de-DE" sz="1800" dirty="0" smtClean="0">
                <a:solidFill>
                  <a:schemeClr val="tx1"/>
                </a:solidFill>
              </a:rPr>
              <a:t> essential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Installation, </a:t>
            </a:r>
            <a:r>
              <a:rPr lang="de-DE" sz="1800" dirty="0" err="1" smtClean="0">
                <a:solidFill>
                  <a:schemeClr val="tx1"/>
                </a:solidFill>
              </a:rPr>
              <a:t>contracted</a:t>
            </a:r>
            <a:r>
              <a:rPr lang="de-DE" sz="1800" dirty="0" smtClean="0">
                <a:solidFill>
                  <a:schemeClr val="tx1"/>
                </a:solidFill>
              </a:rPr>
              <a:t> (?) FAIR /BINP: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 </a:t>
            </a:r>
            <a:r>
              <a:rPr lang="de-DE" sz="1400" dirty="0" err="1" smtClean="0">
                <a:solidFill>
                  <a:schemeClr val="tx1"/>
                </a:solidFill>
              </a:rPr>
              <a:t>technical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drawings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 QC </a:t>
            </a:r>
            <a:r>
              <a:rPr lang="de-DE" sz="1400" dirty="0" err="1" smtClean="0">
                <a:solidFill>
                  <a:schemeClr val="tx1"/>
                </a:solidFill>
              </a:rPr>
              <a:t>protocols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handling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instructions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risk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assesment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</a:t>
            </a:r>
            <a:r>
              <a:rPr lang="de-DE" sz="1400" dirty="0" err="1" smtClean="0">
                <a:solidFill>
                  <a:schemeClr val="tx1"/>
                </a:solidFill>
              </a:rPr>
              <a:t>documents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final </a:t>
            </a:r>
            <a:r>
              <a:rPr lang="de-DE" sz="1400" dirty="0" err="1" smtClean="0">
                <a:solidFill>
                  <a:schemeClr val="tx1"/>
                </a:solidFill>
              </a:rPr>
              <a:t>sector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testing</a:t>
            </a:r>
            <a:r>
              <a:rPr lang="de-DE" sz="1400" dirty="0" smtClean="0">
                <a:solidFill>
                  <a:schemeClr val="tx1"/>
                </a:solidFill>
              </a:rPr>
              <a:t> ?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Not </a:t>
            </a:r>
            <a:r>
              <a:rPr lang="de-DE" sz="1400" dirty="0" err="1" smtClean="0">
                <a:solidFill>
                  <a:schemeClr val="tx1"/>
                </a:solidFill>
              </a:rPr>
              <a:t>included</a:t>
            </a:r>
            <a:r>
              <a:rPr lang="de-DE" sz="1400" dirty="0" smtClean="0">
                <a:solidFill>
                  <a:schemeClr val="tx1"/>
                </a:solidFill>
              </a:rPr>
              <a:t> in </a:t>
            </a:r>
            <a:r>
              <a:rPr lang="de-DE" sz="1400" dirty="0" err="1" smtClean="0">
                <a:solidFill>
                  <a:schemeClr val="tx1"/>
                </a:solidFill>
              </a:rPr>
              <a:t>contracts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between</a:t>
            </a:r>
            <a:r>
              <a:rPr lang="de-DE" sz="1400" dirty="0" smtClean="0">
                <a:solidFill>
                  <a:schemeClr val="tx1"/>
                </a:solidFill>
              </a:rPr>
              <a:t> BINP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FAIR: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…</a:t>
            </a:r>
          </a:p>
          <a:p>
            <a:pPr marL="333375" lvl="1" indent="0">
              <a:buNone/>
            </a:pPr>
            <a:endParaRPr lang="de-DE" sz="1200" b="1" dirty="0">
              <a:solidFill>
                <a:srgbClr val="FF0000"/>
              </a:solidFill>
            </a:endParaRPr>
          </a:p>
          <a:p>
            <a:r>
              <a:rPr lang="de-DE" sz="1200" dirty="0">
                <a:latin typeface="Franklin Gothic Demi" panose="020B0703020102020204" pitchFamily="34" charset="0"/>
              </a:rPr>
              <a:t>Objektive </a:t>
            </a:r>
            <a:r>
              <a:rPr lang="de-DE" sz="1200" dirty="0" smtClean="0">
                <a:latin typeface="Franklin Gothic Demi" panose="020B0703020102020204" pitchFamily="34" charset="0"/>
              </a:rPr>
              <a:t> :</a:t>
            </a:r>
            <a:endParaRPr lang="de-DE" sz="1200" dirty="0">
              <a:latin typeface="Franklin Gothic Demi" panose="020B0703020102020204" pitchFamily="34" charset="0"/>
            </a:endParaRPr>
          </a:p>
          <a:p>
            <a:pPr marL="0" indent="0"/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confirm</a:t>
            </a:r>
            <a:r>
              <a:rPr lang="de-DE" sz="1200" dirty="0"/>
              <a:t> </a:t>
            </a:r>
            <a:r>
              <a:rPr lang="de-DE" sz="1200" dirty="0" err="1"/>
              <a:t>contractual</a:t>
            </a:r>
            <a:r>
              <a:rPr lang="de-DE" sz="1200" dirty="0"/>
              <a:t> </a:t>
            </a:r>
            <a:r>
              <a:rPr lang="de-DE" sz="1200" dirty="0" err="1"/>
              <a:t>obligations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partner‘s</a:t>
            </a:r>
            <a:r>
              <a:rPr lang="de-DE" sz="1200" dirty="0"/>
              <a:t> </a:t>
            </a:r>
            <a:r>
              <a:rPr lang="de-DE" sz="1200" dirty="0" err="1"/>
              <a:t>responsibilities</a:t>
            </a:r>
            <a:r>
              <a:rPr lang="de-DE" sz="1200" dirty="0"/>
              <a:t>.</a:t>
            </a:r>
          </a:p>
          <a:p>
            <a:pPr marL="619125" lvl="1" indent="-2857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 rot="1478361">
            <a:off x="6578399" y="835101"/>
            <a:ext cx="15183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CR </a:t>
            </a:r>
            <a:r>
              <a:rPr lang="de-DE" dirty="0" err="1" smtClean="0"/>
              <a:t>contracts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568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/>
          </p:cNvSpPr>
          <p:nvPr/>
        </p:nvSpPr>
        <p:spPr bwMode="auto">
          <a:xfrm>
            <a:off x="288000" y="180000"/>
            <a:ext cx="860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altLang="ru-RU" sz="2800" dirty="0">
                <a:solidFill>
                  <a:srgbClr val="00599D"/>
                </a:solidFill>
                <a:latin typeface="Arial" pitchFamily="34" charset="0"/>
              </a:rPr>
              <a:t>Mechanical Completion  (Definition)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7800" y="4550422"/>
            <a:ext cx="3539105" cy="2769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Procurement</a:t>
            </a:r>
            <a:endParaRPr lang="en-GB" sz="1200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6565" y="4801052"/>
            <a:ext cx="3285365" cy="2769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Pre Assembly</a:t>
            </a:r>
            <a:endParaRPr lang="en-GB" sz="1200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59793" y="4960020"/>
            <a:ext cx="4050450" cy="2769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Installation on site</a:t>
            </a:r>
            <a:endParaRPr lang="en-GB" sz="1200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93824" y="5190134"/>
            <a:ext cx="2909449" cy="2769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Pre-Commissioning</a:t>
            </a:r>
            <a:endParaRPr lang="en-GB" sz="1200" dirty="0"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 rot="5400000">
            <a:off x="5628099" y="4744234"/>
            <a:ext cx="1827346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Mechanical Completion</a:t>
            </a:r>
            <a:endParaRPr lang="en-GB" sz="1200" dirty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85613" y="4399346"/>
            <a:ext cx="1852167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n-lt"/>
              </a:rPr>
              <a:t>Commissioning</a:t>
            </a:r>
            <a:endParaRPr lang="en-GB" sz="1200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80360" y="1097416"/>
            <a:ext cx="8613478" cy="2400657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spcAft>
                <a:spcPts val="0"/>
              </a:spcAft>
              <a:defRPr sz="1200">
                <a:latin typeface="+mn-lt"/>
              </a:defRPr>
            </a:lvl1pPr>
            <a:lvl2pPr lvl="1">
              <a:defRPr sz="1600">
                <a:latin typeface="+mn-lt"/>
              </a:defRPr>
            </a:lvl2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After all mechanical works including pre-commissioning (PC) activities are completed: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GB" dirty="0" smtClean="0"/>
              <a:t>Each component installed conforms to or is fabricated and tested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GB" dirty="0" smtClean="0"/>
              <a:t>According project specifications (Performance &amp; Safety)  </a:t>
            </a:r>
            <a:r>
              <a:rPr lang="en-GB" dirty="0" smtClean="0">
                <a:sym typeface="Wingdings" panose="05000000000000000000" pitchFamily="2" charset="2"/>
              </a:rPr>
              <a:t>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After release of the Mechanical Completion Certificate (Milestone) by the client:</a:t>
            </a:r>
          </a:p>
          <a:p>
            <a:endParaRPr lang="en-GB" sz="1600" dirty="0" smtClean="0"/>
          </a:p>
          <a:p>
            <a:pPr lvl="1"/>
            <a:r>
              <a:rPr lang="en-GB" dirty="0" smtClean="0"/>
              <a:t>Handover to operation for commissioning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7215627" y="4642566"/>
            <a:ext cx="1852167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n-lt"/>
              </a:rPr>
              <a:t>Operation</a:t>
            </a:r>
            <a:endParaRPr lang="en-GB" sz="1200" dirty="0">
              <a:latin typeface="+mn-lt"/>
            </a:endParaRPr>
          </a:p>
        </p:txBody>
      </p:sp>
      <p:sp>
        <p:nvSpPr>
          <p:cNvPr id="16" name="Pfeil nach rechts 15"/>
          <p:cNvSpPr/>
          <p:nvPr/>
        </p:nvSpPr>
        <p:spPr>
          <a:xfrm>
            <a:off x="390864" y="3182893"/>
            <a:ext cx="345983" cy="10184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07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39738" y="188640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Site Management – Pre-Assembly &amp; Installation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124744"/>
            <a:ext cx="8605837" cy="5256212"/>
          </a:xfrm>
          <a:solidFill>
            <a:schemeClr val="bg1">
              <a:lumMod val="8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360000" tIns="360000"/>
          <a:lstStyle/>
          <a:p>
            <a:pPr marL="0" indent="0"/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39552" y="1769219"/>
            <a:ext cx="59080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FAT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98779" y="2557735"/>
            <a:ext cx="11635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  <a:r>
              <a:rPr lang="de-DE" dirty="0" smtClean="0"/>
              <a:t>ransport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843808" y="1791056"/>
            <a:ext cx="6163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</a:t>
            </a:r>
            <a:r>
              <a:rPr lang="de-DE" dirty="0" smtClean="0"/>
              <a:t>AT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804248" y="1807675"/>
            <a:ext cx="128753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39552" y="2516574"/>
            <a:ext cx="59080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FAT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498779" y="1812537"/>
            <a:ext cx="11635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  <a:r>
              <a:rPr lang="de-DE" dirty="0" smtClean="0"/>
              <a:t>ransport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2855953" y="2557735"/>
            <a:ext cx="6163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</a:t>
            </a:r>
            <a:r>
              <a:rPr lang="de-DE" dirty="0" smtClean="0"/>
              <a:t>AT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147391" y="2557735"/>
            <a:ext cx="162095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Pre-Assembly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6804248" y="2516574"/>
            <a:ext cx="128753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3635896" y="2060848"/>
            <a:ext cx="511495" cy="3600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3599381" y="2636912"/>
            <a:ext cx="54801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3635896" y="1992341"/>
            <a:ext cx="3168352" cy="486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5785830" y="2733226"/>
            <a:ext cx="1017813" cy="917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 rot="10800000" flipH="1" flipV="1">
            <a:off x="611560" y="4009556"/>
            <a:ext cx="6385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ensures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completeness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documents</a:t>
            </a:r>
            <a:r>
              <a:rPr lang="de-DE" dirty="0" smtClean="0"/>
              <a:t> essential </a:t>
            </a:r>
            <a:r>
              <a:rPr lang="de-DE" dirty="0" err="1" smtClean="0"/>
              <a:t>for</a:t>
            </a:r>
            <a:r>
              <a:rPr lang="de-DE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completion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95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0" y="1482202"/>
            <a:ext cx="9136529" cy="4347465"/>
            <a:chOff x="3736" y="1986745"/>
            <a:chExt cx="9136529" cy="434746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736" y="1986745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lum bright="-14000" contrast="61000"/>
              <a:alphaModFix/>
            </a:blip>
            <a:srcRect l="5559" t="5550" r="16681"/>
            <a:stretch>
              <a:fillRect/>
            </a:stretch>
          </p:blipFill>
          <p:spPr bwMode="auto">
            <a:xfrm>
              <a:off x="7722351" y="2597128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10" name="Title 7"/>
          <p:cNvSpPr txBox="1">
            <a:spLocks/>
          </p:cNvSpPr>
          <p:nvPr/>
        </p:nvSpPr>
        <p:spPr bwMode="auto">
          <a:xfrm>
            <a:off x="2194930" y="4509120"/>
            <a:ext cx="445549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Rounded MT Bold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GB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very much !</a:t>
            </a:r>
          </a:p>
        </p:txBody>
      </p:sp>
      <p:pic>
        <p:nvPicPr>
          <p:cNvPr id="11" name="Picture 15" descr="GSI_Logo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8" y="3573016"/>
            <a:ext cx="1189597" cy="396532"/>
          </a:xfrm>
          <a:prstGeom prst="rect">
            <a:avLst/>
          </a:prstGeom>
          <a:solidFill>
            <a:schemeClr val="bg1">
              <a:alpha val="55000"/>
            </a:schemeClr>
          </a:solidFill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1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9897350-4677-4AEC-8883-00570E003C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Folie" r:id="rId6" imgW="592" imgH="591" progId="TCLayout.ActiveDocument.1">
                  <p:embed/>
                </p:oleObj>
              </mc:Choice>
              <mc:Fallback>
                <p:oleObj name="think-cell Folie" r:id="rId6" imgW="592" imgH="591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9897350-4677-4AEC-8883-00570E003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7FB36C46-82E2-451A-8A16-92355C0F2C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0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E01579-D457-48FA-A562-7C070B91B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47" y="1213254"/>
            <a:ext cx="8310202" cy="5049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4"/>
            <a:ext cx="8605837" cy="683296"/>
          </a:xfrm>
        </p:spPr>
        <p:txBody>
          <a:bodyPr/>
          <a:lstStyle/>
          <a:p>
            <a:r>
              <a:rPr lang="en-US" altLang="ru-RU" sz="2400" b="1" dirty="0" smtClean="0"/>
              <a:t> Pre-Assembly &amp; Installation: </a:t>
            </a:r>
            <a:r>
              <a:rPr lang="en-US" altLang="ru-RU" sz="2400" b="1" dirty="0"/>
              <a:t>Preparation</a:t>
            </a:r>
            <a:br>
              <a:rPr lang="en-US" altLang="ru-RU" sz="2400" b="1" dirty="0"/>
            </a:br>
            <a:r>
              <a:rPr lang="en-US" altLang="ru-RU" sz="2000" dirty="0"/>
              <a:t>Work </a:t>
            </a:r>
            <a:r>
              <a:rPr lang="en-US" altLang="ru-RU" sz="2000" dirty="0" smtClean="0"/>
              <a:t>Instructions &amp; work sequence</a:t>
            </a:r>
            <a:r>
              <a:rPr lang="en-US" altLang="ru-RU" sz="2000" dirty="0" smtClean="0">
                <a:solidFill>
                  <a:srgbClr val="00B050"/>
                </a:solidFill>
              </a:rPr>
              <a:t> Excerpt </a:t>
            </a:r>
            <a:r>
              <a:rPr lang="de-DE" sz="2000" dirty="0" smtClean="0">
                <a:solidFill>
                  <a:srgbClr val="00B050"/>
                </a:solidFill>
              </a:rPr>
              <a:t>LCM </a:t>
            </a:r>
            <a:r>
              <a:rPr lang="de-DE" sz="2000" dirty="0">
                <a:solidFill>
                  <a:srgbClr val="00B050"/>
                </a:solidFill>
              </a:rPr>
              <a:t>Workshop VAC/ </a:t>
            </a:r>
            <a:r>
              <a:rPr lang="de-DE" sz="2000" dirty="0" smtClean="0">
                <a:solidFill>
                  <a:srgbClr val="00B050"/>
                </a:solidFill>
              </a:rPr>
              <a:t>SFRS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endParaRPr lang="en-US" altLang="ru-RU" sz="20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3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10597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latin typeface="Arial" charset="0"/>
                <a:cs typeface="+mn-cs"/>
              </a:rPr>
              <a:t>3rd BINP/FAIR </a:t>
            </a:r>
            <a:r>
              <a:rPr lang="de-DE" dirty="0" err="1" smtClean="0">
                <a:latin typeface="Arial" charset="0"/>
                <a:cs typeface="+mn-cs"/>
              </a:rPr>
              <a:t>workshop</a:t>
            </a:r>
            <a:r>
              <a:rPr lang="de-DE" dirty="0" smtClean="0">
                <a:latin typeface="Arial" charset="0"/>
                <a:cs typeface="+mn-cs"/>
              </a:rPr>
              <a:t> Nov 2019</a:t>
            </a:r>
            <a:endParaRPr lang="de-DE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0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877487"/>
            <a:ext cx="920602" cy="74713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4512311"/>
            <a:ext cx="834231" cy="11123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Pre-Assembly, Testing </a:t>
            </a:r>
            <a:r>
              <a:rPr lang="en-US" altLang="ru-RU" sz="2400" b="1" dirty="0" smtClean="0">
                <a:sym typeface="Wingdings" panose="05000000000000000000" pitchFamily="2" charset="2"/>
              </a:rPr>
              <a:t> </a:t>
            </a:r>
            <a:r>
              <a:rPr lang="en-US" altLang="ru-RU" sz="1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Storage “Ready for Installation”</a:t>
            </a:r>
            <a:endParaRPr lang="en-US" altLang="ru-RU" sz="1800" dirty="0">
              <a:solidFill>
                <a:srgbClr val="00B050"/>
              </a:solidFill>
            </a:endParaRPr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4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10787" y="1101614"/>
            <a:ext cx="8710140" cy="352970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Pre-Assembly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HEBT-Magnets: </a:t>
            </a:r>
            <a:r>
              <a:rPr lang="de-DE" sz="1600" dirty="0" err="1">
                <a:cs typeface="+mn-cs"/>
                <a:sym typeface="Wingdings" panose="05000000000000000000" pitchFamily="2" charset="2"/>
              </a:rPr>
              <a:t>t</a:t>
            </a: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ypical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workflow</a:t>
            </a: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u="sng" dirty="0" smtClean="0">
              <a:cs typeface="+mn-cs"/>
              <a:sym typeface="Wingdings" panose="05000000000000000000" pitchFamily="2" charset="2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sp>
        <p:nvSpPr>
          <p:cNvPr id="19" name="Inhaltsplatzhalter 3"/>
          <p:cNvSpPr txBox="1">
            <a:spLocks/>
          </p:cNvSpPr>
          <p:nvPr/>
        </p:nvSpPr>
        <p:spPr bwMode="auto">
          <a:xfrm>
            <a:off x="1469384" y="5614023"/>
            <a:ext cx="651111" cy="56028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>
                <a:solidFill>
                  <a:srgbClr val="00599D"/>
                </a:solidFill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</a:rPr>
              <a:t>Delivery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of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</a:rPr>
              <a:t>parts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to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GSI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4365" y="4869160"/>
            <a:ext cx="1020114" cy="76508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6655" y="4751871"/>
            <a:ext cx="661781" cy="8823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35" y="4886533"/>
            <a:ext cx="996949" cy="74771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180" y="4874865"/>
            <a:ext cx="1065694" cy="783784"/>
          </a:xfrm>
          <a:prstGeom prst="rect">
            <a:avLst/>
          </a:prstGeom>
        </p:spPr>
      </p:pic>
      <p:sp>
        <p:nvSpPr>
          <p:cNvPr id="25" name="Inhaltsplatzhalter 3"/>
          <p:cNvSpPr txBox="1">
            <a:spLocks/>
          </p:cNvSpPr>
          <p:nvPr/>
        </p:nvSpPr>
        <p:spPr bwMode="auto">
          <a:xfrm>
            <a:off x="386534" y="5614023"/>
            <a:ext cx="834232" cy="56028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ts val="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</a:t>
            </a:r>
            <a:r>
              <a:rPr lang="de-DE" dirty="0" err="1" smtClean="0"/>
              <a:t>LCM</a:t>
            </a:r>
            <a:r>
              <a:rPr lang="de-DE" dirty="0" smtClean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</a:p>
          <a:p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95" y="4889541"/>
            <a:ext cx="980103" cy="735078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 bwMode="auto">
          <a:xfrm>
            <a:off x="2422969" y="5614024"/>
            <a:ext cx="906959" cy="56028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 </a:t>
            </a:r>
            <a:r>
              <a:rPr lang="de-DE" dirty="0" err="1" smtClean="0"/>
              <a:t>Execution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Pre-Assembly</a:t>
            </a:r>
            <a:endParaRPr lang="de-DE" dirty="0"/>
          </a:p>
        </p:txBody>
      </p:sp>
      <p:sp>
        <p:nvSpPr>
          <p:cNvPr id="29" name="Inhaltsplatzhalter 3"/>
          <p:cNvSpPr txBox="1">
            <a:spLocks/>
          </p:cNvSpPr>
          <p:nvPr/>
        </p:nvSpPr>
        <p:spPr bwMode="auto">
          <a:xfrm>
            <a:off x="3609965" y="5631365"/>
            <a:ext cx="997034" cy="54294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 smtClean="0"/>
              <a:t>  Transportation </a:t>
            </a:r>
            <a:r>
              <a:rPr lang="de-DE" dirty="0" err="1" smtClean="0"/>
              <a:t>to</a:t>
            </a:r>
            <a:r>
              <a:rPr lang="de-DE" dirty="0" smtClean="0"/>
              <a:t> intermediate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0" name="Inhaltsplatzhalter 3"/>
          <p:cNvSpPr txBox="1">
            <a:spLocks/>
          </p:cNvSpPr>
          <p:nvPr/>
        </p:nvSpPr>
        <p:spPr bwMode="auto">
          <a:xfrm>
            <a:off x="4894901" y="5642763"/>
            <a:ext cx="989084" cy="53154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 </a:t>
            </a:r>
            <a:r>
              <a:rPr lang="de-DE" dirty="0" err="1" smtClean="0"/>
              <a:t>Unloading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endParaRPr lang="de-DE" dirty="0"/>
          </a:p>
        </p:txBody>
      </p:sp>
      <p:sp>
        <p:nvSpPr>
          <p:cNvPr id="31" name="Inhaltsplatzhalter 3"/>
          <p:cNvSpPr txBox="1">
            <a:spLocks/>
          </p:cNvSpPr>
          <p:nvPr/>
        </p:nvSpPr>
        <p:spPr bwMode="auto">
          <a:xfrm>
            <a:off x="6192181" y="5652183"/>
            <a:ext cx="1065694" cy="52212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 Storage &amp; </a:t>
            </a:r>
            <a:r>
              <a:rPr lang="de-DE" dirty="0" err="1" smtClean="0"/>
              <a:t>Protection</a:t>
            </a:r>
            <a:endParaRPr lang="de-DE" dirty="0"/>
          </a:p>
        </p:txBody>
      </p:sp>
      <p:sp>
        <p:nvSpPr>
          <p:cNvPr id="32" name="Pfeil nach rechts 31"/>
          <p:cNvSpPr/>
          <p:nvPr/>
        </p:nvSpPr>
        <p:spPr>
          <a:xfrm>
            <a:off x="5820214" y="5179893"/>
            <a:ext cx="40504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/>
          <p:cNvSpPr/>
          <p:nvPr/>
        </p:nvSpPr>
        <p:spPr>
          <a:xfrm>
            <a:off x="3256295" y="5149413"/>
            <a:ext cx="33679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/>
          <p:cNvSpPr/>
          <p:nvPr/>
        </p:nvSpPr>
        <p:spPr>
          <a:xfrm>
            <a:off x="2102083" y="5125374"/>
            <a:ext cx="30414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rechts 34"/>
          <p:cNvSpPr/>
          <p:nvPr/>
        </p:nvSpPr>
        <p:spPr>
          <a:xfrm>
            <a:off x="1170493" y="5116037"/>
            <a:ext cx="32200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Pfeil nach rechts 35"/>
          <p:cNvSpPr/>
          <p:nvPr/>
        </p:nvSpPr>
        <p:spPr>
          <a:xfrm>
            <a:off x="4532747" y="5191929"/>
            <a:ext cx="40659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/>
          <p:cNvSpPr/>
          <p:nvPr/>
        </p:nvSpPr>
        <p:spPr>
          <a:xfrm>
            <a:off x="7227295" y="5139190"/>
            <a:ext cx="40504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3"/>
          <p:cNvSpPr txBox="1">
            <a:spLocks/>
          </p:cNvSpPr>
          <p:nvPr/>
        </p:nvSpPr>
        <p:spPr bwMode="auto">
          <a:xfrm>
            <a:off x="7632339" y="5634245"/>
            <a:ext cx="1002139" cy="54006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 </a:t>
            </a:r>
            <a:r>
              <a:rPr lang="de-DE" dirty="0" err="1" smtClean="0"/>
              <a:t>Preparation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/>
              <a:t>delivery</a:t>
            </a:r>
            <a:endParaRPr lang="de-DE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670" y="1490040"/>
            <a:ext cx="6850642" cy="30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Pre-Assembly and Testing</a:t>
            </a:r>
            <a:endParaRPr lang="en-US" altLang="ru-RU" sz="24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5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02211" y="1144612"/>
            <a:ext cx="4784824" cy="4984688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endParaRPr lang="de-DE" sz="1600" dirty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355600" lvl="1" indent="0">
              <a:buNone/>
            </a:pPr>
            <a:r>
              <a:rPr lang="de-DE" sz="1600" dirty="0" smtClean="0">
                <a:cs typeface="+mn-cs"/>
                <a:sym typeface="Wingdings" panose="05000000000000000000" pitchFamily="2" charset="2"/>
              </a:rPr>
              <a:t>Definition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Pre-Assembly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and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testing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areas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in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Testing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 Halle (</a:t>
            </a:r>
            <a:r>
              <a:rPr lang="de-DE" sz="1600" dirty="0" err="1" smtClean="0">
                <a:cs typeface="+mn-cs"/>
                <a:sym typeface="Wingdings" panose="05000000000000000000" pitchFamily="2" charset="2"/>
              </a:rPr>
              <a:t>TES</a:t>
            </a:r>
            <a:r>
              <a:rPr lang="de-DE" sz="1600" dirty="0" smtClean="0">
                <a:cs typeface="+mn-cs"/>
                <a:sym typeface="Wingdings" panose="05000000000000000000" pitchFamily="2" charset="2"/>
              </a:rPr>
              <a:t>)</a:t>
            </a:r>
            <a:endParaRPr lang="en-US" i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 rot="19978262">
            <a:off x="1495872" y="3834045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Statistiken und Daten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163" y="3505710"/>
            <a:ext cx="3151681" cy="18477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02" y="1943835"/>
            <a:ext cx="4095455" cy="40486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996" y="1580644"/>
            <a:ext cx="2663210" cy="1583611"/>
          </a:xfrm>
          <a:prstGeom prst="rect">
            <a:avLst/>
          </a:prstGeom>
        </p:spPr>
      </p:pic>
      <p:sp>
        <p:nvSpPr>
          <p:cNvPr id="15" name="Pfeil nach rechts 14"/>
          <p:cNvSpPr/>
          <p:nvPr/>
        </p:nvSpPr>
        <p:spPr>
          <a:xfrm>
            <a:off x="2149463" y="2303875"/>
            <a:ext cx="3743533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941931" y="4332810"/>
            <a:ext cx="1520288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874638" y="5008293"/>
            <a:ext cx="18091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HEBT Magnets 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6780525" y="2811377"/>
            <a:ext cx="19800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Power </a:t>
            </a:r>
            <a:r>
              <a:rPr lang="de-DE" dirty="0" err="1" smtClean="0"/>
              <a:t>converters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1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10" y="2124874"/>
            <a:ext cx="1756765" cy="142573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2" y="1681119"/>
            <a:ext cx="1402116" cy="18694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Installation – Pre-Assembly and Testing</a:t>
            </a:r>
            <a:endParaRPr lang="en-US" altLang="ru-RU" sz="24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6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10787" y="1101614"/>
            <a:ext cx="8710140" cy="352970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Pre-Assembly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HEBT-Magnets: </a:t>
            </a:r>
            <a:r>
              <a:rPr lang="de-DE" sz="1600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Typical</a:t>
            </a:r>
            <a:r>
              <a:rPr lang="de-DE" sz="1600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Workflow</a:t>
            </a: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u="sng" dirty="0" smtClean="0">
              <a:cs typeface="+mn-cs"/>
              <a:sym typeface="Wingdings" panose="05000000000000000000" pitchFamily="2" charset="2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sp>
        <p:nvSpPr>
          <p:cNvPr id="19" name="Inhaltsplatzhalter 3"/>
          <p:cNvSpPr txBox="1">
            <a:spLocks/>
          </p:cNvSpPr>
          <p:nvPr/>
        </p:nvSpPr>
        <p:spPr bwMode="auto">
          <a:xfrm>
            <a:off x="2669345" y="3550606"/>
            <a:ext cx="1401006" cy="36879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>
                <a:solidFill>
                  <a:srgbClr val="00599D"/>
                </a:solidFill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D</a:t>
            </a:r>
            <a:r>
              <a:rPr lang="de-DE" sz="1000" dirty="0" err="1" smtClean="0">
                <a:solidFill>
                  <a:schemeClr val="tx1"/>
                </a:solidFill>
              </a:rPr>
              <a:t>elivery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of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</a:rPr>
              <a:t>single</a:t>
            </a:r>
            <a:endParaRPr lang="de-DE" sz="1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</a:rPr>
              <a:t>parts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to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GSI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70" y="4272159"/>
            <a:ext cx="2171732" cy="162879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9344" y="1673805"/>
            <a:ext cx="1407601" cy="187680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3" y="4272158"/>
            <a:ext cx="2171732" cy="162879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4272159"/>
            <a:ext cx="2214641" cy="1628799"/>
          </a:xfrm>
          <a:prstGeom prst="rect">
            <a:avLst/>
          </a:prstGeom>
        </p:spPr>
      </p:pic>
      <p:sp>
        <p:nvSpPr>
          <p:cNvPr id="25" name="Inhaltsplatzhalter 3"/>
          <p:cNvSpPr txBox="1">
            <a:spLocks/>
          </p:cNvSpPr>
          <p:nvPr/>
        </p:nvSpPr>
        <p:spPr bwMode="auto">
          <a:xfrm>
            <a:off x="949849" y="3550605"/>
            <a:ext cx="1393302" cy="3687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ts val="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</a:t>
            </a:r>
            <a:r>
              <a:rPr lang="de-DE" dirty="0" err="1" smtClean="0"/>
              <a:t>LCM</a:t>
            </a:r>
            <a:r>
              <a:rPr lang="de-DE" dirty="0" smtClean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2" y="2124873"/>
            <a:ext cx="1900977" cy="1425733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 bwMode="auto">
          <a:xfrm>
            <a:off x="4390409" y="3550605"/>
            <a:ext cx="1756766" cy="3687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 </a:t>
            </a:r>
            <a:r>
              <a:rPr lang="de-DE" dirty="0" err="1" smtClean="0"/>
              <a:t>Execution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Pre-Assembly</a:t>
            </a:r>
            <a:endParaRPr lang="de-DE" dirty="0"/>
          </a:p>
        </p:txBody>
      </p:sp>
      <p:sp>
        <p:nvSpPr>
          <p:cNvPr id="29" name="Inhaltsplatzhalter 3"/>
          <p:cNvSpPr txBox="1">
            <a:spLocks/>
          </p:cNvSpPr>
          <p:nvPr/>
        </p:nvSpPr>
        <p:spPr bwMode="auto">
          <a:xfrm>
            <a:off x="6451323" y="3550606"/>
            <a:ext cx="1900976" cy="3687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 smtClean="0"/>
              <a:t> Transport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endParaRPr lang="de-DE" dirty="0"/>
          </a:p>
          <a:p>
            <a:pPr>
              <a:spcBef>
                <a:spcPts val="0"/>
              </a:spcBef>
            </a:pP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intermediate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0" name="Inhaltsplatzhalter 3"/>
          <p:cNvSpPr txBox="1">
            <a:spLocks/>
          </p:cNvSpPr>
          <p:nvPr/>
        </p:nvSpPr>
        <p:spPr bwMode="auto">
          <a:xfrm>
            <a:off x="915103" y="5900957"/>
            <a:ext cx="2170181" cy="33632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</a:t>
            </a:r>
            <a:r>
              <a:rPr lang="de-DE" dirty="0" err="1" smtClean="0"/>
              <a:t>Unloading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r>
              <a:rPr lang="de-DE" dirty="0"/>
              <a:t> </a:t>
            </a:r>
            <a:r>
              <a:rPr lang="de-DE" dirty="0" err="1" smtClean="0"/>
              <a:t>managed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logistic</a:t>
            </a:r>
            <a:r>
              <a:rPr lang="de-DE" dirty="0" smtClean="0"/>
              <a:t> </a:t>
            </a:r>
            <a:r>
              <a:rPr lang="de-DE" dirty="0" err="1" smtClean="0"/>
              <a:t>partner</a:t>
            </a:r>
            <a:endParaRPr lang="de-DE" dirty="0"/>
          </a:p>
        </p:txBody>
      </p:sp>
      <p:sp>
        <p:nvSpPr>
          <p:cNvPr id="31" name="Inhaltsplatzhalter 3"/>
          <p:cNvSpPr txBox="1">
            <a:spLocks/>
          </p:cNvSpPr>
          <p:nvPr/>
        </p:nvSpPr>
        <p:spPr bwMode="auto">
          <a:xfrm>
            <a:off x="3491880" y="5900957"/>
            <a:ext cx="2214641" cy="33632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Storage &amp; </a:t>
            </a:r>
            <a:r>
              <a:rPr lang="de-DE" dirty="0" err="1" smtClean="0"/>
              <a:t>Protection</a:t>
            </a:r>
            <a:endParaRPr lang="de-DE" dirty="0"/>
          </a:p>
        </p:txBody>
      </p:sp>
      <p:sp>
        <p:nvSpPr>
          <p:cNvPr id="32" name="Pfeil nach rechts 31"/>
          <p:cNvSpPr/>
          <p:nvPr/>
        </p:nvSpPr>
        <p:spPr>
          <a:xfrm>
            <a:off x="8352420" y="2978950"/>
            <a:ext cx="40504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/>
          <p:cNvSpPr/>
          <p:nvPr/>
        </p:nvSpPr>
        <p:spPr>
          <a:xfrm>
            <a:off x="4055185" y="2978950"/>
            <a:ext cx="33679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/>
          <p:cNvSpPr/>
          <p:nvPr/>
        </p:nvSpPr>
        <p:spPr>
          <a:xfrm>
            <a:off x="6158064" y="2978950"/>
            <a:ext cx="30414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rechts 34"/>
          <p:cNvSpPr/>
          <p:nvPr/>
        </p:nvSpPr>
        <p:spPr>
          <a:xfrm>
            <a:off x="2344281" y="3023955"/>
            <a:ext cx="32200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Pfeil nach rechts 35"/>
          <p:cNvSpPr/>
          <p:nvPr/>
        </p:nvSpPr>
        <p:spPr>
          <a:xfrm>
            <a:off x="3085284" y="5229200"/>
            <a:ext cx="406596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/>
          <p:cNvSpPr/>
          <p:nvPr/>
        </p:nvSpPr>
        <p:spPr>
          <a:xfrm>
            <a:off x="5697125" y="5184195"/>
            <a:ext cx="405045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3"/>
          <p:cNvSpPr txBox="1">
            <a:spLocks/>
          </p:cNvSpPr>
          <p:nvPr/>
        </p:nvSpPr>
        <p:spPr bwMode="auto">
          <a:xfrm>
            <a:off x="6104218" y="5900957"/>
            <a:ext cx="2169684" cy="33632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85725" indent="-85725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1000">
                <a:latin typeface="+mn-lt"/>
                <a:cs typeface="+mn-cs"/>
              </a:defRPr>
            </a:lvl1pPr>
            <a:lvl2pPr marL="333375" lvl="1" indent="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None/>
              <a:defRPr sz="1600">
                <a:latin typeface="+mn-lt"/>
                <a:cs typeface="+mn-cs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9138" lvl="3" indent="-363538" eaLnBrk="0" hangingPunct="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600" i="0"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de-DE" dirty="0" smtClean="0"/>
              <a:t> </a:t>
            </a:r>
            <a:r>
              <a:rPr lang="de-DE" dirty="0" err="1" smtClean="0"/>
              <a:t>Preparation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Pre-Assembly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/>
              <a:t>delivery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4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225425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Transport - &amp; Storage Logistics</a:t>
            </a:r>
            <a:endParaRPr lang="en-US" altLang="ru-RU" sz="24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7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15832" y="1268760"/>
            <a:ext cx="4551224" cy="4680519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55600" lvl="1" indent="0">
              <a:buNone/>
            </a:pPr>
            <a:endParaRPr lang="de-DE" sz="1600" u="sng" dirty="0" smtClean="0">
              <a:sym typeface="Wingdings" panose="05000000000000000000" pitchFamily="2" charset="2"/>
            </a:endParaRPr>
          </a:p>
          <a:p>
            <a:pPr marL="355600" lvl="1" indent="0">
              <a:buNone/>
            </a:pPr>
            <a:r>
              <a:rPr lang="de-DE" sz="1600" u="sng" dirty="0" smtClean="0">
                <a:sym typeface="Wingdings" panose="05000000000000000000" pitchFamily="2" charset="2"/>
              </a:rPr>
              <a:t>Storage </a:t>
            </a:r>
            <a:r>
              <a:rPr lang="de-DE" sz="1600" u="sng" dirty="0" err="1" smtClean="0">
                <a:sym typeface="Wingdings" panose="05000000000000000000" pitchFamily="2" charset="2"/>
              </a:rPr>
              <a:t>of</a:t>
            </a:r>
            <a:r>
              <a:rPr lang="de-DE" sz="1600" u="sng" dirty="0" smtClean="0">
                <a:sym typeface="Wingdings" panose="05000000000000000000" pitchFamily="2" charset="2"/>
              </a:rPr>
              <a:t> FAIR </a:t>
            </a:r>
            <a:r>
              <a:rPr lang="de-DE" sz="1600" u="sng" dirty="0" err="1" smtClean="0">
                <a:sym typeface="Wingdings" panose="05000000000000000000" pitchFamily="2" charset="2"/>
              </a:rPr>
              <a:t>components</a:t>
            </a:r>
            <a:r>
              <a:rPr lang="de-DE" sz="1600" u="sng" dirty="0" smtClean="0">
                <a:sym typeface="Wingdings" panose="05000000000000000000" pitchFamily="2" charset="2"/>
              </a:rPr>
              <a:t> in Weiterstadt</a:t>
            </a:r>
            <a:endParaRPr lang="en-US" sz="1600" u="sng" dirty="0"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Logistic management by DB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Schenker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in close collaboration with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GSI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logistic department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chemeClr val="tx1"/>
                </a:solidFill>
                <a:sym typeface="Wingdings" panose="05000000000000000000" pitchFamily="2" charset="2"/>
              </a:rPr>
              <a:t>R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egular data exchange between SAP PLM and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Schenker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logistic software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successful test run of mobile bridge crane in order to reduce efforts for truck-mounted crane. Procurement started.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chemeClr val="tx1"/>
                </a:solidFill>
                <a:sym typeface="Wingdings" panose="05000000000000000000" pitchFamily="2" charset="2"/>
              </a:rPr>
              <a:t>Installation of shelves to effectively store pallets and smaller components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Removal of building’s partition wall to improve arrangement and  handling of stored components </a:t>
            </a:r>
            <a:endParaRPr lang="en-US" i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i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207152"/>
            <a:ext cx="2753255" cy="4607113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5067056" y="3564015"/>
            <a:ext cx="630070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6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78" y="3644494"/>
            <a:ext cx="2496813" cy="15805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05" y="72332"/>
            <a:ext cx="8605837" cy="490538"/>
          </a:xfrm>
        </p:spPr>
        <p:txBody>
          <a:bodyPr/>
          <a:lstStyle/>
          <a:p>
            <a:r>
              <a:rPr lang="en-US" altLang="ru-RU" sz="2400" b="1" dirty="0" smtClean="0"/>
              <a:t>Storage Logistics</a:t>
            </a:r>
            <a:br>
              <a:rPr lang="en-US" altLang="ru-RU" sz="2400" b="1" dirty="0" smtClean="0"/>
            </a:br>
            <a:r>
              <a:rPr lang="en-US" altLang="ru-RU" sz="2400" b="1" dirty="0" smtClean="0"/>
              <a:t> </a:t>
            </a:r>
            <a:r>
              <a:rPr lang="en-US" altLang="ru-RU" sz="1800" b="1" dirty="0" smtClean="0"/>
              <a:t>(external storage, managed by external company (DB </a:t>
            </a:r>
            <a:r>
              <a:rPr lang="en-US" altLang="ru-RU" sz="1800" b="1" dirty="0" err="1" smtClean="0"/>
              <a:t>Schenker</a:t>
            </a:r>
            <a:r>
              <a:rPr lang="en-US" altLang="ru-RU" sz="1800" b="1" dirty="0" smtClean="0"/>
              <a:t>)</a:t>
            </a:r>
            <a:endParaRPr lang="en-US" altLang="ru-RU" sz="18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8622450" y="6607175"/>
            <a:ext cx="39245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274BAD8-47BA-491D-BA44-C60AA3630224}" type="slidenum">
              <a:rPr lang="de-DE" smtClean="0">
                <a:latin typeface="Arial" charset="0"/>
                <a:cs typeface="+mn-cs"/>
              </a:rPr>
              <a:t>8</a:t>
            </a:fld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9905" y="6608283"/>
            <a:ext cx="2876910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3rd BINP/FAIR </a:t>
            </a:r>
            <a:r>
              <a:rPr lang="de-DE" dirty="0" err="1">
                <a:latin typeface="Arial" charset="0"/>
              </a:rPr>
              <a:t>workshop</a:t>
            </a:r>
            <a:r>
              <a:rPr lang="de-DE" dirty="0">
                <a:latin typeface="Arial" charset="0"/>
              </a:rPr>
              <a:t> Nov 2019</a:t>
            </a:r>
          </a:p>
        </p:txBody>
      </p:sp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296525" y="1414642"/>
            <a:ext cx="5040560" cy="2554418"/>
          </a:xfrm>
          <a:solidFill>
            <a:schemeClr val="accent3">
              <a:lumMod val="95000"/>
            </a:schemeClr>
          </a:solidFill>
          <a:ln w="19050">
            <a:solidFill>
              <a:srgbClr val="00599D"/>
            </a:solidFill>
          </a:ln>
        </p:spPr>
        <p:txBody>
          <a:bodyPr>
            <a:noAutofit/>
          </a:bodyPr>
          <a:lstStyle/>
          <a:p>
            <a:pPr marL="333375" lvl="1" indent="0">
              <a:buNone/>
            </a:pPr>
            <a:endParaRPr lang="de-DE" sz="1600" dirty="0" smtClean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333375" lvl="1" indent="0">
              <a:buNone/>
            </a:pPr>
            <a:r>
              <a:rPr lang="de-DE" sz="1600" u="sng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Main Components </a:t>
            </a:r>
            <a:r>
              <a:rPr lang="de-DE" sz="1600" u="sng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currently</a:t>
            </a:r>
            <a:r>
              <a:rPr lang="de-DE" sz="1600" u="sng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stored</a:t>
            </a:r>
            <a:r>
              <a:rPr lang="de-DE" sz="1600" u="sng" dirty="0" smtClean="0">
                <a:solidFill>
                  <a:schemeClr val="tx1"/>
                </a:solidFill>
                <a:cs typeface="+mn-cs"/>
                <a:sym typeface="Wingdings" panose="05000000000000000000" pitchFamily="2" charset="2"/>
              </a:rPr>
              <a:t> in Weiterstadt</a:t>
            </a:r>
            <a:endParaRPr lang="en-US" sz="1600" u="sng" dirty="0">
              <a:solidFill>
                <a:schemeClr val="tx1"/>
              </a:solidFill>
              <a:cs typeface="+mn-cs"/>
              <a:sym typeface="Wingdings" panose="05000000000000000000" pitchFamily="2" charset="2"/>
            </a:endParaRP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300 Racks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70 Power Converters 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40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HESR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-Dipoles 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25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HEBT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-Dipoles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30 </a:t>
            </a:r>
            <a:r>
              <a:rPr lang="en-US" i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SIS100</a:t>
            </a:r>
            <a:r>
              <a:rPr lang="en-US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Dipoles</a:t>
            </a:r>
          </a:p>
          <a:p>
            <a:pPr marL="719138" lvl="3" indent="-363538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i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719138" lvl="1" indent="-363538">
              <a:buNone/>
            </a:pPr>
            <a:endParaRPr lang="en-US" sz="1600" u="sng" dirty="0" smtClean="0"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384" y="2371653"/>
            <a:ext cx="2337085" cy="14679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717" y="4509901"/>
            <a:ext cx="2627396" cy="16201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90" y="4915785"/>
            <a:ext cx="2643525" cy="14244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2726" y="1377240"/>
            <a:ext cx="1305949" cy="12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75407" y="160088"/>
            <a:ext cx="86058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sz="2000" b="1" dirty="0" smtClean="0"/>
              <a:t>Pre-Assembly GSI/FAIR</a:t>
            </a:r>
          </a:p>
          <a:p>
            <a:r>
              <a:rPr lang="en-US" sz="2000" b="1" kern="0" dirty="0" smtClean="0">
                <a:solidFill>
                  <a:srgbClr val="0070C0"/>
                </a:solidFill>
              </a:rPr>
              <a:t>Tracking of Components and </a:t>
            </a:r>
            <a:r>
              <a:rPr lang="en-US" sz="2000" b="1" kern="0" dirty="0">
                <a:solidFill>
                  <a:srgbClr val="0070C0"/>
                </a:solidFill>
              </a:rPr>
              <a:t>A</a:t>
            </a:r>
            <a:r>
              <a:rPr lang="en-US" sz="2000" b="1" kern="0" dirty="0" smtClean="0">
                <a:solidFill>
                  <a:srgbClr val="0070C0"/>
                </a:solidFill>
              </a:rPr>
              <a:t>ssembly Units (example HEBT)</a:t>
            </a:r>
            <a:endParaRPr lang="de-DE" sz="2000" b="1" kern="0" dirty="0">
              <a:solidFill>
                <a:srgbClr val="0070C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38" y="2564904"/>
            <a:ext cx="8605837" cy="360608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95536" y="1124744"/>
            <a:ext cx="3517310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Status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smtClean="0"/>
              <a:t>all </a:t>
            </a:r>
            <a:r>
              <a:rPr lang="de-DE" sz="1400" b="1" dirty="0" err="1" smtClean="0"/>
              <a:t>components</a:t>
            </a:r>
            <a:r>
              <a:rPr lang="de-DE" sz="1400" b="1" dirty="0" smtClean="0"/>
              <a:t> „</a:t>
            </a:r>
            <a:r>
              <a:rPr lang="de-DE" sz="1400" b="1" dirty="0" err="1" smtClean="0"/>
              <a:t>along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beamline</a:t>
            </a:r>
            <a:r>
              <a:rPr lang="de-DE" sz="1400" b="1" dirty="0" smtClean="0"/>
              <a:t>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smtClean="0"/>
              <a:t>all </a:t>
            </a:r>
            <a:r>
              <a:rPr lang="de-DE" sz="1400" b="1" dirty="0" err="1" smtClean="0"/>
              <a:t>Pre-Assembly</a:t>
            </a:r>
            <a:r>
              <a:rPr lang="de-DE" sz="1400" b="1" dirty="0" smtClean="0"/>
              <a:t> Units </a:t>
            </a:r>
            <a:endParaRPr lang="de-DE" sz="1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644008" y="1184884"/>
            <a:ext cx="1898277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tracking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items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err="1" smtClean="0"/>
              <a:t>delivery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packages</a:t>
            </a:r>
            <a:endParaRPr lang="de-DE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err="1" smtClean="0"/>
              <a:t>beamlines</a:t>
            </a:r>
            <a:endParaRPr lang="de-DE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err="1" smtClean="0"/>
              <a:t>workpackages</a:t>
            </a:r>
            <a:endParaRPr lang="de-DE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err="1" smtClean="0"/>
              <a:t>responsibilities</a:t>
            </a:r>
            <a:endParaRPr lang="de-DE" sz="1400" b="1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7325263" y="4618243"/>
            <a:ext cx="1385957" cy="369332"/>
          </a:xfrm>
          <a:prstGeom prst="rect">
            <a:avLst/>
          </a:prstGeom>
          <a:solidFill>
            <a:srgbClr val="ACB9F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BINP </a:t>
            </a:r>
            <a:r>
              <a:rPr lang="de-DE" dirty="0" err="1" smtClean="0"/>
              <a:t>inkind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456740" y="3619517"/>
            <a:ext cx="132600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Assembled</a:t>
            </a:r>
            <a:endParaRPr lang="de-DE" dirty="0"/>
          </a:p>
        </p:txBody>
      </p:sp>
      <p:cxnSp>
        <p:nvCxnSpPr>
          <p:cNvPr id="12" name="Gerade Verbindung mit Pfeil 11"/>
          <p:cNvCxnSpPr>
            <a:stCxn id="9" idx="1"/>
          </p:cNvCxnSpPr>
          <p:nvPr/>
        </p:nvCxnSpPr>
        <p:spPr>
          <a:xfrm flipH="1" flipV="1">
            <a:off x="4860032" y="4653136"/>
            <a:ext cx="2465231" cy="14977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7020272" y="3812753"/>
            <a:ext cx="437995" cy="21098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438595" y="3169812"/>
            <a:ext cx="115929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Delivered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4860032" y="3354478"/>
            <a:ext cx="2546676" cy="7041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6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kVXuuLXJ0_79kS2JaCDg"/>
</p:tagLst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1574</Words>
  <Application>Microsoft Office PowerPoint</Application>
  <PresentationFormat>Bildschirmpräsentation (4:3)</PresentationFormat>
  <Paragraphs>1806</Paragraphs>
  <Slides>23</Slides>
  <Notes>9</Notes>
  <HiddenSlides>10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Franklin Gothic Demi</vt:lpstr>
      <vt:lpstr>Segoe UI</vt:lpstr>
      <vt:lpstr>Wingdings</vt:lpstr>
      <vt:lpstr>Benutzerdefiniertes Design</vt:lpstr>
      <vt:lpstr>10_Template_FAIR_Power_Point</vt:lpstr>
      <vt:lpstr>think-cell Folie</vt:lpstr>
      <vt:lpstr>3rd BINP Workshop Novosibirsk 25. – 29.11.2019 Site Management – Documentation</vt:lpstr>
      <vt:lpstr>Installation – Pre-Assembly and Testing</vt:lpstr>
      <vt:lpstr> Pre-Assembly &amp; Installation: Preparation Work Instructions &amp; work sequence Excerpt LCM Workshop VAC/ SFRS </vt:lpstr>
      <vt:lpstr>Pre-Assembly, Testing  Storage “Ready for Installation”</vt:lpstr>
      <vt:lpstr>Pre-Assembly and Testing</vt:lpstr>
      <vt:lpstr>Installation – Pre-Assembly and Testing</vt:lpstr>
      <vt:lpstr>Transport - &amp; Storage Logistics</vt:lpstr>
      <vt:lpstr>Storage Logistics  (external storage, managed by external company (DB Schenker)</vt:lpstr>
      <vt:lpstr>PowerPoint-Präsentation</vt:lpstr>
      <vt:lpstr>Pre-Assembly CR and SFRS Target Hall (proposal)</vt:lpstr>
      <vt:lpstr>Pre-Assembly CR and SFRS Target Hall (proposal)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Installation Resource planning  and capacity requirements</dc:title>
  <dc:creator>Hagelskamp, Harald</dc:creator>
  <cp:lastModifiedBy>Reich-Sprenger, Hartmut Dr.</cp:lastModifiedBy>
  <cp:revision>196</cp:revision>
  <cp:lastPrinted>2018-11-02T08:16:01Z</cp:lastPrinted>
  <dcterms:created xsi:type="dcterms:W3CDTF">2017-08-25T11:07:05Z</dcterms:created>
  <dcterms:modified xsi:type="dcterms:W3CDTF">2019-11-29T02:53:44Z</dcterms:modified>
</cp:coreProperties>
</file>