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  <p:sldMasterId id="2147484168" r:id="rId2"/>
  </p:sldMasterIdLst>
  <p:notesMasterIdLst>
    <p:notesMasterId r:id="rId12"/>
  </p:notesMasterIdLst>
  <p:handoutMasterIdLst>
    <p:handoutMasterId r:id="rId13"/>
  </p:handoutMasterIdLst>
  <p:sldIdLst>
    <p:sldId id="339" r:id="rId3"/>
    <p:sldId id="337" r:id="rId4"/>
    <p:sldId id="341" r:id="rId5"/>
    <p:sldId id="334" r:id="rId6"/>
    <p:sldId id="336" r:id="rId7"/>
    <p:sldId id="338" r:id="rId8"/>
    <p:sldId id="332" r:id="rId9"/>
    <p:sldId id="335" r:id="rId10"/>
    <p:sldId id="340" r:id="rId11"/>
  </p:sldIdLst>
  <p:sldSz cx="9144000" cy="6858000" type="screen4x3"/>
  <p:notesSz cx="6797675" cy="9926638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mmer, Michael" initials="M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33"/>
    <a:srgbClr val="00CC66"/>
    <a:srgbClr val="152DA3"/>
    <a:srgbClr val="66FF33"/>
    <a:srgbClr val="CCECFF"/>
    <a:srgbClr val="0000CC"/>
    <a:srgbClr val="FF0000"/>
    <a:srgbClr val="EAF4FA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8805" autoAdjust="0"/>
  </p:normalViewPr>
  <p:slideViewPr>
    <p:cSldViewPr>
      <p:cViewPr varScale="1">
        <p:scale>
          <a:sx n="68" d="100"/>
          <a:sy n="68" d="100"/>
        </p:scale>
        <p:origin x="14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180" y="-108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Auswertung!$A$22:$B$22</c:f>
              <c:strCache>
                <c:ptCount val="2"/>
                <c:pt idx="0">
                  <c:v>CR</c:v>
                </c:pt>
                <c:pt idx="1">
                  <c:v>SMG_Alignment_Technician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Auswertung!$C$21:$O$21</c:f>
              <c:strCache>
                <c:ptCount val="13"/>
                <c:pt idx="0">
                  <c:v>Nov. 22</c:v>
                </c:pt>
                <c:pt idx="1">
                  <c:v>Dec.22</c:v>
                </c:pt>
                <c:pt idx="2">
                  <c:v>Jan. 23</c:v>
                </c:pt>
                <c:pt idx="3">
                  <c:v>Feb. 23</c:v>
                </c:pt>
                <c:pt idx="4">
                  <c:v>Mar.23</c:v>
                </c:pt>
                <c:pt idx="5">
                  <c:v>Apr. 23</c:v>
                </c:pt>
                <c:pt idx="6">
                  <c:v>May. 23</c:v>
                </c:pt>
                <c:pt idx="7">
                  <c:v>Jun. 23</c:v>
                </c:pt>
                <c:pt idx="8">
                  <c:v>Jul. 23</c:v>
                </c:pt>
                <c:pt idx="9">
                  <c:v>Aug. 23</c:v>
                </c:pt>
                <c:pt idx="10">
                  <c:v>Sep. 23</c:v>
                </c:pt>
                <c:pt idx="11">
                  <c:v>Oct. 23</c:v>
                </c:pt>
                <c:pt idx="12">
                  <c:v>Nov. 23</c:v>
                </c:pt>
              </c:strCache>
            </c:strRef>
          </c:cat>
          <c:val>
            <c:numRef>
              <c:f>Auswertung!$C$22:$O$22</c:f>
              <c:numCache>
                <c:formatCode>General</c:formatCode>
                <c:ptCount val="13"/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3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B-40DA-9070-1AC43D5E376C}"/>
            </c:ext>
          </c:extLst>
        </c:ser>
        <c:ser>
          <c:idx val="1"/>
          <c:order val="1"/>
          <c:tx>
            <c:strRef>
              <c:f>Auswertung!$A$23:$B$23</c:f>
              <c:strCache>
                <c:ptCount val="2"/>
                <c:pt idx="0">
                  <c:v>CR</c:v>
                </c:pt>
                <c:pt idx="1">
                  <c:v>SMG_Electrician_Worker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Auswertung!$C$21:$O$21</c:f>
              <c:strCache>
                <c:ptCount val="13"/>
                <c:pt idx="0">
                  <c:v>Nov. 22</c:v>
                </c:pt>
                <c:pt idx="1">
                  <c:v>Dec.22</c:v>
                </c:pt>
                <c:pt idx="2">
                  <c:v>Jan. 23</c:v>
                </c:pt>
                <c:pt idx="3">
                  <c:v>Feb. 23</c:v>
                </c:pt>
                <c:pt idx="4">
                  <c:v>Mar.23</c:v>
                </c:pt>
                <c:pt idx="5">
                  <c:v>Apr. 23</c:v>
                </c:pt>
                <c:pt idx="6">
                  <c:v>May. 23</c:v>
                </c:pt>
                <c:pt idx="7">
                  <c:v>Jun. 23</c:v>
                </c:pt>
                <c:pt idx="8">
                  <c:v>Jul. 23</c:v>
                </c:pt>
                <c:pt idx="9">
                  <c:v>Aug. 23</c:v>
                </c:pt>
                <c:pt idx="10">
                  <c:v>Sep. 23</c:v>
                </c:pt>
                <c:pt idx="11">
                  <c:v>Oct. 23</c:v>
                </c:pt>
                <c:pt idx="12">
                  <c:v>Nov. 23</c:v>
                </c:pt>
              </c:strCache>
            </c:strRef>
          </c:cat>
          <c:val>
            <c:numRef>
              <c:f>Auswertung!$C$23:$O$23</c:f>
              <c:numCache>
                <c:formatCode>General</c:formatCode>
                <c:ptCount val="13"/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4</c:v>
                </c:pt>
                <c:pt idx="6">
                  <c:v>8</c:v>
                </c:pt>
                <c:pt idx="7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8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B-40DA-9070-1AC43D5E376C}"/>
            </c:ext>
          </c:extLst>
        </c:ser>
        <c:ser>
          <c:idx val="2"/>
          <c:order val="2"/>
          <c:tx>
            <c:strRef>
              <c:f>Auswertung!$A$24:$B$24</c:f>
              <c:strCache>
                <c:ptCount val="2"/>
                <c:pt idx="0">
                  <c:v>CR</c:v>
                </c:pt>
                <c:pt idx="1">
                  <c:v>SMG_Logistic_Worker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Auswertung!$C$21:$O$21</c:f>
              <c:strCache>
                <c:ptCount val="13"/>
                <c:pt idx="0">
                  <c:v>Nov. 22</c:v>
                </c:pt>
                <c:pt idx="1">
                  <c:v>Dec.22</c:v>
                </c:pt>
                <c:pt idx="2">
                  <c:v>Jan. 23</c:v>
                </c:pt>
                <c:pt idx="3">
                  <c:v>Feb. 23</c:v>
                </c:pt>
                <c:pt idx="4">
                  <c:v>Mar.23</c:v>
                </c:pt>
                <c:pt idx="5">
                  <c:v>Apr. 23</c:v>
                </c:pt>
                <c:pt idx="6">
                  <c:v>May. 23</c:v>
                </c:pt>
                <c:pt idx="7">
                  <c:v>Jun. 23</c:v>
                </c:pt>
                <c:pt idx="8">
                  <c:v>Jul. 23</c:v>
                </c:pt>
                <c:pt idx="9">
                  <c:v>Aug. 23</c:v>
                </c:pt>
                <c:pt idx="10">
                  <c:v>Sep. 23</c:v>
                </c:pt>
                <c:pt idx="11">
                  <c:v>Oct. 23</c:v>
                </c:pt>
                <c:pt idx="12">
                  <c:v>Nov. 23</c:v>
                </c:pt>
              </c:strCache>
            </c:strRef>
          </c:cat>
          <c:val>
            <c:numRef>
              <c:f>Auswertung!$C$24:$O$24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4B-40DA-9070-1AC43D5E376C}"/>
            </c:ext>
          </c:extLst>
        </c:ser>
        <c:ser>
          <c:idx val="3"/>
          <c:order val="3"/>
          <c:tx>
            <c:strRef>
              <c:f>Auswertung!$A$25:$B$25</c:f>
              <c:strCache>
                <c:ptCount val="2"/>
                <c:pt idx="0">
                  <c:v>CR</c:v>
                </c:pt>
                <c:pt idx="1">
                  <c:v>SMG_Mechanic_Engineer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Auswertung!$C$21:$O$21</c:f>
              <c:strCache>
                <c:ptCount val="13"/>
                <c:pt idx="0">
                  <c:v>Nov. 22</c:v>
                </c:pt>
                <c:pt idx="1">
                  <c:v>Dec.22</c:v>
                </c:pt>
                <c:pt idx="2">
                  <c:v>Jan. 23</c:v>
                </c:pt>
                <c:pt idx="3">
                  <c:v>Feb. 23</c:v>
                </c:pt>
                <c:pt idx="4">
                  <c:v>Mar.23</c:v>
                </c:pt>
                <c:pt idx="5">
                  <c:v>Apr. 23</c:v>
                </c:pt>
                <c:pt idx="6">
                  <c:v>May. 23</c:v>
                </c:pt>
                <c:pt idx="7">
                  <c:v>Jun. 23</c:v>
                </c:pt>
                <c:pt idx="8">
                  <c:v>Jul. 23</c:v>
                </c:pt>
                <c:pt idx="9">
                  <c:v>Aug. 23</c:v>
                </c:pt>
                <c:pt idx="10">
                  <c:v>Sep. 23</c:v>
                </c:pt>
                <c:pt idx="11">
                  <c:v>Oct. 23</c:v>
                </c:pt>
                <c:pt idx="12">
                  <c:v>Nov. 23</c:v>
                </c:pt>
              </c:strCache>
            </c:strRef>
          </c:cat>
          <c:val>
            <c:numRef>
              <c:f>Auswertung!$C$25:$O$25</c:f>
              <c:numCache>
                <c:formatCode>General</c:formatCode>
                <c:ptCount val="13"/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4B-40DA-9070-1AC43D5E376C}"/>
            </c:ext>
          </c:extLst>
        </c:ser>
        <c:ser>
          <c:idx val="4"/>
          <c:order val="4"/>
          <c:tx>
            <c:strRef>
              <c:f>Auswertung!$A$26:$B$26</c:f>
              <c:strCache>
                <c:ptCount val="2"/>
                <c:pt idx="0">
                  <c:v>CR</c:v>
                </c:pt>
                <c:pt idx="1">
                  <c:v>SMG_Mechanic_Technician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Auswertung!$C$21:$O$21</c:f>
              <c:strCache>
                <c:ptCount val="13"/>
                <c:pt idx="0">
                  <c:v>Nov. 22</c:v>
                </c:pt>
                <c:pt idx="1">
                  <c:v>Dec.22</c:v>
                </c:pt>
                <c:pt idx="2">
                  <c:v>Jan. 23</c:v>
                </c:pt>
                <c:pt idx="3">
                  <c:v>Feb. 23</c:v>
                </c:pt>
                <c:pt idx="4">
                  <c:v>Mar.23</c:v>
                </c:pt>
                <c:pt idx="5">
                  <c:v>Apr. 23</c:v>
                </c:pt>
                <c:pt idx="6">
                  <c:v>May. 23</c:v>
                </c:pt>
                <c:pt idx="7">
                  <c:v>Jun. 23</c:v>
                </c:pt>
                <c:pt idx="8">
                  <c:v>Jul. 23</c:v>
                </c:pt>
                <c:pt idx="9">
                  <c:v>Aug. 23</c:v>
                </c:pt>
                <c:pt idx="10">
                  <c:v>Sep. 23</c:v>
                </c:pt>
                <c:pt idx="11">
                  <c:v>Oct. 23</c:v>
                </c:pt>
                <c:pt idx="12">
                  <c:v>Nov. 23</c:v>
                </c:pt>
              </c:strCache>
            </c:strRef>
          </c:cat>
          <c:val>
            <c:numRef>
              <c:f>Auswertung!$C$26:$O$26</c:f>
              <c:numCache>
                <c:formatCode>General</c:formatCode>
                <c:ptCount val="13"/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4B-40DA-9070-1AC43D5E376C}"/>
            </c:ext>
          </c:extLst>
        </c:ser>
        <c:ser>
          <c:idx val="5"/>
          <c:order val="5"/>
          <c:tx>
            <c:strRef>
              <c:f>Auswertung!$A$27:$B$27</c:f>
              <c:strCache>
                <c:ptCount val="2"/>
                <c:pt idx="0">
                  <c:v>CR</c:v>
                </c:pt>
                <c:pt idx="1">
                  <c:v>SMG_Mechanic_Worker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Auswertung!$C$21:$O$21</c:f>
              <c:strCache>
                <c:ptCount val="13"/>
                <c:pt idx="0">
                  <c:v>Nov. 22</c:v>
                </c:pt>
                <c:pt idx="1">
                  <c:v>Dec.22</c:v>
                </c:pt>
                <c:pt idx="2">
                  <c:v>Jan. 23</c:v>
                </c:pt>
                <c:pt idx="3">
                  <c:v>Feb. 23</c:v>
                </c:pt>
                <c:pt idx="4">
                  <c:v>Mar.23</c:v>
                </c:pt>
                <c:pt idx="5">
                  <c:v>Apr. 23</c:v>
                </c:pt>
                <c:pt idx="6">
                  <c:v>May. 23</c:v>
                </c:pt>
                <c:pt idx="7">
                  <c:v>Jun. 23</c:v>
                </c:pt>
                <c:pt idx="8">
                  <c:v>Jul. 23</c:v>
                </c:pt>
                <c:pt idx="9">
                  <c:v>Aug. 23</c:v>
                </c:pt>
                <c:pt idx="10">
                  <c:v>Sep. 23</c:v>
                </c:pt>
                <c:pt idx="11">
                  <c:v>Oct. 23</c:v>
                </c:pt>
                <c:pt idx="12">
                  <c:v>Nov. 23</c:v>
                </c:pt>
              </c:strCache>
            </c:strRef>
          </c:cat>
          <c:val>
            <c:numRef>
              <c:f>Auswertung!$C$27:$O$27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13</c:v>
                </c:pt>
                <c:pt idx="3">
                  <c:v>22</c:v>
                </c:pt>
                <c:pt idx="4">
                  <c:v>12</c:v>
                </c:pt>
                <c:pt idx="5">
                  <c:v>8</c:v>
                </c:pt>
                <c:pt idx="6">
                  <c:v>16</c:v>
                </c:pt>
                <c:pt idx="7">
                  <c:v>8</c:v>
                </c:pt>
                <c:pt idx="9">
                  <c:v>8</c:v>
                </c:pt>
                <c:pt idx="10">
                  <c:v>16</c:v>
                </c:pt>
                <c:pt idx="11">
                  <c:v>16</c:v>
                </c:pt>
                <c:pt idx="1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4B-40DA-9070-1AC43D5E3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40731888"/>
        <c:axId val="440732216"/>
      </c:barChart>
      <c:catAx>
        <c:axId val="44073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0732216"/>
        <c:crosses val="autoZero"/>
        <c:auto val="1"/>
        <c:lblAlgn val="ctr"/>
        <c:lblOffset val="100"/>
        <c:noMultiLvlLbl val="0"/>
      </c:catAx>
      <c:valAx>
        <c:axId val="440732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073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127CCA-640B-45E9-B580-CFFA475EE73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C811A84-EB42-4371-B542-0F3581C7F1E3}" type="datetimeFigureOut">
              <a:rPr lang="en-GB" smtClean="0"/>
              <a:pPr/>
              <a:t>29/11/2019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48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93B355A-11A6-4559-BE2F-D1FFB476E1CF}" type="datetimeFigureOut">
              <a:rPr lang="en-US"/>
              <a:pPr>
                <a:defRPr/>
              </a:pPr>
              <a:t>11/29/2019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31E49FD-723B-46FD-B982-E0D8DA5C057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2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488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AF158-3215-4C73-BA7D-5B60EAA942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7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032E-F86E-4C5E-AA16-F4DCFE9C6E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62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BF31-9F6A-4D9E-900D-D318B297AF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036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56ED-1A1E-4806-A2C8-4D0291D6C0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24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0780-A5A7-4142-9B37-9DDEF383F3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94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125538"/>
            <a:ext cx="4225925" cy="25511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65663" y="1125538"/>
            <a:ext cx="4227512" cy="25511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87338" y="3829050"/>
            <a:ext cx="4225925" cy="2552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5663" y="3829050"/>
            <a:ext cx="4227512" cy="2552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40F-37A6-4A1B-BB69-71F0C96C7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13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37097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C1B02-F210-4738-8EE1-B1EA961C3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82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932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3137-464F-4AD9-9C73-465AF891D3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33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3137-464F-4AD9-9C73-465AF891D3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734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A7C3-8D5F-4A54-B89D-17817AB69C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771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E0E0-A5D1-4101-8052-FB53C53640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152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9725-06EC-4467-969D-76630C3382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886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AE9F-ABF5-42BC-883F-BEA53BF397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393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0154-561E-4C5F-BFBC-B60DE1D36C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596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054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98EE-C449-4D3C-BF20-9BA3D3C278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5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AF158-3215-4C73-BA7D-5B60EAA942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35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032E-F86E-4C5E-AA16-F4DCFE9C6E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213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BF31-9F6A-4D9E-900D-D318B297AF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5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A7C3-8D5F-4A54-B89D-17817AB69C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8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56ED-1A1E-4806-A2C8-4D0291D6C0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53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0780-A5A7-4142-9B37-9DDEF383F3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910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125538"/>
            <a:ext cx="4225925" cy="25511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65663" y="1125538"/>
            <a:ext cx="4227512" cy="25511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87338" y="3829050"/>
            <a:ext cx="4225925" cy="2552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5663" y="3829050"/>
            <a:ext cx="4227512" cy="2552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40F-37A6-4A1B-BB69-71F0C96C7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487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1500" y="657935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00599D"/>
                </a:solidFill>
                <a:latin typeface="Arial" charset="0"/>
              </a:rPr>
              <a:t>20th September 2018 - </a:t>
            </a:r>
            <a:r>
              <a:rPr lang="de-DE" sz="1200" dirty="0" err="1">
                <a:solidFill>
                  <a:srgbClr val="00599D"/>
                </a:solidFill>
                <a:latin typeface="Arial" charset="0"/>
              </a:rPr>
              <a:t>SuperFRS</a:t>
            </a:r>
            <a:endParaRPr lang="de-DE" sz="1200" dirty="0">
              <a:solidFill>
                <a:srgbClr val="00599D"/>
              </a:solidFill>
              <a:latin typeface="Arial" charset="0"/>
            </a:endParaRPr>
          </a:p>
          <a:p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67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C1B02-F210-4738-8EE1-B1EA961C3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80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E0E0-A5D1-4101-8052-FB53C53640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1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9725-06EC-4467-969D-76630C3382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38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AE9F-ABF5-42BC-883F-BEA53BF397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14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0154-561E-4C5F-BFBC-B60DE1D36C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86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98EE-C449-4D3C-BF20-9BA3D3C278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24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7.xml"/><Relationship Id="rId19" Type="http://schemas.openxmlformats.org/officeDocument/2006/relationships/vmlDrawing" Target="../drawings/vmlDrawing2.v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DC76CDB-1F2C-4B82-9F9D-AE7CB8E23D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5021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think-cell Folie" r:id="rId22" imgW="411" imgH="411" progId="TCLayout.ActiveDocument.1">
                  <p:embed/>
                </p:oleObj>
              </mc:Choice>
              <mc:Fallback>
                <p:oleObj name="think-cell Folie" r:id="rId22" imgW="411" imgH="41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EF12B54-6176-4084-8763-98646254BF5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Textmasterformate durch Klicken bearbeiten</a:t>
            </a:r>
          </a:p>
          <a:p>
            <a:pPr lvl="1"/>
            <a:r>
              <a:rPr lang="en-GB" altLang="ru-RU"/>
              <a:t>Zweite Ebene</a:t>
            </a:r>
          </a:p>
          <a:p>
            <a:pPr lvl="2"/>
            <a:r>
              <a:rPr lang="en-GB" altLang="ru-RU"/>
              <a:t>Dritte Ebene</a:t>
            </a:r>
          </a:p>
          <a:p>
            <a:pPr lvl="3"/>
            <a:r>
              <a:rPr lang="en-GB" altLang="ru-RU"/>
              <a:t>Vierte Ebene</a:t>
            </a:r>
          </a:p>
          <a:p>
            <a:pPr lvl="4"/>
            <a:r>
              <a:rPr lang="en-GB" altLang="ru-RU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3A7F9B92-8915-4E0F-A168-73306231B8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5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  <p:sldLayoutId id="2147484155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FD9E8F1-997D-47CD-BFF6-6624E03B88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420123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think-cell Folie" r:id="rId22" imgW="411" imgH="411" progId="TCLayout.ActiveDocument.1">
                  <p:embed/>
                </p:oleObj>
              </mc:Choice>
              <mc:Fallback>
                <p:oleObj name="think-cell Folie" r:id="rId22" imgW="411" imgH="41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BF18E23E-3BA2-47A1-A3F7-D0D948E86777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Textmasterformate durch Klicken bearbeiten</a:t>
            </a:r>
          </a:p>
          <a:p>
            <a:pPr lvl="1"/>
            <a:r>
              <a:rPr lang="en-GB" altLang="ru-RU"/>
              <a:t>Zweite Ebene</a:t>
            </a:r>
          </a:p>
          <a:p>
            <a:pPr lvl="2"/>
            <a:r>
              <a:rPr lang="en-GB" altLang="ru-RU"/>
              <a:t>Dritte Ebene</a:t>
            </a:r>
          </a:p>
          <a:p>
            <a:pPr lvl="3"/>
            <a:r>
              <a:rPr lang="en-GB" altLang="ru-RU"/>
              <a:t>Vierte Ebene</a:t>
            </a:r>
          </a:p>
          <a:p>
            <a:pPr lvl="4"/>
            <a:r>
              <a:rPr lang="en-GB" altLang="ru-RU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17th September 2019 – Site Management</a:t>
            </a: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3A7F9B92-8915-4E0F-A168-73306231B8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BINP Workshop</a:t>
            </a:r>
            <a:br>
              <a:rPr lang="en-US" dirty="0" smtClean="0"/>
            </a:br>
            <a:r>
              <a:rPr lang="en-US" sz="2400" dirty="0"/>
              <a:t>Novosibirsk 25. – 29.11.2019</a:t>
            </a:r>
            <a:br>
              <a:rPr lang="en-US" sz="2400" dirty="0"/>
            </a:br>
            <a:r>
              <a:rPr lang="en-US" sz="2400" dirty="0" smtClean="0"/>
              <a:t>CR detailed Installation Schedule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 Reich-Sprenger &amp; H </a:t>
            </a:r>
            <a:r>
              <a:rPr lang="en-US" dirty="0" err="1" smtClean="0"/>
              <a:t>Hagelskamp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7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311365" y="184607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Site Management - </a:t>
            </a:r>
            <a:r>
              <a:rPr lang="en-US" sz="2000" b="1" dirty="0" smtClean="0">
                <a:solidFill>
                  <a:srgbClr val="0070C0"/>
                </a:solidFill>
              </a:rPr>
              <a:t>Objectives</a:t>
            </a:r>
            <a:endParaRPr lang="de-DE" sz="16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2000" y="1125538"/>
            <a:ext cx="8605837" cy="5256212"/>
          </a:xfr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/>
          <a:lstStyle/>
          <a:p>
            <a:r>
              <a:rPr lang="de-DE" sz="1600" b="1" dirty="0" err="1">
                <a:solidFill>
                  <a:schemeClr val="tx1"/>
                </a:solidFill>
              </a:rPr>
              <a:t>Detailed</a:t>
            </a:r>
            <a:r>
              <a:rPr lang="de-DE" sz="1600" b="1" dirty="0">
                <a:solidFill>
                  <a:schemeClr val="tx1"/>
                </a:solidFill>
              </a:rPr>
              <a:t> Installation Plan:</a:t>
            </a: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align</a:t>
            </a:r>
            <a:r>
              <a:rPr lang="de-DE" sz="1600" dirty="0" smtClean="0">
                <a:solidFill>
                  <a:schemeClr val="tx1"/>
                </a:solidFill>
              </a:rPr>
              <a:t> LCM </a:t>
            </a:r>
            <a:r>
              <a:rPr lang="de-DE" sz="1600" dirty="0" err="1" smtClean="0">
                <a:solidFill>
                  <a:schemeClr val="tx1"/>
                </a:solidFill>
              </a:rPr>
              <a:t>results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with</a:t>
            </a:r>
            <a:r>
              <a:rPr lang="de-DE" sz="1600" dirty="0" smtClean="0">
                <a:solidFill>
                  <a:schemeClr val="tx1"/>
                </a:solidFill>
              </a:rPr>
              <a:t> MS Projects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agree</a:t>
            </a:r>
            <a:r>
              <a:rPr lang="de-DE" sz="1600" dirty="0" smtClean="0">
                <a:solidFill>
                  <a:schemeClr val="tx1"/>
                </a:solidFill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</a:rPr>
              <a:t>detail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installation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sequences</a:t>
            </a:r>
            <a:r>
              <a:rPr lang="de-DE" sz="1600" dirty="0" smtClean="0">
                <a:solidFill>
                  <a:schemeClr val="tx1"/>
                </a:solidFill>
              </a:rPr>
              <a:t> at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interface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with</a:t>
            </a:r>
            <a:r>
              <a:rPr lang="de-DE" sz="1600" dirty="0" smtClean="0">
                <a:solidFill>
                  <a:schemeClr val="tx1"/>
                </a:solidFill>
              </a:rPr>
              <a:t> HEBT </a:t>
            </a:r>
            <a:r>
              <a:rPr lang="de-DE" sz="1600" dirty="0">
                <a:solidFill>
                  <a:schemeClr val="tx1"/>
                </a:solidFill>
              </a:rPr>
              <a:t>Transport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P-Bar Antiproton Target</a:t>
            </a:r>
            <a:r>
              <a:rPr lang="de-DE" sz="1600" dirty="0" smtClean="0">
                <a:solidFill>
                  <a:schemeClr val="tx1"/>
                </a:solidFill>
              </a:rPr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injection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extraction</a:t>
            </a:r>
            <a:r>
              <a:rPr lang="de-DE" sz="1600" dirty="0" smtClean="0"/>
              <a:t> </a:t>
            </a:r>
            <a:r>
              <a:rPr lang="de-DE" sz="1600" dirty="0" err="1" smtClean="0"/>
              <a:t>lines</a:t>
            </a:r>
            <a:r>
              <a:rPr lang="de-DE" sz="1600" dirty="0" smtClean="0"/>
              <a:t>.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Take HESR </a:t>
            </a:r>
            <a:r>
              <a:rPr lang="de-DE" sz="1600" dirty="0" err="1">
                <a:solidFill>
                  <a:schemeClr val="tx1"/>
                </a:solidFill>
              </a:rPr>
              <a:t>as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example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guideline</a:t>
            </a:r>
            <a:r>
              <a:rPr lang="de-DE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0" indent="0"/>
            <a:r>
              <a:rPr lang="de-DE" sz="1600" b="1" dirty="0" err="1" smtClean="0">
                <a:solidFill>
                  <a:schemeClr val="tx1"/>
                </a:solidFill>
              </a:rPr>
              <a:t>Objective</a:t>
            </a:r>
            <a:r>
              <a:rPr lang="de-DE" sz="1600" b="1" dirty="0" smtClean="0">
                <a:solidFill>
                  <a:schemeClr val="tx1"/>
                </a:solidFill>
              </a:rPr>
              <a:t> 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finalize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installation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schedule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finalize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resource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requirements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agree</a:t>
            </a:r>
            <a:r>
              <a:rPr lang="de-DE" sz="1600" dirty="0" smtClean="0">
                <a:solidFill>
                  <a:schemeClr val="tx1"/>
                </a:solidFill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</a:rPr>
              <a:t>resource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support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interaction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between</a:t>
            </a:r>
            <a:r>
              <a:rPr lang="de-DE" sz="1600" dirty="0" smtClean="0">
                <a:solidFill>
                  <a:schemeClr val="tx1"/>
                </a:solidFill>
              </a:rPr>
              <a:t> GSI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BINP.</a:t>
            </a:r>
            <a:endParaRPr lang="de-DE" sz="16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1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10" y="1088740"/>
            <a:ext cx="8768128" cy="470270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17th September 2019 – Site Management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96A7C3-8D5F-4A54-B89D-17817AB69CB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86535" y="143635"/>
            <a:ext cx="7470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800" kern="0" dirty="0">
                <a:solidFill>
                  <a:srgbClr val="00599D"/>
                </a:solidFill>
                <a:latin typeface="Arial"/>
                <a:ea typeface="+mj-ea"/>
                <a:cs typeface="+mj-cs"/>
              </a:rPr>
              <a:t>Machine Installation – Project Planning </a:t>
            </a:r>
            <a:r>
              <a:rPr lang="en-US" altLang="ru-RU" sz="2800" kern="0" dirty="0" smtClean="0">
                <a:solidFill>
                  <a:srgbClr val="00599D"/>
                </a:solidFill>
                <a:latin typeface="Arial"/>
                <a:ea typeface="+mj-ea"/>
                <a:cs typeface="+mj-cs"/>
              </a:rPr>
              <a:t>CR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432208" y="5791445"/>
            <a:ext cx="6425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kern="0" dirty="0">
                <a:solidFill>
                  <a:srgbClr val="00599D"/>
                </a:solidFill>
                <a:latin typeface="Arial"/>
                <a:ea typeface="+mj-ea"/>
                <a:cs typeface="+mj-cs"/>
              </a:rPr>
              <a:t>Installation</a:t>
            </a:r>
            <a:r>
              <a:rPr lang="de-DE" dirty="0" smtClean="0"/>
              <a:t> </a:t>
            </a:r>
            <a:r>
              <a:rPr lang="de-DE" sz="2800" kern="0" dirty="0" err="1">
                <a:solidFill>
                  <a:srgbClr val="00599D"/>
                </a:solidFill>
                <a:latin typeface="Arial"/>
                <a:ea typeface="+mj-ea"/>
                <a:cs typeface="+mj-cs"/>
              </a:rPr>
              <a:t>window</a:t>
            </a:r>
            <a:r>
              <a:rPr lang="de-DE" sz="2800" kern="0" dirty="0">
                <a:solidFill>
                  <a:srgbClr val="00599D"/>
                </a:solidFill>
                <a:latin typeface="Arial"/>
                <a:ea typeface="+mj-ea"/>
                <a:cs typeface="+mj-cs"/>
              </a:rPr>
              <a:t> 09-2022 </a:t>
            </a:r>
            <a:r>
              <a:rPr lang="de-DE" sz="2800" kern="0" dirty="0" err="1">
                <a:solidFill>
                  <a:srgbClr val="00599D"/>
                </a:solidFill>
                <a:latin typeface="Arial"/>
                <a:ea typeface="+mj-ea"/>
                <a:cs typeface="+mj-cs"/>
              </a:rPr>
              <a:t>to</a:t>
            </a:r>
            <a:r>
              <a:rPr lang="de-DE" sz="2800" kern="0" dirty="0">
                <a:solidFill>
                  <a:srgbClr val="00599D"/>
                </a:solidFill>
                <a:latin typeface="Arial"/>
                <a:ea typeface="+mj-ea"/>
                <a:cs typeface="+mj-cs"/>
              </a:rPr>
              <a:t> 09-2023</a:t>
            </a:r>
          </a:p>
        </p:txBody>
      </p:sp>
    </p:spTree>
    <p:extLst>
      <p:ext uri="{BB962C8B-B14F-4D97-AF65-F5344CB8AC3E}">
        <p14:creationId xmlns:p14="http://schemas.microsoft.com/office/powerpoint/2010/main" val="7537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Machine Installation – Project </a:t>
            </a:r>
            <a:r>
              <a:rPr lang="en-US" altLang="ru-RU" dirty="0" smtClean="0"/>
              <a:t>Planning CR</a:t>
            </a:r>
            <a:r>
              <a:rPr lang="en-US" altLang="ru-RU" dirty="0"/>
              <a:t/>
            </a:r>
            <a:br>
              <a:rPr lang="en-US" altLang="ru-RU" dirty="0"/>
            </a:b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17th September 2019 – Site Management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2399" y="1038454"/>
            <a:ext cx="8125455" cy="338554"/>
          </a:xfrm>
          <a:prstGeom prst="rect">
            <a:avLst/>
          </a:prstGeom>
          <a:solidFill>
            <a:schemeClr val="accent5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>
                <a:latin typeface="Franklin Gothic Demi" panose="020B0703020102020204" pitchFamily="34" charset="0"/>
              </a:defRPr>
            </a:lvl1pPr>
          </a:lstStyle>
          <a:p>
            <a:r>
              <a:rPr lang="de-DE" sz="1600" dirty="0">
                <a:latin typeface="+mn-lt"/>
              </a:rPr>
              <a:t>MS Project </a:t>
            </a:r>
            <a:r>
              <a:rPr lang="de-DE" sz="1600" dirty="0" err="1" smtClean="0">
                <a:latin typeface="+mn-lt"/>
              </a:rPr>
              <a:t>current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status</a:t>
            </a:r>
            <a:r>
              <a:rPr lang="de-DE" sz="1600" dirty="0" smtClean="0">
                <a:latin typeface="+mn-lt"/>
              </a:rPr>
              <a:t> – </a:t>
            </a:r>
            <a:r>
              <a:rPr lang="de-DE" sz="1600" dirty="0" err="1" smtClean="0">
                <a:latin typeface="+mn-lt"/>
              </a:rPr>
              <a:t>does</a:t>
            </a:r>
            <a:r>
              <a:rPr lang="de-DE" sz="1600" dirty="0" smtClean="0">
                <a:latin typeface="+mn-lt"/>
              </a:rPr>
              <a:t> not </a:t>
            </a:r>
            <a:r>
              <a:rPr lang="de-DE" sz="1600" dirty="0" err="1" smtClean="0">
                <a:latin typeface="+mn-lt"/>
              </a:rPr>
              <a:t>completely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reflect</a:t>
            </a:r>
            <a:r>
              <a:rPr lang="de-DE" sz="1600" dirty="0" smtClean="0">
                <a:latin typeface="+mn-lt"/>
              </a:rPr>
              <a:t> BINP </a:t>
            </a:r>
            <a:r>
              <a:rPr lang="de-DE" sz="1600" dirty="0" err="1" smtClean="0">
                <a:latin typeface="+mn-lt"/>
              </a:rPr>
              <a:t>concept</a:t>
            </a:r>
            <a:endParaRPr lang="de-DE" sz="16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5280" y="3741857"/>
            <a:ext cx="2995157" cy="2431435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latin typeface="Franklin Gothic Demi" panose="020B0703020102020204" pitchFamily="34" charset="0"/>
            </a:endParaRPr>
          </a:p>
          <a:p>
            <a:r>
              <a:rPr lang="de-DE" sz="1600" dirty="0" err="1" smtClean="0">
                <a:latin typeface="+mn-lt"/>
              </a:rPr>
              <a:t>Required</a:t>
            </a:r>
            <a:r>
              <a:rPr lang="de-DE" sz="1600" dirty="0" smtClean="0">
                <a:latin typeface="+mn-lt"/>
              </a:rPr>
              <a:t> MS Project </a:t>
            </a:r>
            <a:r>
              <a:rPr lang="de-DE" sz="1600" dirty="0" err="1" smtClean="0">
                <a:latin typeface="+mn-lt"/>
              </a:rPr>
              <a:t>structure</a:t>
            </a:r>
            <a:r>
              <a:rPr lang="de-DE" sz="1600" dirty="0" smtClean="0">
                <a:latin typeface="+mn-lt"/>
              </a:rPr>
              <a:t>:</a:t>
            </a:r>
          </a:p>
          <a:p>
            <a:endParaRPr lang="de-DE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showing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processes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activities</a:t>
            </a:r>
            <a:r>
              <a:rPr lang="de-DE" sz="1600" dirty="0" smtClean="0">
                <a:latin typeface="+mn-lt"/>
              </a:rPr>
              <a:t>; </a:t>
            </a:r>
            <a:r>
              <a:rPr lang="de-DE" sz="1600" dirty="0" err="1" smtClean="0">
                <a:latin typeface="+mn-lt"/>
              </a:rPr>
              <a:t>ie</a:t>
            </a:r>
            <a:r>
              <a:rPr lang="de-DE" sz="1600" dirty="0" smtClean="0">
                <a:latin typeface="+mn-lt"/>
              </a:rPr>
              <a:t>. </a:t>
            </a:r>
            <a:r>
              <a:rPr lang="de-DE" sz="1600" dirty="0" err="1" smtClean="0">
                <a:latin typeface="+mn-lt"/>
              </a:rPr>
              <a:t>mechanical</a:t>
            </a:r>
            <a:r>
              <a:rPr lang="de-DE" sz="1600" dirty="0" smtClean="0">
                <a:latin typeface="+mn-lt"/>
              </a:rPr>
              <a:t>, </a:t>
            </a:r>
            <a:r>
              <a:rPr lang="de-DE" sz="1600" dirty="0" err="1" smtClean="0">
                <a:latin typeface="+mn-lt"/>
              </a:rPr>
              <a:t>water</a:t>
            </a:r>
            <a:r>
              <a:rPr lang="de-DE" sz="1600" dirty="0" smtClean="0">
                <a:latin typeface="+mn-lt"/>
              </a:rPr>
              <a:t>, </a:t>
            </a:r>
            <a:r>
              <a:rPr lang="de-DE" sz="1600" dirty="0" err="1" smtClean="0">
                <a:latin typeface="+mn-lt"/>
              </a:rPr>
              <a:t>electrical</a:t>
            </a:r>
            <a:endParaRPr lang="de-DE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showing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test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activities</a:t>
            </a:r>
            <a:r>
              <a:rPr lang="de-DE" sz="1600" dirty="0" smtClean="0">
                <a:latin typeface="+mn-lt"/>
              </a:rPr>
              <a:t>; </a:t>
            </a:r>
            <a:r>
              <a:rPr lang="de-DE" sz="1600" dirty="0" err="1" smtClean="0">
                <a:latin typeface="+mn-lt"/>
              </a:rPr>
              <a:t>ie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vacuum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testing</a:t>
            </a:r>
            <a:r>
              <a:rPr lang="de-DE" sz="1600" dirty="0" smtClean="0">
                <a:latin typeface="+mn-lt"/>
              </a:rPr>
              <a:t>, </a:t>
            </a:r>
            <a:r>
              <a:rPr lang="de-DE" sz="1600" dirty="0" err="1" smtClean="0">
                <a:latin typeface="+mn-lt"/>
              </a:rPr>
              <a:t>first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functional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tests</a:t>
            </a:r>
            <a:endParaRPr lang="de-DE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latin typeface="Franklin Gothic Demi" panose="020B07030201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5A199A5-8D4A-40A7-B802-04345F2C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1" y="1621342"/>
            <a:ext cx="8125456" cy="16866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42E025D-0559-4FE8-9856-6A9FD5BD3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55" y="3741857"/>
            <a:ext cx="5569778" cy="26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Machine Installation – Project Planning CR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Installation Team.</a:t>
            </a:r>
          </a:p>
          <a:p>
            <a:endParaRPr lang="de-DE" dirty="0"/>
          </a:p>
          <a:p>
            <a:pPr lvl="1"/>
            <a:r>
              <a:rPr lang="de-DE" dirty="0" smtClean="0"/>
              <a:t>PMO </a:t>
            </a:r>
            <a:r>
              <a:rPr lang="de-DE" dirty="0" err="1" smtClean="0"/>
              <a:t>generate</a:t>
            </a:r>
            <a:r>
              <a:rPr lang="de-DE" dirty="0" smtClean="0"/>
              <a:t> a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template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CR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>.</a:t>
            </a:r>
          </a:p>
          <a:p>
            <a:pPr lvl="2"/>
            <a:r>
              <a:rPr lang="de-DE" sz="2000" dirty="0" err="1"/>
              <a:t>standard</a:t>
            </a:r>
            <a:r>
              <a:rPr lang="de-DE" sz="2000" dirty="0"/>
              <a:t> </a:t>
            </a:r>
            <a:r>
              <a:rPr lang="de-DE" sz="2000" dirty="0" err="1"/>
              <a:t>sequence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activities</a:t>
            </a:r>
            <a:endParaRPr lang="de-DE" sz="2000" dirty="0"/>
          </a:p>
          <a:p>
            <a:pPr lvl="2"/>
            <a:r>
              <a:rPr lang="de-DE" sz="2000" dirty="0" err="1"/>
              <a:t>standard</a:t>
            </a:r>
            <a:r>
              <a:rPr lang="de-DE" sz="2000" dirty="0"/>
              <a:t> </a:t>
            </a:r>
            <a:r>
              <a:rPr lang="de-DE" sz="2000" dirty="0" err="1"/>
              <a:t>logic</a:t>
            </a:r>
            <a:r>
              <a:rPr lang="de-DE" sz="2000" dirty="0"/>
              <a:t> links.</a:t>
            </a:r>
          </a:p>
          <a:p>
            <a:pPr lvl="1"/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HESR </a:t>
            </a:r>
            <a:r>
              <a:rPr lang="de-DE" dirty="0" err="1" smtClean="0"/>
              <a:t>and</a:t>
            </a:r>
            <a:r>
              <a:rPr lang="de-DE" dirty="0" smtClean="0"/>
              <a:t> HEBT.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BINP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inputs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confirm</a:t>
            </a:r>
            <a:r>
              <a:rPr lang="de-DE" dirty="0" smtClean="0"/>
              <a:t> CR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r>
              <a:rPr lang="de-DE" dirty="0" smtClean="0"/>
              <a:t> (</a:t>
            </a:r>
            <a:r>
              <a:rPr lang="de-DE" dirty="0" err="1" smtClean="0"/>
              <a:t>arcs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straights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confirm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beam </a:t>
            </a:r>
            <a:r>
              <a:rPr lang="de-DE" dirty="0" err="1" smtClean="0"/>
              <a:t>line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confirm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units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connections</a:t>
            </a:r>
            <a:r>
              <a:rPr lang="de-DE" dirty="0" smtClean="0"/>
              <a:t> (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ends</a:t>
            </a:r>
            <a:r>
              <a:rPr lang="de-DE" dirty="0" smtClean="0"/>
              <a:t>).</a:t>
            </a:r>
          </a:p>
          <a:p>
            <a:pPr lvl="1"/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.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17th September 2019 – Site Management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96A7C3-8D5F-4A54-B89D-17817AB69CB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5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endParaRPr lang="de-DE" sz="2000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Manpower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Resources</a:t>
            </a: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installation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preassembly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Manpower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estimate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by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BINP</a:t>
            </a:r>
          </a:p>
          <a:p>
            <a:pPr marL="53340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ea typeface="+mn-ea"/>
                <a:cs typeface="+mn-cs"/>
              </a:rPr>
              <a:t>for</a:t>
            </a:r>
            <a:r>
              <a:rPr lang="de-DE" sz="1600" dirty="0">
                <a:latin typeface="Calibri" panose="020F0502020204030204" pitchFamily="34" charset="0"/>
                <a:ea typeface="+mn-ea"/>
                <a:cs typeface="+mn-cs"/>
              </a:rPr>
              <a:t> HEBT</a:t>
            </a:r>
          </a:p>
          <a:p>
            <a:pPr marL="53340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ea typeface="+mn-ea"/>
                <a:cs typeface="+mn-cs"/>
              </a:rPr>
              <a:t>for</a:t>
            </a:r>
            <a:r>
              <a:rPr lang="de-DE" sz="1600" dirty="0">
                <a:latin typeface="Calibri" panose="020F0502020204030204" pitchFamily="34" charset="0"/>
                <a:ea typeface="+mn-ea"/>
                <a:cs typeface="+mn-cs"/>
              </a:rPr>
              <a:t> CR</a:t>
            </a:r>
            <a:endParaRPr lang="de-DE" sz="160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mixed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teams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300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magnets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=&gt; 300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days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three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people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crane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transport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equipment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by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FAIR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de-DE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Objectives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5:</a:t>
            </a: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define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agree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manpower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requirements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3340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Calibri" panose="020F0502020204030204" pitchFamily="34" charset="0"/>
                <a:ea typeface="+mn-ea"/>
                <a:cs typeface="+mn-cs"/>
              </a:rPr>
              <a:t>Qualification</a:t>
            </a:r>
            <a:r>
              <a:rPr lang="de-DE" sz="160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e-DE" sz="1600" dirty="0" err="1"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lang="de-DE" sz="1600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  <a:ea typeface="+mn-ea"/>
                <a:cs typeface="+mn-cs"/>
              </a:rPr>
              <a:t>Capacities</a:t>
            </a:r>
            <a:endParaRPr lang="de-DE" sz="160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20002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Define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time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schedules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deployment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3340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ea typeface="+mn-ea"/>
                <a:cs typeface="+mn-cs"/>
              </a:rPr>
              <a:t>Pre-Assembly</a:t>
            </a:r>
            <a:endParaRPr lang="de-DE" sz="160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53340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alibri" panose="020F0502020204030204" pitchFamily="34" charset="0"/>
                <a:ea typeface="+mn-ea"/>
                <a:cs typeface="+mn-cs"/>
              </a:rPr>
              <a:t>Installation</a:t>
            </a:r>
            <a:endParaRPr lang="de-DE" sz="160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504825" lvl="1" indent="-171450"/>
            <a:endParaRPr lang="de-DE" sz="10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05195" y="242082"/>
            <a:ext cx="8605837" cy="49053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0070C0"/>
                </a:solidFill>
                <a:ea typeface="+mn-ea"/>
                <a:cs typeface="+mn-cs"/>
              </a:rPr>
              <a:t>Site Management - Objectives</a:t>
            </a:r>
            <a:endParaRPr lang="de-DE" sz="16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8" name="Fußzeilenplatzhalter 1"/>
          <p:cNvSpPr txBox="1">
            <a:spLocks/>
          </p:cNvSpPr>
          <p:nvPr/>
        </p:nvSpPr>
        <p:spPr>
          <a:xfrm>
            <a:off x="-36513" y="6607175"/>
            <a:ext cx="4392613" cy="2508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smtClean="0"/>
              <a:t>BINP – FAIR workshop 2018 , H. Hagelskamp, H. Reich-Sprenger</a:t>
            </a:r>
            <a:endParaRPr lang="de-DE" sz="1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6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Machine Installation – Project </a:t>
            </a:r>
            <a:r>
              <a:rPr lang="en-US" altLang="ru-RU" dirty="0" smtClean="0"/>
              <a:t>Planning CR</a:t>
            </a:r>
            <a:r>
              <a:rPr lang="en-US" altLang="ru-RU" dirty="0"/>
              <a:t/>
            </a:r>
            <a:br>
              <a:rPr lang="en-US" altLang="ru-RU" dirty="0"/>
            </a:b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17th September 2019 – Site Management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397ACC3-E687-4318-BE54-5D99C0113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448235"/>
              </p:ext>
            </p:extLst>
          </p:nvPr>
        </p:nvGraphicFramePr>
        <p:xfrm>
          <a:off x="701570" y="1718810"/>
          <a:ext cx="750341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27527" y="1054510"/>
            <a:ext cx="8125455" cy="338554"/>
          </a:xfrm>
          <a:prstGeom prst="rect">
            <a:avLst/>
          </a:prstGeom>
          <a:solidFill>
            <a:schemeClr val="accent5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>
                <a:latin typeface="Franklin Gothic Demi" panose="020B0703020102020204" pitchFamily="34" charset="0"/>
              </a:defRPr>
            </a:lvl1pPr>
          </a:lstStyle>
          <a:p>
            <a:r>
              <a:rPr lang="de-DE" sz="1600" dirty="0">
                <a:latin typeface="+mn-lt"/>
              </a:rPr>
              <a:t>MS Project </a:t>
            </a:r>
            <a:r>
              <a:rPr lang="de-DE" sz="1600" dirty="0" smtClean="0">
                <a:latin typeface="+mn-lt"/>
              </a:rPr>
              <a:t>– </a:t>
            </a:r>
            <a:r>
              <a:rPr lang="de-DE" sz="1600" dirty="0" err="1" smtClean="0">
                <a:latin typeface="+mn-lt"/>
              </a:rPr>
              <a:t>generic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resource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planning</a:t>
            </a:r>
            <a:endParaRPr lang="de-DE" sz="16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5286" y="4644135"/>
            <a:ext cx="8125455" cy="1815882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Current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Resource</a:t>
            </a:r>
            <a:r>
              <a:rPr lang="de-DE" sz="1600" dirty="0" smtClean="0">
                <a:latin typeface="+mn-lt"/>
              </a:rPr>
              <a:t> Plan: </a:t>
            </a:r>
            <a:r>
              <a:rPr lang="de-DE" sz="1600" dirty="0" err="1" smtClean="0">
                <a:latin typeface="+mn-lt"/>
              </a:rPr>
              <a:t>indicates</a:t>
            </a:r>
            <a:r>
              <a:rPr lang="de-DE" sz="1600" dirty="0" smtClean="0">
                <a:latin typeface="+mn-lt"/>
              </a:rPr>
              <a:t> 25 FTE </a:t>
            </a:r>
            <a:r>
              <a:rPr lang="de-DE" sz="1600" dirty="0" err="1" smtClean="0">
                <a:latin typeface="+mn-lt"/>
              </a:rPr>
              <a:t>from</a:t>
            </a:r>
            <a:r>
              <a:rPr lang="de-DE" sz="1600" dirty="0" smtClean="0">
                <a:latin typeface="+mn-lt"/>
              </a:rPr>
              <a:t> BINP on </a:t>
            </a:r>
            <a:r>
              <a:rPr lang="de-DE" sz="1600" dirty="0" err="1" smtClean="0">
                <a:latin typeface="+mn-lt"/>
              </a:rPr>
              <a:t>average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45 at </a:t>
            </a:r>
            <a:r>
              <a:rPr lang="de-DE" sz="1600" dirty="0" err="1" smtClean="0">
                <a:latin typeface="+mn-lt"/>
              </a:rPr>
              <a:t>peak</a:t>
            </a:r>
            <a:r>
              <a:rPr lang="de-DE" sz="1600" dirty="0" smtClean="0">
                <a:latin typeface="+mn-lt"/>
              </a:rPr>
              <a:t>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Proposed </a:t>
            </a:r>
            <a:r>
              <a:rPr lang="de-DE" sz="1600" dirty="0" err="1" smtClean="0">
                <a:latin typeface="+mn-lt"/>
              </a:rPr>
              <a:t>Resource</a:t>
            </a:r>
            <a:r>
              <a:rPr lang="de-DE" sz="1600" dirty="0" smtClean="0">
                <a:latin typeface="+mn-lt"/>
              </a:rPr>
              <a:t> Plan (</a:t>
            </a:r>
            <a:r>
              <a:rPr lang="de-DE" sz="1600" dirty="0" err="1" smtClean="0">
                <a:latin typeface="+mn-lt"/>
              </a:rPr>
              <a:t>estimated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from</a:t>
            </a:r>
            <a:r>
              <a:rPr lang="de-DE" sz="1600" dirty="0" smtClean="0">
                <a:latin typeface="+mn-lt"/>
              </a:rPr>
              <a:t> HEBT&amp;HESR):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Min. 3 </a:t>
            </a:r>
            <a:r>
              <a:rPr lang="de-DE" sz="1600" dirty="0" err="1" smtClean="0">
                <a:latin typeface="+mn-lt"/>
              </a:rPr>
              <a:t>crews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consisting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of</a:t>
            </a:r>
            <a:r>
              <a:rPr lang="de-DE" sz="1600" dirty="0" smtClean="0">
                <a:latin typeface="+mn-lt"/>
              </a:rPr>
              <a:t> 1 </a:t>
            </a:r>
            <a:r>
              <a:rPr lang="de-DE" sz="1600" dirty="0" err="1" smtClean="0">
                <a:latin typeface="+mn-lt"/>
              </a:rPr>
              <a:t>engineer</a:t>
            </a:r>
            <a:r>
              <a:rPr lang="de-DE" sz="1600" dirty="0" smtClean="0">
                <a:latin typeface="+mn-lt"/>
              </a:rPr>
              <a:t> / 1 </a:t>
            </a:r>
            <a:r>
              <a:rPr lang="de-DE" sz="1600" dirty="0" err="1" smtClean="0">
                <a:latin typeface="+mn-lt"/>
              </a:rPr>
              <a:t>technician</a:t>
            </a:r>
            <a:r>
              <a:rPr lang="de-DE" sz="1600" dirty="0" smtClean="0">
                <a:latin typeface="+mn-lt"/>
              </a:rPr>
              <a:t> / 4 </a:t>
            </a:r>
            <a:r>
              <a:rPr lang="de-DE" sz="1600" dirty="0" err="1" smtClean="0">
                <a:latin typeface="+mn-lt"/>
              </a:rPr>
              <a:t>mechanical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workers</a:t>
            </a:r>
            <a:r>
              <a:rPr lang="de-DE" sz="1600" dirty="0" smtClean="0">
                <a:latin typeface="+mn-lt"/>
              </a:rPr>
              <a:t> / 2 </a:t>
            </a:r>
            <a:r>
              <a:rPr lang="de-DE" sz="1600" dirty="0" err="1" smtClean="0">
                <a:latin typeface="+mn-lt"/>
              </a:rPr>
              <a:t>electrical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workers</a:t>
            </a:r>
            <a:r>
              <a:rPr lang="de-DE" sz="1600" dirty="0" smtClean="0">
                <a:latin typeface="+mn-lt"/>
              </a:rPr>
              <a:t> = 24 FTE </a:t>
            </a:r>
            <a:r>
              <a:rPr lang="de-DE" sz="1600" dirty="0" err="1" smtClean="0">
                <a:latin typeface="+mn-lt"/>
              </a:rPr>
              <a:t>from</a:t>
            </a:r>
            <a:r>
              <a:rPr lang="de-DE" sz="1600" dirty="0" smtClean="0">
                <a:latin typeface="+mn-lt"/>
              </a:rPr>
              <a:t> BINP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plus 2 FTE - </a:t>
            </a:r>
            <a:r>
              <a:rPr lang="de-DE" sz="1600" dirty="0" err="1" smtClean="0">
                <a:latin typeface="+mn-lt"/>
              </a:rPr>
              <a:t>external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logistics</a:t>
            </a:r>
            <a:r>
              <a:rPr lang="de-DE" sz="1600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plus 2 FTE - </a:t>
            </a:r>
            <a:r>
              <a:rPr lang="de-DE" sz="1600" dirty="0" err="1" smtClean="0">
                <a:latin typeface="+mn-lt"/>
              </a:rPr>
              <a:t>external</a:t>
            </a:r>
            <a:r>
              <a:rPr lang="de-DE" sz="1600" dirty="0" smtClean="0">
                <a:latin typeface="+mn-lt"/>
              </a:rPr>
              <a:t> alignment.  </a:t>
            </a:r>
            <a:endParaRPr lang="de-D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31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Machine Installation – Project </a:t>
            </a:r>
            <a:r>
              <a:rPr lang="en-US" altLang="ru-RU" dirty="0" smtClean="0"/>
              <a:t>Planning CR</a:t>
            </a:r>
            <a:r>
              <a:rPr lang="en-US" altLang="ru-RU" dirty="0"/>
              <a:t/>
            </a:r>
            <a:br>
              <a:rPr lang="en-US" altLang="ru-RU" dirty="0"/>
            </a:b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17th September 2019 – Site Management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5491" y="1236653"/>
            <a:ext cx="8125455" cy="338554"/>
          </a:xfrm>
          <a:prstGeom prst="rect">
            <a:avLst/>
          </a:prstGeom>
          <a:solidFill>
            <a:schemeClr val="accent5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>
                <a:latin typeface="Franklin Gothic Demi" panose="020B0703020102020204" pitchFamily="34" charset="0"/>
              </a:defRPr>
            </a:lvl1pPr>
          </a:lstStyle>
          <a:p>
            <a:r>
              <a:rPr lang="de-DE" sz="1600" dirty="0">
                <a:latin typeface="+mn-lt"/>
              </a:rPr>
              <a:t>MS Project </a:t>
            </a:r>
            <a:r>
              <a:rPr lang="de-DE" sz="1600" dirty="0" err="1" smtClean="0">
                <a:latin typeface="+mn-lt"/>
              </a:rPr>
              <a:t>current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status</a:t>
            </a:r>
            <a:r>
              <a:rPr lang="de-DE" sz="1600" dirty="0" smtClean="0">
                <a:latin typeface="+mn-lt"/>
              </a:rPr>
              <a:t> – </a:t>
            </a:r>
            <a:r>
              <a:rPr lang="de-DE" sz="1600" dirty="0" err="1" smtClean="0">
                <a:latin typeface="+mn-lt"/>
              </a:rPr>
              <a:t>resource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planning</a:t>
            </a:r>
            <a:r>
              <a:rPr lang="de-DE" sz="1600" dirty="0" smtClean="0">
                <a:latin typeface="+mn-lt"/>
              </a:rPr>
              <a:t> </a:t>
            </a:r>
            <a:endParaRPr lang="de-DE" sz="16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01570" y="4522689"/>
            <a:ext cx="2531335" cy="830997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Franklin Gothic Demi" panose="020B0703020102020204" pitchFamily="34" charset="0"/>
              </a:rPr>
              <a:t>general</a:t>
            </a:r>
            <a:r>
              <a:rPr lang="de-DE" sz="1200" dirty="0" smtClean="0">
                <a:latin typeface="Franklin Gothic Demi" panose="020B0703020102020204" pitchFamily="34" charset="0"/>
              </a:rPr>
              <a:t> </a:t>
            </a:r>
            <a:r>
              <a:rPr lang="de-DE" sz="1200" dirty="0" err="1" smtClean="0">
                <a:latin typeface="Franklin Gothic Demi" panose="020B0703020102020204" pitchFamily="34" charset="0"/>
              </a:rPr>
              <a:t>overhaul</a:t>
            </a:r>
            <a:r>
              <a:rPr lang="de-DE" sz="1200" dirty="0" smtClean="0">
                <a:latin typeface="Franklin Gothic Demi" panose="020B0703020102020204" pitchFamily="34" charset="0"/>
              </a:rPr>
              <a:t> </a:t>
            </a:r>
            <a:r>
              <a:rPr lang="de-DE" sz="1200" dirty="0" err="1" smtClean="0">
                <a:latin typeface="Franklin Gothic Demi" panose="020B0703020102020204" pitchFamily="34" charset="0"/>
              </a:rPr>
              <a:t>needed</a:t>
            </a:r>
            <a:r>
              <a:rPr lang="de-DE" sz="1200" dirty="0" smtClean="0">
                <a:latin typeface="Franklin Gothic Demi" panose="020B0703020102020204" pitchFamily="34" charset="0"/>
              </a:rPr>
              <a:t> </a:t>
            </a:r>
            <a:r>
              <a:rPr lang="de-DE" sz="1200" dirty="0" err="1" smtClean="0">
                <a:latin typeface="Franklin Gothic Demi" panose="020B0703020102020204" pitchFamily="34" charset="0"/>
              </a:rPr>
              <a:t>for</a:t>
            </a:r>
            <a:r>
              <a:rPr lang="de-DE" sz="1200" dirty="0" smtClean="0">
                <a:latin typeface="Franklin Gothic Demi" panose="020B0703020102020204" pitchFamily="34" charset="0"/>
              </a:rPr>
              <a:t> MS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smtClean="0">
                <a:latin typeface="Franklin Gothic Demi" panose="020B0703020102020204" pitchFamily="34" charset="0"/>
              </a:rPr>
              <a:t>inaccuracy</a:t>
            </a:r>
            <a:r>
              <a:rPr lang="de-DE" sz="1200" dirty="0" smtClean="0">
                <a:latin typeface="Franklin Gothic Demi" panose="020B0703020102020204" pitchFamily="34" charset="0"/>
              </a:rPr>
              <a:t> </a:t>
            </a:r>
            <a:r>
              <a:rPr lang="de-DE" sz="1200" dirty="0" err="1" smtClean="0">
                <a:latin typeface="Franklin Gothic Demi" panose="020B0703020102020204" pitchFamily="34" charset="0"/>
              </a:rPr>
              <a:t>leads</a:t>
            </a:r>
            <a:r>
              <a:rPr lang="de-DE" sz="1200" dirty="0" smtClean="0">
                <a:latin typeface="Franklin Gothic Demi" panose="020B0703020102020204" pitchFamily="34" charset="0"/>
              </a:rPr>
              <a:t> </a:t>
            </a:r>
            <a:r>
              <a:rPr lang="de-DE" sz="1200" dirty="0" err="1" smtClean="0">
                <a:latin typeface="Franklin Gothic Demi" panose="020B0703020102020204" pitchFamily="34" charset="0"/>
              </a:rPr>
              <a:t>to</a:t>
            </a:r>
            <a:r>
              <a:rPr lang="de-DE" sz="1200" dirty="0" smtClean="0">
                <a:latin typeface="Franklin Gothic Demi" panose="020B0703020102020204" pitchFamily="34" charset="0"/>
              </a:rPr>
              <a:t> </a:t>
            </a:r>
            <a:r>
              <a:rPr lang="de-DE" sz="1200" dirty="0" err="1" smtClean="0">
                <a:latin typeface="Franklin Gothic Demi" panose="020B0703020102020204" pitchFamily="34" charset="0"/>
              </a:rPr>
              <a:t>controversial</a:t>
            </a:r>
            <a:r>
              <a:rPr lang="de-DE" sz="1200" dirty="0" smtClean="0">
                <a:latin typeface="Franklin Gothic Demi" panose="020B0703020102020204" pitchFamily="34" charset="0"/>
              </a:rPr>
              <a:t> </a:t>
            </a:r>
            <a:r>
              <a:rPr lang="de-DE" sz="1200" dirty="0" err="1" smtClean="0">
                <a:latin typeface="Franklin Gothic Demi" panose="020B0703020102020204" pitchFamily="34" charset="0"/>
              </a:rPr>
              <a:t>reporting</a:t>
            </a:r>
            <a:endParaRPr lang="de-DE" sz="1200" dirty="0" smtClean="0">
              <a:latin typeface="Franklin Gothic Demi" panose="020B07030201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43549" y="1679148"/>
            <a:ext cx="7177296" cy="1457325"/>
            <a:chOff x="970864" y="1888591"/>
            <a:chExt cx="7177296" cy="145732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0864" y="1888591"/>
              <a:ext cx="3733800" cy="145732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2010" y="2069566"/>
              <a:ext cx="3486150" cy="1276350"/>
            </a:xfrm>
            <a:prstGeom prst="rect">
              <a:avLst/>
            </a:prstGeom>
          </p:spPr>
        </p:pic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885" y="3542606"/>
            <a:ext cx="4483960" cy="2551357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590256" y="3295562"/>
            <a:ext cx="2025225" cy="15967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12679" y="3295562"/>
            <a:ext cx="8044032" cy="52322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+mn-lt"/>
              </a:rPr>
              <a:t>current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delivery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capacity</a:t>
            </a:r>
            <a:r>
              <a:rPr lang="de-DE" sz="1400" dirty="0" smtClean="0">
                <a:latin typeface="+mn-lt"/>
              </a:rPr>
              <a:t> plan:    7 </a:t>
            </a:r>
            <a:r>
              <a:rPr lang="de-DE" sz="1400" dirty="0" err="1" smtClean="0">
                <a:latin typeface="+mn-lt"/>
              </a:rPr>
              <a:t>weeks</a:t>
            </a:r>
            <a:r>
              <a:rPr lang="de-DE" sz="1400" dirty="0" smtClean="0">
                <a:latin typeface="+mn-lt"/>
              </a:rPr>
              <a:t> x 8 </a:t>
            </a:r>
            <a:r>
              <a:rPr lang="de-DE" sz="1400" dirty="0" err="1" smtClean="0">
                <a:latin typeface="+mn-lt"/>
              </a:rPr>
              <a:t>people</a:t>
            </a:r>
            <a:r>
              <a:rPr lang="de-DE" sz="1400" dirty="0" smtClean="0">
                <a:latin typeface="+mn-lt"/>
              </a:rPr>
              <a:t> = 56 man </a:t>
            </a:r>
            <a:r>
              <a:rPr lang="de-DE" sz="1400" dirty="0" err="1" smtClean="0">
                <a:latin typeface="+mn-lt"/>
              </a:rPr>
              <a:t>weeks</a:t>
            </a:r>
            <a:r>
              <a:rPr lang="de-DE" sz="1400" dirty="0" smtClean="0">
                <a:latin typeface="+mn-lt"/>
              </a:rPr>
              <a:t> per </a:t>
            </a:r>
            <a:r>
              <a:rPr lang="de-DE" sz="1400" dirty="0" err="1" smtClean="0">
                <a:latin typeface="+mn-lt"/>
              </a:rPr>
              <a:t>assembly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unit</a:t>
            </a:r>
            <a:endParaRPr lang="de-DE" sz="1400" dirty="0" smtClean="0">
              <a:latin typeface="+mn-lt"/>
            </a:endParaRPr>
          </a:p>
          <a:p>
            <a:pPr algn="ctr"/>
            <a:r>
              <a:rPr lang="de-DE" sz="1400" dirty="0" smtClean="0">
                <a:latin typeface="+mn-lt"/>
              </a:rPr>
              <a:t>total </a:t>
            </a:r>
            <a:r>
              <a:rPr lang="de-DE" sz="1400" dirty="0" err="1" smtClean="0">
                <a:latin typeface="+mn-lt"/>
              </a:rPr>
              <a:t>result</a:t>
            </a:r>
            <a:r>
              <a:rPr lang="de-DE" sz="1400" dirty="0" smtClean="0">
                <a:latin typeface="+mn-lt"/>
              </a:rPr>
              <a:t>: </a:t>
            </a:r>
            <a:r>
              <a:rPr lang="de-DE" sz="1400" dirty="0" err="1" smtClean="0">
                <a:latin typeface="+mn-lt"/>
              </a:rPr>
              <a:t>delivery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of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assembly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units</a:t>
            </a:r>
            <a:r>
              <a:rPr lang="de-DE" sz="1400" dirty="0" smtClean="0">
                <a:latin typeface="+mn-lt"/>
              </a:rPr>
              <a:t> =  &gt;100 FTE in Nov 2022 </a:t>
            </a:r>
          </a:p>
        </p:txBody>
      </p:sp>
    </p:spTree>
    <p:extLst>
      <p:ext uri="{BB962C8B-B14F-4D97-AF65-F5344CB8AC3E}">
        <p14:creationId xmlns:p14="http://schemas.microsoft.com/office/powerpoint/2010/main" val="22504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0" y="1482202"/>
            <a:ext cx="9136529" cy="4347465"/>
            <a:chOff x="3736" y="1986745"/>
            <a:chExt cx="9136529" cy="434746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736" y="1986745"/>
              <a:ext cx="9136529" cy="43474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lum bright="-14000" contrast="61000"/>
              <a:alphaModFix/>
            </a:blip>
            <a:srcRect l="5559" t="5550" r="16681"/>
            <a:stretch>
              <a:fillRect/>
            </a:stretch>
          </p:blipFill>
          <p:spPr bwMode="auto">
            <a:xfrm>
              <a:off x="7722351" y="2597128"/>
              <a:ext cx="1249362" cy="10683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0" name="Title 7"/>
          <p:cNvSpPr txBox="1">
            <a:spLocks/>
          </p:cNvSpPr>
          <p:nvPr/>
        </p:nvSpPr>
        <p:spPr bwMode="auto">
          <a:xfrm>
            <a:off x="2194930" y="4509120"/>
            <a:ext cx="445549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very much !</a:t>
            </a:r>
          </a:p>
        </p:txBody>
      </p:sp>
      <p:pic>
        <p:nvPicPr>
          <p:cNvPr id="11" name="Picture 15" descr="GSI_Logo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8" y="3573016"/>
            <a:ext cx="1189597" cy="3965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3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akUF1Y3ufdlaVY32o0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Xl890ojEog7oNmZFfuvw"/>
</p:tagLst>
</file>

<file path=ppt/theme/theme1.xml><?xml version="1.0" encoding="utf-8"?>
<a:theme xmlns:a="http://schemas.openxmlformats.org/drawingml/2006/main" name="8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Bildschirmpräsentation (4:3)</PresentationFormat>
  <Paragraphs>84</Paragraphs>
  <Slides>9</Slides>
  <Notes>0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Franklin Gothic Demi</vt:lpstr>
      <vt:lpstr>Times New Roman</vt:lpstr>
      <vt:lpstr>Wingdings</vt:lpstr>
      <vt:lpstr>8_Benutzerdefiniertes Design</vt:lpstr>
      <vt:lpstr>9_Benutzerdefiniertes Design</vt:lpstr>
      <vt:lpstr>think-cell Folie</vt:lpstr>
      <vt:lpstr>3rd BINP Workshop Novosibirsk 25. – 29.11.2019 CR detailed Installation Schedule</vt:lpstr>
      <vt:lpstr>PowerPoint-Präsentation</vt:lpstr>
      <vt:lpstr>PowerPoint-Präsentation</vt:lpstr>
      <vt:lpstr>Machine Installation – Project Planning CR </vt:lpstr>
      <vt:lpstr>Machine Installation – Project Planning CR</vt:lpstr>
      <vt:lpstr>Site Management - Objectives</vt:lpstr>
      <vt:lpstr>Machine Installation – Project Planning CR </vt:lpstr>
      <vt:lpstr>Machine Installation – Project Planning CR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Status</dc:title>
  <dc:subject>AFC 10</dc:subject>
  <dc:creator>Frank Becker</dc:creator>
  <cp:lastModifiedBy>Hagelskamp, Harald</cp:lastModifiedBy>
  <cp:revision>1812</cp:revision>
  <cp:lastPrinted>2018-08-17T12:45:41Z</cp:lastPrinted>
  <dcterms:created xsi:type="dcterms:W3CDTF">2006-03-05T18:10:42Z</dcterms:created>
  <dcterms:modified xsi:type="dcterms:W3CDTF">2019-11-29T01:59:43Z</dcterms:modified>
</cp:coreProperties>
</file>