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8" r:id="rId1"/>
    <p:sldMasterId id="2147483750" r:id="rId2"/>
  </p:sldMasterIdLst>
  <p:notesMasterIdLst>
    <p:notesMasterId r:id="rId29"/>
  </p:notesMasterIdLst>
  <p:sldIdLst>
    <p:sldId id="256" r:id="rId3"/>
    <p:sldId id="257" r:id="rId4"/>
    <p:sldId id="301" r:id="rId5"/>
    <p:sldId id="315" r:id="rId6"/>
    <p:sldId id="302" r:id="rId7"/>
    <p:sldId id="259" r:id="rId8"/>
    <p:sldId id="288" r:id="rId9"/>
    <p:sldId id="279" r:id="rId10"/>
    <p:sldId id="260" r:id="rId11"/>
    <p:sldId id="261" r:id="rId12"/>
    <p:sldId id="297" r:id="rId13"/>
    <p:sldId id="313" r:id="rId14"/>
    <p:sldId id="298" r:id="rId15"/>
    <p:sldId id="299" r:id="rId16"/>
    <p:sldId id="300" r:id="rId17"/>
    <p:sldId id="303" r:id="rId18"/>
    <p:sldId id="304" r:id="rId19"/>
    <p:sldId id="305" r:id="rId20"/>
    <p:sldId id="306" r:id="rId21"/>
    <p:sldId id="307" r:id="rId22"/>
    <p:sldId id="308" r:id="rId23"/>
    <p:sldId id="309" r:id="rId24"/>
    <p:sldId id="310" r:id="rId25"/>
    <p:sldId id="311" r:id="rId26"/>
    <p:sldId id="312" r:id="rId27"/>
    <p:sldId id="31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94131" autoAdjust="0"/>
  </p:normalViewPr>
  <p:slideViewPr>
    <p:cSldViewPr snapToGrid="0">
      <p:cViewPr varScale="1">
        <p:scale>
          <a:sx n="70" d="100"/>
          <a:sy n="70" d="100"/>
        </p:scale>
        <p:origin x="77" y="2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984618-E4FB-47C6-9212-2A5D91412596}" type="datetimeFigureOut">
              <a:rPr lang="en-US" smtClean="0"/>
              <a:t>11/28/2019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91CAD3-1153-4FBD-927D-730F712055C3}" type="slidenum">
              <a:rPr lang="en-US" smtClean="0"/>
              <a:t>‹#›</a:t>
            </a:fld>
            <a:endParaRPr lang="en-US"/>
          </a:p>
        </p:txBody>
      </p:sp>
    </p:spTree>
    <p:extLst>
      <p:ext uri="{BB962C8B-B14F-4D97-AF65-F5344CB8AC3E}">
        <p14:creationId xmlns:p14="http://schemas.microsoft.com/office/powerpoint/2010/main" val="2109406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16"/>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8C90384-B2D1-4901-8793-46B64397EF75}" type="slidenum">
              <a:rPr lang="ru-RU" altLang="ru-RU">
                <a:latin typeface="Times New Roman" panose="02020603050405020304" pitchFamily="18" charset="0"/>
              </a:rPr>
              <a:pPr eaLnBrk="1" hangingPunct="1"/>
              <a:t>5</a:t>
            </a:fld>
            <a:endParaRPr lang="ru-RU" altLang="ru-RU">
              <a:latin typeface="Times New Roman" panose="02020603050405020304" pitchFamily="18" charset="0"/>
            </a:endParaRPr>
          </a:p>
        </p:txBody>
      </p:sp>
      <p:sp>
        <p:nvSpPr>
          <p:cNvPr id="40963" name="Rectangle 2"/>
          <p:cNvSpPr>
            <a:spLocks noGrp="1" noRot="1" noChangeAspect="1" noChangeArrowheads="1" noTextEdit="1"/>
          </p:cNvSpPr>
          <p:nvPr>
            <p:ph type="sldImg"/>
          </p:nvPr>
        </p:nvSpPr>
        <p:spPr>
          <a:xfrm>
            <a:off x="381000" y="685800"/>
            <a:ext cx="6096000" cy="3429000"/>
          </a:xfrm>
          <a:prstGeom prst="rect">
            <a:avLst/>
          </a:prstGeom>
          <a:ln/>
        </p:spPr>
      </p:sp>
      <p:sp>
        <p:nvSpPr>
          <p:cNvPr id="4096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p>
        </p:txBody>
      </p:sp>
    </p:spTree>
    <p:extLst>
      <p:ext uri="{BB962C8B-B14F-4D97-AF65-F5344CB8AC3E}">
        <p14:creationId xmlns:p14="http://schemas.microsoft.com/office/powerpoint/2010/main" val="2111331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16"/>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8C90384-B2D1-4901-8793-46B64397EF75}" type="slidenum">
              <a:rPr lang="ru-RU" altLang="ru-RU">
                <a:latin typeface="Times New Roman" panose="02020603050405020304" pitchFamily="18" charset="0"/>
              </a:rPr>
              <a:pPr eaLnBrk="1" hangingPunct="1"/>
              <a:t>13</a:t>
            </a:fld>
            <a:endParaRPr lang="ru-RU" altLang="ru-RU">
              <a:latin typeface="Times New Roman" panose="02020603050405020304" pitchFamily="18" charset="0"/>
            </a:endParaRPr>
          </a:p>
        </p:txBody>
      </p:sp>
      <p:sp>
        <p:nvSpPr>
          <p:cNvPr id="40963" name="Rectangle 2"/>
          <p:cNvSpPr>
            <a:spLocks noGrp="1" noRot="1" noChangeAspect="1" noChangeArrowheads="1" noTextEdit="1"/>
          </p:cNvSpPr>
          <p:nvPr>
            <p:ph type="sldImg"/>
          </p:nvPr>
        </p:nvSpPr>
        <p:spPr>
          <a:xfrm>
            <a:off x="381000" y="685800"/>
            <a:ext cx="6096000" cy="3429000"/>
          </a:xfrm>
          <a:prstGeom prst="rect">
            <a:avLst/>
          </a:prstGeom>
          <a:ln/>
        </p:spPr>
      </p:sp>
      <p:sp>
        <p:nvSpPr>
          <p:cNvPr id="4096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p>
        </p:txBody>
      </p:sp>
    </p:spTree>
    <p:extLst>
      <p:ext uri="{BB962C8B-B14F-4D97-AF65-F5344CB8AC3E}">
        <p14:creationId xmlns:p14="http://schemas.microsoft.com/office/powerpoint/2010/main" val="2698226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16"/>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8C90384-B2D1-4901-8793-46B64397EF75}" type="slidenum">
              <a:rPr lang="ru-RU" altLang="ru-RU">
                <a:latin typeface="Times New Roman" panose="02020603050405020304" pitchFamily="18" charset="0"/>
              </a:rPr>
              <a:pPr eaLnBrk="1" hangingPunct="1"/>
              <a:t>14</a:t>
            </a:fld>
            <a:endParaRPr lang="ru-RU" altLang="ru-RU">
              <a:latin typeface="Times New Roman" panose="02020603050405020304" pitchFamily="18" charset="0"/>
            </a:endParaRPr>
          </a:p>
        </p:txBody>
      </p:sp>
      <p:sp>
        <p:nvSpPr>
          <p:cNvPr id="40963" name="Rectangle 2"/>
          <p:cNvSpPr>
            <a:spLocks noGrp="1" noRot="1" noChangeAspect="1" noChangeArrowheads="1" noTextEdit="1"/>
          </p:cNvSpPr>
          <p:nvPr>
            <p:ph type="sldImg"/>
          </p:nvPr>
        </p:nvSpPr>
        <p:spPr>
          <a:xfrm>
            <a:off x="381000" y="685800"/>
            <a:ext cx="6096000" cy="3429000"/>
          </a:xfrm>
          <a:prstGeom prst="rect">
            <a:avLst/>
          </a:prstGeom>
          <a:ln/>
        </p:spPr>
      </p:sp>
      <p:sp>
        <p:nvSpPr>
          <p:cNvPr id="4096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p>
        </p:txBody>
      </p:sp>
    </p:spTree>
    <p:extLst>
      <p:ext uri="{BB962C8B-B14F-4D97-AF65-F5344CB8AC3E}">
        <p14:creationId xmlns:p14="http://schemas.microsoft.com/office/powerpoint/2010/main" val="652221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16"/>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8C90384-B2D1-4901-8793-46B64397EF75}" type="slidenum">
              <a:rPr kumimoji="0" lang="ru-RU" altLang="ru-RU"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ru-RU" altLang="ru-RU"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40963" name="Rectangle 2"/>
          <p:cNvSpPr>
            <a:spLocks noGrp="1" noRot="1" noChangeAspect="1" noChangeArrowheads="1" noTextEdit="1"/>
          </p:cNvSpPr>
          <p:nvPr>
            <p:ph type="sldImg"/>
          </p:nvPr>
        </p:nvSpPr>
        <p:spPr>
          <a:xfrm>
            <a:off x="381000" y="685800"/>
            <a:ext cx="6096000" cy="3429000"/>
          </a:xfrm>
          <a:prstGeom prst="rect">
            <a:avLst/>
          </a:prstGeom>
          <a:ln/>
        </p:spPr>
      </p:sp>
      <p:sp>
        <p:nvSpPr>
          <p:cNvPr id="4096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p>
        </p:txBody>
      </p:sp>
    </p:spTree>
    <p:extLst>
      <p:ext uri="{BB962C8B-B14F-4D97-AF65-F5344CB8AC3E}">
        <p14:creationId xmlns:p14="http://schemas.microsoft.com/office/powerpoint/2010/main" val="378629740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24C4430-34D5-4CB5-9F38-4778637BCEE7}" type="datetime1">
              <a:rPr lang="en-US" smtClean="0"/>
              <a:t>11/28/2019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286FC162-3509-47B0-8EE8-F62AB4E3636B}" type="slidenum">
              <a:rPr lang="en-US" smtClean="0"/>
              <a:t>‹#›</a:t>
            </a:fld>
            <a:endParaRPr lang="en-US"/>
          </a:p>
        </p:txBody>
      </p:sp>
    </p:spTree>
    <p:extLst>
      <p:ext uri="{BB962C8B-B14F-4D97-AF65-F5344CB8AC3E}">
        <p14:creationId xmlns:p14="http://schemas.microsoft.com/office/powerpoint/2010/main" val="1955366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E903BD-875D-43B6-A46E-FE04B9C1B912}" type="datetime1">
              <a:rPr lang="en-US" smtClean="0"/>
              <a:t>11/28/2019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6FC162-3509-47B0-8EE8-F62AB4E3636B}" type="slidenum">
              <a:rPr lang="en-US" smtClean="0"/>
              <a:t>‹#›</a:t>
            </a:fld>
            <a:endParaRPr lang="en-US"/>
          </a:p>
        </p:txBody>
      </p:sp>
    </p:spTree>
    <p:extLst>
      <p:ext uri="{BB962C8B-B14F-4D97-AF65-F5344CB8AC3E}">
        <p14:creationId xmlns:p14="http://schemas.microsoft.com/office/powerpoint/2010/main" val="1948705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F5BE3E-7DF8-4CEA-AB94-EAAD5C6CBB39}" type="datetime1">
              <a:rPr lang="en-US" smtClean="0"/>
              <a:t>11/28/2019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6FC162-3509-47B0-8EE8-F62AB4E3636B}" type="slidenum">
              <a:rPr lang="en-US" smtClean="0"/>
              <a:t>‹#›</a:t>
            </a:fld>
            <a:endParaRPr lang="en-US"/>
          </a:p>
        </p:txBody>
      </p:sp>
    </p:spTree>
    <p:extLst>
      <p:ext uri="{BB962C8B-B14F-4D97-AF65-F5344CB8AC3E}">
        <p14:creationId xmlns:p14="http://schemas.microsoft.com/office/powerpoint/2010/main" val="10620337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63720AB-88B9-40D3-9282-A8B19A7AA2EE}" type="datetimeFigureOut">
              <a:rPr lang="ru-RU" smtClean="0"/>
              <a:t>28.11.2019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C931294-2294-420D-A709-34418E3ADA45}" type="slidenum">
              <a:rPr lang="ru-RU" smtClean="0"/>
              <a:t>‹#›</a:t>
            </a:fld>
            <a:endParaRPr lang="ru-RU"/>
          </a:p>
        </p:txBody>
      </p:sp>
    </p:spTree>
    <p:extLst>
      <p:ext uri="{BB962C8B-B14F-4D97-AF65-F5344CB8AC3E}">
        <p14:creationId xmlns:p14="http://schemas.microsoft.com/office/powerpoint/2010/main" val="31790444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63720AB-88B9-40D3-9282-A8B19A7AA2EE}" type="datetimeFigureOut">
              <a:rPr lang="ru-RU" smtClean="0"/>
              <a:t>28.11.2019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C931294-2294-420D-A709-34418E3ADA45}" type="slidenum">
              <a:rPr lang="ru-RU" smtClean="0"/>
              <a:t>‹#›</a:t>
            </a:fld>
            <a:endParaRPr lang="ru-RU"/>
          </a:p>
        </p:txBody>
      </p:sp>
    </p:spTree>
    <p:extLst>
      <p:ext uri="{BB962C8B-B14F-4D97-AF65-F5344CB8AC3E}">
        <p14:creationId xmlns:p14="http://schemas.microsoft.com/office/powerpoint/2010/main" val="27922426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63720AB-88B9-40D3-9282-A8B19A7AA2EE}" type="datetimeFigureOut">
              <a:rPr lang="ru-RU" smtClean="0"/>
              <a:t>28.11.2019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C931294-2294-420D-A709-34418E3ADA45}" type="slidenum">
              <a:rPr lang="ru-RU" smtClean="0"/>
              <a:t>‹#›</a:t>
            </a:fld>
            <a:endParaRPr lang="ru-RU"/>
          </a:p>
        </p:txBody>
      </p:sp>
    </p:spTree>
    <p:extLst>
      <p:ext uri="{BB962C8B-B14F-4D97-AF65-F5344CB8AC3E}">
        <p14:creationId xmlns:p14="http://schemas.microsoft.com/office/powerpoint/2010/main" val="33728137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63720AB-88B9-40D3-9282-A8B19A7AA2EE}" type="datetimeFigureOut">
              <a:rPr lang="ru-RU" smtClean="0"/>
              <a:t>28.11.2019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C931294-2294-420D-A709-34418E3ADA45}" type="slidenum">
              <a:rPr lang="ru-RU" smtClean="0"/>
              <a:t>‹#›</a:t>
            </a:fld>
            <a:endParaRPr lang="ru-RU"/>
          </a:p>
        </p:txBody>
      </p:sp>
    </p:spTree>
    <p:extLst>
      <p:ext uri="{BB962C8B-B14F-4D97-AF65-F5344CB8AC3E}">
        <p14:creationId xmlns:p14="http://schemas.microsoft.com/office/powerpoint/2010/main" val="13018402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63720AB-88B9-40D3-9282-A8B19A7AA2EE}" type="datetimeFigureOut">
              <a:rPr lang="ru-RU" smtClean="0"/>
              <a:t>28.11.2019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C931294-2294-420D-A709-34418E3ADA45}" type="slidenum">
              <a:rPr lang="ru-RU" smtClean="0"/>
              <a:t>‹#›</a:t>
            </a:fld>
            <a:endParaRPr lang="ru-RU"/>
          </a:p>
        </p:txBody>
      </p:sp>
    </p:spTree>
    <p:extLst>
      <p:ext uri="{BB962C8B-B14F-4D97-AF65-F5344CB8AC3E}">
        <p14:creationId xmlns:p14="http://schemas.microsoft.com/office/powerpoint/2010/main" val="27653708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63720AB-88B9-40D3-9282-A8B19A7AA2EE}" type="datetimeFigureOut">
              <a:rPr lang="ru-RU" smtClean="0"/>
              <a:t>28.11.2019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C931294-2294-420D-A709-34418E3ADA45}" type="slidenum">
              <a:rPr lang="ru-RU" smtClean="0"/>
              <a:t>‹#›</a:t>
            </a:fld>
            <a:endParaRPr lang="ru-RU"/>
          </a:p>
        </p:txBody>
      </p:sp>
    </p:spTree>
    <p:extLst>
      <p:ext uri="{BB962C8B-B14F-4D97-AF65-F5344CB8AC3E}">
        <p14:creationId xmlns:p14="http://schemas.microsoft.com/office/powerpoint/2010/main" val="26753059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63720AB-88B9-40D3-9282-A8B19A7AA2EE}" type="datetimeFigureOut">
              <a:rPr lang="ru-RU" smtClean="0"/>
              <a:t>28.11.2019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C931294-2294-420D-A709-34418E3ADA45}" type="slidenum">
              <a:rPr lang="ru-RU" smtClean="0"/>
              <a:t>‹#›</a:t>
            </a:fld>
            <a:endParaRPr lang="ru-RU"/>
          </a:p>
        </p:txBody>
      </p:sp>
    </p:spTree>
    <p:extLst>
      <p:ext uri="{BB962C8B-B14F-4D97-AF65-F5344CB8AC3E}">
        <p14:creationId xmlns:p14="http://schemas.microsoft.com/office/powerpoint/2010/main" val="36879659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263720AB-88B9-40D3-9282-A8B19A7AA2EE}" type="datetimeFigureOut">
              <a:rPr lang="ru-RU" smtClean="0"/>
              <a:t>28.11.2019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C931294-2294-420D-A709-34418E3ADA45}" type="slidenum">
              <a:rPr lang="ru-RU" smtClean="0"/>
              <a:t>‹#›</a:t>
            </a:fld>
            <a:endParaRPr lang="ru-RU"/>
          </a:p>
        </p:txBody>
      </p:sp>
    </p:spTree>
    <p:extLst>
      <p:ext uri="{BB962C8B-B14F-4D97-AF65-F5344CB8AC3E}">
        <p14:creationId xmlns:p14="http://schemas.microsoft.com/office/powerpoint/2010/main" val="3085383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8882F98-CF9C-4DB7-B422-22E819B4C07B}" type="datetime1">
              <a:rPr lang="en-US" smtClean="0"/>
              <a:t>11/28/2019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6FC162-3509-47B0-8EE8-F62AB4E3636B}" type="slidenum">
              <a:rPr lang="en-US" smtClean="0"/>
              <a:t>‹#›</a:t>
            </a:fld>
            <a:endParaRPr lang="en-US"/>
          </a:p>
        </p:txBody>
      </p:sp>
    </p:spTree>
    <p:extLst>
      <p:ext uri="{BB962C8B-B14F-4D97-AF65-F5344CB8AC3E}">
        <p14:creationId xmlns:p14="http://schemas.microsoft.com/office/powerpoint/2010/main" val="31554811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263720AB-88B9-40D3-9282-A8B19A7AA2EE}" type="datetimeFigureOut">
              <a:rPr lang="ru-RU" smtClean="0"/>
              <a:t>28.11.2019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C931294-2294-420D-A709-34418E3ADA45}" type="slidenum">
              <a:rPr lang="ru-RU" smtClean="0"/>
              <a:t>‹#›</a:t>
            </a:fld>
            <a:endParaRPr lang="ru-RU"/>
          </a:p>
        </p:txBody>
      </p:sp>
    </p:spTree>
    <p:extLst>
      <p:ext uri="{BB962C8B-B14F-4D97-AF65-F5344CB8AC3E}">
        <p14:creationId xmlns:p14="http://schemas.microsoft.com/office/powerpoint/2010/main" val="34208024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63720AB-88B9-40D3-9282-A8B19A7AA2EE}" type="datetimeFigureOut">
              <a:rPr lang="ru-RU" smtClean="0"/>
              <a:t>28.11.2019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C931294-2294-420D-A709-34418E3ADA45}" type="slidenum">
              <a:rPr lang="ru-RU" smtClean="0"/>
              <a:t>‹#›</a:t>
            </a:fld>
            <a:endParaRPr lang="ru-RU"/>
          </a:p>
        </p:txBody>
      </p:sp>
    </p:spTree>
    <p:extLst>
      <p:ext uri="{BB962C8B-B14F-4D97-AF65-F5344CB8AC3E}">
        <p14:creationId xmlns:p14="http://schemas.microsoft.com/office/powerpoint/2010/main" val="29671301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63720AB-88B9-40D3-9282-A8B19A7AA2EE}" type="datetimeFigureOut">
              <a:rPr lang="ru-RU" smtClean="0"/>
              <a:t>28.11.2019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C931294-2294-420D-A709-34418E3ADA45}" type="slidenum">
              <a:rPr lang="ru-RU" smtClean="0"/>
              <a:t>‹#›</a:t>
            </a:fld>
            <a:endParaRPr lang="ru-RU"/>
          </a:p>
        </p:txBody>
      </p:sp>
    </p:spTree>
    <p:extLst>
      <p:ext uri="{BB962C8B-B14F-4D97-AF65-F5344CB8AC3E}">
        <p14:creationId xmlns:p14="http://schemas.microsoft.com/office/powerpoint/2010/main" val="2512980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593667" y="6272784"/>
            <a:ext cx="2644309" cy="365125"/>
          </a:xfrm>
        </p:spPr>
        <p:txBody>
          <a:bodyPr/>
          <a:lstStyle/>
          <a:p>
            <a:fld id="{323E0313-B256-4302-8A62-5451FB5AFCBA}" type="datetime1">
              <a:rPr lang="en-US" smtClean="0"/>
              <a:t>11/28/2019</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286FC162-3509-47B0-8EE8-F62AB4E3636B}" type="slidenum">
              <a:rPr lang="en-US" smtClean="0"/>
              <a:t>‹#›</a:t>
            </a:fld>
            <a:endParaRPr lang="en-US"/>
          </a:p>
        </p:txBody>
      </p:sp>
    </p:spTree>
    <p:extLst>
      <p:ext uri="{BB962C8B-B14F-4D97-AF65-F5344CB8AC3E}">
        <p14:creationId xmlns:p14="http://schemas.microsoft.com/office/powerpoint/2010/main" val="370937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4F79AD6-88D0-44B4-8C5C-B5EA28BD4854}" type="datetime1">
              <a:rPr lang="en-US" smtClean="0"/>
              <a:t>11/28/2019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6FC162-3509-47B0-8EE8-F62AB4E3636B}" type="slidenum">
              <a:rPr lang="en-US" smtClean="0"/>
              <a:t>‹#›</a:t>
            </a:fld>
            <a:endParaRPr lang="en-US"/>
          </a:p>
        </p:txBody>
      </p:sp>
    </p:spTree>
    <p:extLst>
      <p:ext uri="{BB962C8B-B14F-4D97-AF65-F5344CB8AC3E}">
        <p14:creationId xmlns:p14="http://schemas.microsoft.com/office/powerpoint/2010/main" val="1821098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874D899-C718-4004-8790-C503AB0F86B0}" type="datetime1">
              <a:rPr lang="en-US" smtClean="0"/>
              <a:t>11/28/2019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6FC162-3509-47B0-8EE8-F62AB4E3636B}" type="slidenum">
              <a:rPr lang="en-US" smtClean="0"/>
              <a:t>‹#›</a:t>
            </a:fld>
            <a:endParaRPr lang="en-US"/>
          </a:p>
        </p:txBody>
      </p:sp>
    </p:spTree>
    <p:extLst>
      <p:ext uri="{BB962C8B-B14F-4D97-AF65-F5344CB8AC3E}">
        <p14:creationId xmlns:p14="http://schemas.microsoft.com/office/powerpoint/2010/main" val="1041139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BAD3E0A-58B8-4771-B376-0A9760B576B8}" type="datetime1">
              <a:rPr lang="en-US" smtClean="0"/>
              <a:t>11/28/2019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6FC162-3509-47B0-8EE8-F62AB4E3636B}" type="slidenum">
              <a:rPr lang="en-US" smtClean="0"/>
              <a:t>‹#›</a:t>
            </a:fld>
            <a:endParaRPr lang="en-US"/>
          </a:p>
        </p:txBody>
      </p:sp>
    </p:spTree>
    <p:extLst>
      <p:ext uri="{BB962C8B-B14F-4D97-AF65-F5344CB8AC3E}">
        <p14:creationId xmlns:p14="http://schemas.microsoft.com/office/powerpoint/2010/main" val="3120599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AC12DA-B899-445A-B72C-89BB5B11C2E4}" type="datetime1">
              <a:rPr lang="en-US" smtClean="0"/>
              <a:t>11/28/2019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6FC162-3509-47B0-8EE8-F62AB4E3636B}" type="slidenum">
              <a:rPr lang="en-US" smtClean="0"/>
              <a:t>‹#›</a:t>
            </a:fld>
            <a:endParaRPr lang="en-US"/>
          </a:p>
        </p:txBody>
      </p:sp>
    </p:spTree>
    <p:extLst>
      <p:ext uri="{BB962C8B-B14F-4D97-AF65-F5344CB8AC3E}">
        <p14:creationId xmlns:p14="http://schemas.microsoft.com/office/powerpoint/2010/main" val="36265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FE252D7-0AF8-415F-B9EF-0C20653884BD}" type="datetime1">
              <a:rPr lang="en-US" smtClean="0"/>
              <a:t>11/28/2019</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286FC162-3509-47B0-8EE8-F62AB4E3636B}" type="slidenum">
              <a:rPr lang="en-US" smtClean="0"/>
              <a:t>‹#›</a:t>
            </a:fld>
            <a:endParaRPr lang="en-US"/>
          </a:p>
        </p:txBody>
      </p:sp>
    </p:spTree>
    <p:extLst>
      <p:ext uri="{BB962C8B-B14F-4D97-AF65-F5344CB8AC3E}">
        <p14:creationId xmlns:p14="http://schemas.microsoft.com/office/powerpoint/2010/main" val="3801034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A61BEB7-06B6-46D6-85C2-194661933382}" type="datetime1">
              <a:rPr lang="en-US" smtClean="0"/>
              <a:t>11/28/2019</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286FC162-3509-47B0-8EE8-F62AB4E3636B}" type="slidenum">
              <a:rPr lang="en-US" smtClean="0"/>
              <a:t>‹#›</a:t>
            </a:fld>
            <a:endParaRPr lang="en-US"/>
          </a:p>
        </p:txBody>
      </p:sp>
    </p:spTree>
    <p:extLst>
      <p:ext uri="{BB962C8B-B14F-4D97-AF65-F5344CB8AC3E}">
        <p14:creationId xmlns:p14="http://schemas.microsoft.com/office/powerpoint/2010/main" val="3738426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3E42162D-E697-4A90-8128-42D9732C9672}" type="datetime1">
              <a:rPr lang="en-US" smtClean="0"/>
              <a:t>11/28/2019</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286FC162-3509-47B0-8EE8-F62AB4E3636B}" type="slidenum">
              <a:rPr lang="en-US" smtClean="0"/>
              <a:t>‹#›</a:t>
            </a:fld>
            <a:endParaRPr lang="en-US"/>
          </a:p>
        </p:txBody>
      </p:sp>
    </p:spTree>
    <p:extLst>
      <p:ext uri="{BB962C8B-B14F-4D97-AF65-F5344CB8AC3E}">
        <p14:creationId xmlns:p14="http://schemas.microsoft.com/office/powerpoint/2010/main" val="3098935234"/>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hf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3720AB-88B9-40D3-9282-A8B19A7AA2EE}" type="datetimeFigureOut">
              <a:rPr lang="ru-RU" smtClean="0"/>
              <a:t>28.11.2019</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931294-2294-420D-A709-34418E3ADA45}" type="slidenum">
              <a:rPr lang="ru-RU" smtClean="0"/>
              <a:t>‹#›</a:t>
            </a:fld>
            <a:endParaRPr lang="ru-RU"/>
          </a:p>
        </p:txBody>
      </p:sp>
    </p:spTree>
    <p:extLst>
      <p:ext uri="{BB962C8B-B14F-4D97-AF65-F5344CB8AC3E}">
        <p14:creationId xmlns:p14="http://schemas.microsoft.com/office/powerpoint/2010/main" val="20564250"/>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edms.cern.ch/document/2150243/1" TargetMode="External"/><Relationship Id="rId3" Type="http://schemas.openxmlformats.org/officeDocument/2006/relationships/hyperlink" Target="https://edms.cern.ch/document/2150209/1" TargetMode="External"/><Relationship Id="rId7" Type="http://schemas.openxmlformats.org/officeDocument/2006/relationships/hyperlink" Target="https://edms.cern.ch/document/2150203/1" TargetMode="External"/><Relationship Id="rId12" Type="http://schemas.openxmlformats.org/officeDocument/2006/relationships/hyperlink" Target="https://edms.cern.ch/document/2150237/1" TargetMode="External"/><Relationship Id="rId2" Type="http://schemas.openxmlformats.org/officeDocument/2006/relationships/hyperlink" Target="https://edms.cern.ch/document/1577945/1.8" TargetMode="External"/><Relationship Id="rId1" Type="http://schemas.openxmlformats.org/officeDocument/2006/relationships/slideLayout" Target="../slideLayouts/slideLayout12.xml"/><Relationship Id="rId6" Type="http://schemas.openxmlformats.org/officeDocument/2006/relationships/hyperlink" Target="https://edms.cern.ch/document/2150201/1" TargetMode="External"/><Relationship Id="rId11" Type="http://schemas.openxmlformats.org/officeDocument/2006/relationships/hyperlink" Target="https://edms.cern.ch/document/2150235/1" TargetMode="External"/><Relationship Id="rId5" Type="http://schemas.openxmlformats.org/officeDocument/2006/relationships/hyperlink" Target="https://edms.cern.ch/document/2150205/1" TargetMode="External"/><Relationship Id="rId10" Type="http://schemas.openxmlformats.org/officeDocument/2006/relationships/hyperlink" Target="https://edms.cern.ch/document/2150239/1" TargetMode="External"/><Relationship Id="rId4" Type="http://schemas.openxmlformats.org/officeDocument/2006/relationships/hyperlink" Target="https://edms.cern.ch/document/2150210/1" TargetMode="External"/><Relationship Id="rId9" Type="http://schemas.openxmlformats.org/officeDocument/2006/relationships/hyperlink" Target="https://edms.cern.ch/document/2150244/1"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edms.cern.ch/document/1577945/1.8"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Cr </a:t>
            </a:r>
            <a:r>
              <a:rPr lang="en-US" dirty="0" err="1" smtClean="0"/>
              <a:t>ScRAPERs</a:t>
            </a:r>
            <a:endParaRPr lang="en-US" dirty="0"/>
          </a:p>
        </p:txBody>
      </p:sp>
      <p:sp>
        <p:nvSpPr>
          <p:cNvPr id="3" name="Subtitle 2"/>
          <p:cNvSpPr>
            <a:spLocks noGrp="1"/>
          </p:cNvSpPr>
          <p:nvPr>
            <p:ph type="subTitle" idx="1"/>
          </p:nvPr>
        </p:nvSpPr>
        <p:spPr>
          <a:xfrm>
            <a:off x="976929" y="4658173"/>
            <a:ext cx="5918454" cy="802386"/>
          </a:xfrm>
        </p:spPr>
        <p:txBody>
          <a:bodyPr>
            <a:normAutofit lnSpcReduction="10000"/>
          </a:bodyPr>
          <a:lstStyle/>
          <a:p>
            <a:r>
              <a:rPr lang="en-US" dirty="0" err="1" smtClean="0"/>
              <a:t>Yury</a:t>
            </a:r>
            <a:r>
              <a:rPr lang="en-US" dirty="0" smtClean="0"/>
              <a:t> </a:t>
            </a:r>
            <a:r>
              <a:rPr lang="en-US" dirty="0" err="1" smtClean="0"/>
              <a:t>Rogovsky</a:t>
            </a:r>
            <a:r>
              <a:rPr lang="en-US" dirty="0" smtClean="0"/>
              <a:t> on behalf of CR team</a:t>
            </a:r>
          </a:p>
          <a:p>
            <a:r>
              <a:rPr lang="en-US" dirty="0" err="1" smtClean="0"/>
              <a:t>Budker</a:t>
            </a:r>
            <a:r>
              <a:rPr lang="en-US" dirty="0" smtClean="0"/>
              <a:t> Institute of Nuclear Physics</a:t>
            </a:r>
            <a:endParaRPr lang="en-US" dirty="0"/>
          </a:p>
        </p:txBody>
      </p:sp>
      <p:sp>
        <p:nvSpPr>
          <p:cNvPr id="4" name="Subtitle 2"/>
          <p:cNvSpPr txBox="1">
            <a:spLocks/>
          </p:cNvSpPr>
          <p:nvPr/>
        </p:nvSpPr>
        <p:spPr>
          <a:xfrm>
            <a:off x="8399961" y="379256"/>
            <a:ext cx="2618559" cy="613955"/>
          </a:xfrm>
          <a:prstGeom prst="rect">
            <a:avLst/>
          </a:prstGeom>
        </p:spPr>
        <p:txBody>
          <a:bodyPr vert="horz" lIns="68580" tIns="34290" rIns="68580" bIns="34290" rtlCol="0">
            <a:noAutofit/>
          </a:bodyPr>
          <a:lstStyle>
            <a:lvl1pPr marL="0" indent="0" algn="l" defTabSz="914400" rtl="0" eaLnBrk="1" latinLnBrk="0" hangingPunct="1">
              <a:lnSpc>
                <a:spcPct val="90000"/>
              </a:lnSpc>
              <a:spcBef>
                <a:spcPts val="1200"/>
              </a:spcBef>
              <a:buClr>
                <a:schemeClr val="accent1">
                  <a:lumMod val="75000"/>
                </a:schemeClr>
              </a:buClr>
              <a:buSzPct val="85000"/>
              <a:buFont typeface="Wingdings" pitchFamily="2" charset="2"/>
              <a:buNone/>
              <a:defRPr sz="2200" kern="1200">
                <a:solidFill>
                  <a:schemeClr val="tx1"/>
                </a:solidFill>
                <a:latin typeface="+mn-lt"/>
                <a:ea typeface="+mn-ea"/>
                <a:cs typeface="+mn-cs"/>
              </a:defRPr>
            </a:lvl1pPr>
            <a:lvl2pPr marL="4572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200" kern="1200">
                <a:solidFill>
                  <a:schemeClr val="tx1"/>
                </a:solidFill>
                <a:latin typeface="+mn-lt"/>
                <a:ea typeface="+mn-ea"/>
                <a:cs typeface="+mn-cs"/>
              </a:defRPr>
            </a:lvl2pPr>
            <a:lvl3pPr marL="9144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200" kern="1200">
                <a:solidFill>
                  <a:schemeClr val="tx1"/>
                </a:solidFill>
                <a:latin typeface="+mn-lt"/>
                <a:ea typeface="+mn-ea"/>
                <a:cs typeface="+mn-cs"/>
              </a:defRPr>
            </a:lvl3pPr>
            <a:lvl4pPr marL="13716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4pPr>
            <a:lvl5pPr marL="18288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5pPr>
            <a:lvl6pPr marL="22860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6pPr>
            <a:lvl7pPr marL="27432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7pPr>
            <a:lvl8pPr marL="32004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8pPr>
            <a:lvl9pPr marL="36576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9pPr>
          </a:lstStyle>
          <a:p>
            <a:r>
              <a:rPr lang="en-US" sz="1400" dirty="0"/>
              <a:t>FAIR Contract No. </a:t>
            </a:r>
            <a:r>
              <a:rPr lang="en-US" sz="1400" i="1" dirty="0"/>
              <a:t>CC 2.5.2.2.1</a:t>
            </a:r>
          </a:p>
          <a:p>
            <a:r>
              <a:rPr lang="en-US" sz="1400" dirty="0"/>
              <a:t>Work Packages: PSP 2.5.6.6.1</a:t>
            </a:r>
          </a:p>
        </p:txBody>
      </p:sp>
      <p:sp>
        <p:nvSpPr>
          <p:cNvPr id="8" name="TextShape 2"/>
          <p:cNvSpPr txBox="1"/>
          <p:nvPr/>
        </p:nvSpPr>
        <p:spPr>
          <a:xfrm>
            <a:off x="1904061" y="5383534"/>
            <a:ext cx="7561080" cy="1226271"/>
          </a:xfrm>
          <a:prstGeom prst="rect">
            <a:avLst/>
          </a:prstGeom>
          <a:noFill/>
          <a:ln>
            <a:noFill/>
          </a:ln>
        </p:spPr>
        <p:txBody>
          <a:bodyPr/>
          <a:lstStyle/>
          <a:p>
            <a:pPr algn="ctr">
              <a:lnSpc>
                <a:spcPct val="80000"/>
              </a:lnSpc>
            </a:pPr>
            <a:r>
              <a:rPr lang="ru-RU" sz="2400" spc="-1" dirty="0" smtClean="0">
                <a:solidFill>
                  <a:srgbClr val="808080"/>
                </a:solidFill>
                <a:uFill>
                  <a:solidFill>
                    <a:srgbClr val="FFFFFF"/>
                  </a:solidFill>
                </a:uFill>
                <a:latin typeface="Calibri"/>
              </a:rPr>
              <a:t> </a:t>
            </a:r>
            <a:endParaRPr lang="ru-RU" sz="3200" spc="-1" dirty="0">
              <a:solidFill>
                <a:srgbClr val="000000"/>
              </a:solidFill>
              <a:uFill>
                <a:solidFill>
                  <a:srgbClr val="FFFFFF"/>
                </a:solidFill>
              </a:uFill>
              <a:latin typeface="Arial"/>
            </a:endParaRPr>
          </a:p>
          <a:p>
            <a:pPr algn="ctr">
              <a:spcAft>
                <a:spcPts val="1200"/>
              </a:spcAft>
            </a:pPr>
            <a:r>
              <a:rPr lang="en-US" spc="-1" dirty="0" smtClean="0">
                <a:solidFill>
                  <a:srgbClr val="808080"/>
                </a:solidFill>
                <a:uFill>
                  <a:solidFill>
                    <a:srgbClr val="FFFFFF"/>
                  </a:solidFill>
                </a:uFill>
                <a:latin typeface="Courier New"/>
              </a:rPr>
              <a:t>November</a:t>
            </a:r>
            <a:r>
              <a:rPr lang="en-US" spc="-1" dirty="0" smtClean="0">
                <a:solidFill>
                  <a:srgbClr val="808080"/>
                </a:solidFill>
                <a:uFill>
                  <a:solidFill>
                    <a:srgbClr val="FFFFFF"/>
                  </a:solidFill>
                </a:uFill>
                <a:latin typeface="Courier New"/>
              </a:rPr>
              <a:t> 28</a:t>
            </a:r>
            <a:r>
              <a:rPr lang="ru-RU" spc="-1" dirty="0" smtClean="0">
                <a:solidFill>
                  <a:srgbClr val="808080"/>
                </a:solidFill>
                <a:uFill>
                  <a:solidFill>
                    <a:srgbClr val="FFFFFF"/>
                  </a:solidFill>
                </a:uFill>
                <a:latin typeface="Courier New"/>
              </a:rPr>
              <a:t>, </a:t>
            </a:r>
            <a:r>
              <a:rPr lang="ru-RU" spc="-1" dirty="0" smtClean="0">
                <a:solidFill>
                  <a:srgbClr val="808080"/>
                </a:solidFill>
                <a:uFill>
                  <a:solidFill>
                    <a:srgbClr val="FFFFFF"/>
                  </a:solidFill>
                </a:uFill>
                <a:latin typeface="Courier New"/>
              </a:rPr>
              <a:t>201</a:t>
            </a:r>
            <a:r>
              <a:rPr lang="en-US" spc="-1" dirty="0" smtClean="0">
                <a:solidFill>
                  <a:srgbClr val="808080"/>
                </a:solidFill>
                <a:uFill>
                  <a:solidFill>
                    <a:srgbClr val="FFFFFF"/>
                  </a:solidFill>
                </a:uFill>
                <a:latin typeface="Courier New"/>
              </a:rPr>
              <a:t>9</a:t>
            </a:r>
            <a:endParaRPr lang="ru-RU" sz="3200" spc="-1" dirty="0">
              <a:solidFill>
                <a:srgbClr val="000000"/>
              </a:solidFill>
              <a:uFill>
                <a:solidFill>
                  <a:srgbClr val="FFFFFF"/>
                </a:solidFill>
              </a:uFill>
              <a:latin typeface="Arial"/>
            </a:endParaRPr>
          </a:p>
          <a:p>
            <a:pPr algn="ctr"/>
            <a:r>
              <a:rPr lang="en-US" spc="-1" dirty="0" smtClean="0">
                <a:solidFill>
                  <a:srgbClr val="808080"/>
                </a:solidFill>
                <a:uFill>
                  <a:solidFill>
                    <a:srgbClr val="FFFFFF"/>
                  </a:solidFill>
                </a:uFill>
                <a:latin typeface="Courier New"/>
              </a:rPr>
              <a:t>3</a:t>
            </a:r>
            <a:r>
              <a:rPr lang="en-US" spc="-1" baseline="30000" dirty="0" smtClean="0">
                <a:solidFill>
                  <a:srgbClr val="808080"/>
                </a:solidFill>
                <a:uFill>
                  <a:solidFill>
                    <a:srgbClr val="FFFFFF"/>
                  </a:solidFill>
                </a:uFill>
                <a:latin typeface="Courier New"/>
              </a:rPr>
              <a:t>rd</a:t>
            </a:r>
            <a:r>
              <a:rPr lang="en-US" spc="-1" dirty="0" smtClean="0">
                <a:solidFill>
                  <a:srgbClr val="808080"/>
                </a:solidFill>
                <a:uFill>
                  <a:solidFill>
                    <a:srgbClr val="FFFFFF"/>
                  </a:solidFill>
                </a:uFill>
                <a:latin typeface="Courier New"/>
              </a:rPr>
              <a:t> </a:t>
            </a:r>
            <a:r>
              <a:rPr lang="en-US" spc="-1" dirty="0" smtClean="0">
                <a:solidFill>
                  <a:srgbClr val="808080"/>
                </a:solidFill>
                <a:uFill>
                  <a:solidFill>
                    <a:srgbClr val="FFFFFF"/>
                  </a:solidFill>
                </a:uFill>
                <a:latin typeface="Courier New"/>
              </a:rPr>
              <a:t>FAIR-BINP Workshop</a:t>
            </a:r>
            <a:r>
              <a:rPr lang="ru-RU" spc="-1" dirty="0" smtClean="0">
                <a:solidFill>
                  <a:srgbClr val="808080"/>
                </a:solidFill>
                <a:uFill>
                  <a:solidFill>
                    <a:srgbClr val="FFFFFF"/>
                  </a:solidFill>
                </a:uFill>
                <a:latin typeface="Courier New"/>
              </a:rPr>
              <a:t>,</a:t>
            </a:r>
            <a:r>
              <a:rPr lang="en-US" spc="-1" dirty="0" smtClean="0">
                <a:solidFill>
                  <a:srgbClr val="808080"/>
                </a:solidFill>
                <a:uFill>
                  <a:solidFill>
                    <a:srgbClr val="FFFFFF"/>
                  </a:solidFill>
                </a:uFill>
                <a:latin typeface="Courier New"/>
              </a:rPr>
              <a:t>Novosibirsk, Russia</a:t>
            </a:r>
            <a:endParaRPr lang="ru-RU" sz="3200"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12472484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709" y="82510"/>
            <a:ext cx="9707500" cy="522851"/>
          </a:xfrm>
        </p:spPr>
        <p:txBody>
          <a:bodyPr>
            <a:normAutofit/>
          </a:bodyPr>
          <a:lstStyle/>
          <a:p>
            <a:r>
              <a:rPr lang="en-US" sz="2400" dirty="0" smtClean="0"/>
              <a:t>SCR: features of using – two options</a:t>
            </a:r>
            <a:endParaRPr lang="en-US" sz="2400" dirty="0"/>
          </a:p>
        </p:txBody>
      </p:sp>
      <p:sp>
        <p:nvSpPr>
          <p:cNvPr id="4" name="Slide Number Placeholder 3"/>
          <p:cNvSpPr>
            <a:spLocks noGrp="1"/>
          </p:cNvSpPr>
          <p:nvPr>
            <p:ph type="sldNum" sz="quarter" idx="12"/>
          </p:nvPr>
        </p:nvSpPr>
        <p:spPr/>
        <p:txBody>
          <a:bodyPr/>
          <a:lstStyle/>
          <a:p>
            <a:fld id="{286FC162-3509-47B0-8EE8-F62AB4E3636B}" type="slidenum">
              <a:rPr lang="en-US" smtClean="0"/>
              <a:t>10</a:t>
            </a:fld>
            <a:endParaRPr lang="en-US"/>
          </a:p>
        </p:txBody>
      </p:sp>
      <p:sp>
        <p:nvSpPr>
          <p:cNvPr id="9" name="Content Placeholder 2"/>
          <p:cNvSpPr>
            <a:spLocks noGrp="1"/>
          </p:cNvSpPr>
          <p:nvPr>
            <p:ph idx="1"/>
          </p:nvPr>
        </p:nvSpPr>
        <p:spPr>
          <a:xfrm>
            <a:off x="257174" y="1457928"/>
            <a:ext cx="4191001" cy="3189561"/>
          </a:xfrm>
        </p:spPr>
        <p:txBody>
          <a:bodyPr>
            <a:noAutofit/>
          </a:bodyPr>
          <a:lstStyle/>
          <a:p>
            <a:pPr marL="457200" indent="-457200">
              <a:buAutoNum type="arabicPeriod"/>
            </a:pPr>
            <a:r>
              <a:rPr lang="en-US" dirty="0" smtClean="0"/>
              <a:t>The blades of beam </a:t>
            </a:r>
            <a:r>
              <a:rPr lang="en-US" dirty="0"/>
              <a:t>scrappers </a:t>
            </a:r>
            <a:r>
              <a:rPr lang="en-US" dirty="0" smtClean="0"/>
              <a:t>can cut off the beam halo; </a:t>
            </a:r>
          </a:p>
          <a:p>
            <a:pPr marL="457200" indent="-457200">
              <a:buAutoNum type="arabicPeriod"/>
            </a:pPr>
            <a:r>
              <a:rPr lang="en-US" dirty="0"/>
              <a:t>With the knowledge of the actual blades position, the estimated beam sizes in principle can be calculated in case then blades are approaching  to the beam edge. This position can be determined from the beam lifetime.</a:t>
            </a:r>
            <a:endParaRPr lang="en-US" dirty="0" smtClean="0"/>
          </a:p>
        </p:txBody>
      </p:sp>
      <p:grpSp>
        <p:nvGrpSpPr>
          <p:cNvPr id="10" name="Canvas 91"/>
          <p:cNvGrpSpPr/>
          <p:nvPr/>
        </p:nvGrpSpPr>
        <p:grpSpPr>
          <a:xfrm>
            <a:off x="4746606" y="343935"/>
            <a:ext cx="7204602" cy="5928849"/>
            <a:chOff x="0" y="0"/>
            <a:chExt cx="5379085" cy="4426585"/>
          </a:xfrm>
        </p:grpSpPr>
        <p:sp>
          <p:nvSpPr>
            <p:cNvPr id="11" name="Прямоугольник 10"/>
            <p:cNvSpPr/>
            <p:nvPr/>
          </p:nvSpPr>
          <p:spPr>
            <a:xfrm>
              <a:off x="0" y="0"/>
              <a:ext cx="5379085" cy="4426585"/>
            </a:xfrm>
            <a:prstGeom prst="rect">
              <a:avLst/>
            </a:prstGeom>
          </p:spPr>
        </p:sp>
        <p:sp>
          <p:nvSpPr>
            <p:cNvPr id="12" name="Надпись 39"/>
            <p:cNvSpPr txBox="1"/>
            <p:nvPr/>
          </p:nvSpPr>
          <p:spPr>
            <a:xfrm>
              <a:off x="0" y="4160399"/>
              <a:ext cx="5343525" cy="230626"/>
            </a:xfrm>
            <a:prstGeom prst="rect">
              <a:avLst/>
            </a:prstGeom>
            <a:solidFill>
              <a:prstClr val="white"/>
            </a:solidFill>
            <a:ln>
              <a:noFill/>
            </a:ln>
            <a:effectLst/>
          </p:spPr>
          <p:txBody>
            <a:bodyPr rot="0" spcFirstLastPara="0" vert="horz" wrap="square" lIns="0" tIns="0" rIns="0" bIns="0" numCol="1" spcCol="0" rtlCol="0" fromWordArt="0" anchor="t" anchorCtr="0" forceAA="0" compatLnSpc="1">
              <a:prstTxWarp prst="textNoShape">
                <a:avLst/>
              </a:prstTxWarp>
              <a:noAutofit/>
            </a:bodyPr>
            <a:lstStyle/>
            <a:p>
              <a:pPr indent="215900" algn="ctr"/>
              <a:r>
                <a:rPr lang="en-US" sz="900" i="1">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rPr>
                <a:t>Figure 4</a:t>
              </a:r>
              <a:r>
                <a:rPr lang="en-US" sz="900" i="0">
                  <a:solidFill>
                    <a:srgbClr val="1F497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900" i="1">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rPr>
                <a:t>Preliminary 2D model of the CR beam scrapper of “Type 1” with vacuum chamber</a:t>
              </a:r>
              <a:r>
                <a:rPr lang="en-US" sz="900" i="0">
                  <a:solidFill>
                    <a:srgbClr val="1F497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ru-RU" sz="900" i="1">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3" name="Рисунок 12" descr="C:\Users\Neptune\Dropbox\2019\FAIR\Beam Scraper\BSCR DRAWINGS TYPE 1.pn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379085" cy="4044839"/>
            </a:xfrm>
            <a:prstGeom prst="rect">
              <a:avLst/>
            </a:prstGeom>
            <a:noFill/>
            <a:ln>
              <a:noFill/>
            </a:ln>
          </p:spPr>
        </p:pic>
      </p:grpSp>
    </p:spTree>
    <p:extLst>
      <p:ext uri="{BB962C8B-B14F-4D97-AF65-F5344CB8AC3E}">
        <p14:creationId xmlns:p14="http://schemas.microsoft.com/office/powerpoint/2010/main" val="39012298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286FC162-3509-47B0-8EE8-F62AB4E3636B}" type="slidenum">
              <a:rPr lang="en-US" smtClean="0"/>
              <a:t>11</a:t>
            </a:fld>
            <a:endParaRPr lang="en-US"/>
          </a:p>
        </p:txBody>
      </p:sp>
      <p:graphicFrame>
        <p:nvGraphicFramePr>
          <p:cNvPr id="5" name="Таблица 4"/>
          <p:cNvGraphicFramePr>
            <a:graphicFrameLocks noGrp="1"/>
          </p:cNvGraphicFramePr>
          <p:nvPr>
            <p:extLst>
              <p:ext uri="{D42A27DB-BD31-4B8C-83A1-F6EECF244321}">
                <p14:modId xmlns:p14="http://schemas.microsoft.com/office/powerpoint/2010/main" val="331632574"/>
              </p:ext>
            </p:extLst>
          </p:nvPr>
        </p:nvGraphicFramePr>
        <p:xfrm>
          <a:off x="2070749" y="657291"/>
          <a:ext cx="9001123" cy="5898750"/>
        </p:xfrm>
        <a:graphic>
          <a:graphicData uri="http://schemas.openxmlformats.org/drawingml/2006/table">
            <a:tbl>
              <a:tblPr firstRow="1" firstCol="1" bandRow="1" bandCol="1">
                <a:tableStyleId>{5C22544A-7EE6-4342-B048-85BDC9FD1C3A}</a:tableStyleId>
              </a:tblPr>
              <a:tblGrid>
                <a:gridCol w="3558526">
                  <a:extLst>
                    <a:ext uri="{9D8B030D-6E8A-4147-A177-3AD203B41FA5}">
                      <a16:colId xmlns:a16="http://schemas.microsoft.com/office/drawing/2014/main" xmlns="" val="20000"/>
                    </a:ext>
                  </a:extLst>
                </a:gridCol>
                <a:gridCol w="2343150">
                  <a:extLst>
                    <a:ext uri="{9D8B030D-6E8A-4147-A177-3AD203B41FA5}">
                      <a16:colId xmlns:a16="http://schemas.microsoft.com/office/drawing/2014/main" xmlns="" val="20001"/>
                    </a:ext>
                  </a:extLst>
                </a:gridCol>
                <a:gridCol w="3099447">
                  <a:extLst>
                    <a:ext uri="{9D8B030D-6E8A-4147-A177-3AD203B41FA5}">
                      <a16:colId xmlns:a16="http://schemas.microsoft.com/office/drawing/2014/main" xmlns="" val="20002"/>
                    </a:ext>
                  </a:extLst>
                </a:gridCol>
              </a:tblGrid>
              <a:tr h="349530">
                <a:tc>
                  <a:txBody>
                    <a:bodyPr/>
                    <a:lstStyle/>
                    <a:p>
                      <a:pPr>
                        <a:lnSpc>
                          <a:spcPct val="107000"/>
                        </a:lnSpc>
                        <a:spcAft>
                          <a:spcPts val="800"/>
                        </a:spcAft>
                      </a:pPr>
                      <a:r>
                        <a:rPr lang="ru-RU" sz="2000" dirty="0" err="1">
                          <a:effectLst/>
                        </a:rPr>
                        <a:t>Type</a:t>
                      </a:r>
                      <a:endParaRPr lang="ru-RU" sz="2000" dirty="0">
                        <a:effectLst/>
                        <a:latin typeface="Times New Roman" panose="02020603050405020304" pitchFamily="18" charset="0"/>
                        <a:ea typeface="Calibri" panose="020F0502020204030204" pitchFamily="34" charset="0"/>
                      </a:endParaRPr>
                    </a:p>
                  </a:txBody>
                  <a:tcPr marL="28575" marR="28575" marT="0" marB="0" anchor="ctr"/>
                </a:tc>
                <a:tc>
                  <a:txBody>
                    <a:bodyPr/>
                    <a:lstStyle/>
                    <a:p>
                      <a:pPr algn="ctr">
                        <a:lnSpc>
                          <a:spcPct val="107000"/>
                        </a:lnSpc>
                        <a:spcAft>
                          <a:spcPts val="800"/>
                        </a:spcAft>
                      </a:pPr>
                      <a:r>
                        <a:rPr lang="ru-RU" sz="2000" dirty="0">
                          <a:effectLst/>
                        </a:rPr>
                        <a:t>“</a:t>
                      </a:r>
                      <a:r>
                        <a:rPr lang="ru-RU" sz="2000" dirty="0" err="1">
                          <a:effectLst/>
                        </a:rPr>
                        <a:t>Type</a:t>
                      </a:r>
                      <a:r>
                        <a:rPr lang="ru-RU" sz="2000" dirty="0">
                          <a:effectLst/>
                        </a:rPr>
                        <a:t> 1”</a:t>
                      </a:r>
                      <a:endParaRPr lang="ru-RU" sz="2000" dirty="0">
                        <a:effectLst/>
                        <a:latin typeface="Times New Roman" panose="02020603050405020304" pitchFamily="18" charset="0"/>
                        <a:ea typeface="Calibri" panose="020F0502020204030204" pitchFamily="34" charset="0"/>
                      </a:endParaRPr>
                    </a:p>
                  </a:txBody>
                  <a:tcPr marL="28575" marR="28575" marT="0" marB="0" anchor="ctr"/>
                </a:tc>
                <a:tc>
                  <a:txBody>
                    <a:bodyPr/>
                    <a:lstStyle/>
                    <a:p>
                      <a:pPr algn="ctr">
                        <a:lnSpc>
                          <a:spcPct val="107000"/>
                        </a:lnSpc>
                        <a:spcAft>
                          <a:spcPts val="800"/>
                        </a:spcAft>
                      </a:pPr>
                      <a:r>
                        <a:rPr lang="ru-RU" sz="2000" dirty="0">
                          <a:effectLst/>
                        </a:rPr>
                        <a:t>“</a:t>
                      </a:r>
                      <a:r>
                        <a:rPr lang="ru-RU" sz="2000" dirty="0" err="1">
                          <a:effectLst/>
                        </a:rPr>
                        <a:t>Type</a:t>
                      </a:r>
                      <a:r>
                        <a:rPr lang="ru-RU" sz="2000" dirty="0">
                          <a:effectLst/>
                        </a:rPr>
                        <a:t> 2”</a:t>
                      </a:r>
                      <a:endParaRPr lang="ru-RU" sz="2000" dirty="0">
                        <a:effectLst/>
                        <a:latin typeface="Times New Roman" panose="02020603050405020304" pitchFamily="18" charset="0"/>
                        <a:ea typeface="Calibri" panose="020F0502020204030204" pitchFamily="34" charset="0"/>
                      </a:endParaRPr>
                    </a:p>
                  </a:txBody>
                  <a:tcPr marL="0" marR="0" marT="0" marB="0"/>
                </a:tc>
                <a:extLst>
                  <a:ext uri="{0D108BD9-81ED-4DB2-BD59-A6C34878D82A}">
                    <a16:rowId xmlns:a16="http://schemas.microsoft.com/office/drawing/2014/main" xmlns="" val="10000"/>
                  </a:ext>
                </a:extLst>
              </a:tr>
              <a:tr h="349530">
                <a:tc>
                  <a:txBody>
                    <a:bodyPr/>
                    <a:lstStyle/>
                    <a:p>
                      <a:pPr>
                        <a:lnSpc>
                          <a:spcPct val="107000"/>
                        </a:lnSpc>
                        <a:spcAft>
                          <a:spcPts val="800"/>
                        </a:spcAft>
                      </a:pPr>
                      <a:r>
                        <a:rPr lang="ru-RU" sz="2000" dirty="0" err="1">
                          <a:effectLst/>
                        </a:rPr>
                        <a:t>Number</a:t>
                      </a:r>
                      <a:r>
                        <a:rPr lang="ru-RU" sz="2000" dirty="0">
                          <a:effectLst/>
                        </a:rPr>
                        <a:t> </a:t>
                      </a:r>
                      <a:r>
                        <a:rPr lang="ru-RU" sz="2000" dirty="0" err="1">
                          <a:effectLst/>
                        </a:rPr>
                        <a:t>of</a:t>
                      </a:r>
                      <a:r>
                        <a:rPr lang="ru-RU" sz="2000" dirty="0">
                          <a:effectLst/>
                        </a:rPr>
                        <a:t> </a:t>
                      </a:r>
                      <a:r>
                        <a:rPr lang="ru-RU" sz="2000" dirty="0" err="1">
                          <a:effectLst/>
                        </a:rPr>
                        <a:t>elements</a:t>
                      </a:r>
                      <a:endParaRPr lang="ru-RU" sz="2000" dirty="0">
                        <a:effectLst/>
                        <a:latin typeface="Times New Roman" panose="02020603050405020304" pitchFamily="18" charset="0"/>
                        <a:ea typeface="Calibri" panose="020F0502020204030204" pitchFamily="34" charset="0"/>
                      </a:endParaRPr>
                    </a:p>
                  </a:txBody>
                  <a:tcPr marL="28575" marR="28575" marT="0" marB="0"/>
                </a:tc>
                <a:tc>
                  <a:txBody>
                    <a:bodyPr/>
                    <a:lstStyle/>
                    <a:p>
                      <a:pPr algn="ctr">
                        <a:lnSpc>
                          <a:spcPct val="107000"/>
                        </a:lnSpc>
                        <a:spcAft>
                          <a:spcPts val="800"/>
                        </a:spcAft>
                      </a:pPr>
                      <a:r>
                        <a:rPr lang="ru-RU" sz="2000" dirty="0">
                          <a:effectLst/>
                        </a:rPr>
                        <a:t>4</a:t>
                      </a:r>
                      <a:endParaRPr lang="ru-RU" sz="2000" dirty="0">
                        <a:effectLst/>
                        <a:latin typeface="Times New Roman" panose="02020603050405020304" pitchFamily="18" charset="0"/>
                        <a:ea typeface="Calibri" panose="020F0502020204030204" pitchFamily="34" charset="0"/>
                      </a:endParaRPr>
                    </a:p>
                  </a:txBody>
                  <a:tcPr marL="28575" marR="28575" marT="0" marB="0"/>
                </a:tc>
                <a:tc>
                  <a:txBody>
                    <a:bodyPr/>
                    <a:lstStyle/>
                    <a:p>
                      <a:pPr algn="ctr">
                        <a:lnSpc>
                          <a:spcPct val="107000"/>
                        </a:lnSpc>
                        <a:spcAft>
                          <a:spcPts val="800"/>
                        </a:spcAft>
                      </a:pPr>
                      <a:r>
                        <a:rPr lang="ru-RU" sz="2000" dirty="0">
                          <a:effectLst/>
                        </a:rPr>
                        <a:t>1</a:t>
                      </a:r>
                      <a:endParaRPr lang="ru-RU" sz="2000" dirty="0">
                        <a:effectLst/>
                        <a:latin typeface="Times New Roman" panose="02020603050405020304" pitchFamily="18" charset="0"/>
                        <a:ea typeface="Calibri" panose="020F0502020204030204" pitchFamily="34" charset="0"/>
                      </a:endParaRPr>
                    </a:p>
                  </a:txBody>
                  <a:tcPr marL="0" marR="0" marT="0" marB="0"/>
                </a:tc>
                <a:extLst>
                  <a:ext uri="{0D108BD9-81ED-4DB2-BD59-A6C34878D82A}">
                    <a16:rowId xmlns:a16="http://schemas.microsoft.com/office/drawing/2014/main" xmlns="" val="10001"/>
                  </a:ext>
                </a:extLst>
              </a:tr>
              <a:tr h="349971">
                <a:tc>
                  <a:txBody>
                    <a:bodyPr/>
                    <a:lstStyle/>
                    <a:p>
                      <a:pPr>
                        <a:lnSpc>
                          <a:spcPct val="107000"/>
                        </a:lnSpc>
                        <a:spcAft>
                          <a:spcPts val="800"/>
                        </a:spcAft>
                      </a:pPr>
                      <a:r>
                        <a:rPr lang="en-US" sz="2000">
                          <a:effectLst/>
                        </a:rPr>
                        <a:t>Overall length, flange to flange</a:t>
                      </a:r>
                      <a:endParaRPr lang="ru-RU" sz="2000">
                        <a:effectLst/>
                        <a:latin typeface="Times New Roman" panose="02020603050405020304" pitchFamily="18" charset="0"/>
                        <a:ea typeface="Calibri" panose="020F0502020204030204" pitchFamily="34" charset="0"/>
                      </a:endParaRPr>
                    </a:p>
                  </a:txBody>
                  <a:tcPr marL="28575" marR="28575" marT="0" marB="0"/>
                </a:tc>
                <a:tc>
                  <a:txBody>
                    <a:bodyPr/>
                    <a:lstStyle/>
                    <a:p>
                      <a:pPr algn="ctr">
                        <a:lnSpc>
                          <a:spcPct val="107000"/>
                        </a:lnSpc>
                        <a:spcAft>
                          <a:spcPts val="800"/>
                        </a:spcAft>
                      </a:pPr>
                      <a:r>
                        <a:rPr lang="en-US" sz="2000">
                          <a:effectLst/>
                        </a:rPr>
                        <a:t>511.5 mm</a:t>
                      </a:r>
                      <a:endParaRPr lang="ru-RU" sz="2000">
                        <a:effectLst/>
                        <a:latin typeface="Times New Roman" panose="02020603050405020304" pitchFamily="18" charset="0"/>
                        <a:ea typeface="Calibri" panose="020F0502020204030204" pitchFamily="34" charset="0"/>
                      </a:endParaRPr>
                    </a:p>
                  </a:txBody>
                  <a:tcPr marL="28575" marR="28575" marT="0" marB="0"/>
                </a:tc>
                <a:tc>
                  <a:txBody>
                    <a:bodyPr/>
                    <a:lstStyle/>
                    <a:p>
                      <a:pPr algn="ctr">
                        <a:lnSpc>
                          <a:spcPct val="107000"/>
                        </a:lnSpc>
                        <a:spcAft>
                          <a:spcPts val="800"/>
                        </a:spcAft>
                      </a:pPr>
                      <a:r>
                        <a:rPr lang="en-US" sz="2000" dirty="0">
                          <a:effectLst/>
                        </a:rPr>
                        <a:t>458 mm</a:t>
                      </a:r>
                      <a:endParaRPr lang="ru-RU" sz="2000" dirty="0">
                        <a:effectLst/>
                        <a:latin typeface="Times New Roman" panose="02020603050405020304" pitchFamily="18" charset="0"/>
                        <a:ea typeface="Calibri" panose="020F0502020204030204" pitchFamily="34" charset="0"/>
                      </a:endParaRPr>
                    </a:p>
                  </a:txBody>
                  <a:tcPr marL="0" marR="0" marT="0" marB="0"/>
                </a:tc>
                <a:extLst>
                  <a:ext uri="{0D108BD9-81ED-4DB2-BD59-A6C34878D82A}">
                    <a16:rowId xmlns:a16="http://schemas.microsoft.com/office/drawing/2014/main" xmlns="" val="10002"/>
                  </a:ext>
                </a:extLst>
              </a:tr>
              <a:tr h="349971">
                <a:tc>
                  <a:txBody>
                    <a:bodyPr/>
                    <a:lstStyle/>
                    <a:p>
                      <a:pPr>
                        <a:lnSpc>
                          <a:spcPct val="107000"/>
                        </a:lnSpc>
                        <a:spcAft>
                          <a:spcPts val="800"/>
                        </a:spcAft>
                      </a:pPr>
                      <a:r>
                        <a:rPr lang="en-US" sz="2000">
                          <a:effectLst/>
                        </a:rPr>
                        <a:t>Horizontal aperture</a:t>
                      </a:r>
                      <a:endParaRPr lang="ru-RU" sz="2000">
                        <a:effectLst/>
                        <a:latin typeface="Times New Roman" panose="02020603050405020304" pitchFamily="18" charset="0"/>
                        <a:ea typeface="Calibri" panose="020F0502020204030204" pitchFamily="34" charset="0"/>
                      </a:endParaRPr>
                    </a:p>
                  </a:txBody>
                  <a:tcPr marL="28575" marR="28575" marT="0" marB="0"/>
                </a:tc>
                <a:tc>
                  <a:txBody>
                    <a:bodyPr/>
                    <a:lstStyle/>
                    <a:p>
                      <a:pPr algn="ctr">
                        <a:lnSpc>
                          <a:spcPct val="107000"/>
                        </a:lnSpc>
                        <a:spcAft>
                          <a:spcPts val="800"/>
                        </a:spcAft>
                      </a:pPr>
                      <a:r>
                        <a:rPr lang="en-US" sz="2000">
                          <a:effectLst/>
                        </a:rPr>
                        <a:t>390 mm</a:t>
                      </a:r>
                      <a:endParaRPr lang="ru-RU" sz="2000">
                        <a:effectLst/>
                        <a:latin typeface="Times New Roman" panose="02020603050405020304" pitchFamily="18" charset="0"/>
                        <a:ea typeface="Calibri" panose="020F0502020204030204" pitchFamily="34" charset="0"/>
                      </a:endParaRPr>
                    </a:p>
                  </a:txBody>
                  <a:tcPr marL="28575" marR="28575" marT="0" marB="0"/>
                </a:tc>
                <a:tc>
                  <a:txBody>
                    <a:bodyPr/>
                    <a:lstStyle/>
                    <a:p>
                      <a:pPr algn="ctr">
                        <a:lnSpc>
                          <a:spcPct val="107000"/>
                        </a:lnSpc>
                        <a:spcAft>
                          <a:spcPts val="800"/>
                        </a:spcAft>
                      </a:pPr>
                      <a:r>
                        <a:rPr lang="en-US" sz="2000" dirty="0">
                          <a:effectLst/>
                        </a:rPr>
                        <a:t>160 mm</a:t>
                      </a:r>
                      <a:endParaRPr lang="ru-RU" sz="2000" dirty="0">
                        <a:effectLst/>
                        <a:latin typeface="Times New Roman" panose="02020603050405020304" pitchFamily="18" charset="0"/>
                        <a:ea typeface="Calibri" panose="020F0502020204030204" pitchFamily="34" charset="0"/>
                      </a:endParaRPr>
                    </a:p>
                  </a:txBody>
                  <a:tcPr marL="0" marR="0" marT="0" marB="0"/>
                </a:tc>
                <a:extLst>
                  <a:ext uri="{0D108BD9-81ED-4DB2-BD59-A6C34878D82A}">
                    <a16:rowId xmlns:a16="http://schemas.microsoft.com/office/drawing/2014/main" xmlns="" val="10003"/>
                  </a:ext>
                </a:extLst>
              </a:tr>
              <a:tr h="349971">
                <a:tc>
                  <a:txBody>
                    <a:bodyPr/>
                    <a:lstStyle/>
                    <a:p>
                      <a:pPr>
                        <a:lnSpc>
                          <a:spcPct val="107000"/>
                        </a:lnSpc>
                        <a:spcAft>
                          <a:spcPts val="800"/>
                        </a:spcAft>
                      </a:pPr>
                      <a:r>
                        <a:rPr lang="en-US" sz="2000">
                          <a:effectLst/>
                        </a:rPr>
                        <a:t>Vertical aperture</a:t>
                      </a:r>
                      <a:endParaRPr lang="ru-RU" sz="2000">
                        <a:effectLst/>
                        <a:latin typeface="Times New Roman" panose="02020603050405020304" pitchFamily="18" charset="0"/>
                        <a:ea typeface="Calibri" panose="020F0502020204030204" pitchFamily="34" charset="0"/>
                      </a:endParaRPr>
                    </a:p>
                  </a:txBody>
                  <a:tcPr marL="28575" marR="28575" marT="0" marB="0"/>
                </a:tc>
                <a:tc>
                  <a:txBody>
                    <a:bodyPr/>
                    <a:lstStyle/>
                    <a:p>
                      <a:pPr algn="ctr">
                        <a:lnSpc>
                          <a:spcPct val="107000"/>
                        </a:lnSpc>
                        <a:spcAft>
                          <a:spcPts val="800"/>
                        </a:spcAft>
                      </a:pPr>
                      <a:r>
                        <a:rPr lang="en-US" sz="2000">
                          <a:effectLst/>
                        </a:rPr>
                        <a:t>160 mm</a:t>
                      </a:r>
                      <a:endParaRPr lang="ru-RU" sz="2000">
                        <a:effectLst/>
                        <a:latin typeface="Times New Roman" panose="02020603050405020304" pitchFamily="18" charset="0"/>
                        <a:ea typeface="Calibri" panose="020F0502020204030204" pitchFamily="34" charset="0"/>
                      </a:endParaRPr>
                    </a:p>
                  </a:txBody>
                  <a:tcPr marL="28575" marR="28575" marT="0" marB="0"/>
                </a:tc>
                <a:tc>
                  <a:txBody>
                    <a:bodyPr/>
                    <a:lstStyle/>
                    <a:p>
                      <a:pPr algn="ctr">
                        <a:lnSpc>
                          <a:spcPct val="107000"/>
                        </a:lnSpc>
                        <a:spcAft>
                          <a:spcPts val="800"/>
                        </a:spcAft>
                      </a:pPr>
                      <a:r>
                        <a:rPr lang="en-US" sz="2000" dirty="0">
                          <a:effectLst/>
                        </a:rPr>
                        <a:t>160 mm</a:t>
                      </a:r>
                      <a:endParaRPr lang="ru-RU" sz="2000" dirty="0">
                        <a:effectLst/>
                        <a:latin typeface="Times New Roman" panose="02020603050405020304" pitchFamily="18" charset="0"/>
                        <a:ea typeface="Calibri" panose="020F0502020204030204" pitchFamily="34" charset="0"/>
                      </a:endParaRPr>
                    </a:p>
                  </a:txBody>
                  <a:tcPr marL="0" marR="0" marT="0" marB="0"/>
                </a:tc>
                <a:extLst>
                  <a:ext uri="{0D108BD9-81ED-4DB2-BD59-A6C34878D82A}">
                    <a16:rowId xmlns:a16="http://schemas.microsoft.com/office/drawing/2014/main" xmlns="" val="10004"/>
                  </a:ext>
                </a:extLst>
              </a:tr>
              <a:tr h="349971">
                <a:tc>
                  <a:txBody>
                    <a:bodyPr/>
                    <a:lstStyle/>
                    <a:p>
                      <a:pPr>
                        <a:lnSpc>
                          <a:spcPct val="107000"/>
                        </a:lnSpc>
                        <a:spcAft>
                          <a:spcPts val="800"/>
                        </a:spcAft>
                      </a:pPr>
                      <a:r>
                        <a:rPr lang="en-US" sz="2000">
                          <a:effectLst/>
                        </a:rPr>
                        <a:t> </a:t>
                      </a:r>
                      <a:endParaRPr lang="ru-RU" sz="2000">
                        <a:effectLst/>
                        <a:latin typeface="Times New Roman" panose="02020603050405020304" pitchFamily="18" charset="0"/>
                        <a:ea typeface="Calibri" panose="020F0502020204030204" pitchFamily="34" charset="0"/>
                      </a:endParaRPr>
                    </a:p>
                  </a:txBody>
                  <a:tcPr marL="28575" marR="28575" marT="0" marB="0"/>
                </a:tc>
                <a:tc>
                  <a:txBody>
                    <a:bodyPr/>
                    <a:lstStyle/>
                    <a:p>
                      <a:pPr>
                        <a:lnSpc>
                          <a:spcPct val="107000"/>
                        </a:lnSpc>
                        <a:spcAft>
                          <a:spcPts val="800"/>
                        </a:spcAft>
                      </a:pPr>
                      <a:r>
                        <a:rPr lang="en-US" sz="2000">
                          <a:effectLst/>
                        </a:rPr>
                        <a:t> </a:t>
                      </a:r>
                      <a:endParaRPr lang="ru-RU" sz="2000">
                        <a:effectLst/>
                        <a:latin typeface="Times New Roman" panose="02020603050405020304" pitchFamily="18" charset="0"/>
                        <a:ea typeface="Calibri" panose="020F0502020204030204" pitchFamily="34" charset="0"/>
                      </a:endParaRPr>
                    </a:p>
                  </a:txBody>
                  <a:tcPr marL="28575" marR="28575" marT="0" marB="0"/>
                </a:tc>
                <a:tc>
                  <a:txBody>
                    <a:bodyPr/>
                    <a:lstStyle/>
                    <a:p>
                      <a:pPr>
                        <a:lnSpc>
                          <a:spcPct val="107000"/>
                        </a:lnSpc>
                        <a:spcAft>
                          <a:spcPts val="800"/>
                        </a:spcAft>
                      </a:pPr>
                      <a:r>
                        <a:rPr lang="en-US" sz="2000" dirty="0">
                          <a:effectLst/>
                        </a:rPr>
                        <a:t> </a:t>
                      </a:r>
                      <a:endParaRPr lang="ru-RU" sz="2000" dirty="0">
                        <a:effectLst/>
                        <a:latin typeface="Times New Roman" panose="02020603050405020304" pitchFamily="18" charset="0"/>
                        <a:ea typeface="Calibri" panose="020F0502020204030204" pitchFamily="34" charset="0"/>
                      </a:endParaRPr>
                    </a:p>
                  </a:txBody>
                  <a:tcPr marL="0" marR="0" marT="0" marB="0"/>
                </a:tc>
                <a:extLst>
                  <a:ext uri="{0D108BD9-81ED-4DB2-BD59-A6C34878D82A}">
                    <a16:rowId xmlns:a16="http://schemas.microsoft.com/office/drawing/2014/main" xmlns="" val="10005"/>
                  </a:ext>
                </a:extLst>
              </a:tr>
              <a:tr h="349971">
                <a:tc gridSpan="3">
                  <a:txBody>
                    <a:bodyPr/>
                    <a:lstStyle/>
                    <a:p>
                      <a:pPr algn="ctr">
                        <a:lnSpc>
                          <a:spcPct val="107000"/>
                        </a:lnSpc>
                        <a:spcAft>
                          <a:spcPts val="800"/>
                        </a:spcAft>
                      </a:pPr>
                      <a:r>
                        <a:rPr lang="en-US" sz="2000" dirty="0">
                          <a:effectLst/>
                        </a:rPr>
                        <a:t>Mechanical drive</a:t>
                      </a:r>
                      <a:endParaRPr lang="ru-RU" sz="2000" dirty="0">
                        <a:effectLst/>
                        <a:latin typeface="Times New Roman" panose="02020603050405020304" pitchFamily="18" charset="0"/>
                        <a:ea typeface="Calibri" panose="020F0502020204030204" pitchFamily="34" charset="0"/>
                      </a:endParaRPr>
                    </a:p>
                  </a:txBody>
                  <a:tcPr marL="28575" marR="28575" marT="0" marB="0"/>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6"/>
                  </a:ext>
                </a:extLst>
              </a:tr>
              <a:tr h="349971">
                <a:tc>
                  <a:txBody>
                    <a:bodyPr/>
                    <a:lstStyle/>
                    <a:p>
                      <a:pPr>
                        <a:lnSpc>
                          <a:spcPct val="107000"/>
                        </a:lnSpc>
                        <a:spcAft>
                          <a:spcPts val="800"/>
                        </a:spcAft>
                      </a:pPr>
                      <a:r>
                        <a:rPr lang="ru-RU" sz="2000">
                          <a:effectLst/>
                        </a:rPr>
                        <a:t>Type</a:t>
                      </a:r>
                      <a:endParaRPr lang="ru-RU" sz="2000">
                        <a:effectLst/>
                        <a:latin typeface="Times New Roman" panose="02020603050405020304" pitchFamily="18" charset="0"/>
                        <a:ea typeface="Calibri" panose="020F0502020204030204" pitchFamily="34" charset="0"/>
                      </a:endParaRPr>
                    </a:p>
                  </a:txBody>
                  <a:tcPr marL="28575" marR="28575" marT="0" marB="0"/>
                </a:tc>
                <a:tc gridSpan="2">
                  <a:txBody>
                    <a:bodyPr/>
                    <a:lstStyle/>
                    <a:p>
                      <a:pPr algn="ctr">
                        <a:lnSpc>
                          <a:spcPct val="107000"/>
                        </a:lnSpc>
                        <a:spcAft>
                          <a:spcPts val="800"/>
                        </a:spcAft>
                      </a:pPr>
                      <a:r>
                        <a:rPr lang="en-US" sz="2000" dirty="0" smtClean="0">
                          <a:effectLst/>
                        </a:rPr>
                        <a:t>Stepper motor PKP569FN24A2</a:t>
                      </a:r>
                      <a:endParaRPr lang="ru-RU" sz="2000" dirty="0">
                        <a:effectLst/>
                        <a:latin typeface="Times New Roman" panose="02020603050405020304" pitchFamily="18" charset="0"/>
                        <a:ea typeface="Calibri" panose="020F0502020204030204" pitchFamily="34" charset="0"/>
                      </a:endParaRPr>
                    </a:p>
                  </a:txBody>
                  <a:tcPr marL="28575" marR="28575" marT="0" marB="0"/>
                </a:tc>
                <a:tc hMerge="1">
                  <a:txBody>
                    <a:bodyPr/>
                    <a:lstStyle/>
                    <a:p>
                      <a:endParaRPr lang="ru-RU"/>
                    </a:p>
                  </a:txBody>
                  <a:tcPr/>
                </a:tc>
                <a:extLst>
                  <a:ext uri="{0D108BD9-81ED-4DB2-BD59-A6C34878D82A}">
                    <a16:rowId xmlns:a16="http://schemas.microsoft.com/office/drawing/2014/main" xmlns="" val="10007"/>
                  </a:ext>
                </a:extLst>
              </a:tr>
              <a:tr h="349971">
                <a:tc>
                  <a:txBody>
                    <a:bodyPr/>
                    <a:lstStyle/>
                    <a:p>
                      <a:pPr>
                        <a:lnSpc>
                          <a:spcPct val="107000"/>
                        </a:lnSpc>
                        <a:spcAft>
                          <a:spcPts val="800"/>
                        </a:spcAft>
                      </a:pPr>
                      <a:r>
                        <a:rPr lang="en-US" sz="2000">
                          <a:effectLst/>
                        </a:rPr>
                        <a:t>Maximum Holding Torque</a:t>
                      </a:r>
                      <a:endParaRPr lang="ru-RU" sz="2000">
                        <a:effectLst/>
                        <a:latin typeface="Times New Roman" panose="02020603050405020304" pitchFamily="18" charset="0"/>
                        <a:ea typeface="Calibri" panose="020F0502020204030204" pitchFamily="34" charset="0"/>
                      </a:endParaRPr>
                    </a:p>
                  </a:txBody>
                  <a:tcPr marL="28575" marR="28575" marT="0" marB="0"/>
                </a:tc>
                <a:tc gridSpan="2">
                  <a:txBody>
                    <a:bodyPr/>
                    <a:lstStyle/>
                    <a:p>
                      <a:pPr algn="ctr">
                        <a:lnSpc>
                          <a:spcPct val="107000"/>
                        </a:lnSpc>
                        <a:spcAft>
                          <a:spcPts val="800"/>
                        </a:spcAft>
                      </a:pPr>
                      <a:r>
                        <a:rPr lang="en-US" sz="2000" dirty="0">
                          <a:effectLst/>
                        </a:rPr>
                        <a:t>2.1 N*m</a:t>
                      </a:r>
                      <a:endParaRPr lang="ru-RU" sz="2000" dirty="0">
                        <a:effectLst/>
                        <a:latin typeface="Times New Roman" panose="02020603050405020304" pitchFamily="18" charset="0"/>
                        <a:ea typeface="Calibri" panose="020F0502020204030204" pitchFamily="34" charset="0"/>
                      </a:endParaRPr>
                    </a:p>
                  </a:txBody>
                  <a:tcPr marL="28575" marR="28575" marT="0" marB="0"/>
                </a:tc>
                <a:tc hMerge="1">
                  <a:txBody>
                    <a:bodyPr/>
                    <a:lstStyle/>
                    <a:p>
                      <a:endParaRPr lang="ru-RU"/>
                    </a:p>
                  </a:txBody>
                  <a:tcPr/>
                </a:tc>
                <a:extLst>
                  <a:ext uri="{0D108BD9-81ED-4DB2-BD59-A6C34878D82A}">
                    <a16:rowId xmlns:a16="http://schemas.microsoft.com/office/drawing/2014/main" xmlns="" val="10008"/>
                  </a:ext>
                </a:extLst>
              </a:tr>
              <a:tr h="349971">
                <a:tc>
                  <a:txBody>
                    <a:bodyPr/>
                    <a:lstStyle/>
                    <a:p>
                      <a:pPr>
                        <a:lnSpc>
                          <a:spcPct val="107000"/>
                        </a:lnSpc>
                        <a:spcAft>
                          <a:spcPts val="800"/>
                        </a:spcAft>
                      </a:pPr>
                      <a:r>
                        <a:rPr lang="en-US" sz="2000">
                          <a:effectLst/>
                        </a:rPr>
                        <a:t>Rated Current</a:t>
                      </a:r>
                      <a:endParaRPr lang="ru-RU" sz="2000">
                        <a:effectLst/>
                        <a:latin typeface="Times New Roman" panose="02020603050405020304" pitchFamily="18" charset="0"/>
                        <a:ea typeface="Calibri" panose="020F0502020204030204" pitchFamily="34" charset="0"/>
                      </a:endParaRPr>
                    </a:p>
                  </a:txBody>
                  <a:tcPr marL="28575" marR="28575" marT="0" marB="0"/>
                </a:tc>
                <a:tc gridSpan="2">
                  <a:txBody>
                    <a:bodyPr/>
                    <a:lstStyle/>
                    <a:p>
                      <a:pPr algn="ctr">
                        <a:lnSpc>
                          <a:spcPct val="107000"/>
                        </a:lnSpc>
                        <a:spcAft>
                          <a:spcPts val="800"/>
                        </a:spcAft>
                      </a:pPr>
                      <a:r>
                        <a:rPr lang="en-US" sz="2000" dirty="0">
                          <a:effectLst/>
                        </a:rPr>
                        <a:t>2.4 A/Phase</a:t>
                      </a:r>
                      <a:endParaRPr lang="ru-RU" sz="2000" dirty="0">
                        <a:effectLst/>
                        <a:latin typeface="Times New Roman" panose="02020603050405020304" pitchFamily="18" charset="0"/>
                        <a:ea typeface="Calibri" panose="020F0502020204030204" pitchFamily="34" charset="0"/>
                      </a:endParaRPr>
                    </a:p>
                  </a:txBody>
                  <a:tcPr marL="28575" marR="28575" marT="0" marB="0"/>
                </a:tc>
                <a:tc hMerge="1">
                  <a:txBody>
                    <a:bodyPr/>
                    <a:lstStyle/>
                    <a:p>
                      <a:endParaRPr lang="ru-RU"/>
                    </a:p>
                  </a:txBody>
                  <a:tcPr/>
                </a:tc>
                <a:extLst>
                  <a:ext uri="{0D108BD9-81ED-4DB2-BD59-A6C34878D82A}">
                    <a16:rowId xmlns:a16="http://schemas.microsoft.com/office/drawing/2014/main" xmlns="" val="10009"/>
                  </a:ext>
                </a:extLst>
              </a:tr>
              <a:tr h="349971">
                <a:tc>
                  <a:txBody>
                    <a:bodyPr/>
                    <a:lstStyle/>
                    <a:p>
                      <a:pPr>
                        <a:lnSpc>
                          <a:spcPct val="107000"/>
                        </a:lnSpc>
                        <a:spcAft>
                          <a:spcPts val="800"/>
                        </a:spcAft>
                      </a:pPr>
                      <a:r>
                        <a:rPr lang="en-US" sz="2000">
                          <a:effectLst/>
                        </a:rPr>
                        <a:t>Basic Step Angle</a:t>
                      </a:r>
                      <a:endParaRPr lang="ru-RU" sz="2000">
                        <a:effectLst/>
                        <a:latin typeface="Times New Roman" panose="02020603050405020304" pitchFamily="18" charset="0"/>
                        <a:ea typeface="Calibri" panose="020F0502020204030204" pitchFamily="34" charset="0"/>
                      </a:endParaRPr>
                    </a:p>
                  </a:txBody>
                  <a:tcPr marL="28575" marR="28575" marT="0" marB="0"/>
                </a:tc>
                <a:tc gridSpan="2">
                  <a:txBody>
                    <a:bodyPr/>
                    <a:lstStyle/>
                    <a:p>
                      <a:pPr algn="ctr">
                        <a:lnSpc>
                          <a:spcPct val="107000"/>
                        </a:lnSpc>
                        <a:spcAft>
                          <a:spcPts val="800"/>
                        </a:spcAft>
                      </a:pPr>
                      <a:r>
                        <a:rPr lang="en-US" sz="2000" dirty="0">
                          <a:effectLst/>
                        </a:rPr>
                        <a:t>0.72</a:t>
                      </a:r>
                      <a:endParaRPr lang="ru-RU" sz="2000" dirty="0">
                        <a:effectLst/>
                        <a:latin typeface="Times New Roman" panose="02020603050405020304" pitchFamily="18" charset="0"/>
                        <a:ea typeface="Calibri" panose="020F0502020204030204" pitchFamily="34" charset="0"/>
                      </a:endParaRPr>
                    </a:p>
                  </a:txBody>
                  <a:tcPr marL="28575" marR="28575" marT="0" marB="0"/>
                </a:tc>
                <a:tc hMerge="1">
                  <a:txBody>
                    <a:bodyPr/>
                    <a:lstStyle/>
                    <a:p>
                      <a:endParaRPr lang="ru-RU"/>
                    </a:p>
                  </a:txBody>
                  <a:tcPr/>
                </a:tc>
                <a:extLst>
                  <a:ext uri="{0D108BD9-81ED-4DB2-BD59-A6C34878D82A}">
                    <a16:rowId xmlns:a16="http://schemas.microsoft.com/office/drawing/2014/main" xmlns="" val="10010"/>
                  </a:ext>
                </a:extLst>
              </a:tr>
              <a:tr h="349530">
                <a:tc>
                  <a:txBody>
                    <a:bodyPr/>
                    <a:lstStyle/>
                    <a:p>
                      <a:pPr>
                        <a:lnSpc>
                          <a:spcPct val="107000"/>
                        </a:lnSpc>
                        <a:spcAft>
                          <a:spcPts val="800"/>
                        </a:spcAft>
                      </a:pPr>
                      <a:r>
                        <a:rPr lang="ru-RU" sz="2000">
                          <a:effectLst/>
                        </a:rPr>
                        <a:t>Endpoints</a:t>
                      </a:r>
                      <a:endParaRPr lang="ru-RU" sz="2000">
                        <a:effectLst/>
                        <a:latin typeface="Times New Roman" panose="02020603050405020304" pitchFamily="18" charset="0"/>
                        <a:ea typeface="Calibri" panose="020F0502020204030204" pitchFamily="34" charset="0"/>
                      </a:endParaRPr>
                    </a:p>
                  </a:txBody>
                  <a:tcPr marL="28575" marR="28575" marT="0" marB="0"/>
                </a:tc>
                <a:tc gridSpan="2">
                  <a:txBody>
                    <a:bodyPr/>
                    <a:lstStyle/>
                    <a:p>
                      <a:pPr algn="ctr">
                        <a:lnSpc>
                          <a:spcPct val="107000"/>
                        </a:lnSpc>
                        <a:spcAft>
                          <a:spcPts val="800"/>
                        </a:spcAft>
                      </a:pPr>
                      <a:r>
                        <a:rPr lang="ru-RU" sz="2000" dirty="0">
                          <a:effectLst/>
                        </a:rPr>
                        <a:t>2</a:t>
                      </a:r>
                      <a:endParaRPr lang="ru-RU" sz="2000" dirty="0">
                        <a:effectLst/>
                        <a:latin typeface="Times New Roman" panose="02020603050405020304" pitchFamily="18" charset="0"/>
                        <a:ea typeface="Calibri" panose="020F0502020204030204" pitchFamily="34" charset="0"/>
                      </a:endParaRPr>
                    </a:p>
                  </a:txBody>
                  <a:tcPr marL="28575" marR="28575" marT="0" marB="0"/>
                </a:tc>
                <a:tc hMerge="1">
                  <a:txBody>
                    <a:bodyPr/>
                    <a:lstStyle/>
                    <a:p>
                      <a:endParaRPr lang="ru-RU"/>
                    </a:p>
                  </a:txBody>
                  <a:tcPr/>
                </a:tc>
                <a:extLst>
                  <a:ext uri="{0D108BD9-81ED-4DB2-BD59-A6C34878D82A}">
                    <a16:rowId xmlns:a16="http://schemas.microsoft.com/office/drawing/2014/main" xmlns="" val="10011"/>
                  </a:ext>
                </a:extLst>
              </a:tr>
              <a:tr h="349530">
                <a:tc>
                  <a:txBody>
                    <a:bodyPr/>
                    <a:lstStyle/>
                    <a:p>
                      <a:pPr>
                        <a:lnSpc>
                          <a:spcPct val="107000"/>
                        </a:lnSpc>
                        <a:spcAft>
                          <a:spcPts val="800"/>
                        </a:spcAft>
                      </a:pPr>
                      <a:r>
                        <a:rPr lang="ru-RU" sz="2000">
                          <a:effectLst/>
                        </a:rPr>
                        <a:t>Endpoints switchers</a:t>
                      </a:r>
                      <a:endParaRPr lang="ru-RU" sz="2000">
                        <a:effectLst/>
                        <a:latin typeface="Times New Roman" panose="02020603050405020304" pitchFamily="18" charset="0"/>
                        <a:ea typeface="Calibri" panose="020F0502020204030204" pitchFamily="34" charset="0"/>
                      </a:endParaRPr>
                    </a:p>
                  </a:txBody>
                  <a:tcPr marL="28575" marR="28575" marT="0" marB="0"/>
                </a:tc>
                <a:tc gridSpan="2">
                  <a:txBody>
                    <a:bodyPr/>
                    <a:lstStyle/>
                    <a:p>
                      <a:pPr algn="ctr">
                        <a:lnSpc>
                          <a:spcPct val="107000"/>
                        </a:lnSpc>
                        <a:spcAft>
                          <a:spcPts val="800"/>
                        </a:spcAft>
                      </a:pPr>
                      <a:r>
                        <a:rPr lang="ru-RU" sz="2000" dirty="0" err="1" smtClean="0">
                          <a:effectLst/>
                        </a:rPr>
                        <a:t>Yes</a:t>
                      </a:r>
                      <a:r>
                        <a:rPr lang="en-US" sz="2000" dirty="0" smtClean="0">
                          <a:effectLst/>
                        </a:rPr>
                        <a:t> </a:t>
                      </a:r>
                      <a:r>
                        <a:rPr lang="en-US" sz="2000" b="0" dirty="0" smtClean="0">
                          <a:effectLst/>
                        </a:rPr>
                        <a:t>(</a:t>
                      </a:r>
                      <a:r>
                        <a:rPr lang="en-US" sz="1800" b="0" kern="1200" cap="small" dirty="0" smtClean="0">
                          <a:solidFill>
                            <a:schemeClr val="dk1"/>
                          </a:solidFill>
                          <a:effectLst/>
                          <a:latin typeface="+mn-lt"/>
                          <a:ea typeface="+mn-ea"/>
                          <a:cs typeface="+mn-cs"/>
                        </a:rPr>
                        <a:t>CHERRY DC1C-L1AA) </a:t>
                      </a:r>
                      <a:endParaRPr lang="ru-RU" sz="2000" b="0" dirty="0">
                        <a:effectLst/>
                        <a:latin typeface="Times New Roman" panose="02020603050405020304" pitchFamily="18" charset="0"/>
                        <a:ea typeface="Calibri" panose="020F0502020204030204" pitchFamily="34" charset="0"/>
                      </a:endParaRPr>
                    </a:p>
                  </a:txBody>
                  <a:tcPr marL="28575" marR="28575" marT="0" marB="0"/>
                </a:tc>
                <a:tc hMerge="1">
                  <a:txBody>
                    <a:bodyPr/>
                    <a:lstStyle/>
                    <a:p>
                      <a:endParaRPr lang="ru-RU"/>
                    </a:p>
                  </a:txBody>
                  <a:tcPr/>
                </a:tc>
                <a:extLst>
                  <a:ext uri="{0D108BD9-81ED-4DB2-BD59-A6C34878D82A}">
                    <a16:rowId xmlns:a16="http://schemas.microsoft.com/office/drawing/2014/main" xmlns="" val="10012"/>
                  </a:ext>
                </a:extLst>
              </a:tr>
              <a:tr h="349530">
                <a:tc>
                  <a:txBody>
                    <a:bodyPr/>
                    <a:lstStyle/>
                    <a:p>
                      <a:pPr>
                        <a:lnSpc>
                          <a:spcPct val="107000"/>
                        </a:lnSpc>
                        <a:spcAft>
                          <a:spcPts val="800"/>
                        </a:spcAft>
                      </a:pPr>
                      <a:r>
                        <a:rPr lang="ru-RU" sz="2000" dirty="0" err="1">
                          <a:effectLst/>
                        </a:rPr>
                        <a:t>Blade</a:t>
                      </a:r>
                      <a:r>
                        <a:rPr lang="ru-RU" sz="2000" dirty="0">
                          <a:effectLst/>
                        </a:rPr>
                        <a:t> </a:t>
                      </a:r>
                      <a:r>
                        <a:rPr lang="ru-RU" sz="2000" dirty="0" err="1">
                          <a:effectLst/>
                        </a:rPr>
                        <a:t>material</a:t>
                      </a:r>
                      <a:endParaRPr lang="ru-RU" sz="2000" dirty="0">
                        <a:effectLst/>
                        <a:latin typeface="Times New Roman" panose="02020603050405020304" pitchFamily="18" charset="0"/>
                        <a:ea typeface="Calibri" panose="020F0502020204030204" pitchFamily="34" charset="0"/>
                      </a:endParaRPr>
                    </a:p>
                  </a:txBody>
                  <a:tcPr marL="28575" marR="28575" marT="0" marB="0"/>
                </a:tc>
                <a:tc>
                  <a:txBody>
                    <a:bodyPr/>
                    <a:lstStyle/>
                    <a:p>
                      <a:pPr algn="ctr">
                        <a:lnSpc>
                          <a:spcPct val="107000"/>
                        </a:lnSpc>
                        <a:spcAft>
                          <a:spcPts val="800"/>
                        </a:spcAft>
                      </a:pPr>
                      <a:r>
                        <a:rPr lang="ru-RU" sz="2000">
                          <a:effectLst/>
                        </a:rPr>
                        <a:t>Cu</a:t>
                      </a:r>
                      <a:endParaRPr lang="ru-RU" sz="2000">
                        <a:effectLst/>
                        <a:latin typeface="Times New Roman" panose="02020603050405020304" pitchFamily="18" charset="0"/>
                        <a:ea typeface="Calibri" panose="020F0502020204030204" pitchFamily="34" charset="0"/>
                      </a:endParaRPr>
                    </a:p>
                  </a:txBody>
                  <a:tcPr marL="28575" marR="28575" marT="0" marB="0"/>
                </a:tc>
                <a:tc>
                  <a:txBody>
                    <a:bodyPr/>
                    <a:lstStyle/>
                    <a:p>
                      <a:pPr algn="ctr">
                        <a:lnSpc>
                          <a:spcPct val="107000"/>
                        </a:lnSpc>
                        <a:spcAft>
                          <a:spcPts val="800"/>
                        </a:spcAft>
                      </a:pPr>
                      <a:r>
                        <a:rPr lang="ru-RU" sz="2000" dirty="0" err="1">
                          <a:effectLst/>
                        </a:rPr>
                        <a:t>Cu</a:t>
                      </a:r>
                      <a:endParaRPr lang="ru-RU" sz="2000" dirty="0">
                        <a:effectLst/>
                        <a:latin typeface="Times New Roman" panose="02020603050405020304" pitchFamily="18" charset="0"/>
                        <a:ea typeface="Calibri" panose="020F0502020204030204" pitchFamily="34" charset="0"/>
                      </a:endParaRPr>
                    </a:p>
                  </a:txBody>
                  <a:tcPr marL="0" marR="0" marT="0" marB="0"/>
                </a:tc>
                <a:extLst>
                  <a:ext uri="{0D108BD9-81ED-4DB2-BD59-A6C34878D82A}">
                    <a16:rowId xmlns:a16="http://schemas.microsoft.com/office/drawing/2014/main" xmlns="" val="10013"/>
                  </a:ext>
                </a:extLst>
              </a:tr>
              <a:tr h="349530">
                <a:tc>
                  <a:txBody>
                    <a:bodyPr/>
                    <a:lstStyle/>
                    <a:p>
                      <a:pPr>
                        <a:lnSpc>
                          <a:spcPct val="107000"/>
                        </a:lnSpc>
                        <a:spcAft>
                          <a:spcPts val="800"/>
                        </a:spcAft>
                      </a:pPr>
                      <a:r>
                        <a:rPr lang="ru-RU" sz="2000" dirty="0" err="1">
                          <a:effectLst/>
                        </a:rPr>
                        <a:t>Blade</a:t>
                      </a:r>
                      <a:r>
                        <a:rPr lang="ru-RU" sz="2000" dirty="0">
                          <a:effectLst/>
                        </a:rPr>
                        <a:t> </a:t>
                      </a:r>
                      <a:r>
                        <a:rPr lang="ru-RU" sz="2000" dirty="0" err="1" smtClean="0">
                          <a:effectLst/>
                        </a:rPr>
                        <a:t>thickness</a:t>
                      </a:r>
                      <a:r>
                        <a:rPr lang="en-US" sz="2000" dirty="0" smtClean="0">
                          <a:effectLst/>
                        </a:rPr>
                        <a:t>, mm</a:t>
                      </a:r>
                      <a:endParaRPr lang="ru-RU" sz="2000" dirty="0">
                        <a:effectLst/>
                        <a:latin typeface="Times New Roman" panose="02020603050405020304" pitchFamily="18" charset="0"/>
                        <a:ea typeface="Calibri" panose="020F0502020204030204" pitchFamily="34" charset="0"/>
                      </a:endParaRPr>
                    </a:p>
                  </a:txBody>
                  <a:tcPr marL="28575" marR="28575" marT="0" marB="0"/>
                </a:tc>
                <a:tc>
                  <a:txBody>
                    <a:bodyPr/>
                    <a:lstStyle/>
                    <a:p>
                      <a:pPr algn="ctr">
                        <a:lnSpc>
                          <a:spcPct val="107000"/>
                        </a:lnSpc>
                        <a:spcAft>
                          <a:spcPts val="800"/>
                        </a:spcAft>
                      </a:pPr>
                      <a:r>
                        <a:rPr lang="en-US" sz="2000" dirty="0" smtClean="0">
                          <a:effectLst/>
                        </a:rPr>
                        <a:t>5</a:t>
                      </a:r>
                      <a:r>
                        <a:rPr lang="ru-RU" sz="2000" dirty="0" smtClean="0">
                          <a:effectLst/>
                        </a:rPr>
                        <a:t>0</a:t>
                      </a:r>
                      <a:endParaRPr lang="ru-RU" sz="2000" dirty="0">
                        <a:effectLst/>
                        <a:latin typeface="Times New Roman" panose="02020603050405020304" pitchFamily="18" charset="0"/>
                        <a:ea typeface="Calibri" panose="020F0502020204030204" pitchFamily="34" charset="0"/>
                      </a:endParaRPr>
                    </a:p>
                  </a:txBody>
                  <a:tcPr marL="28575" marR="28575" marT="0" marB="0"/>
                </a:tc>
                <a:tc>
                  <a:txBody>
                    <a:bodyPr/>
                    <a:lstStyle/>
                    <a:p>
                      <a:pPr algn="ctr">
                        <a:lnSpc>
                          <a:spcPct val="107000"/>
                        </a:lnSpc>
                        <a:spcAft>
                          <a:spcPts val="800"/>
                        </a:spcAft>
                      </a:pPr>
                      <a:r>
                        <a:rPr lang="en-US" sz="2000" dirty="0" smtClean="0">
                          <a:effectLst/>
                        </a:rPr>
                        <a:t>5</a:t>
                      </a:r>
                      <a:r>
                        <a:rPr lang="ru-RU" sz="2000" dirty="0" smtClean="0">
                          <a:effectLst/>
                        </a:rPr>
                        <a:t>0</a:t>
                      </a:r>
                      <a:endParaRPr lang="ru-RU" sz="2000" dirty="0">
                        <a:effectLst/>
                        <a:latin typeface="Times New Roman" panose="02020603050405020304" pitchFamily="18" charset="0"/>
                        <a:ea typeface="Calibri" panose="020F0502020204030204" pitchFamily="34" charset="0"/>
                      </a:endParaRPr>
                    </a:p>
                  </a:txBody>
                  <a:tcPr marL="0" marR="0" marT="0" marB="0"/>
                </a:tc>
                <a:extLst>
                  <a:ext uri="{0D108BD9-81ED-4DB2-BD59-A6C34878D82A}">
                    <a16:rowId xmlns:a16="http://schemas.microsoft.com/office/drawing/2014/main" xmlns="" val="10014"/>
                  </a:ext>
                </a:extLst>
              </a:tr>
              <a:tr h="349530">
                <a:tc>
                  <a:txBody>
                    <a:bodyPr/>
                    <a:lstStyle/>
                    <a:p>
                      <a:pPr>
                        <a:lnSpc>
                          <a:spcPct val="107000"/>
                        </a:lnSpc>
                        <a:spcAft>
                          <a:spcPts val="800"/>
                        </a:spcAft>
                      </a:pPr>
                      <a:r>
                        <a:rPr lang="ru-RU" sz="2000">
                          <a:effectLst/>
                        </a:rPr>
                        <a:t>Number of blades</a:t>
                      </a:r>
                      <a:endParaRPr lang="ru-RU" sz="2000">
                        <a:effectLst/>
                        <a:latin typeface="Times New Roman" panose="02020603050405020304" pitchFamily="18" charset="0"/>
                        <a:ea typeface="Calibri" panose="020F0502020204030204" pitchFamily="34" charset="0"/>
                      </a:endParaRPr>
                    </a:p>
                  </a:txBody>
                  <a:tcPr marL="28575" marR="28575" marT="0" marB="0"/>
                </a:tc>
                <a:tc>
                  <a:txBody>
                    <a:bodyPr/>
                    <a:lstStyle/>
                    <a:p>
                      <a:pPr algn="ctr">
                        <a:lnSpc>
                          <a:spcPct val="107000"/>
                        </a:lnSpc>
                        <a:spcAft>
                          <a:spcPts val="800"/>
                        </a:spcAft>
                      </a:pPr>
                      <a:r>
                        <a:rPr lang="ru-RU" sz="2000">
                          <a:effectLst/>
                        </a:rPr>
                        <a:t>4</a:t>
                      </a:r>
                      <a:endParaRPr lang="ru-RU" sz="2000">
                        <a:effectLst/>
                        <a:latin typeface="Times New Roman" panose="02020603050405020304" pitchFamily="18" charset="0"/>
                        <a:ea typeface="Calibri" panose="020F0502020204030204" pitchFamily="34" charset="0"/>
                      </a:endParaRPr>
                    </a:p>
                  </a:txBody>
                  <a:tcPr marL="28575" marR="28575" marT="0" marB="0"/>
                </a:tc>
                <a:tc>
                  <a:txBody>
                    <a:bodyPr/>
                    <a:lstStyle/>
                    <a:p>
                      <a:pPr algn="ctr">
                        <a:lnSpc>
                          <a:spcPct val="107000"/>
                        </a:lnSpc>
                        <a:spcAft>
                          <a:spcPts val="800"/>
                        </a:spcAft>
                      </a:pPr>
                      <a:r>
                        <a:rPr lang="ru-RU" sz="2000" dirty="0">
                          <a:effectLst/>
                        </a:rPr>
                        <a:t>4</a:t>
                      </a:r>
                      <a:endParaRPr lang="ru-RU" sz="2000" dirty="0">
                        <a:effectLst/>
                        <a:latin typeface="Times New Roman" panose="02020603050405020304" pitchFamily="18" charset="0"/>
                        <a:ea typeface="Calibri" panose="020F0502020204030204" pitchFamily="34" charset="0"/>
                      </a:endParaRPr>
                    </a:p>
                  </a:txBody>
                  <a:tcPr marL="0" marR="0" marT="0" marB="0"/>
                </a:tc>
                <a:extLst>
                  <a:ext uri="{0D108BD9-81ED-4DB2-BD59-A6C34878D82A}">
                    <a16:rowId xmlns:a16="http://schemas.microsoft.com/office/drawing/2014/main" xmlns="" val="10015"/>
                  </a:ext>
                </a:extLst>
              </a:tr>
            </a:tbl>
          </a:graphicData>
        </a:graphic>
      </p:graphicFrame>
      <p:sp>
        <p:nvSpPr>
          <p:cNvPr id="6" name="Title 1"/>
          <p:cNvSpPr>
            <a:spLocks noGrp="1"/>
          </p:cNvSpPr>
          <p:nvPr>
            <p:ph type="title"/>
          </p:nvPr>
        </p:nvSpPr>
        <p:spPr>
          <a:xfrm>
            <a:off x="161924" y="143073"/>
            <a:ext cx="3781425" cy="514218"/>
          </a:xfrm>
        </p:spPr>
        <p:txBody>
          <a:bodyPr>
            <a:noAutofit/>
          </a:bodyPr>
          <a:lstStyle/>
          <a:p>
            <a:r>
              <a:rPr lang="en-US" sz="2800" dirty="0" err="1" smtClean="0"/>
              <a:t>BScr</a:t>
            </a:r>
            <a:r>
              <a:rPr lang="en-US" sz="2800" dirty="0" smtClean="0"/>
              <a:t> : basic parameters</a:t>
            </a:r>
            <a:endParaRPr lang="en-US" sz="2800" dirty="0"/>
          </a:p>
        </p:txBody>
      </p:sp>
    </p:spTree>
    <p:extLst>
      <p:ext uri="{BB962C8B-B14F-4D97-AF65-F5344CB8AC3E}">
        <p14:creationId xmlns:p14="http://schemas.microsoft.com/office/powerpoint/2010/main" val="9799311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rotWithShape="1">
          <a:blip r:embed="rId2" cstate="print">
            <a:extLst>
              <a:ext uri="{28A0092B-C50C-407E-A947-70E740481C1C}">
                <a14:useLocalDpi xmlns:a14="http://schemas.microsoft.com/office/drawing/2010/main" val="0"/>
              </a:ext>
            </a:extLst>
          </a:blip>
          <a:srcRect l="38196" t="21306" r="38183" b="11497"/>
          <a:stretch/>
        </p:blipFill>
        <p:spPr>
          <a:xfrm>
            <a:off x="1262249" y="1880291"/>
            <a:ext cx="3782824" cy="5101081"/>
          </a:xfrm>
          <a:prstGeom prst="rect">
            <a:avLst/>
          </a:prstGeom>
        </p:spPr>
      </p:pic>
      <p:sp>
        <p:nvSpPr>
          <p:cNvPr id="2" name="Заголовок 1"/>
          <p:cNvSpPr>
            <a:spLocks noGrp="1"/>
          </p:cNvSpPr>
          <p:nvPr>
            <p:ph type="title"/>
          </p:nvPr>
        </p:nvSpPr>
        <p:spPr>
          <a:xfrm>
            <a:off x="1068947" y="31155"/>
            <a:ext cx="10741882" cy="751740"/>
          </a:xfrm>
        </p:spPr>
        <p:txBody>
          <a:bodyPr>
            <a:normAutofit fontScale="90000"/>
          </a:bodyPr>
          <a:lstStyle/>
          <a:p>
            <a:r>
              <a:rPr lang="en-US" sz="3200" dirty="0" smtClean="0"/>
              <a:t>The additions to the Scrapers design introduced after CDR review</a:t>
            </a:r>
            <a:endParaRPr lang="ru-RU" sz="3200" dirty="0"/>
          </a:p>
        </p:txBody>
      </p:sp>
      <p:sp>
        <p:nvSpPr>
          <p:cNvPr id="4" name="Номер слайда 3"/>
          <p:cNvSpPr>
            <a:spLocks noGrp="1"/>
          </p:cNvSpPr>
          <p:nvPr>
            <p:ph type="sldNum" sz="quarter" idx="12"/>
          </p:nvPr>
        </p:nvSpPr>
        <p:spPr>
          <a:xfrm>
            <a:off x="11343562" y="6254759"/>
            <a:ext cx="640080" cy="365125"/>
          </a:xfrm>
        </p:spPr>
        <p:txBody>
          <a:bodyPr/>
          <a:lstStyle/>
          <a:p>
            <a:fld id="{286FC162-3509-47B0-8EE8-F62AB4E3636B}" type="slidenum">
              <a:rPr lang="en-US" smtClean="0"/>
              <a:t>12</a:t>
            </a:fld>
            <a:endParaRPr lang="en-US" dirty="0"/>
          </a:p>
        </p:txBody>
      </p:sp>
      <p:pic>
        <p:nvPicPr>
          <p:cNvPr id="5" name="Рисунок 4"/>
          <p:cNvPicPr/>
          <p:nvPr/>
        </p:nvPicPr>
        <p:blipFill>
          <a:blip r:embed="rId3"/>
          <a:stretch>
            <a:fillRect/>
          </a:stretch>
        </p:blipFill>
        <p:spPr>
          <a:xfrm>
            <a:off x="5202334" y="809039"/>
            <a:ext cx="6304007" cy="5912445"/>
          </a:xfrm>
          <a:prstGeom prst="rect">
            <a:avLst/>
          </a:prstGeom>
        </p:spPr>
      </p:pic>
      <p:sp>
        <p:nvSpPr>
          <p:cNvPr id="6" name="Прямоугольник 5"/>
          <p:cNvSpPr/>
          <p:nvPr/>
        </p:nvSpPr>
        <p:spPr>
          <a:xfrm>
            <a:off x="9718441" y="1098282"/>
            <a:ext cx="2554310" cy="1200329"/>
          </a:xfrm>
          <a:prstGeom prst="rect">
            <a:avLst/>
          </a:prstGeom>
        </p:spPr>
        <p:txBody>
          <a:bodyPr wrap="square">
            <a:spAutoFit/>
          </a:bodyPr>
          <a:lstStyle/>
          <a:p>
            <a:r>
              <a:rPr lang="en-US" i="1" dirty="0">
                <a:solidFill>
                  <a:srgbClr val="0070C0"/>
                </a:solidFill>
                <a:latin typeface="Times New Roman" panose="02020603050405020304" pitchFamily="18" charset="0"/>
                <a:ea typeface="Calibri" panose="020F0502020204030204" pitchFamily="34" charset="0"/>
              </a:rPr>
              <a:t>The layout of the beam scraper mechanics and control of the blades position</a:t>
            </a:r>
            <a:endParaRPr lang="ru-RU" dirty="0">
              <a:solidFill>
                <a:srgbClr val="0070C0"/>
              </a:solidFill>
            </a:endParaRPr>
          </a:p>
        </p:txBody>
      </p:sp>
      <p:sp>
        <p:nvSpPr>
          <p:cNvPr id="7" name="TextBox 6"/>
          <p:cNvSpPr txBox="1"/>
          <p:nvPr/>
        </p:nvSpPr>
        <p:spPr>
          <a:xfrm>
            <a:off x="338826" y="727205"/>
            <a:ext cx="6877318" cy="1200329"/>
          </a:xfrm>
          <a:prstGeom prst="rect">
            <a:avLst/>
          </a:prstGeom>
          <a:noFill/>
        </p:spPr>
        <p:txBody>
          <a:bodyPr wrap="square" rtlCol="0">
            <a:spAutoFit/>
          </a:bodyPr>
          <a:lstStyle/>
          <a:p>
            <a:r>
              <a:rPr lang="en-US" b="1" dirty="0" smtClean="0"/>
              <a:t>1. The design and electric scheme of the end switches meets to the standards of GSI;</a:t>
            </a:r>
          </a:p>
          <a:p>
            <a:r>
              <a:rPr lang="en-US" b="1" dirty="0" smtClean="0"/>
              <a:t>2. The CLF-300 potentiometers are introduced  for measurement of position of each </a:t>
            </a:r>
            <a:r>
              <a:rPr lang="en-US" b="1" dirty="0"/>
              <a:t>blade </a:t>
            </a:r>
            <a:r>
              <a:rPr lang="en-US" b="1" dirty="0" smtClean="0"/>
              <a:t>.</a:t>
            </a:r>
            <a:endParaRPr lang="ru-RU" b="1" dirty="0"/>
          </a:p>
        </p:txBody>
      </p:sp>
      <p:cxnSp>
        <p:nvCxnSpPr>
          <p:cNvPr id="10" name="Прямая со стрелкой 9"/>
          <p:cNvCxnSpPr/>
          <p:nvPr/>
        </p:nvCxnSpPr>
        <p:spPr>
          <a:xfrm>
            <a:off x="4801249" y="2007439"/>
            <a:ext cx="1607927" cy="1272790"/>
          </a:xfrm>
          <a:prstGeom prst="straightConnector1">
            <a:avLst/>
          </a:prstGeom>
          <a:ln w="38100">
            <a:headEnd type="triangle" w="sm" len="lg"/>
            <a:tailEnd type="triangle" w="sm" len="lg"/>
          </a:ln>
        </p:spPr>
        <p:style>
          <a:lnRef idx="1">
            <a:schemeClr val="accent1"/>
          </a:lnRef>
          <a:fillRef idx="0">
            <a:schemeClr val="accent1"/>
          </a:fillRef>
          <a:effectRef idx="0">
            <a:schemeClr val="accent1"/>
          </a:effectRef>
          <a:fontRef idx="minor">
            <a:schemeClr val="tx1"/>
          </a:fontRef>
        </p:style>
      </p:cxnSp>
      <p:cxnSp>
        <p:nvCxnSpPr>
          <p:cNvPr id="20" name="Скругленная соединительная линия 19"/>
          <p:cNvCxnSpPr/>
          <p:nvPr/>
        </p:nvCxnSpPr>
        <p:spPr>
          <a:xfrm flipV="1">
            <a:off x="1670826" y="4369177"/>
            <a:ext cx="4769062" cy="178145"/>
          </a:xfrm>
          <a:prstGeom prst="curvedConnector3">
            <a:avLst/>
          </a:prstGeom>
          <a:ln w="44450">
            <a:headEnd type="triangle" w="sm" len="lg"/>
            <a:tailEnd type="triangle" w="sm"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89602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stretch>
            <a:fillRect/>
          </a:stretch>
        </p:blipFill>
        <p:spPr>
          <a:xfrm>
            <a:off x="334722" y="893564"/>
            <a:ext cx="8152455" cy="5744345"/>
          </a:xfrm>
          <a:prstGeom prst="rect">
            <a:avLst/>
          </a:prstGeom>
        </p:spPr>
      </p:pic>
      <p:pic>
        <p:nvPicPr>
          <p:cNvPr id="4" name="Рисунок 3"/>
          <p:cNvPicPr>
            <a:picLocks noChangeAspect="1"/>
          </p:cNvPicPr>
          <p:nvPr/>
        </p:nvPicPr>
        <p:blipFill>
          <a:blip r:embed="rId4"/>
          <a:stretch>
            <a:fillRect/>
          </a:stretch>
        </p:blipFill>
        <p:spPr>
          <a:xfrm>
            <a:off x="8073736" y="100584"/>
            <a:ext cx="4118264" cy="4475180"/>
          </a:xfrm>
          <a:prstGeom prst="rect">
            <a:avLst/>
          </a:prstGeom>
        </p:spPr>
      </p:pic>
      <p:pic>
        <p:nvPicPr>
          <p:cNvPr id="3" name="Рисунок 2"/>
          <p:cNvPicPr>
            <a:picLocks noChangeAspect="1"/>
          </p:cNvPicPr>
          <p:nvPr/>
        </p:nvPicPr>
        <p:blipFill>
          <a:blip r:embed="rId5"/>
          <a:stretch>
            <a:fillRect/>
          </a:stretch>
        </p:blipFill>
        <p:spPr>
          <a:xfrm>
            <a:off x="0" y="100584"/>
            <a:ext cx="4649273" cy="4465056"/>
          </a:xfrm>
          <a:prstGeom prst="rect">
            <a:avLst/>
          </a:prstGeom>
        </p:spPr>
      </p:pic>
      <p:sp>
        <p:nvSpPr>
          <p:cNvPr id="24581" name="Заголовок 7"/>
          <p:cNvSpPr>
            <a:spLocks noGrp="1"/>
          </p:cNvSpPr>
          <p:nvPr>
            <p:ph type="title"/>
          </p:nvPr>
        </p:nvSpPr>
        <p:spPr>
          <a:xfrm>
            <a:off x="696685" y="815452"/>
            <a:ext cx="11495315" cy="5822457"/>
          </a:xfrm>
        </p:spPr>
        <p:txBody>
          <a:bodyPr>
            <a:normAutofit/>
          </a:bodyPr>
          <a:lstStyle/>
          <a:p>
            <a:r>
              <a:rPr lang="en-US" altLang="ru-RU" sz="4000" b="1" cap="none" dirty="0" smtClean="0">
                <a:solidFill>
                  <a:schemeClr val="tx1"/>
                </a:solidFill>
                <a:latin typeface="Arial" panose="020B0604020202020204" pitchFamily="34" charset="0"/>
                <a:cs typeface="Arial" panose="020B0604020202020204" pitchFamily="34" charset="0"/>
              </a:rPr>
              <a:t>Manufacturing Process </a:t>
            </a:r>
            <a:r>
              <a:rPr lang="en-US" altLang="ru-RU" sz="4000" b="1" cap="none" dirty="0">
                <a:solidFill>
                  <a:schemeClr val="tx1"/>
                </a:solidFill>
                <a:latin typeface="Arial" panose="020B0604020202020204" pitchFamily="34" charset="0"/>
                <a:cs typeface="Arial" panose="020B0604020202020204" pitchFamily="34" charset="0"/>
              </a:rPr>
              <a:t>Chart,</a:t>
            </a:r>
            <a:br>
              <a:rPr lang="en-US" altLang="ru-RU" sz="4000" b="1" cap="none" dirty="0">
                <a:solidFill>
                  <a:schemeClr val="tx1"/>
                </a:solidFill>
                <a:latin typeface="Arial" panose="020B0604020202020204" pitchFamily="34" charset="0"/>
                <a:cs typeface="Arial" panose="020B0604020202020204" pitchFamily="34" charset="0"/>
              </a:rPr>
            </a:br>
            <a:r>
              <a:rPr lang="en-US" altLang="ru-RU" sz="4000" b="1" cap="none" dirty="0" smtClean="0">
                <a:solidFill>
                  <a:schemeClr val="tx1"/>
                </a:solidFill>
                <a:latin typeface="Arial" panose="020B0604020202020204" pitchFamily="34" charset="0"/>
                <a:cs typeface="Arial" panose="020B0604020202020204" pitchFamily="34" charset="0"/>
              </a:rPr>
              <a:t>Risk </a:t>
            </a:r>
            <a:r>
              <a:rPr lang="en-US" altLang="ru-RU" sz="4000" b="1" cap="none" dirty="0">
                <a:solidFill>
                  <a:schemeClr val="tx1"/>
                </a:solidFill>
                <a:latin typeface="Arial" panose="020B0604020202020204" pitchFamily="34" charset="0"/>
                <a:cs typeface="Arial" panose="020B0604020202020204" pitchFamily="34" charset="0"/>
              </a:rPr>
              <a:t>analysis,</a:t>
            </a:r>
            <a:br>
              <a:rPr lang="en-US" altLang="ru-RU" sz="4000" b="1" cap="none" dirty="0">
                <a:solidFill>
                  <a:schemeClr val="tx1"/>
                </a:solidFill>
                <a:latin typeface="Arial" panose="020B0604020202020204" pitchFamily="34" charset="0"/>
                <a:cs typeface="Arial" panose="020B0604020202020204" pitchFamily="34" charset="0"/>
              </a:rPr>
            </a:br>
            <a:r>
              <a:rPr lang="en-US" altLang="ru-RU" sz="4000" b="1" cap="none" dirty="0">
                <a:solidFill>
                  <a:schemeClr val="tx1"/>
                </a:solidFill>
                <a:latin typeface="Arial" panose="020B0604020202020204" pitchFamily="34" charset="0"/>
                <a:cs typeface="Arial" panose="020B0604020202020204" pitchFamily="34" charset="0"/>
              </a:rPr>
              <a:t>Control documents &amp; data </a:t>
            </a:r>
            <a:r>
              <a:rPr lang="en-US" altLang="ru-RU" sz="4000" b="1" cap="none" dirty="0" smtClean="0">
                <a:solidFill>
                  <a:schemeClr val="tx1"/>
                </a:solidFill>
                <a:latin typeface="Arial" panose="020B0604020202020204" pitchFamily="34" charset="0"/>
                <a:cs typeface="Arial" panose="020B0604020202020204" pitchFamily="34" charset="0"/>
              </a:rPr>
              <a:t>records</a:t>
            </a:r>
            <a:r>
              <a:rPr lang="en-US" altLang="ru-RU" sz="4000" b="1" cap="none" dirty="0">
                <a:solidFill>
                  <a:schemeClr val="tx1"/>
                </a:solidFill>
                <a:latin typeface="Arial" panose="020B0604020202020204" pitchFamily="34" charset="0"/>
                <a:cs typeface="Arial" panose="020B0604020202020204" pitchFamily="34" charset="0"/>
              </a:rPr>
              <a:t/>
            </a:r>
            <a:br>
              <a:rPr lang="en-US" altLang="ru-RU" sz="4000" b="1" cap="none" dirty="0">
                <a:solidFill>
                  <a:schemeClr val="tx1"/>
                </a:solidFill>
                <a:latin typeface="Arial" panose="020B0604020202020204" pitchFamily="34" charset="0"/>
                <a:cs typeface="Arial" panose="020B0604020202020204" pitchFamily="34" charset="0"/>
              </a:rPr>
            </a:br>
            <a:r>
              <a:rPr lang="en-US" altLang="ru-RU" sz="4000" b="1" cap="none" dirty="0" smtClean="0">
                <a:solidFill>
                  <a:schemeClr val="tx1"/>
                </a:solidFill>
                <a:latin typeface="Arial" panose="020B0604020202020204" pitchFamily="34" charset="0"/>
                <a:cs typeface="Arial" panose="020B0604020202020204" pitchFamily="34" charset="0"/>
              </a:rPr>
              <a:t>were discussed and approved during CDR review. </a:t>
            </a:r>
            <a:r>
              <a:rPr lang="en-US" altLang="ru-RU" sz="4000" b="1" dirty="0" smtClean="0">
                <a:solidFill>
                  <a:schemeClr val="tx1"/>
                </a:solidFill>
              </a:rPr>
              <a:t/>
            </a:r>
            <a:br>
              <a:rPr lang="en-US" altLang="ru-RU" sz="4000" b="1" dirty="0" smtClean="0">
                <a:solidFill>
                  <a:schemeClr val="tx1"/>
                </a:solidFill>
              </a:rPr>
            </a:br>
            <a:r>
              <a:rPr lang="en-US" altLang="ru-RU" sz="4000" b="1" dirty="0">
                <a:solidFill>
                  <a:schemeClr val="tx1"/>
                </a:solidFill>
              </a:rPr>
              <a:t/>
            </a:r>
            <a:br>
              <a:rPr lang="en-US" altLang="ru-RU" sz="4000" b="1" dirty="0">
                <a:solidFill>
                  <a:schemeClr val="tx1"/>
                </a:solidFill>
              </a:rPr>
            </a:br>
            <a:r>
              <a:rPr lang="en-US" altLang="ru-RU" sz="4000" b="1" cap="none" dirty="0" smtClean="0">
                <a:solidFill>
                  <a:schemeClr val="tx1"/>
                </a:solidFill>
                <a:latin typeface="Arial" panose="020B0604020202020204" pitchFamily="34" charset="0"/>
                <a:cs typeface="Arial" panose="020B0604020202020204" pitchFamily="34" charset="0"/>
              </a:rPr>
              <a:t>The test and inspection plans are described in details and uploaded to EDMS.</a:t>
            </a:r>
            <a:r>
              <a:rPr lang="en-US" altLang="ru-RU" sz="4000" cap="none" dirty="0" smtClean="0">
                <a:latin typeface="Arial" panose="020B0604020202020204" pitchFamily="34" charset="0"/>
                <a:cs typeface="Arial" panose="020B0604020202020204" pitchFamily="34" charset="0"/>
              </a:rPr>
              <a:t> </a:t>
            </a:r>
            <a:r>
              <a:rPr lang="en-US" altLang="ru-RU" cap="none" dirty="0" smtClean="0">
                <a:latin typeface="Arial" panose="020B0604020202020204" pitchFamily="34" charset="0"/>
                <a:cs typeface="Arial" panose="020B0604020202020204" pitchFamily="34" charset="0"/>
              </a:rPr>
              <a:t/>
            </a:r>
            <a:br>
              <a:rPr lang="en-US" altLang="ru-RU" cap="none" dirty="0" smtClean="0">
                <a:latin typeface="Arial" panose="020B0604020202020204" pitchFamily="34" charset="0"/>
                <a:cs typeface="Arial" panose="020B0604020202020204" pitchFamily="34" charset="0"/>
              </a:rPr>
            </a:br>
            <a:endParaRPr lang="ru-RU" altLang="ru-RU" cap="none" dirty="0" smtClean="0">
              <a:latin typeface="Arial" panose="020B0604020202020204" pitchFamily="34" charset="0"/>
              <a:cs typeface="Arial" panose="020B0604020202020204" pitchFamily="34" charset="0"/>
            </a:endParaRPr>
          </a:p>
        </p:txBody>
      </p:sp>
      <p:sp>
        <p:nvSpPr>
          <p:cNvPr id="2" name="Номер слайда 1"/>
          <p:cNvSpPr>
            <a:spLocks noGrp="1"/>
          </p:cNvSpPr>
          <p:nvPr>
            <p:ph type="sldNum" sz="quarter" idx="12"/>
          </p:nvPr>
        </p:nvSpPr>
        <p:spPr/>
        <p:txBody>
          <a:bodyPr/>
          <a:lstStyle/>
          <a:p>
            <a:pPr>
              <a:defRPr/>
            </a:pPr>
            <a:fld id="{FE03463B-E9E6-4773-BC70-C0BD8D35CCD3}" type="slidenum">
              <a:rPr lang="ru-RU" smtClean="0"/>
              <a:pPr>
                <a:defRPr/>
              </a:pPr>
              <a:t>13</a:t>
            </a:fld>
            <a:endParaRPr lang="ru-RU" dirty="0"/>
          </a:p>
        </p:txBody>
      </p:sp>
    </p:spTree>
    <p:extLst>
      <p:ext uri="{BB962C8B-B14F-4D97-AF65-F5344CB8AC3E}">
        <p14:creationId xmlns:p14="http://schemas.microsoft.com/office/powerpoint/2010/main" val="96698082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1524001" y="6597650"/>
            <a:ext cx="2508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9pPr>
          </a:lstStyle>
          <a:p>
            <a:pPr algn="r" eaLnBrk="1" hangingPunct="1"/>
            <a:endParaRPr lang="ru-RU" altLang="ru-RU" sz="1400" dirty="0">
              <a:solidFill>
                <a:srgbClr val="000000"/>
              </a:solidFill>
              <a:latin typeface="Arial Narrow" panose="020B0606020202030204" pitchFamily="34" charset="0"/>
            </a:endParaRPr>
          </a:p>
        </p:txBody>
      </p:sp>
      <p:sp>
        <p:nvSpPr>
          <p:cNvPr id="24581" name="Заголовок 7"/>
          <p:cNvSpPr>
            <a:spLocks noGrp="1"/>
          </p:cNvSpPr>
          <p:nvPr>
            <p:ph type="title"/>
          </p:nvPr>
        </p:nvSpPr>
        <p:spPr>
          <a:xfrm>
            <a:off x="1809750" y="142875"/>
            <a:ext cx="8572500" cy="571500"/>
          </a:xfrm>
        </p:spPr>
        <p:txBody>
          <a:bodyPr>
            <a:normAutofit fontScale="90000"/>
          </a:bodyPr>
          <a:lstStyle/>
          <a:p>
            <a:pPr eaLnBrk="1" hangingPunct="1"/>
            <a:r>
              <a:rPr lang="en-US" altLang="ru-RU" dirty="0" smtClean="0"/>
              <a:t>Milestones</a:t>
            </a:r>
            <a:endParaRPr lang="ru-RU" altLang="ru-RU" dirty="0" smtClean="0"/>
          </a:p>
        </p:txBody>
      </p:sp>
      <p:sp>
        <p:nvSpPr>
          <p:cNvPr id="2" name="Номер слайда 1"/>
          <p:cNvSpPr>
            <a:spLocks noGrp="1"/>
          </p:cNvSpPr>
          <p:nvPr>
            <p:ph type="sldNum" sz="quarter" idx="12"/>
          </p:nvPr>
        </p:nvSpPr>
        <p:spPr/>
        <p:txBody>
          <a:bodyPr/>
          <a:lstStyle/>
          <a:p>
            <a:pPr>
              <a:defRPr/>
            </a:pPr>
            <a:fld id="{FE03463B-E9E6-4773-BC70-C0BD8D35CCD3}" type="slidenum">
              <a:rPr lang="ru-RU" smtClean="0"/>
              <a:pPr>
                <a:defRPr/>
              </a:pPr>
              <a:t>14</a:t>
            </a:fld>
            <a:endParaRPr lang="ru-RU" dirty="0"/>
          </a:p>
        </p:txBody>
      </p:sp>
      <p:sp>
        <p:nvSpPr>
          <p:cNvPr id="9" name="Объект 2"/>
          <p:cNvSpPr>
            <a:spLocks noGrp="1"/>
          </p:cNvSpPr>
          <p:nvPr>
            <p:ph idx="1"/>
          </p:nvPr>
        </p:nvSpPr>
        <p:spPr>
          <a:xfrm>
            <a:off x="628649" y="866349"/>
            <a:ext cx="10753725" cy="5642027"/>
          </a:xfrm>
        </p:spPr>
        <p:txBody>
          <a:bodyPr>
            <a:normAutofit/>
          </a:bodyPr>
          <a:lstStyle/>
          <a:p>
            <a:pPr lvl="0"/>
            <a:r>
              <a:rPr lang="en-US" sz="2200" dirty="0">
                <a:solidFill>
                  <a:srgbClr val="002060"/>
                </a:solidFill>
              </a:rPr>
              <a:t>June 2019 –October 2019: preparation and </a:t>
            </a:r>
            <a:r>
              <a:rPr lang="en-US" sz="2200" b="1" dirty="0">
                <a:solidFill>
                  <a:srgbClr val="002060"/>
                </a:solidFill>
              </a:rPr>
              <a:t>passing milestone M6 (CDR)</a:t>
            </a:r>
          </a:p>
          <a:p>
            <a:pPr lvl="0"/>
            <a:endParaRPr lang="ru-RU" sz="2200" dirty="0">
              <a:solidFill>
                <a:srgbClr val="002060"/>
              </a:solidFill>
            </a:endParaRPr>
          </a:p>
          <a:p>
            <a:pPr lvl="0"/>
            <a:r>
              <a:rPr lang="en-US" sz="2200" dirty="0">
                <a:solidFill>
                  <a:srgbClr val="002060"/>
                </a:solidFill>
              </a:rPr>
              <a:t> November 2019 – January 2020: detail designing, preparation of drawings</a:t>
            </a:r>
            <a:r>
              <a:rPr lang="en-US" sz="2200" b="1" dirty="0">
                <a:solidFill>
                  <a:srgbClr val="002060"/>
                </a:solidFill>
              </a:rPr>
              <a:t>. Passing milestone M7 (FDR)</a:t>
            </a:r>
            <a:r>
              <a:rPr lang="en-US" sz="2200" dirty="0">
                <a:solidFill>
                  <a:srgbClr val="002060"/>
                </a:solidFill>
              </a:rPr>
              <a:t>. Purchasing required accessories, materials, components</a:t>
            </a:r>
            <a:endParaRPr lang="ru-RU" sz="2200" dirty="0">
              <a:solidFill>
                <a:srgbClr val="002060"/>
              </a:solidFill>
            </a:endParaRPr>
          </a:p>
          <a:p>
            <a:pPr lvl="0"/>
            <a:endParaRPr lang="en-US" sz="2200" dirty="0">
              <a:solidFill>
                <a:srgbClr val="002060"/>
              </a:solidFill>
            </a:endParaRPr>
          </a:p>
          <a:p>
            <a:pPr lvl="0"/>
            <a:r>
              <a:rPr lang="en-US" sz="2200" dirty="0">
                <a:solidFill>
                  <a:srgbClr val="002060"/>
                </a:solidFill>
              </a:rPr>
              <a:t>February 2020 – October 2020: tooling production, </a:t>
            </a:r>
            <a:r>
              <a:rPr lang="en-US" sz="2200" dirty="0" smtClean="0">
                <a:solidFill>
                  <a:srgbClr val="002060"/>
                </a:solidFill>
              </a:rPr>
              <a:t>production</a:t>
            </a:r>
            <a:r>
              <a:rPr lang="en-US" sz="2200" dirty="0">
                <a:solidFill>
                  <a:srgbClr val="002060"/>
                </a:solidFill>
              </a:rPr>
              <a:t>, manufacturing </a:t>
            </a:r>
            <a:r>
              <a:rPr lang="en-US" sz="2200" dirty="0" smtClean="0">
                <a:solidFill>
                  <a:srgbClr val="002060"/>
                </a:solidFill>
              </a:rPr>
              <a:t>at </a:t>
            </a:r>
            <a:r>
              <a:rPr lang="en-US" sz="2200" dirty="0">
                <a:solidFill>
                  <a:srgbClr val="002060"/>
                </a:solidFill>
              </a:rPr>
              <a:t>experimental </a:t>
            </a:r>
            <a:r>
              <a:rPr lang="en-US" sz="2200" dirty="0" smtClean="0">
                <a:solidFill>
                  <a:srgbClr val="002060"/>
                </a:solidFill>
              </a:rPr>
              <a:t>workshop</a:t>
            </a:r>
          </a:p>
          <a:p>
            <a:pPr lvl="0"/>
            <a:endParaRPr lang="en-US" sz="2200" dirty="0">
              <a:solidFill>
                <a:srgbClr val="002060"/>
              </a:solidFill>
            </a:endParaRPr>
          </a:p>
          <a:p>
            <a:pPr lvl="0"/>
            <a:r>
              <a:rPr lang="en-US" sz="2200" dirty="0">
                <a:solidFill>
                  <a:srgbClr val="002060"/>
                </a:solidFill>
              </a:rPr>
              <a:t>November 2020 –</a:t>
            </a:r>
            <a:r>
              <a:rPr lang="ru-RU" sz="2200" dirty="0">
                <a:solidFill>
                  <a:srgbClr val="002060"/>
                </a:solidFill>
              </a:rPr>
              <a:t> </a:t>
            </a:r>
            <a:r>
              <a:rPr lang="en-US" sz="2200" dirty="0">
                <a:solidFill>
                  <a:srgbClr val="002060"/>
                </a:solidFill>
              </a:rPr>
              <a:t>January 2021: </a:t>
            </a:r>
            <a:r>
              <a:rPr lang="en-US" sz="2200" b="1" dirty="0">
                <a:solidFill>
                  <a:srgbClr val="002060"/>
                </a:solidFill>
              </a:rPr>
              <a:t>testing, QA, calibration, </a:t>
            </a:r>
            <a:r>
              <a:rPr lang="en-US" sz="2200" b="1" dirty="0" err="1">
                <a:solidFill>
                  <a:srgbClr val="002060"/>
                </a:solidFill>
              </a:rPr>
              <a:t>FoS</a:t>
            </a:r>
            <a:r>
              <a:rPr lang="en-US" sz="2200" b="1" dirty="0">
                <a:solidFill>
                  <a:srgbClr val="002060"/>
                </a:solidFill>
              </a:rPr>
              <a:t> revision. Passing milestone M8 [ March 2021]</a:t>
            </a:r>
            <a:endParaRPr lang="ru-RU" sz="2200" dirty="0">
              <a:solidFill>
                <a:srgbClr val="002060"/>
              </a:solidFill>
            </a:endParaRPr>
          </a:p>
          <a:p>
            <a:pPr marL="0" indent="0">
              <a:buNone/>
            </a:pPr>
            <a:endParaRPr lang="en-US" sz="2200" dirty="0">
              <a:solidFill>
                <a:srgbClr val="002060"/>
              </a:solidFill>
            </a:endParaRPr>
          </a:p>
          <a:p>
            <a:pPr lvl="0"/>
            <a:r>
              <a:rPr lang="en-US" sz="2200" dirty="0">
                <a:solidFill>
                  <a:srgbClr val="002060"/>
                </a:solidFill>
              </a:rPr>
              <a:t>December 2023 – </a:t>
            </a:r>
            <a:r>
              <a:rPr lang="en-US" sz="2200" dirty="0" smtClean="0">
                <a:solidFill>
                  <a:srgbClr val="002060"/>
                </a:solidFill>
              </a:rPr>
              <a:t>January</a:t>
            </a:r>
            <a:r>
              <a:rPr lang="en-US" sz="2200" dirty="0" smtClean="0">
                <a:solidFill>
                  <a:srgbClr val="002060"/>
                </a:solidFill>
              </a:rPr>
              <a:t> </a:t>
            </a:r>
            <a:r>
              <a:rPr lang="en-US" sz="2200" dirty="0">
                <a:solidFill>
                  <a:srgbClr val="002060"/>
                </a:solidFill>
              </a:rPr>
              <a:t>2023: final installation in CR tunnel</a:t>
            </a:r>
            <a:endParaRPr lang="ru-RU" sz="2200" dirty="0">
              <a:solidFill>
                <a:srgbClr val="002060"/>
              </a:solidFill>
            </a:endParaRPr>
          </a:p>
          <a:p>
            <a:pPr marL="0" indent="0">
              <a:buNone/>
            </a:pPr>
            <a:endParaRPr lang="ru-RU" sz="2200" dirty="0">
              <a:solidFill>
                <a:srgbClr val="002060"/>
              </a:solidFill>
            </a:endParaRPr>
          </a:p>
        </p:txBody>
      </p:sp>
    </p:spTree>
    <p:extLst>
      <p:ext uri="{BB962C8B-B14F-4D97-AF65-F5344CB8AC3E}">
        <p14:creationId xmlns:p14="http://schemas.microsoft.com/office/powerpoint/2010/main" val="190051332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0" name="TextShape 1"/>
          <p:cNvSpPr txBox="1"/>
          <p:nvPr/>
        </p:nvSpPr>
        <p:spPr>
          <a:xfrm>
            <a:off x="2065972" y="1457914"/>
            <a:ext cx="8229240" cy="2568397"/>
          </a:xfrm>
          <a:prstGeom prst="rect">
            <a:avLst/>
          </a:prstGeom>
          <a:solidFill>
            <a:srgbClr val="FFFFCC"/>
          </a:solidFill>
          <a:ln>
            <a:noFill/>
          </a:ln>
        </p:spPr>
        <p:txBody>
          <a:bodyPr anchor="ctr"/>
          <a:lstStyle/>
          <a:p>
            <a:pPr algn="ctr">
              <a:lnSpc>
                <a:spcPct val="100000"/>
              </a:lnSpc>
            </a:pPr>
            <a:r>
              <a:rPr lang="en-US" sz="3200" b="1" spc="-1" dirty="0">
                <a:solidFill>
                  <a:srgbClr val="C00000"/>
                </a:solidFill>
                <a:uFill>
                  <a:solidFill>
                    <a:srgbClr val="FFFFFF"/>
                  </a:solidFill>
                </a:uFill>
                <a:latin typeface="Courier New"/>
              </a:rPr>
              <a:t>Thank you for your </a:t>
            </a:r>
            <a:r>
              <a:rPr lang="en-US" sz="3200" b="1" spc="-1" dirty="0" smtClean="0">
                <a:solidFill>
                  <a:srgbClr val="C00000"/>
                </a:solidFill>
                <a:uFill>
                  <a:solidFill>
                    <a:srgbClr val="FFFFFF"/>
                  </a:solidFill>
                </a:uFill>
                <a:latin typeface="Courier New"/>
              </a:rPr>
              <a:t>attention</a:t>
            </a:r>
            <a:r>
              <a:rPr lang="en-US" sz="3200" b="1" spc="-1" dirty="0">
                <a:solidFill>
                  <a:srgbClr val="C00000"/>
                </a:solidFill>
                <a:uFill>
                  <a:solidFill>
                    <a:srgbClr val="FFFFFF"/>
                  </a:solidFill>
                </a:uFill>
                <a:latin typeface="Courier New"/>
              </a:rPr>
              <a:t>!</a:t>
            </a:r>
          </a:p>
          <a:p>
            <a:pPr algn="ctr">
              <a:lnSpc>
                <a:spcPct val="100000"/>
              </a:lnSpc>
            </a:pPr>
            <a:endParaRPr lang="en-US" sz="3200" b="1" spc="-1" dirty="0">
              <a:solidFill>
                <a:srgbClr val="C00000"/>
              </a:solidFill>
              <a:uFill>
                <a:solidFill>
                  <a:srgbClr val="FFFFFF"/>
                </a:solidFill>
              </a:uFill>
              <a:latin typeface="Courier New"/>
            </a:endParaRPr>
          </a:p>
          <a:p>
            <a:pPr algn="ctr">
              <a:lnSpc>
                <a:spcPct val="100000"/>
              </a:lnSpc>
            </a:pPr>
            <a:r>
              <a:rPr lang="ru-RU" sz="3200" b="1" spc="-1" dirty="0" err="1">
                <a:solidFill>
                  <a:srgbClr val="C00000"/>
                </a:solidFill>
                <a:uFill>
                  <a:solidFill>
                    <a:srgbClr val="FFFFFF"/>
                  </a:solidFill>
                </a:uFill>
                <a:latin typeface="Courier New"/>
              </a:rPr>
              <a:t>Questions</a:t>
            </a:r>
            <a:r>
              <a:rPr lang="en-US" sz="3200" b="1" spc="-1" dirty="0">
                <a:solidFill>
                  <a:srgbClr val="C00000"/>
                </a:solidFill>
                <a:uFill>
                  <a:solidFill>
                    <a:srgbClr val="FFFFFF"/>
                  </a:solidFill>
                </a:uFill>
                <a:latin typeface="Courier New"/>
              </a:rPr>
              <a:t> ?</a:t>
            </a:r>
            <a:endParaRPr lang="ru-RU" sz="4000" spc="-1" dirty="0">
              <a:solidFill>
                <a:srgbClr val="000000"/>
              </a:solidFill>
              <a:uFill>
                <a:solidFill>
                  <a:srgbClr val="FFFFFF"/>
                </a:solidFill>
              </a:uFill>
              <a:latin typeface="Arial"/>
            </a:endParaRPr>
          </a:p>
        </p:txBody>
      </p:sp>
      <p:sp>
        <p:nvSpPr>
          <p:cNvPr id="141" name="TextShape 2"/>
          <p:cNvSpPr txBox="1"/>
          <p:nvPr/>
        </p:nvSpPr>
        <p:spPr>
          <a:xfrm>
            <a:off x="9882120" y="6429240"/>
            <a:ext cx="642600" cy="291600"/>
          </a:xfrm>
          <a:prstGeom prst="rect">
            <a:avLst/>
          </a:prstGeom>
          <a:noFill/>
          <a:ln>
            <a:noFill/>
          </a:ln>
        </p:spPr>
        <p:txBody>
          <a:bodyPr anchor="ctr"/>
          <a:lstStyle/>
          <a:p>
            <a:pPr algn="r">
              <a:lnSpc>
                <a:spcPct val="100000"/>
              </a:lnSpc>
            </a:pPr>
            <a:fld id="{9BDAA707-E12C-4A4E-A697-287851E13D21}" type="slidenum">
              <a:rPr lang="ru-RU" sz="1200" spc="-1">
                <a:solidFill>
                  <a:srgbClr val="8B8B8B"/>
                </a:solidFill>
                <a:uFill>
                  <a:solidFill>
                    <a:srgbClr val="FFFFFF"/>
                  </a:solidFill>
                </a:uFill>
                <a:latin typeface="Calibri"/>
              </a:rPr>
              <a:t>15</a:t>
            </a:fld>
            <a:endParaRPr lang="ru-RU" sz="1400"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22195845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286FC162-3509-47B0-8EE8-F62AB4E3636B}" type="slidenum">
              <a:rPr lang="en-US" smtClean="0"/>
              <a:t>16</a:t>
            </a:fld>
            <a:endParaRPr lang="en-US"/>
          </a:p>
        </p:txBody>
      </p:sp>
      <p:sp>
        <p:nvSpPr>
          <p:cNvPr id="4" name="TextBox 3"/>
          <p:cNvSpPr txBox="1"/>
          <p:nvPr/>
        </p:nvSpPr>
        <p:spPr>
          <a:xfrm>
            <a:off x="3992450" y="2253803"/>
            <a:ext cx="4623516" cy="1323439"/>
          </a:xfrm>
          <a:prstGeom prst="rect">
            <a:avLst/>
          </a:prstGeom>
          <a:noFill/>
        </p:spPr>
        <p:txBody>
          <a:bodyPr wrap="square" rtlCol="0">
            <a:spAutoFit/>
          </a:bodyPr>
          <a:lstStyle/>
          <a:p>
            <a:pPr algn="ctr"/>
            <a:r>
              <a:rPr lang="en-US" sz="8000" dirty="0" smtClean="0"/>
              <a:t>Back up</a:t>
            </a:r>
            <a:endParaRPr lang="ru-RU" sz="8000" dirty="0"/>
          </a:p>
        </p:txBody>
      </p:sp>
    </p:spTree>
    <p:extLst>
      <p:ext uri="{BB962C8B-B14F-4D97-AF65-F5344CB8AC3E}">
        <p14:creationId xmlns:p14="http://schemas.microsoft.com/office/powerpoint/2010/main" val="3771917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Заголовок 7"/>
          <p:cNvSpPr>
            <a:spLocks noGrp="1"/>
          </p:cNvSpPr>
          <p:nvPr>
            <p:ph type="title"/>
          </p:nvPr>
        </p:nvSpPr>
        <p:spPr>
          <a:xfrm>
            <a:off x="4046780" y="156588"/>
            <a:ext cx="6055692" cy="948907"/>
          </a:xfrm>
        </p:spPr>
        <p:txBody>
          <a:bodyPr>
            <a:normAutofit fontScale="90000"/>
          </a:bodyPr>
          <a:lstStyle/>
          <a:p>
            <a:r>
              <a:rPr lang="en-US" altLang="ru-RU" sz="4000" dirty="0" smtClean="0"/>
              <a:t>Manufacturing Process Chart</a:t>
            </a:r>
            <a:endParaRPr lang="ru-RU" altLang="ru-RU" dirty="0" smtClean="0"/>
          </a:p>
        </p:txBody>
      </p:sp>
      <p:sp>
        <p:nvSpPr>
          <p:cNvPr id="2" name="Номер слайда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E03463B-E9E6-4773-BC70-C0BD8D35CCD3}" type="slidenum">
              <a:rPr kumimoji="0" lang="ru-RU" sz="1400" b="1" i="0" u="none" strike="noStrike" kern="1200" cap="none" spc="0" normalizeH="0" baseline="0" noProof="0" smtClean="0">
                <a:ln>
                  <a:noFill/>
                </a:ln>
                <a:solidFill>
                  <a:srgbClr val="FFFFFF"/>
                </a:solidFill>
                <a:effectLst/>
                <a:uLnTx/>
                <a:uFillTx/>
                <a:latin typeface="Cambria" panose="02040503050406030204" pitchFamily="18"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ru-RU" sz="1400" b="1" i="0" u="none" strike="noStrike" kern="1200" cap="none" spc="0" normalizeH="0" baseline="0" noProof="0" dirty="0">
              <a:ln>
                <a:noFill/>
              </a:ln>
              <a:solidFill>
                <a:srgbClr val="FFFFFF"/>
              </a:solidFill>
              <a:effectLst/>
              <a:uLnTx/>
              <a:uFillTx/>
              <a:latin typeface="Cambria" panose="02040503050406030204" pitchFamily="18" charset="0"/>
              <a:ea typeface="+mn-ea"/>
              <a:cs typeface="+mn-cs"/>
            </a:endParaRPr>
          </a:p>
        </p:txBody>
      </p:sp>
      <p:grpSp>
        <p:nvGrpSpPr>
          <p:cNvPr id="8" name="Group 8"/>
          <p:cNvGrpSpPr/>
          <p:nvPr/>
        </p:nvGrpSpPr>
        <p:grpSpPr>
          <a:xfrm>
            <a:off x="5748746" y="3800748"/>
            <a:ext cx="1621484" cy="613952"/>
            <a:chOff x="6322423" y="5421088"/>
            <a:chExt cx="1621484" cy="613952"/>
          </a:xfrm>
        </p:grpSpPr>
        <p:sp>
          <p:nvSpPr>
            <p:cNvPr id="9" name="Rectangle 6"/>
            <p:cNvSpPr/>
            <p:nvPr/>
          </p:nvSpPr>
          <p:spPr>
            <a:xfrm>
              <a:off x="6322423" y="5425440"/>
              <a:ext cx="1611086" cy="609600"/>
            </a:xfrm>
            <a:prstGeom prst="rect">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0" name="TextBox 9"/>
            <p:cNvSpPr txBox="1"/>
            <p:nvPr/>
          </p:nvSpPr>
          <p:spPr>
            <a:xfrm>
              <a:off x="6332821" y="5421088"/>
              <a:ext cx="1611086" cy="523220"/>
            </a:xfrm>
            <a:prstGeom prst="rect">
              <a:avLst/>
            </a:prstGeom>
            <a:noFill/>
            <a:ln>
              <a:solidFill>
                <a:schemeClr val="accent6">
                  <a:lumMod val="7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Rockwell" panose="02060603020205020403"/>
                  <a:ea typeface="+mn-ea"/>
                  <a:cs typeface="+mn-cs"/>
                </a:rPr>
                <a:t>Beam </a:t>
              </a:r>
              <a:r>
                <a:rPr kumimoji="0" lang="en-US" sz="1400" b="0" i="0" u="none" strike="noStrike" kern="1200" cap="none" spc="0" normalizeH="0" baseline="0" noProof="0" dirty="0" smtClean="0">
                  <a:ln>
                    <a:noFill/>
                  </a:ln>
                  <a:solidFill>
                    <a:prstClr val="black"/>
                  </a:solidFill>
                  <a:effectLst/>
                  <a:uLnTx/>
                  <a:uFillTx/>
                  <a:latin typeface="Rockwell" panose="02060603020205020403"/>
                  <a:ea typeface="+mn-ea"/>
                  <a:cs typeface="+mn-cs"/>
                </a:rPr>
                <a:t>Scraper </a:t>
              </a:r>
              <a:r>
                <a:rPr kumimoji="0" lang="en-US" sz="1400" b="0" i="0" u="none" strike="noStrike" kern="1200" cap="none" spc="0" normalizeH="0" baseline="0" noProof="0" dirty="0">
                  <a:ln>
                    <a:noFill/>
                  </a:ln>
                  <a:solidFill>
                    <a:prstClr val="black"/>
                  </a:solidFill>
                  <a:effectLst/>
                  <a:uLnTx/>
                  <a:uFillTx/>
                  <a:latin typeface="Rockwell" panose="02060603020205020403"/>
                  <a:ea typeface="+mn-ea"/>
                  <a:cs typeface="+mn-cs"/>
                </a:rPr>
                <a:t>assembling</a:t>
              </a:r>
            </a:p>
          </p:txBody>
        </p:sp>
      </p:grpSp>
      <p:grpSp>
        <p:nvGrpSpPr>
          <p:cNvPr id="11" name="Group 9"/>
          <p:cNvGrpSpPr/>
          <p:nvPr/>
        </p:nvGrpSpPr>
        <p:grpSpPr>
          <a:xfrm>
            <a:off x="5728448" y="2884442"/>
            <a:ext cx="1631385" cy="610975"/>
            <a:chOff x="6302124" y="5424065"/>
            <a:chExt cx="1631385" cy="610975"/>
          </a:xfrm>
        </p:grpSpPr>
        <p:sp>
          <p:nvSpPr>
            <p:cNvPr id="12" name="Rectangle 10"/>
            <p:cNvSpPr/>
            <p:nvPr/>
          </p:nvSpPr>
          <p:spPr>
            <a:xfrm>
              <a:off x="6322423" y="5425440"/>
              <a:ext cx="1611086" cy="609600"/>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3" name="TextBox 12"/>
            <p:cNvSpPr txBox="1"/>
            <p:nvPr/>
          </p:nvSpPr>
          <p:spPr>
            <a:xfrm>
              <a:off x="6302124" y="5424065"/>
              <a:ext cx="163138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Rockwell" panose="02060603020205020403"/>
                  <a:ea typeface="+mn-ea"/>
                  <a:cs typeface="+mn-cs"/>
                </a:rPr>
                <a:t>Blades </a:t>
              </a:r>
              <a:r>
                <a:rPr kumimoji="0" lang="en-US" sz="1400" b="0" i="0" u="none" strike="noStrike" kern="1200" cap="none" spc="0" normalizeH="0" baseline="0" noProof="0" dirty="0">
                  <a:ln>
                    <a:noFill/>
                  </a:ln>
                  <a:solidFill>
                    <a:prstClr val="black"/>
                  </a:solidFill>
                  <a:effectLst/>
                  <a:uLnTx/>
                  <a:uFillTx/>
                  <a:latin typeface="Rockwell" panose="02060603020205020403"/>
                  <a:ea typeface="+mn-ea"/>
                  <a:cs typeface="+mn-cs"/>
                </a:rPr>
                <a:t>assembling</a:t>
              </a:r>
            </a:p>
          </p:txBody>
        </p:sp>
      </p:grpSp>
      <p:grpSp>
        <p:nvGrpSpPr>
          <p:cNvPr id="17" name="Group 15"/>
          <p:cNvGrpSpPr/>
          <p:nvPr/>
        </p:nvGrpSpPr>
        <p:grpSpPr>
          <a:xfrm>
            <a:off x="5743660" y="4720032"/>
            <a:ext cx="1616173" cy="609600"/>
            <a:chOff x="6317336" y="5425440"/>
            <a:chExt cx="1616173" cy="609600"/>
          </a:xfrm>
        </p:grpSpPr>
        <p:sp>
          <p:nvSpPr>
            <p:cNvPr id="18" name="Rectangle 16"/>
            <p:cNvSpPr/>
            <p:nvPr/>
          </p:nvSpPr>
          <p:spPr>
            <a:xfrm>
              <a:off x="6322423" y="5425440"/>
              <a:ext cx="1611086" cy="609600"/>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9" name="TextBox 18"/>
            <p:cNvSpPr txBox="1"/>
            <p:nvPr/>
          </p:nvSpPr>
          <p:spPr>
            <a:xfrm>
              <a:off x="6317336" y="5445567"/>
              <a:ext cx="161617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Rockwell" panose="02060603020205020403"/>
                  <a:ea typeface="+mn-ea"/>
                  <a:cs typeface="+mn-cs"/>
                </a:rPr>
                <a:t>Vacuum chamber assembling</a:t>
              </a:r>
            </a:p>
          </p:txBody>
        </p:sp>
      </p:grpSp>
      <p:grpSp>
        <p:nvGrpSpPr>
          <p:cNvPr id="20" name="Group 18"/>
          <p:cNvGrpSpPr/>
          <p:nvPr/>
        </p:nvGrpSpPr>
        <p:grpSpPr>
          <a:xfrm>
            <a:off x="7896984" y="2893679"/>
            <a:ext cx="1621484" cy="610131"/>
            <a:chOff x="6312025" y="5424909"/>
            <a:chExt cx="1621484" cy="610131"/>
          </a:xfrm>
        </p:grpSpPr>
        <p:sp>
          <p:nvSpPr>
            <p:cNvPr id="21" name="Rectangle 19"/>
            <p:cNvSpPr/>
            <p:nvPr/>
          </p:nvSpPr>
          <p:spPr>
            <a:xfrm>
              <a:off x="6322423" y="5425440"/>
              <a:ext cx="1611086" cy="609600"/>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22" name="TextBox 21"/>
            <p:cNvSpPr txBox="1"/>
            <p:nvPr/>
          </p:nvSpPr>
          <p:spPr>
            <a:xfrm>
              <a:off x="6312025" y="5424909"/>
              <a:ext cx="162148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Rockwell" panose="02060603020205020403"/>
                  <a:ea typeface="+mn-ea"/>
                  <a:cs typeface="+mn-cs"/>
                </a:rPr>
                <a:t>CD, AW</a:t>
              </a:r>
            </a:p>
          </p:txBody>
        </p:sp>
      </p:grpSp>
      <p:grpSp>
        <p:nvGrpSpPr>
          <p:cNvPr id="23" name="Group 21"/>
          <p:cNvGrpSpPr/>
          <p:nvPr/>
        </p:nvGrpSpPr>
        <p:grpSpPr>
          <a:xfrm>
            <a:off x="7921285" y="4711700"/>
            <a:ext cx="1621484" cy="738664"/>
            <a:chOff x="6312025" y="5425440"/>
            <a:chExt cx="1621484" cy="738664"/>
          </a:xfrm>
        </p:grpSpPr>
        <p:sp>
          <p:nvSpPr>
            <p:cNvPr id="24" name="Rectangle 22"/>
            <p:cNvSpPr/>
            <p:nvPr/>
          </p:nvSpPr>
          <p:spPr>
            <a:xfrm>
              <a:off x="6322423" y="5425440"/>
              <a:ext cx="1611086" cy="609600"/>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25" name="TextBox 24"/>
            <p:cNvSpPr txBox="1"/>
            <p:nvPr/>
          </p:nvSpPr>
          <p:spPr>
            <a:xfrm>
              <a:off x="6312025" y="5425440"/>
              <a:ext cx="1621484"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Rockwell" panose="02060603020205020403"/>
                  <a:ea typeface="+mn-ea"/>
                  <a:cs typeface="+mn-cs"/>
                </a:rPr>
                <a:t>DA, Mechanical tests, UHV test, QA</a:t>
              </a:r>
            </a:p>
          </p:txBody>
        </p:sp>
      </p:grpSp>
      <p:grpSp>
        <p:nvGrpSpPr>
          <p:cNvPr id="26" name="Group 24"/>
          <p:cNvGrpSpPr/>
          <p:nvPr/>
        </p:nvGrpSpPr>
        <p:grpSpPr>
          <a:xfrm>
            <a:off x="4708072" y="5535710"/>
            <a:ext cx="1040674" cy="534109"/>
            <a:chOff x="6322423" y="5425440"/>
            <a:chExt cx="1611086" cy="609600"/>
          </a:xfrm>
        </p:grpSpPr>
        <p:sp>
          <p:nvSpPr>
            <p:cNvPr id="27" name="Rectangle 25"/>
            <p:cNvSpPr/>
            <p:nvPr/>
          </p:nvSpPr>
          <p:spPr>
            <a:xfrm>
              <a:off x="6322423" y="5425440"/>
              <a:ext cx="1611086" cy="609600"/>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28" name="TextBox 27"/>
            <p:cNvSpPr txBox="1"/>
            <p:nvPr/>
          </p:nvSpPr>
          <p:spPr>
            <a:xfrm>
              <a:off x="6322423" y="5468629"/>
              <a:ext cx="1579661" cy="3161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Rockwell" panose="02060603020205020403"/>
                  <a:ea typeface="+mn-ea"/>
                  <a:cs typeface="+mn-cs"/>
                </a:rPr>
                <a:t>Materials</a:t>
              </a:r>
            </a:p>
          </p:txBody>
        </p:sp>
      </p:grpSp>
      <p:grpSp>
        <p:nvGrpSpPr>
          <p:cNvPr id="29" name="Group 27"/>
          <p:cNvGrpSpPr/>
          <p:nvPr/>
        </p:nvGrpSpPr>
        <p:grpSpPr>
          <a:xfrm>
            <a:off x="6033952" y="5535710"/>
            <a:ext cx="1040674" cy="534109"/>
            <a:chOff x="6322423" y="5425440"/>
            <a:chExt cx="1611086" cy="1064141"/>
          </a:xfrm>
        </p:grpSpPr>
        <p:sp>
          <p:nvSpPr>
            <p:cNvPr id="30" name="Rectangle 28"/>
            <p:cNvSpPr/>
            <p:nvPr/>
          </p:nvSpPr>
          <p:spPr>
            <a:xfrm>
              <a:off x="6322423" y="5425440"/>
              <a:ext cx="1611086" cy="1064141"/>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1" name="TextBox 30"/>
            <p:cNvSpPr txBox="1"/>
            <p:nvPr/>
          </p:nvSpPr>
          <p:spPr>
            <a:xfrm>
              <a:off x="6322423" y="5468631"/>
              <a:ext cx="1611086" cy="55188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Rockwell" panose="02060603020205020403"/>
                  <a:ea typeface="+mn-ea"/>
                  <a:cs typeface="+mn-cs"/>
                </a:rPr>
                <a:t>FPM</a:t>
              </a:r>
            </a:p>
          </p:txBody>
        </p:sp>
      </p:grpSp>
      <p:grpSp>
        <p:nvGrpSpPr>
          <p:cNvPr id="32" name="Group 33"/>
          <p:cNvGrpSpPr/>
          <p:nvPr/>
        </p:nvGrpSpPr>
        <p:grpSpPr>
          <a:xfrm>
            <a:off x="7302177" y="5535712"/>
            <a:ext cx="1040674" cy="535127"/>
            <a:chOff x="6322423" y="5423412"/>
            <a:chExt cx="1611086" cy="1066169"/>
          </a:xfrm>
        </p:grpSpPr>
        <p:sp>
          <p:nvSpPr>
            <p:cNvPr id="33" name="Rectangle 34"/>
            <p:cNvSpPr/>
            <p:nvPr/>
          </p:nvSpPr>
          <p:spPr>
            <a:xfrm>
              <a:off x="6322423" y="5425440"/>
              <a:ext cx="1611086" cy="1064141"/>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4" name="TextBox 33"/>
            <p:cNvSpPr txBox="1"/>
            <p:nvPr/>
          </p:nvSpPr>
          <p:spPr>
            <a:xfrm>
              <a:off x="6322423" y="5423412"/>
              <a:ext cx="1611086" cy="55188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Rockwell" panose="02060603020205020403"/>
                  <a:ea typeface="+mn-ea"/>
                  <a:cs typeface="+mn-cs"/>
                </a:rPr>
                <a:t>CD, AW</a:t>
              </a:r>
            </a:p>
          </p:txBody>
        </p:sp>
      </p:grpSp>
      <p:grpSp>
        <p:nvGrpSpPr>
          <p:cNvPr id="47" name="Group 48"/>
          <p:cNvGrpSpPr/>
          <p:nvPr/>
        </p:nvGrpSpPr>
        <p:grpSpPr>
          <a:xfrm>
            <a:off x="4528107" y="2073535"/>
            <a:ext cx="1224698" cy="591638"/>
            <a:chOff x="6322423" y="5425440"/>
            <a:chExt cx="1611086" cy="1064141"/>
          </a:xfrm>
        </p:grpSpPr>
        <p:sp>
          <p:nvSpPr>
            <p:cNvPr id="48" name="Rectangle 49"/>
            <p:cNvSpPr/>
            <p:nvPr/>
          </p:nvSpPr>
          <p:spPr>
            <a:xfrm>
              <a:off x="6322423" y="5425440"/>
              <a:ext cx="1611086" cy="1064141"/>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49" name="TextBox 48"/>
            <p:cNvSpPr txBox="1"/>
            <p:nvPr/>
          </p:nvSpPr>
          <p:spPr>
            <a:xfrm>
              <a:off x="6322423" y="5468631"/>
              <a:ext cx="1611086" cy="498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Rockwell" panose="02060603020205020403"/>
                  <a:ea typeface="+mn-ea"/>
                  <a:cs typeface="+mn-cs"/>
                </a:rPr>
                <a:t>Materials</a:t>
              </a:r>
            </a:p>
          </p:txBody>
        </p:sp>
      </p:grpSp>
      <p:grpSp>
        <p:nvGrpSpPr>
          <p:cNvPr id="50" name="Group 51"/>
          <p:cNvGrpSpPr/>
          <p:nvPr/>
        </p:nvGrpSpPr>
        <p:grpSpPr>
          <a:xfrm>
            <a:off x="7359832" y="2083011"/>
            <a:ext cx="1167130" cy="587814"/>
            <a:chOff x="6322423" y="5421832"/>
            <a:chExt cx="1611086" cy="1067749"/>
          </a:xfrm>
        </p:grpSpPr>
        <p:sp>
          <p:nvSpPr>
            <p:cNvPr id="51" name="Rectangle 52"/>
            <p:cNvSpPr/>
            <p:nvPr/>
          </p:nvSpPr>
          <p:spPr>
            <a:xfrm>
              <a:off x="6322423" y="5425440"/>
              <a:ext cx="1611086" cy="1064141"/>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52" name="TextBox 51"/>
            <p:cNvSpPr txBox="1"/>
            <p:nvPr/>
          </p:nvSpPr>
          <p:spPr>
            <a:xfrm>
              <a:off x="6322423" y="5421832"/>
              <a:ext cx="1611086" cy="83860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Rockwell" panose="02060603020205020403"/>
                  <a:ea typeface="+mn-ea"/>
                  <a:cs typeface="+mn-cs"/>
                </a:rPr>
                <a:t>AW, Alignment</a:t>
              </a:r>
            </a:p>
          </p:txBody>
        </p:sp>
      </p:grpSp>
      <p:grpSp>
        <p:nvGrpSpPr>
          <p:cNvPr id="53" name="Group 54"/>
          <p:cNvGrpSpPr/>
          <p:nvPr/>
        </p:nvGrpSpPr>
        <p:grpSpPr>
          <a:xfrm>
            <a:off x="4927453" y="1254504"/>
            <a:ext cx="1302161" cy="673413"/>
            <a:chOff x="6322423" y="5425440"/>
            <a:chExt cx="1611086" cy="1073973"/>
          </a:xfrm>
        </p:grpSpPr>
        <p:sp>
          <p:nvSpPr>
            <p:cNvPr id="54" name="Rectangle 55"/>
            <p:cNvSpPr/>
            <p:nvPr/>
          </p:nvSpPr>
          <p:spPr>
            <a:xfrm>
              <a:off x="6322423" y="5425440"/>
              <a:ext cx="1611086" cy="1064141"/>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55" name="TextBox 54"/>
            <p:cNvSpPr txBox="1"/>
            <p:nvPr/>
          </p:nvSpPr>
          <p:spPr>
            <a:xfrm>
              <a:off x="6322423" y="5468631"/>
              <a:ext cx="1611086" cy="10307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Rockwell" panose="02060603020205020403"/>
                  <a:ea typeface="+mn-ea"/>
                  <a:cs typeface="+mn-cs"/>
                </a:rPr>
                <a:t>Tooling for </a:t>
              </a:r>
              <a:r>
                <a:rPr kumimoji="0" lang="en-US" sz="1200" b="0" i="0" u="none" strike="noStrike" kern="1200" cap="none" spc="0" normalizeH="0" baseline="0" noProof="0" dirty="0" smtClean="0">
                  <a:ln>
                    <a:noFill/>
                  </a:ln>
                  <a:solidFill>
                    <a:prstClr val="black"/>
                  </a:solidFill>
                  <a:effectLst/>
                  <a:uLnTx/>
                  <a:uFillTx/>
                  <a:latin typeface="Rockwell" panose="02060603020205020403"/>
                  <a:ea typeface="+mn-ea"/>
                  <a:cs typeface="+mn-cs"/>
                </a:rPr>
                <a:t>blades manufacturing</a:t>
              </a:r>
              <a:endParaRPr kumimoji="0" lang="en-US" sz="1200" b="0"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grpSp>
      <p:grpSp>
        <p:nvGrpSpPr>
          <p:cNvPr id="56" name="Group 57"/>
          <p:cNvGrpSpPr/>
          <p:nvPr/>
        </p:nvGrpSpPr>
        <p:grpSpPr>
          <a:xfrm>
            <a:off x="6864906" y="1250849"/>
            <a:ext cx="1296487" cy="704360"/>
            <a:chOff x="6322423" y="5425440"/>
            <a:chExt cx="1611086" cy="1377509"/>
          </a:xfrm>
        </p:grpSpPr>
        <p:sp>
          <p:nvSpPr>
            <p:cNvPr id="57" name="Rectangle 58"/>
            <p:cNvSpPr/>
            <p:nvPr/>
          </p:nvSpPr>
          <p:spPr>
            <a:xfrm>
              <a:off x="6322423" y="5425440"/>
              <a:ext cx="1611086" cy="1377509"/>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58" name="TextBox 57"/>
            <p:cNvSpPr txBox="1"/>
            <p:nvPr/>
          </p:nvSpPr>
          <p:spPr>
            <a:xfrm>
              <a:off x="6322423" y="5468631"/>
              <a:ext cx="1611086" cy="126402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Rockwell" panose="02060603020205020403"/>
                  <a:ea typeface="+mn-ea"/>
                  <a:cs typeface="+mn-cs"/>
                </a:rPr>
                <a:t>Blades, </a:t>
              </a:r>
              <a:endParaRPr kumimoji="0" lang="en-US" sz="12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Rockwell" panose="02060603020205020403"/>
                  <a:ea typeface="+mn-ea"/>
                  <a:cs typeface="+mn-cs"/>
                </a:rPr>
                <a:t>Chassis manufacturing</a:t>
              </a:r>
            </a:p>
          </p:txBody>
        </p:sp>
      </p:grpSp>
      <p:cxnSp>
        <p:nvCxnSpPr>
          <p:cNvPr id="59" name="Straight Connector 61"/>
          <p:cNvCxnSpPr>
            <a:stCxn id="54" idx="3"/>
            <a:endCxn id="12" idx="0"/>
          </p:cNvCxnSpPr>
          <p:nvPr/>
        </p:nvCxnSpPr>
        <p:spPr>
          <a:xfrm>
            <a:off x="6229613" y="1588128"/>
            <a:ext cx="324676" cy="1297689"/>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0" name="Straight Connector 64"/>
          <p:cNvCxnSpPr>
            <a:stCxn id="57" idx="1"/>
            <a:endCxn id="12" idx="0"/>
          </p:cNvCxnSpPr>
          <p:nvPr/>
        </p:nvCxnSpPr>
        <p:spPr>
          <a:xfrm flipH="1">
            <a:off x="6554289" y="1603030"/>
            <a:ext cx="310616" cy="1282787"/>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1" name="Straight Connector 67"/>
          <p:cNvCxnSpPr>
            <a:stCxn id="51" idx="1"/>
            <a:endCxn id="12" idx="0"/>
          </p:cNvCxnSpPr>
          <p:nvPr/>
        </p:nvCxnSpPr>
        <p:spPr>
          <a:xfrm flipH="1">
            <a:off x="6554290" y="2377912"/>
            <a:ext cx="805543" cy="507904"/>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2" name="Straight Connector 70"/>
          <p:cNvCxnSpPr>
            <a:stCxn id="48" idx="3"/>
            <a:endCxn id="12" idx="0"/>
          </p:cNvCxnSpPr>
          <p:nvPr/>
        </p:nvCxnSpPr>
        <p:spPr>
          <a:xfrm>
            <a:off x="5752805" y="2369354"/>
            <a:ext cx="801484" cy="516462"/>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7" name="Straight Connector 85"/>
          <p:cNvCxnSpPr>
            <a:stCxn id="30" idx="0"/>
            <a:endCxn id="18" idx="2"/>
          </p:cNvCxnSpPr>
          <p:nvPr/>
        </p:nvCxnSpPr>
        <p:spPr>
          <a:xfrm flipV="1">
            <a:off x="6554289" y="5329633"/>
            <a:ext cx="0" cy="206077"/>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8" name="Straight Connector 88"/>
          <p:cNvCxnSpPr>
            <a:stCxn id="33" idx="0"/>
            <a:endCxn id="18" idx="2"/>
          </p:cNvCxnSpPr>
          <p:nvPr/>
        </p:nvCxnSpPr>
        <p:spPr>
          <a:xfrm flipH="1" flipV="1">
            <a:off x="6554290" y="5329632"/>
            <a:ext cx="1268225" cy="207096"/>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9" name="Straight Connector 91"/>
          <p:cNvCxnSpPr>
            <a:stCxn id="27" idx="0"/>
            <a:endCxn id="18" idx="2"/>
          </p:cNvCxnSpPr>
          <p:nvPr/>
        </p:nvCxnSpPr>
        <p:spPr>
          <a:xfrm flipV="1">
            <a:off x="5228409" y="5329633"/>
            <a:ext cx="1325880" cy="206077"/>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0" name="Straight Connector 94"/>
          <p:cNvCxnSpPr>
            <a:stCxn id="21" idx="1"/>
            <a:endCxn id="9" idx="3"/>
          </p:cNvCxnSpPr>
          <p:nvPr/>
        </p:nvCxnSpPr>
        <p:spPr>
          <a:xfrm flipH="1">
            <a:off x="7359832" y="3199010"/>
            <a:ext cx="547550" cy="910891"/>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1" name="Straight Connector 98"/>
          <p:cNvCxnSpPr>
            <a:stCxn id="24" idx="1"/>
            <a:endCxn id="9" idx="3"/>
          </p:cNvCxnSpPr>
          <p:nvPr/>
        </p:nvCxnSpPr>
        <p:spPr>
          <a:xfrm flipH="1" flipV="1">
            <a:off x="7359833" y="4109900"/>
            <a:ext cx="571851" cy="90660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2" name="Straight Connector 101"/>
          <p:cNvCxnSpPr>
            <a:stCxn id="12" idx="2"/>
            <a:endCxn id="9" idx="0"/>
          </p:cNvCxnSpPr>
          <p:nvPr/>
        </p:nvCxnSpPr>
        <p:spPr>
          <a:xfrm>
            <a:off x="6554289" y="3495416"/>
            <a:ext cx="0" cy="309684"/>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4" name="Straight Connector 107"/>
          <p:cNvCxnSpPr>
            <a:stCxn id="9" idx="2"/>
            <a:endCxn id="18" idx="0"/>
          </p:cNvCxnSpPr>
          <p:nvPr/>
        </p:nvCxnSpPr>
        <p:spPr>
          <a:xfrm>
            <a:off x="6554289" y="4414700"/>
            <a:ext cx="0" cy="305332"/>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graphicFrame>
        <p:nvGraphicFramePr>
          <p:cNvPr id="79" name="Table 4"/>
          <p:cNvGraphicFramePr>
            <a:graphicFrameLocks noGrp="1"/>
          </p:cNvGraphicFramePr>
          <p:nvPr>
            <p:extLst/>
          </p:nvPr>
        </p:nvGraphicFramePr>
        <p:xfrm>
          <a:off x="509488" y="2758131"/>
          <a:ext cx="3456384" cy="1920240"/>
        </p:xfrm>
        <a:graphic>
          <a:graphicData uri="http://schemas.openxmlformats.org/drawingml/2006/table">
            <a:tbl>
              <a:tblPr>
                <a:tableStyleId>{5C22544A-7EE6-4342-B048-85BDC9FD1C3A}</a:tableStyleId>
              </a:tblPr>
              <a:tblGrid>
                <a:gridCol w="827519">
                  <a:extLst>
                    <a:ext uri="{9D8B030D-6E8A-4147-A177-3AD203B41FA5}">
                      <a16:colId xmlns:a16="http://schemas.microsoft.com/office/drawing/2014/main" xmlns="" val="20000"/>
                    </a:ext>
                  </a:extLst>
                </a:gridCol>
                <a:gridCol w="2628865">
                  <a:extLst>
                    <a:ext uri="{9D8B030D-6E8A-4147-A177-3AD203B41FA5}">
                      <a16:colId xmlns:a16="http://schemas.microsoft.com/office/drawing/2014/main" xmlns="" val="20001"/>
                    </a:ext>
                  </a:extLst>
                </a:gridCol>
              </a:tblGrid>
              <a:tr h="1784254">
                <a:tc>
                  <a:txBody>
                    <a:bodyPr/>
                    <a:lstStyle/>
                    <a:p>
                      <a:pPr algn="ctr">
                        <a:spcAft>
                          <a:spcPts val="0"/>
                        </a:spcAft>
                      </a:pPr>
                      <a:r>
                        <a:rPr lang="en-US" sz="1400" dirty="0" smtClean="0">
                          <a:effectLst/>
                        </a:rPr>
                        <a:t> FPM</a:t>
                      </a:r>
                      <a:endParaRPr lang="ru-RU" sz="1400" dirty="0" smtClean="0">
                        <a:effectLst/>
                      </a:endParaRPr>
                    </a:p>
                    <a:p>
                      <a:pPr algn="ctr">
                        <a:spcAft>
                          <a:spcPts val="0"/>
                        </a:spcAft>
                      </a:pPr>
                      <a:r>
                        <a:rPr lang="en-US" sz="1400" dirty="0" smtClean="0">
                          <a:effectLst/>
                          <a:latin typeface="Times New Roman"/>
                          <a:ea typeface="Times New Roman"/>
                        </a:rPr>
                        <a:t>UHV</a:t>
                      </a:r>
                    </a:p>
                    <a:p>
                      <a:pPr algn="ctr">
                        <a:spcAft>
                          <a:spcPts val="0"/>
                        </a:spcAft>
                      </a:pPr>
                      <a:r>
                        <a:rPr lang="en-US" sz="1400" dirty="0" smtClean="0">
                          <a:effectLst/>
                          <a:latin typeface="Times New Roman"/>
                          <a:ea typeface="Times New Roman"/>
                        </a:rPr>
                        <a:t>CD</a:t>
                      </a:r>
                    </a:p>
                    <a:p>
                      <a:pPr algn="ctr">
                        <a:spcAft>
                          <a:spcPts val="0"/>
                        </a:spcAft>
                      </a:pPr>
                      <a:r>
                        <a:rPr lang="en-US" sz="1400" dirty="0" smtClean="0">
                          <a:effectLst/>
                          <a:latin typeface="Times New Roman"/>
                          <a:ea typeface="Times New Roman"/>
                        </a:rPr>
                        <a:t>VC</a:t>
                      </a:r>
                    </a:p>
                    <a:p>
                      <a:pPr algn="ctr">
                        <a:spcAft>
                          <a:spcPts val="0"/>
                        </a:spcAft>
                      </a:pPr>
                      <a:r>
                        <a:rPr lang="en-US" sz="1400" dirty="0" smtClean="0">
                          <a:effectLst/>
                          <a:latin typeface="Times New Roman"/>
                          <a:ea typeface="Times New Roman"/>
                        </a:rPr>
                        <a:t>BSCR</a:t>
                      </a:r>
                    </a:p>
                    <a:p>
                      <a:pPr algn="ctr">
                        <a:spcAft>
                          <a:spcPts val="0"/>
                        </a:spcAft>
                      </a:pPr>
                      <a:r>
                        <a:rPr lang="en-US" sz="1400" dirty="0" smtClean="0">
                          <a:effectLst/>
                          <a:latin typeface="Times New Roman"/>
                          <a:ea typeface="Times New Roman"/>
                        </a:rPr>
                        <a:t>AW</a:t>
                      </a:r>
                    </a:p>
                    <a:p>
                      <a:pPr algn="ctr">
                        <a:spcAft>
                          <a:spcPts val="0"/>
                        </a:spcAft>
                      </a:pPr>
                      <a:r>
                        <a:rPr lang="en-US" sz="1400" dirty="0" smtClean="0">
                          <a:effectLst/>
                          <a:latin typeface="Times New Roman"/>
                          <a:ea typeface="Times New Roman"/>
                        </a:rPr>
                        <a:t>DA</a:t>
                      </a:r>
                    </a:p>
                  </a:txBody>
                  <a:tcPr marL="46240" marR="46240" marT="0" marB="0"/>
                </a:tc>
                <a:tc>
                  <a:txBody>
                    <a:bodyPr/>
                    <a:lstStyle/>
                    <a:p>
                      <a:pPr>
                        <a:spcAft>
                          <a:spcPts val="0"/>
                        </a:spcAft>
                      </a:pPr>
                      <a:r>
                        <a:rPr lang="en-US" sz="1400" baseline="0" dirty="0" smtClean="0">
                          <a:effectLst/>
                        </a:rPr>
                        <a:t>Flanges &amp; pipes manufacturing</a:t>
                      </a:r>
                    </a:p>
                    <a:p>
                      <a:pPr>
                        <a:spcAft>
                          <a:spcPts val="0"/>
                        </a:spcAft>
                      </a:pPr>
                      <a:r>
                        <a:rPr lang="en-US" sz="1400" baseline="0" dirty="0" smtClean="0">
                          <a:effectLst/>
                        </a:rPr>
                        <a:t>Ultra High Vacuum</a:t>
                      </a:r>
                    </a:p>
                    <a:p>
                      <a:pPr>
                        <a:spcAft>
                          <a:spcPts val="0"/>
                        </a:spcAft>
                      </a:pPr>
                      <a:r>
                        <a:rPr lang="en-US" sz="1400" baseline="0" dirty="0" smtClean="0">
                          <a:effectLst/>
                        </a:rPr>
                        <a:t>Checking Dimensions</a:t>
                      </a:r>
                    </a:p>
                    <a:p>
                      <a:pPr>
                        <a:spcAft>
                          <a:spcPts val="0"/>
                        </a:spcAft>
                      </a:pPr>
                      <a:r>
                        <a:rPr lang="en-US" sz="1400" baseline="0" dirty="0" smtClean="0">
                          <a:effectLst/>
                        </a:rPr>
                        <a:t>Main Vacuum Chamber</a:t>
                      </a:r>
                    </a:p>
                    <a:p>
                      <a:pPr>
                        <a:spcAft>
                          <a:spcPts val="0"/>
                        </a:spcAft>
                      </a:pPr>
                      <a:r>
                        <a:rPr lang="en-US" sz="1400" baseline="0" dirty="0" smtClean="0">
                          <a:effectLst/>
                        </a:rPr>
                        <a:t>Beam Scraper</a:t>
                      </a:r>
                    </a:p>
                    <a:p>
                      <a:pPr>
                        <a:spcAft>
                          <a:spcPts val="0"/>
                        </a:spcAft>
                      </a:pPr>
                      <a:r>
                        <a:rPr lang="en-US" sz="1400" baseline="0" dirty="0" smtClean="0">
                          <a:effectLst/>
                        </a:rPr>
                        <a:t>Assembling and welding</a:t>
                      </a:r>
                    </a:p>
                    <a:p>
                      <a:pPr>
                        <a:spcAft>
                          <a:spcPts val="0"/>
                        </a:spcAft>
                      </a:pPr>
                      <a:r>
                        <a:rPr lang="en-US" sz="1400" baseline="0" dirty="0" smtClean="0">
                          <a:effectLst/>
                        </a:rPr>
                        <a:t>Degassing annealing</a:t>
                      </a:r>
                    </a:p>
                    <a:p>
                      <a:pPr>
                        <a:spcAft>
                          <a:spcPts val="0"/>
                        </a:spcAft>
                      </a:pPr>
                      <a:r>
                        <a:rPr lang="en-US" sz="1400" baseline="0" dirty="0" smtClean="0">
                          <a:effectLst/>
                        </a:rPr>
                        <a:t>.</a:t>
                      </a:r>
                    </a:p>
                  </a:txBody>
                  <a:tcPr marL="46240" marR="46240" marT="0" marB="0"/>
                </a:tc>
                <a:extLst>
                  <a:ext uri="{0D108BD9-81ED-4DB2-BD59-A6C34878D82A}">
                    <a16:rowId xmlns:a16="http://schemas.microsoft.com/office/drawing/2014/main" xmlns="" val="10000"/>
                  </a:ext>
                </a:extLst>
              </a:tr>
            </a:tbl>
          </a:graphicData>
        </a:graphic>
      </p:graphicFrame>
      <p:grpSp>
        <p:nvGrpSpPr>
          <p:cNvPr id="80" name="Group 21"/>
          <p:cNvGrpSpPr/>
          <p:nvPr/>
        </p:nvGrpSpPr>
        <p:grpSpPr>
          <a:xfrm>
            <a:off x="7885930" y="3796768"/>
            <a:ext cx="1621484" cy="609600"/>
            <a:chOff x="6312025" y="5425440"/>
            <a:chExt cx="1621484" cy="609600"/>
          </a:xfrm>
        </p:grpSpPr>
        <p:sp>
          <p:nvSpPr>
            <p:cNvPr id="81" name="Rectangle 22"/>
            <p:cNvSpPr/>
            <p:nvPr/>
          </p:nvSpPr>
          <p:spPr>
            <a:xfrm>
              <a:off x="6322423" y="5425440"/>
              <a:ext cx="1611086" cy="609600"/>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82" name="TextBox 81"/>
            <p:cNvSpPr txBox="1"/>
            <p:nvPr/>
          </p:nvSpPr>
          <p:spPr>
            <a:xfrm>
              <a:off x="6312025" y="5425440"/>
              <a:ext cx="162148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Rockwell" panose="02060603020205020403"/>
                  <a:ea typeface="+mn-ea"/>
                  <a:cs typeface="+mn-cs"/>
                </a:rPr>
                <a:t>Calibration on Test Bench</a:t>
              </a:r>
            </a:p>
          </p:txBody>
        </p:sp>
      </p:grpSp>
      <p:cxnSp>
        <p:nvCxnSpPr>
          <p:cNvPr id="83" name="Straight Connector 94"/>
          <p:cNvCxnSpPr>
            <a:stCxn id="82" idx="1"/>
            <a:endCxn id="9" idx="3"/>
          </p:cNvCxnSpPr>
          <p:nvPr/>
        </p:nvCxnSpPr>
        <p:spPr>
          <a:xfrm flipH="1">
            <a:off x="7359832" y="4058378"/>
            <a:ext cx="526098" cy="51522"/>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880883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6386" y="127581"/>
            <a:ext cx="7543800" cy="696468"/>
          </a:xfrm>
        </p:spPr>
        <p:txBody>
          <a:bodyPr>
            <a:normAutofit fontScale="90000"/>
          </a:bodyPr>
          <a:lstStyle/>
          <a:p>
            <a:r>
              <a:rPr lang="en-US" dirty="0" smtClean="0"/>
              <a:t>Monitoring and measurements</a:t>
            </a:r>
            <a:endParaRPr lang="en-US" dirty="0"/>
          </a:p>
        </p:txBody>
      </p:sp>
      <p:sp>
        <p:nvSpPr>
          <p:cNvPr id="3" name="Content Placeholder 2"/>
          <p:cNvSpPr>
            <a:spLocks noGrp="1"/>
          </p:cNvSpPr>
          <p:nvPr>
            <p:ph idx="1"/>
          </p:nvPr>
        </p:nvSpPr>
        <p:spPr>
          <a:xfrm>
            <a:off x="358588" y="824049"/>
            <a:ext cx="10757647" cy="5813861"/>
          </a:xfrm>
        </p:spPr>
        <p:txBody>
          <a:bodyPr>
            <a:normAutofit fontScale="92500" lnSpcReduction="20000"/>
          </a:bodyPr>
          <a:lstStyle/>
          <a:p>
            <a:pPr marL="0" indent="0">
              <a:buNone/>
            </a:pPr>
            <a:r>
              <a:rPr lang="en-US" dirty="0" smtClean="0"/>
              <a:t>Input tests</a:t>
            </a:r>
          </a:p>
          <a:p>
            <a:pPr lvl="1"/>
            <a:r>
              <a:rPr lang="en-GB" sz="1400" dirty="0"/>
              <a:t>The input tests of the procured products are performed to certify the compliance of procured raw material, components, facilities, measurement and test equipment to quality requirements of </a:t>
            </a:r>
            <a:r>
              <a:rPr lang="en-US" sz="1400" dirty="0"/>
              <a:t>the</a:t>
            </a:r>
            <a:r>
              <a:rPr lang="en-GB" sz="1400" dirty="0"/>
              <a:t> procurement contract. </a:t>
            </a:r>
            <a:endParaRPr lang="en-US" sz="1400" dirty="0"/>
          </a:p>
          <a:p>
            <a:pPr marL="0" indent="0">
              <a:buNone/>
            </a:pPr>
            <a:r>
              <a:rPr lang="en-US" dirty="0" smtClean="0"/>
              <a:t>Factory Acceptance Test (FAT)</a:t>
            </a:r>
          </a:p>
          <a:p>
            <a:pPr lvl="1"/>
            <a:r>
              <a:rPr lang="en-US" dirty="0"/>
              <a:t>The tests performed by the BINP’s facility shall follow the quality assurance procedures and requirements described in Section 5 of </a:t>
            </a:r>
            <a:r>
              <a:rPr lang="en-US" i="1" dirty="0"/>
              <a:t>F-CS-BD-01e “Common Specification Beam Diagnostics for FAIR</a:t>
            </a:r>
            <a:r>
              <a:rPr lang="en-US" i="1" dirty="0" smtClean="0"/>
              <a:t>”. </a:t>
            </a:r>
          </a:p>
          <a:p>
            <a:pPr marL="0" indent="0">
              <a:buNone/>
            </a:pPr>
            <a:r>
              <a:rPr lang="en-US" dirty="0" smtClean="0"/>
              <a:t>Site Acceptance Test (SAT)</a:t>
            </a:r>
          </a:p>
          <a:p>
            <a:pPr lvl="1"/>
            <a:r>
              <a:rPr lang="en-US" dirty="0"/>
              <a:t>SAT will be performed by the Contractor at the final location of the equipment according to Section 5 of “Common Specification Beam Diagnostics for FAIR” </a:t>
            </a:r>
            <a:r>
              <a:rPr lang="en-US" i="1" dirty="0"/>
              <a:t>F-CS-BD-01e “Common Specification Beam Diagnostics for FAIR”</a:t>
            </a:r>
            <a:r>
              <a:rPr lang="en-US" dirty="0"/>
              <a:t> including installation at the CR tunnel and commissioning of all components without beam</a:t>
            </a:r>
            <a:r>
              <a:rPr lang="en-US" dirty="0" smtClean="0"/>
              <a:t>.</a:t>
            </a:r>
          </a:p>
          <a:p>
            <a:pPr lvl="1"/>
            <a:r>
              <a:rPr lang="en-US" sz="1450" dirty="0"/>
              <a:t>The tests will at least include:</a:t>
            </a:r>
          </a:p>
          <a:p>
            <a:pPr lvl="2"/>
            <a:r>
              <a:rPr lang="en-US" sz="1300" dirty="0"/>
              <a:t>Verification of mechanical damages</a:t>
            </a:r>
          </a:p>
          <a:p>
            <a:pPr lvl="2"/>
            <a:r>
              <a:rPr lang="en-US" sz="1300" dirty="0"/>
              <a:t>Mechanical tests</a:t>
            </a:r>
          </a:p>
          <a:p>
            <a:pPr lvl="2"/>
            <a:r>
              <a:rPr lang="en-US" sz="1300" dirty="0"/>
              <a:t>Principal function tests</a:t>
            </a:r>
          </a:p>
          <a:p>
            <a:pPr lvl="2"/>
            <a:r>
              <a:rPr lang="en-US" sz="1300" dirty="0"/>
              <a:t>Long time test stability</a:t>
            </a:r>
          </a:p>
          <a:p>
            <a:pPr lvl="2"/>
            <a:r>
              <a:rPr lang="en-US" sz="1300" dirty="0"/>
              <a:t>Thermal stability test</a:t>
            </a:r>
          </a:p>
          <a:p>
            <a:pPr marL="0" indent="0">
              <a:buNone/>
            </a:pPr>
            <a:r>
              <a:rPr lang="en-US" sz="1600" dirty="0"/>
              <a:t>Final Acceptance</a:t>
            </a:r>
          </a:p>
          <a:p>
            <a:pPr lvl="1"/>
            <a:r>
              <a:rPr lang="en-US" dirty="0"/>
              <a:t>The Final Acceptance shall take place after the equipment delivery to the FAIR site and the Site Acceptance Test has been passed. The Final Acceptance will be formally documented by a Final Acceptance Protocol. The Final Acceptance Protocol will be issued by BINP within five (5) working days and will be signed by both sides within thirty (30) days after the acceptance completion</a:t>
            </a:r>
            <a:r>
              <a:rPr lang="en-US" dirty="0" smtClean="0"/>
              <a:t>.</a:t>
            </a:r>
            <a:endParaRPr lang="en-US" sz="1600" dirty="0"/>
          </a:p>
          <a:p>
            <a:pPr lvl="1"/>
            <a:endParaRPr lang="en-US" dirty="0"/>
          </a:p>
          <a:p>
            <a:endParaRPr lang="en-US" dirty="0" smtClean="0"/>
          </a:p>
          <a:p>
            <a:pPr lvl="1"/>
            <a:endParaRPr lang="en-US" dirty="0"/>
          </a:p>
          <a:p>
            <a:pPr lvl="1"/>
            <a:endParaRPr lang="en-US"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6FC162-3509-47B0-8EE8-F62AB4E3636B}" type="slidenum">
              <a:rPr kumimoji="0" lang="en-US" sz="1400" b="1" i="0" u="none" strike="noStrike" kern="1200" cap="none" spc="0" normalizeH="0" baseline="0" noProof="0" smtClean="0">
                <a:ln>
                  <a:noFill/>
                </a:ln>
                <a:solidFill>
                  <a:srgbClr val="FFFFFF"/>
                </a:solidFill>
                <a:effectLst/>
                <a:uLnTx/>
                <a:uFillTx/>
                <a:latin typeface="Rockwell Condensed" panose="020606030504050201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US" sz="1400" b="1" i="0" u="none" strike="noStrike" kern="1200" cap="none" spc="0" normalizeH="0" baseline="0" noProof="0">
              <a:ln>
                <a:noFill/>
              </a:ln>
              <a:solidFill>
                <a:srgbClr val="FFFFFF"/>
              </a:solidFill>
              <a:effectLst/>
              <a:uLnTx/>
              <a:uFillTx/>
              <a:latin typeface="Rockwell Condensed" panose="02060603050405020104"/>
              <a:ea typeface="+mn-ea"/>
              <a:cs typeface="+mn-cs"/>
            </a:endParaRPr>
          </a:p>
        </p:txBody>
      </p:sp>
    </p:spTree>
    <p:extLst>
      <p:ext uri="{BB962C8B-B14F-4D97-AF65-F5344CB8AC3E}">
        <p14:creationId xmlns:p14="http://schemas.microsoft.com/office/powerpoint/2010/main" val="11300879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45" y="274089"/>
            <a:ext cx="8870532" cy="638774"/>
          </a:xfrm>
        </p:spPr>
        <p:txBody>
          <a:bodyPr>
            <a:normAutofit fontScale="90000"/>
          </a:bodyPr>
          <a:lstStyle/>
          <a:p>
            <a:r>
              <a:rPr lang="en-US" dirty="0" smtClean="0"/>
              <a:t>Control documents &amp; data records</a:t>
            </a:r>
            <a:endParaRPr lang="en-US" dirty="0"/>
          </a:p>
        </p:txBody>
      </p:sp>
      <p:sp>
        <p:nvSpPr>
          <p:cNvPr id="3" name="Content Placeholder 2"/>
          <p:cNvSpPr>
            <a:spLocks noGrp="1"/>
          </p:cNvSpPr>
          <p:nvPr>
            <p:ph idx="1"/>
          </p:nvPr>
        </p:nvSpPr>
        <p:spPr>
          <a:xfrm>
            <a:off x="1048871" y="1294735"/>
            <a:ext cx="10399058" cy="5160611"/>
          </a:xfrm>
        </p:spPr>
        <p:txBody>
          <a:bodyPr>
            <a:normAutofit fontScale="92500" lnSpcReduction="20000"/>
          </a:bodyPr>
          <a:lstStyle/>
          <a:p>
            <a:r>
              <a:rPr lang="en-US" i="1" u="sng" dirty="0">
                <a:solidFill>
                  <a:schemeClr val="accent2">
                    <a:lumMod val="75000"/>
                  </a:schemeClr>
                </a:solidFill>
              </a:rPr>
              <a:t>Manuals/Instructions</a:t>
            </a:r>
            <a:endParaRPr lang="en-US" u="sng" dirty="0">
              <a:solidFill>
                <a:schemeClr val="accent2">
                  <a:lumMod val="75000"/>
                </a:schemeClr>
              </a:solidFill>
            </a:endParaRPr>
          </a:p>
          <a:p>
            <a:pPr lvl="1"/>
            <a:r>
              <a:rPr lang="en-GB" dirty="0"/>
              <a:t>Production plan;</a:t>
            </a:r>
            <a:endParaRPr lang="en-US" dirty="0"/>
          </a:p>
          <a:p>
            <a:pPr lvl="1"/>
            <a:r>
              <a:rPr lang="en-GB" dirty="0"/>
              <a:t>Quality plan </a:t>
            </a:r>
            <a:r>
              <a:rPr lang="de-DE" dirty="0"/>
              <a:t>(including measurements plan, control of measurement tools</a:t>
            </a:r>
            <a:r>
              <a:rPr lang="en-GB" dirty="0"/>
              <a:t>);</a:t>
            </a:r>
            <a:endParaRPr lang="en-US" dirty="0"/>
          </a:p>
          <a:p>
            <a:pPr lvl="1"/>
            <a:r>
              <a:rPr lang="en-GB" dirty="0"/>
              <a:t>Risk analysis;</a:t>
            </a:r>
            <a:endParaRPr lang="en-US" dirty="0"/>
          </a:p>
          <a:p>
            <a:pPr lvl="1"/>
            <a:r>
              <a:rPr lang="en-GB" dirty="0"/>
              <a:t>Installation and Operation manual </a:t>
            </a:r>
            <a:r>
              <a:rPr lang="en-US" dirty="0"/>
              <a:t>(including installation, operation, troubleshooting, maintenance, storage, recycling and safety instructions</a:t>
            </a:r>
            <a:r>
              <a:rPr lang="en-US" dirty="0" smtClean="0"/>
              <a:t>);</a:t>
            </a:r>
          </a:p>
          <a:p>
            <a:r>
              <a:rPr lang="en-GB" i="1" u="sng" dirty="0">
                <a:solidFill>
                  <a:schemeClr val="accent2">
                    <a:lumMod val="75000"/>
                  </a:schemeClr>
                </a:solidFill>
              </a:rPr>
              <a:t>Drawings, Models</a:t>
            </a:r>
            <a:endParaRPr lang="en-US" u="sng" dirty="0">
              <a:solidFill>
                <a:schemeClr val="accent2">
                  <a:lumMod val="75000"/>
                </a:schemeClr>
              </a:solidFill>
            </a:endParaRPr>
          </a:p>
          <a:p>
            <a:pPr lvl="1"/>
            <a:r>
              <a:rPr lang="en-US" dirty="0"/>
              <a:t>Digital 3D-models of </a:t>
            </a:r>
            <a:r>
              <a:rPr lang="en-US" dirty="0" smtClean="0"/>
              <a:t>the BSCR;</a:t>
            </a:r>
            <a:endParaRPr lang="en-US" dirty="0"/>
          </a:p>
          <a:p>
            <a:pPr lvl="1"/>
            <a:r>
              <a:rPr lang="en-US" dirty="0"/>
              <a:t>Complete and approved set of production drawings of </a:t>
            </a:r>
            <a:r>
              <a:rPr lang="en-US" dirty="0" smtClean="0"/>
              <a:t>the BSCR;</a:t>
            </a:r>
            <a:endParaRPr lang="en-US" dirty="0"/>
          </a:p>
          <a:p>
            <a:pPr lvl="1"/>
            <a:r>
              <a:rPr lang="en-US" dirty="0"/>
              <a:t>Complete and approved set of drawings of the components;</a:t>
            </a:r>
          </a:p>
          <a:p>
            <a:pPr lvl="1"/>
            <a:r>
              <a:rPr lang="en-US" dirty="0"/>
              <a:t>Complete and approved set of drawings of tools and units;</a:t>
            </a:r>
          </a:p>
          <a:p>
            <a:pPr lvl="1"/>
            <a:r>
              <a:rPr lang="en-US" dirty="0"/>
              <a:t>All released drawings, which are relevant to BINP contribution;  </a:t>
            </a:r>
          </a:p>
          <a:p>
            <a:r>
              <a:rPr lang="en-US" i="1" u="sng" dirty="0">
                <a:solidFill>
                  <a:schemeClr val="accent2">
                    <a:lumMod val="75000"/>
                  </a:schemeClr>
                </a:solidFill>
              </a:rPr>
              <a:t>Certificates</a:t>
            </a:r>
            <a:endParaRPr lang="en-US" u="sng" dirty="0">
              <a:solidFill>
                <a:schemeClr val="accent2">
                  <a:lumMod val="75000"/>
                </a:schemeClr>
              </a:solidFill>
            </a:endParaRPr>
          </a:p>
          <a:p>
            <a:pPr lvl="1"/>
            <a:r>
              <a:rPr lang="en-US" dirty="0" smtClean="0"/>
              <a:t>Certificate </a:t>
            </a:r>
            <a:r>
              <a:rPr lang="en-US" dirty="0"/>
              <a:t>for all components inside UHV (for high vacuum acceptance);</a:t>
            </a:r>
          </a:p>
          <a:p>
            <a:pPr lvl="1"/>
            <a:r>
              <a:rPr lang="en-US" dirty="0"/>
              <a:t>Certificates of all materials being used for loading (crane eyes, setting areas, etc.);</a:t>
            </a:r>
          </a:p>
          <a:p>
            <a:pPr lvl="1"/>
            <a:r>
              <a:rPr lang="en-US" dirty="0"/>
              <a:t>Welding certificates and welding instructions (including Strength analysis for welded joints; Acceptance certificate for welded products; calculation of all security-relevant welding joints (crane eyes, etc.) in a traceable form);</a:t>
            </a:r>
          </a:p>
          <a:p>
            <a:pPr lvl="1"/>
            <a:r>
              <a:rPr lang="en-US" dirty="0"/>
              <a:t>Certificates for all 3</a:t>
            </a:r>
            <a:r>
              <a:rPr lang="en-US" baseline="30000" dirty="0"/>
              <a:t>rd</a:t>
            </a:r>
            <a:r>
              <a:rPr lang="en-US" dirty="0"/>
              <a:t> party / commercial products or components (CMOS camera, pneumatic cylinder, etc</a:t>
            </a:r>
            <a:r>
              <a:rPr lang="en-US" dirty="0" smtClean="0"/>
              <a:t>.).</a:t>
            </a:r>
            <a:endParaRPr lang="en-US" dirty="0"/>
          </a:p>
          <a:p>
            <a:endParaRPr lang="en-US"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6FC162-3509-47B0-8EE8-F62AB4E3636B}" type="slidenum">
              <a:rPr kumimoji="0" lang="en-US" sz="1400" b="1" i="0" u="none" strike="noStrike" kern="1200" cap="none" spc="0" normalizeH="0" baseline="0" noProof="0" smtClean="0">
                <a:ln>
                  <a:noFill/>
                </a:ln>
                <a:solidFill>
                  <a:srgbClr val="FFFFFF"/>
                </a:solidFill>
                <a:effectLst/>
                <a:uLnTx/>
                <a:uFillTx/>
                <a:latin typeface="Rockwell Condensed" panose="020606030504050201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US" sz="1400" b="1" i="0" u="none" strike="noStrike" kern="1200" cap="none" spc="0" normalizeH="0" baseline="0" noProof="0">
              <a:ln>
                <a:noFill/>
              </a:ln>
              <a:solidFill>
                <a:srgbClr val="FFFFFF"/>
              </a:solidFill>
              <a:effectLst/>
              <a:uLnTx/>
              <a:uFillTx/>
              <a:latin typeface="Rockwell Condensed" panose="02060603050405020104"/>
              <a:ea typeface="+mn-ea"/>
              <a:cs typeface="+mn-cs"/>
            </a:endParaRPr>
          </a:p>
        </p:txBody>
      </p:sp>
      <p:sp>
        <p:nvSpPr>
          <p:cNvPr id="5" name="TextBox 4"/>
          <p:cNvSpPr txBox="1"/>
          <p:nvPr/>
        </p:nvSpPr>
        <p:spPr>
          <a:xfrm>
            <a:off x="2126089" y="940526"/>
            <a:ext cx="72269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rPr>
              <a:t>List of documents and records to be uploaded to EDMS</a:t>
            </a:r>
          </a:p>
        </p:txBody>
      </p:sp>
    </p:spTree>
    <p:extLst>
      <p:ext uri="{BB962C8B-B14F-4D97-AF65-F5344CB8AC3E}">
        <p14:creationId xmlns:p14="http://schemas.microsoft.com/office/powerpoint/2010/main" val="38167971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3657" y="295311"/>
            <a:ext cx="7543800" cy="726666"/>
          </a:xfrm>
        </p:spPr>
        <p:txBody>
          <a:bodyPr>
            <a:normAutofit fontScale="90000"/>
          </a:bodyPr>
          <a:lstStyle/>
          <a:p>
            <a:r>
              <a:rPr lang="en-US" dirty="0" smtClean="0"/>
              <a:t>Contents</a:t>
            </a:r>
            <a:endParaRPr lang="en-US" dirty="0"/>
          </a:p>
        </p:txBody>
      </p:sp>
      <p:sp>
        <p:nvSpPr>
          <p:cNvPr id="3" name="Content Placeholder 2"/>
          <p:cNvSpPr>
            <a:spLocks noGrp="1"/>
          </p:cNvSpPr>
          <p:nvPr>
            <p:ph idx="1"/>
          </p:nvPr>
        </p:nvSpPr>
        <p:spPr>
          <a:xfrm>
            <a:off x="2326386" y="1272988"/>
            <a:ext cx="8117496" cy="4921624"/>
          </a:xfrm>
        </p:spPr>
        <p:txBody>
          <a:bodyPr>
            <a:normAutofit fontScale="92500" lnSpcReduction="20000"/>
          </a:bodyPr>
          <a:lstStyle/>
          <a:p>
            <a:pPr marL="342900" indent="-342900">
              <a:buFont typeface="+mj-lt"/>
              <a:buAutoNum type="arabicPeriod"/>
            </a:pPr>
            <a:r>
              <a:rPr lang="en-US" sz="2400" dirty="0"/>
              <a:t>CDR documentation</a:t>
            </a:r>
          </a:p>
          <a:p>
            <a:pPr marL="342900" indent="-342900">
              <a:buFont typeface="+mj-lt"/>
              <a:buAutoNum type="arabicPeriod"/>
            </a:pPr>
            <a:r>
              <a:rPr lang="en-US" sz="2400" dirty="0"/>
              <a:t>Project management structure</a:t>
            </a:r>
          </a:p>
          <a:p>
            <a:pPr marL="342900" indent="-342900">
              <a:buFont typeface="+mj-lt"/>
              <a:buAutoNum type="arabicPeriod"/>
            </a:pPr>
            <a:r>
              <a:rPr lang="en-US" sz="2400" dirty="0" err="1" smtClean="0"/>
              <a:t>Screpers</a:t>
            </a:r>
            <a:r>
              <a:rPr lang="en-US" sz="2400" dirty="0" smtClean="0"/>
              <a:t> </a:t>
            </a:r>
            <a:r>
              <a:rPr lang="en-US" sz="2400" dirty="0"/>
              <a:t>in the CR</a:t>
            </a:r>
          </a:p>
          <a:p>
            <a:pPr marL="548640" lvl="1" indent="-342900">
              <a:buFont typeface="+mj-lt"/>
              <a:buAutoNum type="alphaLcPeriod"/>
            </a:pPr>
            <a:r>
              <a:rPr lang="en-US" sz="1800" dirty="0"/>
              <a:t>General overview</a:t>
            </a:r>
          </a:p>
          <a:p>
            <a:pPr marL="548640" lvl="1" indent="-342900">
              <a:buFont typeface="+mj-lt"/>
              <a:buAutoNum type="alphaLcPeriod"/>
            </a:pPr>
            <a:r>
              <a:rPr lang="en-US" sz="1800" dirty="0"/>
              <a:t>Construction. General view. Type 1, type 2.</a:t>
            </a:r>
          </a:p>
          <a:p>
            <a:pPr marL="548640" lvl="1" indent="-342900">
              <a:buFont typeface="+mj-lt"/>
              <a:buAutoNum type="alphaLcPeriod"/>
            </a:pPr>
            <a:r>
              <a:rPr lang="en-US" sz="1800" dirty="0"/>
              <a:t>Functional description</a:t>
            </a:r>
          </a:p>
          <a:p>
            <a:pPr marL="548640" lvl="1" indent="-342900">
              <a:buFont typeface="+mj-lt"/>
              <a:buAutoNum type="alphaLcPeriod"/>
            </a:pPr>
            <a:r>
              <a:rPr lang="en-US" sz="1800" dirty="0"/>
              <a:t>Location</a:t>
            </a:r>
            <a:endParaRPr lang="ru-RU" sz="1800" dirty="0"/>
          </a:p>
          <a:p>
            <a:pPr marL="548640" lvl="1" indent="-342900">
              <a:buFont typeface="+mj-lt"/>
              <a:buAutoNum type="alphaLcPeriod"/>
            </a:pPr>
            <a:r>
              <a:rPr lang="en-US" sz="1800" dirty="0"/>
              <a:t>Features of using</a:t>
            </a:r>
            <a:endParaRPr lang="ru-RU" sz="1800" dirty="0"/>
          </a:p>
          <a:p>
            <a:pPr marL="342900" indent="-342900">
              <a:buFont typeface="+mj-lt"/>
              <a:buAutoNum type="arabicPeriod"/>
            </a:pPr>
            <a:r>
              <a:rPr lang="en-US" sz="2400" dirty="0" smtClean="0"/>
              <a:t>Production </a:t>
            </a:r>
            <a:r>
              <a:rPr lang="en-US" sz="2400" dirty="0"/>
              <a:t>and realization – manufacturing process chart</a:t>
            </a:r>
          </a:p>
          <a:p>
            <a:pPr marL="342900" indent="-342900">
              <a:buFont typeface="+mj-lt"/>
              <a:buAutoNum type="arabicPeriod"/>
            </a:pPr>
            <a:r>
              <a:rPr lang="en-US" sz="2400" dirty="0"/>
              <a:t>Monitoring and measurements</a:t>
            </a:r>
          </a:p>
          <a:p>
            <a:pPr marL="342900" indent="-342900">
              <a:buFont typeface="+mj-lt"/>
              <a:buAutoNum type="arabicPeriod"/>
            </a:pPr>
            <a:r>
              <a:rPr lang="en-US" sz="2400" dirty="0"/>
              <a:t>Control documents &amp; data records</a:t>
            </a:r>
          </a:p>
          <a:p>
            <a:pPr marL="342900" indent="-342900">
              <a:buFont typeface="+mj-lt"/>
              <a:buAutoNum type="arabicPeriod"/>
            </a:pPr>
            <a:r>
              <a:rPr lang="en-US" sz="2400" dirty="0"/>
              <a:t>Risk analysis</a:t>
            </a:r>
          </a:p>
          <a:p>
            <a:pPr marL="342900" indent="-342900">
              <a:buFont typeface="+mj-lt"/>
              <a:buAutoNum type="arabicPeriod"/>
            </a:pPr>
            <a:r>
              <a:rPr lang="en-US" sz="2400" dirty="0"/>
              <a:t>Production plan</a:t>
            </a:r>
          </a:p>
          <a:p>
            <a:pPr marL="0" indent="0">
              <a:buNone/>
            </a:pPr>
            <a:endParaRPr lang="en-US" dirty="0" smtClean="0"/>
          </a:p>
          <a:p>
            <a:pPr marL="342900" indent="-342900">
              <a:buFont typeface="+mj-lt"/>
              <a:buAutoNum type="arabicPeriod"/>
            </a:pPr>
            <a:endParaRPr lang="en-US" dirty="0"/>
          </a:p>
        </p:txBody>
      </p:sp>
      <p:sp>
        <p:nvSpPr>
          <p:cNvPr id="5" name="Slide Number Placeholder 4"/>
          <p:cNvSpPr>
            <a:spLocks noGrp="1"/>
          </p:cNvSpPr>
          <p:nvPr>
            <p:ph type="sldNum" sz="quarter" idx="12"/>
          </p:nvPr>
        </p:nvSpPr>
        <p:spPr/>
        <p:txBody>
          <a:bodyPr/>
          <a:lstStyle/>
          <a:p>
            <a:fld id="{286FC162-3509-47B0-8EE8-F62AB4E3636B}" type="slidenum">
              <a:rPr lang="en-US" smtClean="0"/>
              <a:t>2</a:t>
            </a:fld>
            <a:endParaRPr lang="en-US"/>
          </a:p>
        </p:txBody>
      </p:sp>
    </p:spTree>
    <p:extLst>
      <p:ext uri="{BB962C8B-B14F-4D97-AF65-F5344CB8AC3E}">
        <p14:creationId xmlns:p14="http://schemas.microsoft.com/office/powerpoint/2010/main" val="21662409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276363" y="530748"/>
            <a:ext cx="9016827" cy="638774"/>
          </a:xfrm>
        </p:spPr>
        <p:txBody>
          <a:bodyPr>
            <a:normAutofit fontScale="90000"/>
          </a:bodyPr>
          <a:lstStyle/>
          <a:p>
            <a:r>
              <a:rPr lang="en-US" dirty="0" smtClean="0"/>
              <a:t>Control documents &amp; data records</a:t>
            </a:r>
            <a:endParaRPr lang="en-US" dirty="0"/>
          </a:p>
        </p:txBody>
      </p:sp>
      <p:sp>
        <p:nvSpPr>
          <p:cNvPr id="6" name="Content Placeholder 2"/>
          <p:cNvSpPr>
            <a:spLocks noGrp="1"/>
          </p:cNvSpPr>
          <p:nvPr>
            <p:ph idx="1"/>
          </p:nvPr>
        </p:nvSpPr>
        <p:spPr>
          <a:xfrm>
            <a:off x="1643915" y="1986314"/>
            <a:ext cx="8764108" cy="4388728"/>
          </a:xfrm>
        </p:spPr>
        <p:txBody>
          <a:bodyPr>
            <a:normAutofit fontScale="47500" lnSpcReduction="20000"/>
          </a:bodyPr>
          <a:lstStyle/>
          <a:p>
            <a:r>
              <a:rPr lang="en-US" sz="4400" i="1" u="sng" dirty="0">
                <a:solidFill>
                  <a:schemeClr val="accent2">
                    <a:lumMod val="75000"/>
                  </a:schemeClr>
                </a:solidFill>
              </a:rPr>
              <a:t>Test protocols</a:t>
            </a:r>
            <a:endParaRPr lang="en-US" sz="4400" u="sng" dirty="0">
              <a:solidFill>
                <a:schemeClr val="accent2">
                  <a:lumMod val="75000"/>
                </a:schemeClr>
              </a:solidFill>
            </a:endParaRPr>
          </a:p>
          <a:p>
            <a:pPr lvl="1"/>
            <a:r>
              <a:rPr lang="en-US" sz="4400" dirty="0"/>
              <a:t>Protocol set of the Factory Acceptance Tests (FAT);</a:t>
            </a:r>
          </a:p>
          <a:p>
            <a:pPr lvl="1"/>
            <a:r>
              <a:rPr lang="en-US" sz="4400" dirty="0"/>
              <a:t>Protocol set of the Site Acceptance Tests (SAT);</a:t>
            </a:r>
          </a:p>
          <a:p>
            <a:pPr lvl="1"/>
            <a:r>
              <a:rPr lang="en-US" sz="4400" dirty="0"/>
              <a:t>Set of Final Acceptance Protocols;</a:t>
            </a:r>
          </a:p>
          <a:p>
            <a:pPr lvl="1"/>
            <a:r>
              <a:rPr lang="en-US" sz="4400" dirty="0"/>
              <a:t>Set of Quality Control Protocols;</a:t>
            </a:r>
          </a:p>
          <a:p>
            <a:pPr lvl="1"/>
            <a:r>
              <a:rPr lang="en-US" sz="4400" dirty="0"/>
              <a:t>Storage/Transportation documentation for </a:t>
            </a:r>
            <a:r>
              <a:rPr lang="en-US" sz="4400" dirty="0" smtClean="0"/>
              <a:t>beam scrapper </a:t>
            </a:r>
            <a:r>
              <a:rPr lang="en-US" sz="4400" dirty="0"/>
              <a:t>system</a:t>
            </a:r>
            <a:r>
              <a:rPr lang="en-US" sz="4400" dirty="0" smtClean="0"/>
              <a:t>;</a:t>
            </a:r>
            <a:endParaRPr lang="en-US" sz="4400" dirty="0"/>
          </a:p>
          <a:p>
            <a:r>
              <a:rPr lang="en-US" sz="4400" i="1" u="sng" dirty="0">
                <a:solidFill>
                  <a:schemeClr val="accent2">
                    <a:lumMod val="75000"/>
                  </a:schemeClr>
                </a:solidFill>
              </a:rPr>
              <a:t>Additional documents</a:t>
            </a:r>
            <a:endParaRPr lang="en-US" sz="4400" u="sng" dirty="0">
              <a:solidFill>
                <a:schemeClr val="accent2">
                  <a:lumMod val="75000"/>
                </a:schemeClr>
              </a:solidFill>
            </a:endParaRPr>
          </a:p>
          <a:p>
            <a:pPr lvl="1"/>
            <a:r>
              <a:rPr lang="en-US" sz="4400" dirty="0"/>
              <a:t>List of personal information and project management structure;</a:t>
            </a:r>
          </a:p>
          <a:p>
            <a:pPr lvl="1"/>
            <a:r>
              <a:rPr lang="en-US" sz="4400" dirty="0"/>
              <a:t>Time schedules;</a:t>
            </a:r>
          </a:p>
          <a:p>
            <a:pPr lvl="1"/>
            <a:r>
              <a:rPr lang="en-US" sz="4400" dirty="0"/>
              <a:t>Minutes of meetings, reviews, evaluations, etc.;</a:t>
            </a:r>
          </a:p>
          <a:p>
            <a:pPr lvl="1"/>
            <a:r>
              <a:rPr lang="en-US" sz="4400" dirty="0"/>
              <a:t>Relevant information exchange between BINP and FAIR.</a:t>
            </a:r>
          </a:p>
          <a:p>
            <a:endParaRPr lang="en-US"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6FC162-3509-47B0-8EE8-F62AB4E3636B}" type="slidenum">
              <a:rPr kumimoji="0" lang="en-US" sz="1400" b="1" i="0" u="none" strike="noStrike" kern="1200" cap="none" spc="0" normalizeH="0" baseline="0" noProof="0" smtClean="0">
                <a:ln>
                  <a:noFill/>
                </a:ln>
                <a:solidFill>
                  <a:srgbClr val="FFFFFF"/>
                </a:solidFill>
                <a:effectLst/>
                <a:uLnTx/>
                <a:uFillTx/>
                <a:latin typeface="Rockwell Condensed" panose="020606030504050201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n-US" sz="1400" b="1" i="0" u="none" strike="noStrike" kern="1200" cap="none" spc="0" normalizeH="0" baseline="0" noProof="0">
              <a:ln>
                <a:noFill/>
              </a:ln>
              <a:solidFill>
                <a:srgbClr val="FFFFFF"/>
              </a:solidFill>
              <a:effectLst/>
              <a:uLnTx/>
              <a:uFillTx/>
              <a:latin typeface="Rockwell Condensed" panose="02060603050405020104"/>
              <a:ea typeface="+mn-ea"/>
              <a:cs typeface="+mn-cs"/>
            </a:endParaRPr>
          </a:p>
        </p:txBody>
      </p:sp>
      <p:sp>
        <p:nvSpPr>
          <p:cNvPr id="7" name="TextBox 6"/>
          <p:cNvSpPr txBox="1"/>
          <p:nvPr/>
        </p:nvSpPr>
        <p:spPr>
          <a:xfrm>
            <a:off x="1734972" y="1316549"/>
            <a:ext cx="72269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rPr>
              <a:t>List of documents and records to be uploaded to EDMS</a:t>
            </a:r>
          </a:p>
        </p:txBody>
      </p:sp>
    </p:spTree>
    <p:extLst>
      <p:ext uri="{BB962C8B-B14F-4D97-AF65-F5344CB8AC3E}">
        <p14:creationId xmlns:p14="http://schemas.microsoft.com/office/powerpoint/2010/main" val="14030083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6386" y="484633"/>
            <a:ext cx="7543800" cy="865197"/>
          </a:xfrm>
        </p:spPr>
        <p:txBody>
          <a:bodyPr/>
          <a:lstStyle/>
          <a:p>
            <a:r>
              <a:rPr lang="en-US" sz="4400" dirty="0"/>
              <a:t>Risk analysis </a:t>
            </a:r>
            <a:endParaRPr lang="en-US" dirty="0"/>
          </a:p>
        </p:txBody>
      </p:sp>
      <p:sp>
        <p:nvSpPr>
          <p:cNvPr id="3" name="Content Placeholder 2"/>
          <p:cNvSpPr>
            <a:spLocks noGrp="1"/>
          </p:cNvSpPr>
          <p:nvPr>
            <p:ph idx="1"/>
          </p:nvPr>
        </p:nvSpPr>
        <p:spPr>
          <a:xfrm>
            <a:off x="2326386" y="1738230"/>
            <a:ext cx="7543800" cy="4050792"/>
          </a:xfrm>
        </p:spPr>
        <p:txBody>
          <a:bodyPr>
            <a:normAutofit/>
          </a:bodyPr>
          <a:lstStyle/>
          <a:p>
            <a:r>
              <a:rPr lang="en-US" sz="1800" dirty="0"/>
              <a:t>The Risk analysis is oriented to the hazards during the life cycle of </a:t>
            </a:r>
            <a:r>
              <a:rPr lang="en-US" sz="1800" dirty="0" smtClean="0"/>
              <a:t>Beam Scraper System for </a:t>
            </a:r>
            <a:r>
              <a:rPr lang="en-US" sz="1800" dirty="0"/>
              <a:t>the FAIR Collector Ring (CR) System.</a:t>
            </a:r>
          </a:p>
          <a:p>
            <a:pPr marL="0" indent="0">
              <a:buNone/>
            </a:pPr>
            <a:endParaRPr lang="en-US" sz="1800" dirty="0"/>
          </a:p>
          <a:p>
            <a:r>
              <a:rPr lang="en-US" sz="1800" dirty="0"/>
              <a:t>Comprises items related to the Work Packages: PSP 2.5.6.6.1.</a:t>
            </a:r>
          </a:p>
          <a:p>
            <a:r>
              <a:rPr lang="en-US" sz="1800" dirty="0"/>
              <a:t>The specifications of </a:t>
            </a:r>
            <a:r>
              <a:rPr lang="en-US" sz="1800" dirty="0" smtClean="0"/>
              <a:t>beam scraper system </a:t>
            </a:r>
            <a:r>
              <a:rPr lang="en-US" sz="1800" dirty="0"/>
              <a:t>for the Collector Ring (CR) is described in </a:t>
            </a:r>
            <a:r>
              <a:rPr lang="en-US" sz="1800" dirty="0" smtClean="0"/>
              <a:t>the Detailed Specification, </a:t>
            </a:r>
            <a:r>
              <a:rPr lang="en-US" sz="1800" dirty="0"/>
              <a:t>F-DS-CR-2.5.6-Scrapper_v1.8_2016_12_21. </a:t>
            </a:r>
            <a:r>
              <a:rPr lang="en-US" sz="1800" i="1" dirty="0" smtClean="0"/>
              <a:t>.</a:t>
            </a:r>
            <a:endParaRPr lang="en-US" sz="1800" dirty="0"/>
          </a:p>
          <a:p>
            <a:r>
              <a:rPr lang="en-US" sz="1800" dirty="0"/>
              <a:t>The Risk analysis is applied to production and testing; shipment, transportation and storage; installation and commissioning; operation; adjustment; testing; maintenance and repair; decommissioning and dismantling of </a:t>
            </a:r>
            <a:r>
              <a:rPr lang="en-US" sz="1800" dirty="0" smtClean="0"/>
              <a:t>beam scrapper </a:t>
            </a:r>
            <a:r>
              <a:rPr lang="en-US" sz="1800" dirty="0"/>
              <a:t>system. </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6FC162-3509-47B0-8EE8-F62AB4E3636B}" type="slidenum">
              <a:rPr kumimoji="0" lang="en-US" sz="1400" b="1" i="0" u="none" strike="noStrike" kern="1200" cap="none" spc="0" normalizeH="0" baseline="0" noProof="0" smtClean="0">
                <a:ln>
                  <a:noFill/>
                </a:ln>
                <a:solidFill>
                  <a:srgbClr val="FFFFFF"/>
                </a:solidFill>
                <a:effectLst/>
                <a:uLnTx/>
                <a:uFillTx/>
                <a:latin typeface="Rockwell Condensed" panose="020606030504050201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en-US" sz="1400" b="1" i="0" u="none" strike="noStrike" kern="1200" cap="none" spc="0" normalizeH="0" baseline="0" noProof="0">
              <a:ln>
                <a:noFill/>
              </a:ln>
              <a:solidFill>
                <a:srgbClr val="FFFFFF"/>
              </a:solidFill>
              <a:effectLst/>
              <a:uLnTx/>
              <a:uFillTx/>
              <a:latin typeface="Rockwell Condensed" panose="02060603050405020104"/>
              <a:ea typeface="+mn-ea"/>
              <a:cs typeface="+mn-cs"/>
            </a:endParaRPr>
          </a:p>
        </p:txBody>
      </p:sp>
    </p:spTree>
    <p:extLst>
      <p:ext uri="{BB962C8B-B14F-4D97-AF65-F5344CB8AC3E}">
        <p14:creationId xmlns:p14="http://schemas.microsoft.com/office/powerpoint/2010/main" val="26351659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527771" y="1487192"/>
            <a:ext cx="2012059" cy="520784"/>
          </a:xfrm>
        </p:spPr>
        <p:txBody>
          <a:bodyPr>
            <a:normAutofit fontScale="92500"/>
          </a:bodyPr>
          <a:lstStyle/>
          <a:p>
            <a:pPr marL="0" indent="0">
              <a:buNone/>
            </a:pPr>
            <a:r>
              <a:rPr lang="en-US" sz="2400" b="1" dirty="0"/>
              <a:t>Risk Rating</a:t>
            </a:r>
            <a:endParaRPr lang="ru-RU" sz="2400" dirty="0"/>
          </a:p>
          <a:p>
            <a:pPr marL="0" indent="0">
              <a:buNone/>
            </a:pPr>
            <a:endParaRPr lang="ru-RU"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6FC162-3509-47B0-8EE8-F62AB4E3636B}" type="slidenum">
              <a:rPr kumimoji="0" lang="en-US" sz="1400" b="1" i="0" u="none" strike="noStrike" kern="1200" cap="none" spc="0" normalizeH="0" baseline="0" noProof="0" smtClean="0">
                <a:ln>
                  <a:noFill/>
                </a:ln>
                <a:solidFill>
                  <a:srgbClr val="FFFFFF"/>
                </a:solidFill>
                <a:effectLst/>
                <a:uLnTx/>
                <a:uFillTx/>
                <a:latin typeface="Rockwell Condensed" panose="020606030504050201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en-US" sz="1400" b="1" i="0" u="none" strike="noStrike" kern="1200" cap="none" spc="0" normalizeH="0" baseline="0" noProof="0">
              <a:ln>
                <a:noFill/>
              </a:ln>
              <a:solidFill>
                <a:srgbClr val="FFFFFF"/>
              </a:solidFill>
              <a:effectLst/>
              <a:uLnTx/>
              <a:uFillTx/>
              <a:latin typeface="Rockwell Condensed" panose="02060603050405020104"/>
              <a:ea typeface="+mn-ea"/>
              <a:cs typeface="+mn-cs"/>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49016" y="470343"/>
            <a:ext cx="4605099" cy="3975747"/>
          </a:xfrm>
          <a:prstGeom prst="rect">
            <a:avLst/>
          </a:prstGeom>
        </p:spPr>
      </p:pic>
      <p:graphicFrame>
        <p:nvGraphicFramePr>
          <p:cNvPr id="7" name="Table 6"/>
          <p:cNvGraphicFramePr>
            <a:graphicFrameLocks noGrp="1"/>
          </p:cNvGraphicFramePr>
          <p:nvPr>
            <p:extLst/>
          </p:nvPr>
        </p:nvGraphicFramePr>
        <p:xfrm>
          <a:off x="2717074" y="4657404"/>
          <a:ext cx="5673288" cy="1946944"/>
        </p:xfrm>
        <a:graphic>
          <a:graphicData uri="http://schemas.openxmlformats.org/drawingml/2006/table">
            <a:tbl>
              <a:tblPr firstRow="1" firstCol="1" bandRow="1">
                <a:tableStyleId>{5C22544A-7EE6-4342-B048-85BDC9FD1C3A}</a:tableStyleId>
              </a:tblPr>
              <a:tblGrid>
                <a:gridCol w="974921">
                  <a:extLst>
                    <a:ext uri="{9D8B030D-6E8A-4147-A177-3AD203B41FA5}">
                      <a16:colId xmlns:a16="http://schemas.microsoft.com/office/drawing/2014/main" xmlns="" val="20000"/>
                    </a:ext>
                  </a:extLst>
                </a:gridCol>
                <a:gridCol w="1151156">
                  <a:extLst>
                    <a:ext uri="{9D8B030D-6E8A-4147-A177-3AD203B41FA5}">
                      <a16:colId xmlns:a16="http://schemas.microsoft.com/office/drawing/2014/main" xmlns="" val="20001"/>
                    </a:ext>
                  </a:extLst>
                </a:gridCol>
                <a:gridCol w="3547211">
                  <a:extLst>
                    <a:ext uri="{9D8B030D-6E8A-4147-A177-3AD203B41FA5}">
                      <a16:colId xmlns:a16="http://schemas.microsoft.com/office/drawing/2014/main" xmlns="" val="20002"/>
                    </a:ext>
                  </a:extLst>
                </a:gridCol>
              </a:tblGrid>
              <a:tr h="387062">
                <a:tc>
                  <a:txBody>
                    <a:bodyPr/>
                    <a:lstStyle/>
                    <a:p>
                      <a:pPr algn="ctr">
                        <a:lnSpc>
                          <a:spcPct val="115000"/>
                        </a:lnSpc>
                        <a:spcAft>
                          <a:spcPts val="0"/>
                        </a:spcAft>
                      </a:pPr>
                      <a:r>
                        <a:rPr lang="en-US" sz="1200" u="none" strike="noStrike" spc="0" dirty="0">
                          <a:effectLst/>
                        </a:rPr>
                        <a:t>Risk level</a:t>
                      </a:r>
                      <a:endParaRPr lang="ru-RU" sz="11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n-US" sz="1200" u="none" strike="noStrike" spc="0">
                          <a:effectLst/>
                        </a:rPr>
                        <a:t>Risk potential</a:t>
                      </a:r>
                      <a:endParaRPr lang="ru-RU" sz="1100">
                        <a:effectLst/>
                        <a:latin typeface="Calibri"/>
                        <a:ea typeface="Calibri"/>
                        <a:cs typeface="Times New Roman"/>
                      </a:endParaRPr>
                    </a:p>
                  </a:txBody>
                  <a:tcPr marL="68580" marR="68580" marT="0" marB="0" anchor="ctr"/>
                </a:tc>
                <a:tc>
                  <a:txBody>
                    <a:bodyPr/>
                    <a:lstStyle/>
                    <a:p>
                      <a:pPr>
                        <a:lnSpc>
                          <a:spcPct val="115000"/>
                        </a:lnSpc>
                        <a:spcAft>
                          <a:spcPts val="0"/>
                        </a:spcAft>
                      </a:pPr>
                      <a:r>
                        <a:rPr lang="en-US" sz="1200" u="none" strike="noStrike" spc="0" dirty="0">
                          <a:effectLst/>
                        </a:rPr>
                        <a:t>Measures</a:t>
                      </a:r>
                      <a:endParaRPr lang="ru-RU" sz="1100" dirty="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0"/>
                  </a:ext>
                </a:extLst>
              </a:tr>
              <a:tr h="387062">
                <a:tc>
                  <a:txBody>
                    <a:bodyPr/>
                    <a:lstStyle/>
                    <a:p>
                      <a:pPr algn="ctr">
                        <a:lnSpc>
                          <a:spcPct val="115000"/>
                        </a:lnSpc>
                        <a:spcAft>
                          <a:spcPts val="0"/>
                        </a:spcAft>
                      </a:pPr>
                      <a:r>
                        <a:rPr lang="de-DE" sz="1200" dirty="0">
                          <a:solidFill>
                            <a:schemeClr val="tx1"/>
                          </a:solidFill>
                          <a:effectLst/>
                        </a:rPr>
                        <a:t>4</a:t>
                      </a:r>
                      <a:endParaRPr lang="ru-RU" sz="1100" dirty="0">
                        <a:solidFill>
                          <a:schemeClr val="tx1"/>
                        </a:solidFill>
                        <a:effectLst/>
                        <a:latin typeface="Calibri"/>
                        <a:ea typeface="Calibri"/>
                        <a:cs typeface="Times New Roman"/>
                      </a:endParaRPr>
                    </a:p>
                  </a:txBody>
                  <a:tcPr marL="68580" marR="68580" marT="0" marB="0" anchor="ctr">
                    <a:solidFill>
                      <a:srgbClr val="FF0000"/>
                    </a:solidFill>
                  </a:tcPr>
                </a:tc>
                <a:tc>
                  <a:txBody>
                    <a:bodyPr/>
                    <a:lstStyle/>
                    <a:p>
                      <a:pPr>
                        <a:lnSpc>
                          <a:spcPct val="115000"/>
                        </a:lnSpc>
                        <a:spcAft>
                          <a:spcPts val="0"/>
                        </a:spcAft>
                      </a:pPr>
                      <a:r>
                        <a:rPr lang="de-DE" sz="1200" dirty="0">
                          <a:effectLst/>
                        </a:rPr>
                        <a:t>Very high</a:t>
                      </a:r>
                      <a:endParaRPr lang="ru-RU" sz="11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n-US" sz="1200" dirty="0">
                          <a:effectLst/>
                        </a:rPr>
                        <a:t>The measures taken are not sufficient to mitigate the risk sufficiently.</a:t>
                      </a:r>
                      <a:endParaRPr lang="ru-RU" sz="1100" dirty="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1"/>
                  </a:ext>
                </a:extLst>
              </a:tr>
              <a:tr h="387062">
                <a:tc>
                  <a:txBody>
                    <a:bodyPr/>
                    <a:lstStyle/>
                    <a:p>
                      <a:pPr algn="ctr">
                        <a:lnSpc>
                          <a:spcPct val="115000"/>
                        </a:lnSpc>
                        <a:spcAft>
                          <a:spcPts val="0"/>
                        </a:spcAft>
                      </a:pPr>
                      <a:r>
                        <a:rPr lang="de-DE" sz="1200" dirty="0">
                          <a:solidFill>
                            <a:schemeClr val="tx1"/>
                          </a:solidFill>
                          <a:effectLst/>
                        </a:rPr>
                        <a:t>3</a:t>
                      </a:r>
                      <a:endParaRPr lang="ru-RU" sz="1100" dirty="0">
                        <a:solidFill>
                          <a:schemeClr val="tx1"/>
                        </a:solidFill>
                        <a:effectLst/>
                        <a:latin typeface="Calibri"/>
                        <a:ea typeface="Calibri"/>
                        <a:cs typeface="Times New Roman"/>
                      </a:endParaRPr>
                    </a:p>
                  </a:txBody>
                  <a:tcPr marL="68580" marR="68580" marT="0" marB="0" anchor="ctr">
                    <a:solidFill>
                      <a:srgbClr val="FFC000"/>
                    </a:solidFill>
                  </a:tcPr>
                </a:tc>
                <a:tc>
                  <a:txBody>
                    <a:bodyPr/>
                    <a:lstStyle/>
                    <a:p>
                      <a:pPr>
                        <a:lnSpc>
                          <a:spcPct val="115000"/>
                        </a:lnSpc>
                        <a:spcAft>
                          <a:spcPts val="0"/>
                        </a:spcAft>
                      </a:pPr>
                      <a:r>
                        <a:rPr lang="de-DE" sz="1200">
                          <a:effectLst/>
                        </a:rPr>
                        <a:t>High</a:t>
                      </a:r>
                      <a:endParaRPr lang="ru-RU" sz="1100">
                        <a:effectLst/>
                        <a:latin typeface="Calibri"/>
                        <a:ea typeface="Calibri"/>
                        <a:cs typeface="Times New Roman"/>
                      </a:endParaRPr>
                    </a:p>
                  </a:txBody>
                  <a:tcPr marL="68580" marR="68580" marT="0" marB="0" anchor="ctr"/>
                </a:tc>
                <a:tc>
                  <a:txBody>
                    <a:bodyPr/>
                    <a:lstStyle/>
                    <a:p>
                      <a:pPr>
                        <a:lnSpc>
                          <a:spcPct val="115000"/>
                        </a:lnSpc>
                        <a:spcAft>
                          <a:spcPts val="0"/>
                        </a:spcAft>
                      </a:pPr>
                      <a:r>
                        <a:rPr lang="en-US" sz="1200">
                          <a:effectLst/>
                        </a:rPr>
                        <a:t>Measures with increased protection are urgently needed.</a:t>
                      </a:r>
                      <a:endParaRPr lang="ru-RU" sz="110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2"/>
                  </a:ext>
                </a:extLst>
              </a:tr>
              <a:tr h="387062">
                <a:tc>
                  <a:txBody>
                    <a:bodyPr/>
                    <a:lstStyle/>
                    <a:p>
                      <a:pPr algn="ctr">
                        <a:lnSpc>
                          <a:spcPct val="115000"/>
                        </a:lnSpc>
                        <a:spcAft>
                          <a:spcPts val="0"/>
                        </a:spcAft>
                      </a:pPr>
                      <a:r>
                        <a:rPr lang="de-DE" sz="1200" dirty="0">
                          <a:solidFill>
                            <a:schemeClr val="tx1"/>
                          </a:solidFill>
                          <a:effectLst/>
                        </a:rPr>
                        <a:t>2</a:t>
                      </a:r>
                      <a:endParaRPr lang="ru-RU" sz="1100" dirty="0">
                        <a:solidFill>
                          <a:schemeClr val="tx1"/>
                        </a:solidFill>
                        <a:effectLst/>
                        <a:latin typeface="Calibri"/>
                        <a:ea typeface="Calibri"/>
                        <a:cs typeface="Times New Roman"/>
                      </a:endParaRPr>
                    </a:p>
                  </a:txBody>
                  <a:tcPr marL="68580" marR="68580" marT="0" marB="0" anchor="ctr">
                    <a:solidFill>
                      <a:srgbClr val="FFFF00"/>
                    </a:solidFill>
                  </a:tcPr>
                </a:tc>
                <a:tc>
                  <a:txBody>
                    <a:bodyPr/>
                    <a:lstStyle/>
                    <a:p>
                      <a:pPr>
                        <a:lnSpc>
                          <a:spcPct val="115000"/>
                        </a:lnSpc>
                        <a:spcAft>
                          <a:spcPts val="0"/>
                        </a:spcAft>
                      </a:pPr>
                      <a:r>
                        <a:rPr lang="de-DE" sz="1200">
                          <a:effectLst/>
                        </a:rPr>
                        <a:t>Medium</a:t>
                      </a:r>
                      <a:endParaRPr lang="ru-RU" sz="1100">
                        <a:effectLst/>
                        <a:latin typeface="Calibri"/>
                        <a:ea typeface="Calibri"/>
                        <a:cs typeface="Times New Roman"/>
                      </a:endParaRPr>
                    </a:p>
                  </a:txBody>
                  <a:tcPr marL="68580" marR="68580" marT="0" marB="0" anchor="ctr"/>
                </a:tc>
                <a:tc>
                  <a:txBody>
                    <a:bodyPr/>
                    <a:lstStyle/>
                    <a:p>
                      <a:pPr>
                        <a:lnSpc>
                          <a:spcPct val="115000"/>
                        </a:lnSpc>
                        <a:spcAft>
                          <a:spcPts val="0"/>
                        </a:spcAft>
                      </a:pPr>
                      <a:r>
                        <a:rPr lang="en-US" sz="1200">
                          <a:effectLst/>
                        </a:rPr>
                        <a:t>Measures with normal protective effects necessary.</a:t>
                      </a:r>
                      <a:endParaRPr lang="ru-RU" sz="110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3"/>
                  </a:ext>
                </a:extLst>
              </a:tr>
              <a:tr h="298010">
                <a:tc>
                  <a:txBody>
                    <a:bodyPr/>
                    <a:lstStyle/>
                    <a:p>
                      <a:pPr algn="ctr">
                        <a:lnSpc>
                          <a:spcPct val="115000"/>
                        </a:lnSpc>
                        <a:spcAft>
                          <a:spcPts val="0"/>
                        </a:spcAft>
                      </a:pPr>
                      <a:r>
                        <a:rPr lang="de-DE" sz="1200" dirty="0">
                          <a:solidFill>
                            <a:schemeClr val="tx1"/>
                          </a:solidFill>
                          <a:effectLst/>
                        </a:rPr>
                        <a:t>1</a:t>
                      </a:r>
                      <a:endParaRPr lang="ru-RU" sz="1100" dirty="0">
                        <a:solidFill>
                          <a:schemeClr val="tx1"/>
                        </a:solidFill>
                        <a:effectLst/>
                        <a:latin typeface="Calibri"/>
                        <a:ea typeface="Calibri"/>
                        <a:cs typeface="Times New Roman"/>
                      </a:endParaRPr>
                    </a:p>
                  </a:txBody>
                  <a:tcPr marL="68580" marR="68580" marT="0" marB="0" anchor="ctr">
                    <a:solidFill>
                      <a:srgbClr val="92D050"/>
                    </a:solidFill>
                  </a:tcPr>
                </a:tc>
                <a:tc>
                  <a:txBody>
                    <a:bodyPr/>
                    <a:lstStyle/>
                    <a:p>
                      <a:pPr>
                        <a:lnSpc>
                          <a:spcPct val="115000"/>
                        </a:lnSpc>
                        <a:spcAft>
                          <a:spcPts val="0"/>
                        </a:spcAft>
                      </a:pPr>
                      <a:r>
                        <a:rPr lang="en-US" sz="1200">
                          <a:effectLst/>
                        </a:rPr>
                        <a:t>Low</a:t>
                      </a:r>
                      <a:endParaRPr lang="ru-RU" sz="1100">
                        <a:effectLst/>
                        <a:latin typeface="Calibri"/>
                        <a:ea typeface="Calibri"/>
                        <a:cs typeface="Times New Roman"/>
                      </a:endParaRPr>
                    </a:p>
                  </a:txBody>
                  <a:tcPr marL="68580" marR="68580" marT="0" marB="0" anchor="ctr"/>
                </a:tc>
                <a:tc>
                  <a:txBody>
                    <a:bodyPr/>
                    <a:lstStyle/>
                    <a:p>
                      <a:pPr>
                        <a:lnSpc>
                          <a:spcPct val="115000"/>
                        </a:lnSpc>
                        <a:spcAft>
                          <a:spcPts val="0"/>
                        </a:spcAft>
                      </a:pPr>
                      <a:r>
                        <a:rPr lang="en-US" sz="1200" dirty="0">
                          <a:effectLst/>
                        </a:rPr>
                        <a:t>Organizational and personal measures possible.</a:t>
                      </a:r>
                      <a:endParaRPr lang="ru-RU" sz="1100" dirty="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32652358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6FC162-3509-47B0-8EE8-F62AB4E3636B}" type="slidenum">
              <a:rPr kumimoji="0" lang="en-US" sz="1400" b="1" i="0" u="none" strike="noStrike" kern="1200" cap="none" spc="0" normalizeH="0" baseline="0" noProof="0" smtClean="0">
                <a:ln>
                  <a:noFill/>
                </a:ln>
                <a:solidFill>
                  <a:srgbClr val="FFFFFF"/>
                </a:solidFill>
                <a:effectLst/>
                <a:uLnTx/>
                <a:uFillTx/>
                <a:latin typeface="Rockwell Condensed" panose="020606030504050201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en-US" sz="1400" b="1" i="0" u="none" strike="noStrike" kern="1200" cap="none" spc="0" normalizeH="0" baseline="0" noProof="0">
              <a:ln>
                <a:noFill/>
              </a:ln>
              <a:solidFill>
                <a:srgbClr val="FFFFFF"/>
              </a:solidFill>
              <a:effectLst/>
              <a:uLnTx/>
              <a:uFillTx/>
              <a:latin typeface="Rockwell Condensed" panose="02060603050405020104"/>
              <a:ea typeface="+mn-ea"/>
              <a:cs typeface="+mn-cs"/>
            </a:endParaRPr>
          </a:p>
        </p:txBody>
      </p:sp>
      <p:graphicFrame>
        <p:nvGraphicFramePr>
          <p:cNvPr id="5" name="Table 4"/>
          <p:cNvGraphicFramePr>
            <a:graphicFrameLocks noGrp="1"/>
          </p:cNvGraphicFramePr>
          <p:nvPr>
            <p:extLst/>
          </p:nvPr>
        </p:nvGraphicFramePr>
        <p:xfrm>
          <a:off x="1309567" y="189541"/>
          <a:ext cx="9241895" cy="6499860"/>
        </p:xfrm>
        <a:graphic>
          <a:graphicData uri="http://schemas.openxmlformats.org/drawingml/2006/table">
            <a:tbl>
              <a:tblPr firstRow="1" firstCol="1" bandRow="1">
                <a:tableStyleId>{5C22544A-7EE6-4342-B048-85BDC9FD1C3A}</a:tableStyleId>
              </a:tblPr>
              <a:tblGrid>
                <a:gridCol w="390631">
                  <a:extLst>
                    <a:ext uri="{9D8B030D-6E8A-4147-A177-3AD203B41FA5}">
                      <a16:colId xmlns:a16="http://schemas.microsoft.com/office/drawing/2014/main" xmlns="" val="1474344361"/>
                    </a:ext>
                  </a:extLst>
                </a:gridCol>
                <a:gridCol w="194857">
                  <a:extLst>
                    <a:ext uri="{9D8B030D-6E8A-4147-A177-3AD203B41FA5}">
                      <a16:colId xmlns:a16="http://schemas.microsoft.com/office/drawing/2014/main" xmlns="" val="559313579"/>
                    </a:ext>
                  </a:extLst>
                </a:gridCol>
                <a:gridCol w="1230262">
                  <a:extLst>
                    <a:ext uri="{9D8B030D-6E8A-4147-A177-3AD203B41FA5}">
                      <a16:colId xmlns:a16="http://schemas.microsoft.com/office/drawing/2014/main" xmlns="" val="2463963327"/>
                    </a:ext>
                  </a:extLst>
                </a:gridCol>
                <a:gridCol w="977040">
                  <a:extLst>
                    <a:ext uri="{9D8B030D-6E8A-4147-A177-3AD203B41FA5}">
                      <a16:colId xmlns:a16="http://schemas.microsoft.com/office/drawing/2014/main" xmlns="" val="1406094467"/>
                    </a:ext>
                  </a:extLst>
                </a:gridCol>
                <a:gridCol w="477491">
                  <a:extLst>
                    <a:ext uri="{9D8B030D-6E8A-4147-A177-3AD203B41FA5}">
                      <a16:colId xmlns:a16="http://schemas.microsoft.com/office/drawing/2014/main" xmlns="" val="1464226897"/>
                    </a:ext>
                  </a:extLst>
                </a:gridCol>
                <a:gridCol w="477949">
                  <a:extLst>
                    <a:ext uri="{9D8B030D-6E8A-4147-A177-3AD203B41FA5}">
                      <a16:colId xmlns:a16="http://schemas.microsoft.com/office/drawing/2014/main" xmlns="" val="103404722"/>
                    </a:ext>
                  </a:extLst>
                </a:gridCol>
                <a:gridCol w="477949">
                  <a:extLst>
                    <a:ext uri="{9D8B030D-6E8A-4147-A177-3AD203B41FA5}">
                      <a16:colId xmlns:a16="http://schemas.microsoft.com/office/drawing/2014/main" xmlns="" val="2019555657"/>
                    </a:ext>
                  </a:extLst>
                </a:gridCol>
                <a:gridCol w="3582785">
                  <a:extLst>
                    <a:ext uri="{9D8B030D-6E8A-4147-A177-3AD203B41FA5}">
                      <a16:colId xmlns:a16="http://schemas.microsoft.com/office/drawing/2014/main" xmlns="" val="4108859282"/>
                    </a:ext>
                  </a:extLst>
                </a:gridCol>
                <a:gridCol w="477491">
                  <a:extLst>
                    <a:ext uri="{9D8B030D-6E8A-4147-A177-3AD203B41FA5}">
                      <a16:colId xmlns:a16="http://schemas.microsoft.com/office/drawing/2014/main" xmlns="" val="466967959"/>
                    </a:ext>
                  </a:extLst>
                </a:gridCol>
                <a:gridCol w="477491">
                  <a:extLst>
                    <a:ext uri="{9D8B030D-6E8A-4147-A177-3AD203B41FA5}">
                      <a16:colId xmlns:a16="http://schemas.microsoft.com/office/drawing/2014/main" xmlns="" val="3496067779"/>
                    </a:ext>
                  </a:extLst>
                </a:gridCol>
                <a:gridCol w="477949">
                  <a:extLst>
                    <a:ext uri="{9D8B030D-6E8A-4147-A177-3AD203B41FA5}">
                      <a16:colId xmlns:a16="http://schemas.microsoft.com/office/drawing/2014/main" xmlns="" val="3530781073"/>
                    </a:ext>
                  </a:extLst>
                </a:gridCol>
              </a:tblGrid>
              <a:tr h="259460">
                <a:tc>
                  <a:txBody>
                    <a:bodyPr/>
                    <a:lstStyle/>
                    <a:p>
                      <a:pPr marL="0" marR="0" algn="ctr">
                        <a:lnSpc>
                          <a:spcPct val="115000"/>
                        </a:lnSpc>
                        <a:spcBef>
                          <a:spcPts val="0"/>
                        </a:spcBef>
                        <a:spcAft>
                          <a:spcPts val="0"/>
                        </a:spcAft>
                      </a:pPr>
                      <a:r>
                        <a:rPr lang="en-US" sz="900" dirty="0">
                          <a:effectLst/>
                        </a:rPr>
                        <a:t>Risk Log</a:t>
                      </a: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784" marR="32784" marT="0" marB="0" anchor="ctr"/>
                </a:tc>
                <a:tc>
                  <a:txBody>
                    <a:bodyPr/>
                    <a:lstStyle/>
                    <a:p>
                      <a:pPr marL="0" marR="0" algn="ctr">
                        <a:lnSpc>
                          <a:spcPct val="115000"/>
                        </a:lnSpc>
                        <a:spcBef>
                          <a:spcPts val="0"/>
                        </a:spcBef>
                        <a:spcAft>
                          <a:spcPts val="0"/>
                        </a:spcAft>
                      </a:pPr>
                      <a:r>
                        <a:rPr lang="en-US" sz="900">
                          <a:effectLst/>
                        </a:rPr>
                        <a:t> </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784" marR="32784" marT="0" marB="0" anchor="ctr"/>
                </a:tc>
                <a:tc gridSpan="2">
                  <a:txBody>
                    <a:bodyPr/>
                    <a:lstStyle/>
                    <a:p>
                      <a:pPr marL="0" marR="0" algn="ctr">
                        <a:lnSpc>
                          <a:spcPct val="115000"/>
                        </a:lnSpc>
                        <a:spcBef>
                          <a:spcPts val="0"/>
                        </a:spcBef>
                        <a:spcAft>
                          <a:spcPts val="0"/>
                        </a:spcAft>
                      </a:pPr>
                      <a:r>
                        <a:rPr lang="en-US" sz="900" dirty="0">
                          <a:effectLst/>
                        </a:rPr>
                        <a:t>Risk Identification</a:t>
                      </a: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784" marR="32784" marT="0" marB="0" anchor="ctr"/>
                </a:tc>
                <a:tc hMerge="1">
                  <a:txBody>
                    <a:bodyPr/>
                    <a:lstStyle/>
                    <a:p>
                      <a:endParaRPr lang="en-US"/>
                    </a:p>
                  </a:txBody>
                  <a:tcPr/>
                </a:tc>
                <a:tc gridSpan="3">
                  <a:txBody>
                    <a:bodyPr/>
                    <a:lstStyle/>
                    <a:p>
                      <a:pPr marL="0" marR="0" algn="ctr">
                        <a:lnSpc>
                          <a:spcPct val="115000"/>
                        </a:lnSpc>
                        <a:spcBef>
                          <a:spcPts val="0"/>
                        </a:spcBef>
                        <a:spcAft>
                          <a:spcPts val="0"/>
                        </a:spcAft>
                      </a:pPr>
                      <a:r>
                        <a:rPr lang="en-US" sz="900">
                          <a:effectLst/>
                        </a:rPr>
                        <a:t>Risk Rating Pre-Mitigation</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784" marR="32784" marT="0" marB="0" anchor="ct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900" dirty="0">
                          <a:effectLst/>
                        </a:rPr>
                        <a:t>Risk </a:t>
                      </a:r>
                      <a:r>
                        <a:rPr lang="en-US" sz="900" dirty="0" err="1">
                          <a:effectLst/>
                        </a:rPr>
                        <a:t>Mitigration</a:t>
                      </a: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784" marR="32784" marT="0" marB="0" anchor="ctr"/>
                </a:tc>
                <a:tc gridSpan="3">
                  <a:txBody>
                    <a:bodyPr/>
                    <a:lstStyle/>
                    <a:p>
                      <a:pPr marL="0" marR="0" algn="ctr">
                        <a:lnSpc>
                          <a:spcPct val="115000"/>
                        </a:lnSpc>
                        <a:spcBef>
                          <a:spcPts val="0"/>
                        </a:spcBef>
                        <a:spcAft>
                          <a:spcPts val="0"/>
                        </a:spcAft>
                      </a:pPr>
                      <a:r>
                        <a:rPr lang="en-US" sz="900">
                          <a:effectLst/>
                        </a:rPr>
                        <a:t>Post-Mitigation Risk Rating</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784" marR="32784"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4000212051"/>
                  </a:ext>
                </a:extLst>
              </a:tr>
              <a:tr h="529752">
                <a:tc>
                  <a:txBody>
                    <a:bodyPr/>
                    <a:lstStyle/>
                    <a:p>
                      <a:pPr marL="0" marR="0" algn="ctr">
                        <a:lnSpc>
                          <a:spcPct val="115000"/>
                        </a:lnSpc>
                        <a:spcBef>
                          <a:spcPts val="0"/>
                        </a:spcBef>
                        <a:spcAft>
                          <a:spcPts val="0"/>
                        </a:spcAft>
                      </a:pPr>
                      <a:r>
                        <a:rPr lang="en-US" sz="900">
                          <a:effectLst/>
                        </a:rPr>
                        <a:t>Risk- ID</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784" marR="32784" marT="0" marB="0" anchor="ctr"/>
                </a:tc>
                <a:tc>
                  <a:txBody>
                    <a:bodyPr/>
                    <a:lstStyle/>
                    <a:p>
                      <a:pPr marL="0" marR="0" algn="ctr">
                        <a:lnSpc>
                          <a:spcPct val="115000"/>
                        </a:lnSpc>
                        <a:spcBef>
                          <a:spcPts val="0"/>
                        </a:spcBef>
                        <a:spcAft>
                          <a:spcPts val="0"/>
                        </a:spcAft>
                      </a:pPr>
                      <a:r>
                        <a:rPr lang="en-US" sz="900">
                          <a:effectLst/>
                        </a:rPr>
                        <a:t>№</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784" marR="32784" marT="0" marB="0" anchor="ctr"/>
                </a:tc>
                <a:tc>
                  <a:txBody>
                    <a:bodyPr/>
                    <a:lstStyle/>
                    <a:p>
                      <a:pPr marL="0" marR="0" algn="ctr">
                        <a:lnSpc>
                          <a:spcPct val="115000"/>
                        </a:lnSpc>
                        <a:spcBef>
                          <a:spcPts val="0"/>
                        </a:spcBef>
                        <a:spcAft>
                          <a:spcPts val="0"/>
                        </a:spcAft>
                      </a:pPr>
                      <a:r>
                        <a:rPr lang="en-US" sz="900">
                          <a:effectLst/>
                        </a:rPr>
                        <a:t>Description of Risk (orientating to the hazard)</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784" marR="32784" marT="0" marB="0" anchor="ctr"/>
                </a:tc>
                <a:tc>
                  <a:txBody>
                    <a:bodyPr/>
                    <a:lstStyle/>
                    <a:p>
                      <a:pPr marL="0" marR="0" algn="ctr">
                        <a:lnSpc>
                          <a:spcPct val="115000"/>
                        </a:lnSpc>
                        <a:spcBef>
                          <a:spcPts val="0"/>
                        </a:spcBef>
                        <a:spcAft>
                          <a:spcPts val="0"/>
                        </a:spcAft>
                      </a:pPr>
                      <a:r>
                        <a:rPr lang="en-US" sz="900">
                          <a:effectLst/>
                        </a:rPr>
                        <a:t>Possible consequences</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784" marR="32784" marT="0" marB="0" anchor="ctr"/>
                </a:tc>
                <a:tc>
                  <a:txBody>
                    <a:bodyPr/>
                    <a:lstStyle/>
                    <a:p>
                      <a:pPr marL="0" marR="0" algn="ctr">
                        <a:lnSpc>
                          <a:spcPct val="115000"/>
                        </a:lnSpc>
                        <a:spcBef>
                          <a:spcPts val="0"/>
                        </a:spcBef>
                        <a:spcAft>
                          <a:spcPts val="0"/>
                        </a:spcAft>
                      </a:pPr>
                      <a:r>
                        <a:rPr lang="en-US" sz="900">
                          <a:effectLst/>
                        </a:rPr>
                        <a:t>Probability of Occurrence</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784" marR="32784" marT="0" marB="0" anchor="ctr"/>
                </a:tc>
                <a:tc>
                  <a:txBody>
                    <a:bodyPr/>
                    <a:lstStyle/>
                    <a:p>
                      <a:pPr marL="0" marR="0" algn="ctr">
                        <a:lnSpc>
                          <a:spcPct val="115000"/>
                        </a:lnSpc>
                        <a:spcBef>
                          <a:spcPts val="0"/>
                        </a:spcBef>
                        <a:spcAft>
                          <a:spcPts val="0"/>
                        </a:spcAft>
                      </a:pPr>
                      <a:r>
                        <a:rPr lang="en-US" sz="900">
                          <a:effectLst/>
                        </a:rPr>
                        <a:t>Impact</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784" marR="32784" marT="0" marB="0" anchor="ctr"/>
                </a:tc>
                <a:tc>
                  <a:txBody>
                    <a:bodyPr/>
                    <a:lstStyle/>
                    <a:p>
                      <a:pPr marL="0" marR="0" algn="ctr">
                        <a:lnSpc>
                          <a:spcPct val="115000"/>
                        </a:lnSpc>
                        <a:spcBef>
                          <a:spcPts val="0"/>
                        </a:spcBef>
                        <a:spcAft>
                          <a:spcPts val="0"/>
                        </a:spcAft>
                      </a:pPr>
                      <a:r>
                        <a:rPr lang="en-US" sz="900">
                          <a:effectLst/>
                        </a:rPr>
                        <a:t>Risk Level</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784" marR="32784" marT="0" marB="0" anchor="ctr"/>
                </a:tc>
                <a:tc>
                  <a:txBody>
                    <a:bodyPr/>
                    <a:lstStyle/>
                    <a:p>
                      <a:pPr marL="0" marR="0" algn="ctr">
                        <a:lnSpc>
                          <a:spcPct val="115000"/>
                        </a:lnSpc>
                        <a:spcBef>
                          <a:spcPts val="0"/>
                        </a:spcBef>
                        <a:spcAft>
                          <a:spcPts val="0"/>
                        </a:spcAft>
                      </a:pPr>
                      <a:r>
                        <a:rPr lang="en-US" sz="900">
                          <a:effectLst/>
                        </a:rPr>
                        <a:t>Mitigration Strategy</a:t>
                      </a:r>
                      <a:endParaRPr lang="en-US" sz="1050">
                        <a:effectLst/>
                      </a:endParaRPr>
                    </a:p>
                    <a:p>
                      <a:pPr marL="0" marR="0" algn="ctr">
                        <a:lnSpc>
                          <a:spcPct val="115000"/>
                        </a:lnSpc>
                        <a:spcBef>
                          <a:spcPts val="0"/>
                        </a:spcBef>
                        <a:spcAft>
                          <a:spcPts val="0"/>
                        </a:spcAft>
                      </a:pPr>
                      <a:r>
                        <a:rPr lang="en-US" sz="900">
                          <a:effectLst/>
                        </a:rPr>
                        <a:t> </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784" marR="32784" marT="0" marB="0" anchor="ctr"/>
                </a:tc>
                <a:tc>
                  <a:txBody>
                    <a:bodyPr/>
                    <a:lstStyle/>
                    <a:p>
                      <a:pPr marL="0" marR="0" algn="ctr">
                        <a:lnSpc>
                          <a:spcPct val="115000"/>
                        </a:lnSpc>
                        <a:spcBef>
                          <a:spcPts val="0"/>
                        </a:spcBef>
                        <a:spcAft>
                          <a:spcPts val="0"/>
                        </a:spcAft>
                      </a:pPr>
                      <a:r>
                        <a:rPr lang="en-US" sz="900">
                          <a:effectLst/>
                        </a:rPr>
                        <a:t>Probability of Occurrence</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784" marR="32784" marT="0" marB="0" anchor="ctr"/>
                </a:tc>
                <a:tc>
                  <a:txBody>
                    <a:bodyPr/>
                    <a:lstStyle/>
                    <a:p>
                      <a:pPr marL="0" marR="0" algn="ctr">
                        <a:lnSpc>
                          <a:spcPct val="115000"/>
                        </a:lnSpc>
                        <a:spcBef>
                          <a:spcPts val="0"/>
                        </a:spcBef>
                        <a:spcAft>
                          <a:spcPts val="0"/>
                        </a:spcAft>
                      </a:pPr>
                      <a:r>
                        <a:rPr lang="en-US" sz="900">
                          <a:effectLst/>
                        </a:rPr>
                        <a:t>Impact</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784" marR="32784" marT="0" marB="0" anchor="ctr"/>
                </a:tc>
                <a:tc>
                  <a:txBody>
                    <a:bodyPr/>
                    <a:lstStyle/>
                    <a:p>
                      <a:pPr marL="0" marR="0" algn="ctr">
                        <a:lnSpc>
                          <a:spcPct val="115000"/>
                        </a:lnSpc>
                        <a:spcBef>
                          <a:spcPts val="0"/>
                        </a:spcBef>
                        <a:spcAft>
                          <a:spcPts val="0"/>
                        </a:spcAft>
                      </a:pPr>
                      <a:r>
                        <a:rPr lang="en-US" sz="900">
                          <a:effectLst/>
                        </a:rPr>
                        <a:t>Risk Level</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784" marR="32784" marT="0" marB="0" anchor="ctr"/>
                </a:tc>
                <a:extLst>
                  <a:ext uri="{0D108BD9-81ED-4DB2-BD59-A6C34878D82A}">
                    <a16:rowId xmlns:a16="http://schemas.microsoft.com/office/drawing/2014/main" xmlns="" val="2489722449"/>
                  </a:ext>
                </a:extLst>
              </a:tr>
              <a:tr h="180894">
                <a:tc>
                  <a:txBody>
                    <a:bodyPr/>
                    <a:lstStyle/>
                    <a:p>
                      <a:pPr marL="0" marR="0" algn="ctr">
                        <a:lnSpc>
                          <a:spcPct val="115000"/>
                        </a:lnSpc>
                        <a:spcBef>
                          <a:spcPts val="0"/>
                        </a:spcBef>
                        <a:spcAft>
                          <a:spcPts val="0"/>
                        </a:spcAft>
                      </a:pPr>
                      <a:r>
                        <a:rPr lang="en-US" sz="900" dirty="0">
                          <a:effectLst/>
                        </a:rPr>
                        <a:t> </a:t>
                      </a: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784" marR="32784" marT="0" marB="0" anchor="ctr">
                    <a:solidFill>
                      <a:srgbClr val="92D050"/>
                    </a:solidFill>
                  </a:tcPr>
                </a:tc>
                <a:tc>
                  <a:txBody>
                    <a:bodyPr/>
                    <a:lstStyle/>
                    <a:p>
                      <a:pPr marL="0" marR="0" algn="ctr">
                        <a:lnSpc>
                          <a:spcPct val="115000"/>
                        </a:lnSpc>
                        <a:spcBef>
                          <a:spcPts val="0"/>
                        </a:spcBef>
                        <a:spcAft>
                          <a:spcPts val="0"/>
                        </a:spcAft>
                      </a:pPr>
                      <a:r>
                        <a:rPr lang="en-US" sz="900">
                          <a:effectLst/>
                        </a:rPr>
                        <a:t> </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784" marR="32784" marT="0" marB="0" anchor="ctr">
                    <a:solidFill>
                      <a:srgbClr val="92D050"/>
                    </a:solidFill>
                  </a:tcPr>
                </a:tc>
                <a:tc>
                  <a:txBody>
                    <a:bodyPr/>
                    <a:lstStyle/>
                    <a:p>
                      <a:pPr marL="0" marR="0" algn="ctr">
                        <a:lnSpc>
                          <a:spcPct val="115000"/>
                        </a:lnSpc>
                        <a:spcBef>
                          <a:spcPts val="0"/>
                        </a:spcBef>
                        <a:spcAft>
                          <a:spcPts val="0"/>
                        </a:spcAft>
                      </a:pPr>
                      <a:r>
                        <a:rPr lang="en-US" sz="900" dirty="0">
                          <a:effectLst/>
                        </a:rPr>
                        <a:t>TECHNICAL RISKS</a:t>
                      </a: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784" marR="32784" marT="0" marB="0" anchor="ctr">
                    <a:solidFill>
                      <a:srgbClr val="92D050"/>
                    </a:solidFill>
                  </a:tcPr>
                </a:tc>
                <a:tc>
                  <a:txBody>
                    <a:bodyPr/>
                    <a:lstStyle/>
                    <a:p>
                      <a:pPr marL="0" marR="0" algn="ctr">
                        <a:lnSpc>
                          <a:spcPct val="115000"/>
                        </a:lnSpc>
                        <a:spcBef>
                          <a:spcPts val="0"/>
                        </a:spcBef>
                        <a:spcAft>
                          <a:spcPts val="0"/>
                        </a:spcAft>
                      </a:pPr>
                      <a:r>
                        <a:rPr lang="en-US" sz="900" dirty="0">
                          <a:effectLst/>
                        </a:rPr>
                        <a:t> </a:t>
                      </a: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784" marR="32784" marT="0" marB="0" anchor="ctr">
                    <a:solidFill>
                      <a:srgbClr val="92D050"/>
                    </a:solidFill>
                  </a:tcPr>
                </a:tc>
                <a:tc>
                  <a:txBody>
                    <a:bodyPr/>
                    <a:lstStyle/>
                    <a:p>
                      <a:pPr marL="0" marR="0" algn="ctr">
                        <a:lnSpc>
                          <a:spcPct val="115000"/>
                        </a:lnSpc>
                        <a:spcBef>
                          <a:spcPts val="0"/>
                        </a:spcBef>
                        <a:spcAft>
                          <a:spcPts val="0"/>
                        </a:spcAft>
                      </a:pPr>
                      <a:r>
                        <a:rPr lang="en-US" sz="900" dirty="0">
                          <a:effectLst/>
                        </a:rPr>
                        <a:t> </a:t>
                      </a: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784" marR="32784" marT="0" marB="0" anchor="ctr">
                    <a:solidFill>
                      <a:srgbClr val="92D050"/>
                    </a:solidFill>
                  </a:tcPr>
                </a:tc>
                <a:tc>
                  <a:txBody>
                    <a:bodyPr/>
                    <a:lstStyle/>
                    <a:p>
                      <a:pPr marL="0" marR="0" algn="ctr">
                        <a:lnSpc>
                          <a:spcPct val="115000"/>
                        </a:lnSpc>
                        <a:spcBef>
                          <a:spcPts val="0"/>
                        </a:spcBef>
                        <a:spcAft>
                          <a:spcPts val="0"/>
                        </a:spcAft>
                      </a:pPr>
                      <a:r>
                        <a:rPr lang="en-US" sz="900" dirty="0">
                          <a:effectLst/>
                        </a:rPr>
                        <a:t> </a:t>
                      </a: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784" marR="32784" marT="0" marB="0" anchor="ctr">
                    <a:solidFill>
                      <a:srgbClr val="92D050"/>
                    </a:solidFill>
                  </a:tcPr>
                </a:tc>
                <a:tc>
                  <a:txBody>
                    <a:bodyPr/>
                    <a:lstStyle/>
                    <a:p>
                      <a:pPr marL="0" marR="0" algn="ctr">
                        <a:lnSpc>
                          <a:spcPct val="115000"/>
                        </a:lnSpc>
                        <a:spcBef>
                          <a:spcPts val="0"/>
                        </a:spcBef>
                        <a:spcAft>
                          <a:spcPts val="0"/>
                        </a:spcAft>
                      </a:pPr>
                      <a:r>
                        <a:rPr lang="en-US" sz="900" dirty="0">
                          <a:effectLst/>
                        </a:rPr>
                        <a:t> </a:t>
                      </a: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784" marR="32784" marT="0" marB="0" anchor="ctr">
                    <a:solidFill>
                      <a:srgbClr val="92D050"/>
                    </a:solidFill>
                  </a:tcPr>
                </a:tc>
                <a:tc>
                  <a:txBody>
                    <a:bodyPr/>
                    <a:lstStyle/>
                    <a:p>
                      <a:pPr marL="0" marR="0" algn="just">
                        <a:lnSpc>
                          <a:spcPct val="115000"/>
                        </a:lnSpc>
                        <a:spcBef>
                          <a:spcPts val="0"/>
                        </a:spcBef>
                        <a:spcAft>
                          <a:spcPts val="0"/>
                        </a:spcAft>
                      </a:pPr>
                      <a:r>
                        <a:rPr lang="en-US" sz="900" dirty="0">
                          <a:effectLst/>
                        </a:rPr>
                        <a:t> </a:t>
                      </a: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784" marR="32784" marT="0" marB="0" anchor="ctr">
                    <a:solidFill>
                      <a:srgbClr val="92D050"/>
                    </a:solidFill>
                  </a:tcPr>
                </a:tc>
                <a:tc>
                  <a:txBody>
                    <a:bodyPr/>
                    <a:lstStyle/>
                    <a:p>
                      <a:pPr marL="0" marR="0" algn="ctr">
                        <a:lnSpc>
                          <a:spcPct val="115000"/>
                        </a:lnSpc>
                        <a:spcBef>
                          <a:spcPts val="0"/>
                        </a:spcBef>
                        <a:spcAft>
                          <a:spcPts val="0"/>
                        </a:spcAft>
                      </a:pPr>
                      <a:r>
                        <a:rPr lang="en-US" sz="900" dirty="0">
                          <a:effectLst/>
                        </a:rPr>
                        <a:t> </a:t>
                      </a: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784" marR="32784" marT="0" marB="0" anchor="ctr">
                    <a:solidFill>
                      <a:srgbClr val="92D050"/>
                    </a:solidFill>
                  </a:tcPr>
                </a:tc>
                <a:tc>
                  <a:txBody>
                    <a:bodyPr/>
                    <a:lstStyle/>
                    <a:p>
                      <a:pPr marL="0" marR="0" algn="ctr">
                        <a:lnSpc>
                          <a:spcPct val="115000"/>
                        </a:lnSpc>
                        <a:spcBef>
                          <a:spcPts val="0"/>
                        </a:spcBef>
                        <a:spcAft>
                          <a:spcPts val="0"/>
                        </a:spcAft>
                      </a:pPr>
                      <a:r>
                        <a:rPr lang="en-US" sz="900" dirty="0">
                          <a:effectLst/>
                        </a:rPr>
                        <a:t> </a:t>
                      </a: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784" marR="32784" marT="0" marB="0" anchor="ctr">
                    <a:solidFill>
                      <a:srgbClr val="92D050"/>
                    </a:solidFill>
                  </a:tcPr>
                </a:tc>
                <a:tc>
                  <a:txBody>
                    <a:bodyPr/>
                    <a:lstStyle/>
                    <a:p>
                      <a:pPr marL="0" marR="0" algn="ctr">
                        <a:lnSpc>
                          <a:spcPct val="115000"/>
                        </a:lnSpc>
                        <a:spcBef>
                          <a:spcPts val="0"/>
                        </a:spcBef>
                        <a:spcAft>
                          <a:spcPts val="0"/>
                        </a:spcAft>
                      </a:pPr>
                      <a:r>
                        <a:rPr lang="en-US" sz="900" dirty="0">
                          <a:effectLst/>
                        </a:rPr>
                        <a:t> </a:t>
                      </a: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784" marR="32784" marT="0" marB="0" anchor="ctr">
                    <a:solidFill>
                      <a:srgbClr val="92D050"/>
                    </a:solidFill>
                  </a:tcPr>
                </a:tc>
                <a:extLst>
                  <a:ext uri="{0D108BD9-81ED-4DB2-BD59-A6C34878D82A}">
                    <a16:rowId xmlns:a16="http://schemas.microsoft.com/office/drawing/2014/main" xmlns="" val="2832470414"/>
                  </a:ext>
                </a:extLst>
              </a:tr>
              <a:tr h="180894">
                <a:tc>
                  <a:txBody>
                    <a:bodyPr/>
                    <a:lstStyle/>
                    <a:p>
                      <a:pPr marL="0" marR="0" algn="ctr">
                        <a:lnSpc>
                          <a:spcPct val="115000"/>
                        </a:lnSpc>
                        <a:spcBef>
                          <a:spcPts val="0"/>
                        </a:spcBef>
                        <a:spcAft>
                          <a:spcPts val="0"/>
                        </a:spcAft>
                      </a:pPr>
                      <a:r>
                        <a:rPr lang="en-US" sz="900">
                          <a:effectLst/>
                        </a:rPr>
                        <a:t> </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784" marR="32784" marT="0" marB="0" anchor="ctr"/>
                </a:tc>
                <a:tc>
                  <a:txBody>
                    <a:bodyPr/>
                    <a:lstStyle/>
                    <a:p>
                      <a:pPr marL="0" marR="0" algn="ctr">
                        <a:lnSpc>
                          <a:spcPct val="115000"/>
                        </a:lnSpc>
                        <a:spcBef>
                          <a:spcPts val="0"/>
                        </a:spcBef>
                        <a:spcAft>
                          <a:spcPts val="0"/>
                        </a:spcAft>
                      </a:pPr>
                      <a:r>
                        <a:rPr lang="en-US" sz="900">
                          <a:effectLst/>
                        </a:rPr>
                        <a:t> </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784" marR="32784" marT="0" marB="0" anchor="ctr"/>
                </a:tc>
                <a:tc>
                  <a:txBody>
                    <a:bodyPr/>
                    <a:lstStyle/>
                    <a:p>
                      <a:pPr marL="0" marR="0" algn="ctr">
                        <a:lnSpc>
                          <a:spcPct val="115000"/>
                        </a:lnSpc>
                        <a:spcBef>
                          <a:spcPts val="0"/>
                        </a:spcBef>
                        <a:spcAft>
                          <a:spcPts val="0"/>
                        </a:spcAft>
                      </a:pPr>
                      <a:r>
                        <a:rPr lang="en-US" sz="900">
                          <a:effectLst/>
                        </a:rPr>
                        <a:t>Mechanical hazards</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784" marR="32784" marT="0" marB="0" anchor="ctr"/>
                </a:tc>
                <a:tc>
                  <a:txBody>
                    <a:bodyPr/>
                    <a:lstStyle/>
                    <a:p>
                      <a:pPr marL="0" marR="0">
                        <a:lnSpc>
                          <a:spcPct val="115000"/>
                        </a:lnSpc>
                        <a:spcBef>
                          <a:spcPts val="0"/>
                        </a:spcBef>
                        <a:spcAft>
                          <a:spcPts val="0"/>
                        </a:spcAft>
                      </a:pPr>
                      <a:r>
                        <a:rPr lang="en-US" sz="900">
                          <a:effectLst/>
                        </a:rPr>
                        <a:t> </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784" marR="32784" marT="0" marB="0" anchor="ctr"/>
                </a:tc>
                <a:tc>
                  <a:txBody>
                    <a:bodyPr/>
                    <a:lstStyle/>
                    <a:p>
                      <a:pPr marL="0" marR="0" algn="ctr">
                        <a:lnSpc>
                          <a:spcPct val="115000"/>
                        </a:lnSpc>
                        <a:spcBef>
                          <a:spcPts val="0"/>
                        </a:spcBef>
                        <a:spcAft>
                          <a:spcPts val="0"/>
                        </a:spcAft>
                      </a:pPr>
                      <a:r>
                        <a:rPr lang="en-US" sz="900">
                          <a:effectLst/>
                        </a:rPr>
                        <a:t> </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784" marR="32784" marT="0" marB="0" anchor="ctr"/>
                </a:tc>
                <a:tc>
                  <a:txBody>
                    <a:bodyPr/>
                    <a:lstStyle/>
                    <a:p>
                      <a:pPr marL="0" marR="0" algn="ctr">
                        <a:lnSpc>
                          <a:spcPct val="115000"/>
                        </a:lnSpc>
                        <a:spcBef>
                          <a:spcPts val="0"/>
                        </a:spcBef>
                        <a:spcAft>
                          <a:spcPts val="0"/>
                        </a:spcAft>
                      </a:pPr>
                      <a:r>
                        <a:rPr lang="en-US" sz="900">
                          <a:effectLst/>
                        </a:rPr>
                        <a:t> </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784" marR="32784" marT="0" marB="0" anchor="ctr"/>
                </a:tc>
                <a:tc>
                  <a:txBody>
                    <a:bodyPr/>
                    <a:lstStyle/>
                    <a:p>
                      <a:pPr marL="0" marR="0" algn="ctr">
                        <a:lnSpc>
                          <a:spcPct val="115000"/>
                        </a:lnSpc>
                        <a:spcBef>
                          <a:spcPts val="0"/>
                        </a:spcBef>
                        <a:spcAft>
                          <a:spcPts val="0"/>
                        </a:spcAft>
                      </a:pPr>
                      <a:r>
                        <a:rPr lang="en-US" sz="900">
                          <a:effectLst/>
                        </a:rPr>
                        <a:t> </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784" marR="32784" marT="0" marB="0" anchor="ctr"/>
                </a:tc>
                <a:tc>
                  <a:txBody>
                    <a:bodyPr/>
                    <a:lstStyle/>
                    <a:p>
                      <a:pPr marL="0" marR="0" algn="just">
                        <a:lnSpc>
                          <a:spcPct val="115000"/>
                        </a:lnSpc>
                        <a:spcBef>
                          <a:spcPts val="0"/>
                        </a:spcBef>
                        <a:spcAft>
                          <a:spcPts val="0"/>
                        </a:spcAft>
                      </a:pPr>
                      <a:r>
                        <a:rPr lang="en-US" sz="900">
                          <a:effectLst/>
                        </a:rPr>
                        <a:t> </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784" marR="32784" marT="0" marB="0" anchor="ctr"/>
                </a:tc>
                <a:tc>
                  <a:txBody>
                    <a:bodyPr/>
                    <a:lstStyle/>
                    <a:p>
                      <a:pPr marL="0" marR="0" algn="ctr">
                        <a:lnSpc>
                          <a:spcPct val="115000"/>
                        </a:lnSpc>
                        <a:spcBef>
                          <a:spcPts val="0"/>
                        </a:spcBef>
                        <a:spcAft>
                          <a:spcPts val="0"/>
                        </a:spcAft>
                      </a:pPr>
                      <a:r>
                        <a:rPr lang="en-US" sz="900">
                          <a:effectLst/>
                        </a:rPr>
                        <a:t> </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784" marR="32784" marT="0" marB="0" anchor="ctr"/>
                </a:tc>
                <a:tc>
                  <a:txBody>
                    <a:bodyPr/>
                    <a:lstStyle/>
                    <a:p>
                      <a:pPr marL="0" marR="0" algn="ctr">
                        <a:lnSpc>
                          <a:spcPct val="115000"/>
                        </a:lnSpc>
                        <a:spcBef>
                          <a:spcPts val="0"/>
                        </a:spcBef>
                        <a:spcAft>
                          <a:spcPts val="0"/>
                        </a:spcAft>
                      </a:pPr>
                      <a:r>
                        <a:rPr lang="en-US" sz="900">
                          <a:effectLst/>
                        </a:rPr>
                        <a:t> </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784" marR="32784" marT="0" marB="0" anchor="ctr"/>
                </a:tc>
                <a:tc>
                  <a:txBody>
                    <a:bodyPr/>
                    <a:lstStyle/>
                    <a:p>
                      <a:pPr marL="0" marR="0" algn="ctr">
                        <a:lnSpc>
                          <a:spcPct val="115000"/>
                        </a:lnSpc>
                        <a:spcBef>
                          <a:spcPts val="0"/>
                        </a:spcBef>
                        <a:spcAft>
                          <a:spcPts val="0"/>
                        </a:spcAft>
                      </a:pPr>
                      <a:r>
                        <a:rPr lang="en-US" sz="900">
                          <a:effectLst/>
                        </a:rPr>
                        <a:t> </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784" marR="32784" marT="0" marB="0" anchor="ctr"/>
                </a:tc>
                <a:extLst>
                  <a:ext uri="{0D108BD9-81ED-4DB2-BD59-A6C34878D82A}">
                    <a16:rowId xmlns:a16="http://schemas.microsoft.com/office/drawing/2014/main" xmlns="" val="2476975024"/>
                  </a:ext>
                </a:extLst>
              </a:tr>
              <a:tr h="1746070">
                <a:tc>
                  <a:txBody>
                    <a:bodyPr/>
                    <a:lstStyle/>
                    <a:p>
                      <a:pPr marL="0" marR="0" algn="ctr">
                        <a:lnSpc>
                          <a:spcPct val="115000"/>
                        </a:lnSpc>
                        <a:spcBef>
                          <a:spcPts val="0"/>
                        </a:spcBef>
                        <a:spcAft>
                          <a:spcPts val="0"/>
                        </a:spcAft>
                      </a:pPr>
                      <a:r>
                        <a:rPr lang="en-US" sz="900">
                          <a:effectLst/>
                        </a:rPr>
                        <a:t>RL-001</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784" marR="32784" marT="0" marB="0" anchor="ctr"/>
                </a:tc>
                <a:tc>
                  <a:txBody>
                    <a:bodyPr/>
                    <a:lstStyle/>
                    <a:p>
                      <a:pPr marL="0" marR="0" algn="ctr">
                        <a:lnSpc>
                          <a:spcPct val="115000"/>
                        </a:lnSpc>
                        <a:spcBef>
                          <a:spcPts val="0"/>
                        </a:spcBef>
                        <a:spcAft>
                          <a:spcPts val="0"/>
                        </a:spcAft>
                      </a:pPr>
                      <a:r>
                        <a:rPr lang="en-US" sz="900">
                          <a:effectLst/>
                        </a:rPr>
                        <a:t>1</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784" marR="32784" marT="0" marB="0" anchor="ctr"/>
                </a:tc>
                <a:tc>
                  <a:txBody>
                    <a:bodyPr/>
                    <a:lstStyle/>
                    <a:p>
                      <a:pPr marL="0" marR="0">
                        <a:lnSpc>
                          <a:spcPct val="115000"/>
                        </a:lnSpc>
                        <a:spcBef>
                          <a:spcPts val="0"/>
                        </a:spcBef>
                        <a:spcAft>
                          <a:spcPts val="0"/>
                        </a:spcAft>
                      </a:pPr>
                      <a:r>
                        <a:rPr lang="en-US" sz="1000" dirty="0">
                          <a:effectLst/>
                        </a:rPr>
                        <a:t>Dent in the vacuum vessel</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784" marR="32784" marT="0" marB="0" anchor="ctr"/>
                </a:tc>
                <a:tc>
                  <a:txBody>
                    <a:bodyPr/>
                    <a:lstStyle/>
                    <a:p>
                      <a:pPr marL="0" marR="0">
                        <a:lnSpc>
                          <a:spcPct val="115000"/>
                        </a:lnSpc>
                        <a:spcBef>
                          <a:spcPts val="0"/>
                        </a:spcBef>
                        <a:spcAft>
                          <a:spcPts val="0"/>
                        </a:spcAft>
                      </a:pPr>
                      <a:r>
                        <a:rPr lang="en-US" sz="1000" dirty="0">
                          <a:effectLst/>
                        </a:rPr>
                        <a:t>Damage of parts of the </a:t>
                      </a:r>
                      <a:r>
                        <a:rPr lang="en-US" sz="1000" dirty="0" smtClean="0">
                          <a:effectLst/>
                        </a:rPr>
                        <a:t>beam scrapper;</a:t>
                      </a:r>
                      <a:endParaRPr lang="en-US" sz="1100" dirty="0">
                        <a:effectLst/>
                      </a:endParaRPr>
                    </a:p>
                    <a:p>
                      <a:pPr marL="0" marR="0">
                        <a:lnSpc>
                          <a:spcPct val="115000"/>
                        </a:lnSpc>
                        <a:spcBef>
                          <a:spcPts val="0"/>
                        </a:spcBef>
                        <a:spcAft>
                          <a:spcPts val="0"/>
                        </a:spcAft>
                      </a:pPr>
                      <a:r>
                        <a:rPr lang="en-US" sz="1000" dirty="0">
                          <a:effectLst/>
                        </a:rPr>
                        <a:t> </a:t>
                      </a:r>
                      <a:endParaRPr lang="en-US" sz="1100" dirty="0">
                        <a:effectLst/>
                      </a:endParaRPr>
                    </a:p>
                    <a:p>
                      <a:pPr marL="0" marR="0">
                        <a:lnSpc>
                          <a:spcPct val="115000"/>
                        </a:lnSpc>
                        <a:spcBef>
                          <a:spcPts val="0"/>
                        </a:spcBef>
                        <a:spcAft>
                          <a:spcPts val="0"/>
                        </a:spcAft>
                      </a:pPr>
                      <a:r>
                        <a:rPr lang="en-US" sz="1000" dirty="0">
                          <a:effectLst/>
                        </a:rPr>
                        <a:t>Performance below specification;</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784" marR="32784" marT="0" marB="0" anchor="ctr"/>
                </a:tc>
                <a:tc>
                  <a:txBody>
                    <a:bodyPr/>
                    <a:lstStyle/>
                    <a:p>
                      <a:pPr marL="0" marR="0" algn="ctr">
                        <a:lnSpc>
                          <a:spcPct val="115000"/>
                        </a:lnSpc>
                        <a:spcBef>
                          <a:spcPts val="0"/>
                        </a:spcBef>
                        <a:spcAft>
                          <a:spcPts val="0"/>
                        </a:spcAft>
                      </a:pPr>
                      <a:r>
                        <a:rPr lang="en-US" sz="1000">
                          <a:effectLst/>
                        </a:rPr>
                        <a:t>2</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2784" marR="32784" marT="0" marB="0" anchor="ctr"/>
                </a:tc>
                <a:tc>
                  <a:txBody>
                    <a:bodyPr/>
                    <a:lstStyle/>
                    <a:p>
                      <a:pPr marL="0" marR="0" algn="ctr">
                        <a:lnSpc>
                          <a:spcPct val="115000"/>
                        </a:lnSpc>
                        <a:spcBef>
                          <a:spcPts val="0"/>
                        </a:spcBef>
                        <a:spcAft>
                          <a:spcPts val="0"/>
                        </a:spcAft>
                      </a:pPr>
                      <a:r>
                        <a:rPr lang="en-US" sz="1000" dirty="0">
                          <a:effectLst/>
                        </a:rPr>
                        <a:t>3</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784" marR="32784" marT="0" marB="0" anchor="ctr"/>
                </a:tc>
                <a:tc>
                  <a:txBody>
                    <a:bodyPr/>
                    <a:lstStyle/>
                    <a:p>
                      <a:pPr marL="0" marR="0" algn="ctr">
                        <a:lnSpc>
                          <a:spcPct val="115000"/>
                        </a:lnSpc>
                        <a:spcBef>
                          <a:spcPts val="0"/>
                        </a:spcBef>
                        <a:spcAft>
                          <a:spcPts val="0"/>
                        </a:spcAft>
                      </a:pPr>
                      <a:r>
                        <a:rPr lang="en-US" sz="1000" dirty="0">
                          <a:effectLst/>
                        </a:rPr>
                        <a:t>2</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784" marR="32784" marT="0" marB="0" anchor="ctr">
                    <a:solidFill>
                      <a:srgbClr val="FFFF00"/>
                    </a:solidFill>
                  </a:tcPr>
                </a:tc>
                <a:tc>
                  <a:txBody>
                    <a:bodyPr/>
                    <a:lstStyle/>
                    <a:p>
                      <a:pPr marL="0" marR="0" lvl="0" indent="0" algn="just">
                        <a:lnSpc>
                          <a:spcPct val="115000"/>
                        </a:lnSpc>
                        <a:spcBef>
                          <a:spcPts val="0"/>
                        </a:spcBef>
                        <a:spcAft>
                          <a:spcPts val="0"/>
                        </a:spcAft>
                        <a:buFont typeface="Times New Roman" panose="02020603050405020304" pitchFamily="18" charset="0"/>
                        <a:buNone/>
                        <a:tabLst>
                          <a:tab pos="189230" algn="l"/>
                        </a:tabLst>
                      </a:pPr>
                      <a:r>
                        <a:rPr lang="en-US" sz="1000" dirty="0">
                          <a:effectLst/>
                        </a:rPr>
                        <a:t>Check that lifting eye bolts are correctly tightened</a:t>
                      </a:r>
                      <a:r>
                        <a:rPr lang="en-US" sz="1000" dirty="0" smtClean="0">
                          <a:effectLst/>
                        </a:rPr>
                        <a:t>;</a:t>
                      </a:r>
                      <a:endParaRPr lang="ru-RU" sz="1000" dirty="0" smtClean="0">
                        <a:effectLst/>
                      </a:endParaRPr>
                    </a:p>
                    <a:p>
                      <a:pPr marL="0" marR="0" lvl="0" indent="0" algn="just">
                        <a:lnSpc>
                          <a:spcPct val="115000"/>
                        </a:lnSpc>
                        <a:spcBef>
                          <a:spcPts val="0"/>
                        </a:spcBef>
                        <a:spcAft>
                          <a:spcPts val="0"/>
                        </a:spcAft>
                        <a:buFont typeface="Times New Roman" panose="02020603050405020304" pitchFamily="18" charset="0"/>
                        <a:buNone/>
                        <a:tabLst>
                          <a:tab pos="189230" algn="l"/>
                        </a:tabLst>
                      </a:pPr>
                      <a:endParaRPr lang="en-US" sz="1100" dirty="0">
                        <a:effectLst/>
                      </a:endParaRPr>
                    </a:p>
                    <a:p>
                      <a:pPr marL="0" marR="0" lvl="0" indent="0" algn="just">
                        <a:lnSpc>
                          <a:spcPct val="115000"/>
                        </a:lnSpc>
                        <a:spcBef>
                          <a:spcPts val="0"/>
                        </a:spcBef>
                        <a:spcAft>
                          <a:spcPts val="0"/>
                        </a:spcAft>
                        <a:buFont typeface="Times New Roman" panose="02020603050405020304" pitchFamily="18" charset="0"/>
                        <a:buNone/>
                        <a:tabLst>
                          <a:tab pos="189230" algn="l"/>
                        </a:tabLst>
                      </a:pPr>
                      <a:r>
                        <a:rPr lang="en-US" sz="1000" dirty="0" smtClean="0">
                          <a:effectLst/>
                        </a:rPr>
                        <a:t>Check </a:t>
                      </a:r>
                      <a:r>
                        <a:rPr lang="en-US" sz="1000" dirty="0">
                          <a:effectLst/>
                        </a:rPr>
                        <a:t>that used chains, straps and hooks have the weight rating adapted to the </a:t>
                      </a:r>
                      <a:r>
                        <a:rPr lang="en-US" sz="1000" dirty="0" smtClean="0">
                          <a:effectLst/>
                        </a:rPr>
                        <a:t>beam scrappers </a:t>
                      </a:r>
                      <a:r>
                        <a:rPr lang="en-US" sz="1000" dirty="0">
                          <a:effectLst/>
                        </a:rPr>
                        <a:t>weight, corresponding number of attachment points and corresponding lifting angles</a:t>
                      </a:r>
                      <a:r>
                        <a:rPr lang="en-US" sz="1000" dirty="0" smtClean="0">
                          <a:effectLst/>
                        </a:rPr>
                        <a:t>.</a:t>
                      </a:r>
                      <a:endParaRPr lang="ru-RU" sz="1000" dirty="0" smtClean="0">
                        <a:effectLst/>
                      </a:endParaRPr>
                    </a:p>
                    <a:p>
                      <a:pPr marL="0" marR="0" lvl="0" indent="0" algn="just">
                        <a:lnSpc>
                          <a:spcPct val="115000"/>
                        </a:lnSpc>
                        <a:spcBef>
                          <a:spcPts val="0"/>
                        </a:spcBef>
                        <a:spcAft>
                          <a:spcPts val="0"/>
                        </a:spcAft>
                        <a:buFont typeface="Times New Roman" panose="02020603050405020304" pitchFamily="18" charset="0"/>
                        <a:buNone/>
                        <a:tabLst>
                          <a:tab pos="189230" algn="l"/>
                        </a:tabLst>
                      </a:pPr>
                      <a:endParaRPr lang="en-US" sz="1100" dirty="0">
                        <a:effectLst/>
                      </a:endParaRPr>
                    </a:p>
                    <a:p>
                      <a:pPr marL="0" marR="0" lvl="0" indent="0" algn="just">
                        <a:lnSpc>
                          <a:spcPct val="115000"/>
                        </a:lnSpc>
                        <a:spcBef>
                          <a:spcPts val="0"/>
                        </a:spcBef>
                        <a:spcAft>
                          <a:spcPts val="0"/>
                        </a:spcAft>
                        <a:buFont typeface="Times New Roman" panose="02020603050405020304" pitchFamily="18" charset="0"/>
                        <a:buNone/>
                        <a:tabLst>
                          <a:tab pos="189230" algn="l"/>
                        </a:tabLst>
                      </a:pPr>
                      <a:r>
                        <a:rPr lang="en-US" sz="1000" dirty="0" smtClean="0">
                          <a:effectLst/>
                        </a:rPr>
                        <a:t>Beam scrapper </a:t>
                      </a:r>
                      <a:r>
                        <a:rPr lang="en-US" sz="1000" dirty="0">
                          <a:effectLst/>
                        </a:rPr>
                        <a:t>must be properly fastened to a suitable stand to prevent any fall during installation, operation, maintenance and storage</a:t>
                      </a:r>
                      <a:r>
                        <a:rPr lang="en-US" sz="1000" dirty="0" smtClean="0">
                          <a:effectLst/>
                        </a:rPr>
                        <a:t>.</a:t>
                      </a:r>
                      <a:endParaRPr lang="ru-RU" sz="1000" dirty="0" smtClean="0">
                        <a:effectLst/>
                      </a:endParaRPr>
                    </a:p>
                    <a:p>
                      <a:pPr marL="0" marR="0" lvl="0" indent="0" algn="just">
                        <a:lnSpc>
                          <a:spcPct val="115000"/>
                        </a:lnSpc>
                        <a:spcBef>
                          <a:spcPts val="0"/>
                        </a:spcBef>
                        <a:spcAft>
                          <a:spcPts val="0"/>
                        </a:spcAft>
                        <a:buFont typeface="Times New Roman" panose="02020603050405020304" pitchFamily="18" charset="0"/>
                        <a:buNone/>
                        <a:tabLst>
                          <a:tab pos="189230" algn="l"/>
                        </a:tabLst>
                      </a:pPr>
                      <a:endParaRPr lang="en-US" sz="1100" dirty="0">
                        <a:effectLst/>
                      </a:endParaRPr>
                    </a:p>
                    <a:p>
                      <a:pPr marL="0" marR="0" lvl="0" indent="0" algn="just">
                        <a:lnSpc>
                          <a:spcPct val="115000"/>
                        </a:lnSpc>
                        <a:spcBef>
                          <a:spcPts val="0"/>
                        </a:spcBef>
                        <a:spcAft>
                          <a:spcPts val="0"/>
                        </a:spcAft>
                        <a:buFont typeface="Times New Roman" panose="02020603050405020304" pitchFamily="18" charset="0"/>
                        <a:buNone/>
                        <a:tabLst>
                          <a:tab pos="189230" algn="l"/>
                        </a:tabLst>
                      </a:pPr>
                      <a:r>
                        <a:rPr lang="en-US" sz="1000" dirty="0" smtClean="0">
                          <a:effectLst/>
                        </a:rPr>
                        <a:t>Obey </a:t>
                      </a:r>
                      <a:r>
                        <a:rPr lang="en-US" sz="1000" dirty="0">
                          <a:effectLst/>
                        </a:rPr>
                        <a:t>warning signs and boundaries.</a:t>
                      </a:r>
                      <a:endParaRPr lang="en-US" sz="1100" dirty="0">
                        <a:effectLst/>
                      </a:endParaRPr>
                    </a:p>
                    <a:p>
                      <a:pPr marL="0" marR="0" algn="just">
                        <a:lnSpc>
                          <a:spcPct val="115000"/>
                        </a:lnSpc>
                        <a:spcBef>
                          <a:spcPts val="0"/>
                        </a:spcBef>
                        <a:spcAft>
                          <a:spcPts val="0"/>
                        </a:spcAft>
                        <a:tabLst>
                          <a:tab pos="189230" algn="l"/>
                        </a:tabLst>
                      </a:pPr>
                      <a:r>
                        <a:rPr lang="en-US" sz="1000" dirty="0">
                          <a:effectLst/>
                        </a:rPr>
                        <a:t> </a:t>
                      </a:r>
                      <a:endParaRPr lang="en-US" sz="1100" dirty="0">
                        <a:effectLst/>
                      </a:endParaRPr>
                    </a:p>
                  </a:txBody>
                  <a:tcPr marL="32784" marR="32784" marT="0" marB="0" anchor="ctr"/>
                </a:tc>
                <a:tc>
                  <a:txBody>
                    <a:bodyPr/>
                    <a:lstStyle/>
                    <a:p>
                      <a:pPr marL="0" marR="0" algn="ctr">
                        <a:lnSpc>
                          <a:spcPct val="115000"/>
                        </a:lnSpc>
                        <a:spcBef>
                          <a:spcPts val="0"/>
                        </a:spcBef>
                        <a:spcAft>
                          <a:spcPts val="0"/>
                        </a:spcAft>
                      </a:pPr>
                      <a:r>
                        <a:rPr lang="en-US" sz="1000" dirty="0">
                          <a:effectLst/>
                        </a:rPr>
                        <a:t>1</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784" marR="32784" marT="0" marB="0" anchor="ctr"/>
                </a:tc>
                <a:tc>
                  <a:txBody>
                    <a:bodyPr/>
                    <a:lstStyle/>
                    <a:p>
                      <a:pPr marL="0" marR="0" algn="ctr">
                        <a:lnSpc>
                          <a:spcPct val="115000"/>
                        </a:lnSpc>
                        <a:spcBef>
                          <a:spcPts val="0"/>
                        </a:spcBef>
                        <a:spcAft>
                          <a:spcPts val="0"/>
                        </a:spcAft>
                      </a:pPr>
                      <a:r>
                        <a:rPr lang="en-US" sz="1000">
                          <a:effectLst/>
                        </a:rPr>
                        <a:t>3</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2784" marR="32784" marT="0" marB="0" anchor="ctr"/>
                </a:tc>
                <a:tc>
                  <a:txBody>
                    <a:bodyPr/>
                    <a:lstStyle/>
                    <a:p>
                      <a:pPr marL="0" marR="0" algn="ctr">
                        <a:lnSpc>
                          <a:spcPct val="115000"/>
                        </a:lnSpc>
                        <a:spcBef>
                          <a:spcPts val="0"/>
                        </a:spcBef>
                        <a:spcAft>
                          <a:spcPts val="0"/>
                        </a:spcAft>
                      </a:pPr>
                      <a:r>
                        <a:rPr lang="en-US" sz="1000" dirty="0">
                          <a:effectLst/>
                        </a:rPr>
                        <a:t>2</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784" marR="32784" marT="0" marB="0" anchor="ctr">
                    <a:solidFill>
                      <a:srgbClr val="FFFF00"/>
                    </a:solidFill>
                  </a:tcPr>
                </a:tc>
                <a:extLst>
                  <a:ext uri="{0D108BD9-81ED-4DB2-BD59-A6C34878D82A}">
                    <a16:rowId xmlns:a16="http://schemas.microsoft.com/office/drawing/2014/main" xmlns="" val="1529383558"/>
                  </a:ext>
                </a:extLst>
              </a:tr>
              <a:tr h="529752">
                <a:tc>
                  <a:txBody>
                    <a:bodyPr/>
                    <a:lstStyle/>
                    <a:p>
                      <a:pPr marL="0" marR="0" algn="ctr">
                        <a:lnSpc>
                          <a:spcPct val="115000"/>
                        </a:lnSpc>
                        <a:spcBef>
                          <a:spcPts val="0"/>
                        </a:spcBef>
                        <a:spcAft>
                          <a:spcPts val="0"/>
                        </a:spcAft>
                      </a:pPr>
                      <a:r>
                        <a:rPr lang="en-US" sz="900">
                          <a:effectLst/>
                        </a:rPr>
                        <a:t>RL-002</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784" marR="32784" marT="0" marB="0" anchor="ctr"/>
                </a:tc>
                <a:tc>
                  <a:txBody>
                    <a:bodyPr/>
                    <a:lstStyle/>
                    <a:p>
                      <a:pPr marL="0" marR="0" algn="ctr">
                        <a:lnSpc>
                          <a:spcPct val="115000"/>
                        </a:lnSpc>
                        <a:spcBef>
                          <a:spcPts val="0"/>
                        </a:spcBef>
                        <a:spcAft>
                          <a:spcPts val="0"/>
                        </a:spcAft>
                      </a:pPr>
                      <a:r>
                        <a:rPr lang="en-US" sz="900">
                          <a:effectLst/>
                        </a:rPr>
                        <a:t>2</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784" marR="32784" marT="0" marB="0" anchor="ctr"/>
                </a:tc>
                <a:tc>
                  <a:txBody>
                    <a:bodyPr/>
                    <a:lstStyle/>
                    <a:p>
                      <a:pPr marL="0" marR="0">
                        <a:lnSpc>
                          <a:spcPct val="115000"/>
                        </a:lnSpc>
                        <a:spcBef>
                          <a:spcPts val="0"/>
                        </a:spcBef>
                        <a:spcAft>
                          <a:spcPts val="0"/>
                        </a:spcAft>
                      </a:pPr>
                      <a:r>
                        <a:rPr lang="en-US" sz="1000">
                          <a:effectLst/>
                        </a:rPr>
                        <a:t>Failure of welding joints</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2784" marR="32784" marT="0" marB="0" anchor="ctr"/>
                </a:tc>
                <a:tc>
                  <a:txBody>
                    <a:bodyPr/>
                    <a:lstStyle/>
                    <a:p>
                      <a:pPr marL="0" marR="0">
                        <a:lnSpc>
                          <a:spcPct val="115000"/>
                        </a:lnSpc>
                        <a:spcBef>
                          <a:spcPts val="0"/>
                        </a:spcBef>
                        <a:spcAft>
                          <a:spcPts val="0"/>
                        </a:spcAft>
                      </a:pPr>
                      <a:r>
                        <a:rPr lang="en-US" sz="1000" dirty="0">
                          <a:effectLst/>
                        </a:rPr>
                        <a:t>Damage of parts of the </a:t>
                      </a:r>
                      <a:r>
                        <a:rPr lang="en-US" sz="1000" dirty="0" smtClean="0">
                          <a:effectLst/>
                        </a:rPr>
                        <a:t>beam scrapper</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784" marR="32784" marT="0" marB="0" anchor="ctr"/>
                </a:tc>
                <a:tc>
                  <a:txBody>
                    <a:bodyPr/>
                    <a:lstStyle/>
                    <a:p>
                      <a:pPr marL="0" marR="0" algn="ctr">
                        <a:lnSpc>
                          <a:spcPct val="115000"/>
                        </a:lnSpc>
                        <a:spcBef>
                          <a:spcPts val="0"/>
                        </a:spcBef>
                        <a:spcAft>
                          <a:spcPts val="0"/>
                        </a:spcAft>
                      </a:pPr>
                      <a:r>
                        <a:rPr lang="en-US" sz="1000">
                          <a:effectLst/>
                        </a:rPr>
                        <a:t>2</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2784" marR="32784" marT="0" marB="0" anchor="ctr"/>
                </a:tc>
                <a:tc>
                  <a:txBody>
                    <a:bodyPr/>
                    <a:lstStyle/>
                    <a:p>
                      <a:pPr marL="0" marR="0" algn="ctr">
                        <a:lnSpc>
                          <a:spcPct val="115000"/>
                        </a:lnSpc>
                        <a:spcBef>
                          <a:spcPts val="0"/>
                        </a:spcBef>
                        <a:spcAft>
                          <a:spcPts val="0"/>
                        </a:spcAft>
                      </a:pPr>
                      <a:r>
                        <a:rPr lang="en-US" sz="1000">
                          <a:effectLst/>
                        </a:rPr>
                        <a:t>3</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2784" marR="32784" marT="0" marB="0" anchor="ctr"/>
                </a:tc>
                <a:tc>
                  <a:txBody>
                    <a:bodyPr/>
                    <a:lstStyle/>
                    <a:p>
                      <a:pPr marL="0" marR="0" algn="ctr">
                        <a:lnSpc>
                          <a:spcPct val="115000"/>
                        </a:lnSpc>
                        <a:spcBef>
                          <a:spcPts val="0"/>
                        </a:spcBef>
                        <a:spcAft>
                          <a:spcPts val="0"/>
                        </a:spcAft>
                      </a:pPr>
                      <a:r>
                        <a:rPr lang="en-US" sz="1000" dirty="0">
                          <a:effectLst/>
                        </a:rPr>
                        <a:t>2</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784" marR="32784" marT="0" marB="0" anchor="ctr">
                    <a:solidFill>
                      <a:srgbClr val="FFFF00"/>
                    </a:solidFill>
                  </a:tcPr>
                </a:tc>
                <a:tc>
                  <a:txBody>
                    <a:bodyPr/>
                    <a:lstStyle/>
                    <a:p>
                      <a:pPr marL="0" marR="0" algn="just">
                        <a:lnSpc>
                          <a:spcPct val="115000"/>
                        </a:lnSpc>
                        <a:spcBef>
                          <a:spcPts val="0"/>
                        </a:spcBef>
                        <a:spcAft>
                          <a:spcPts val="0"/>
                        </a:spcAft>
                      </a:pPr>
                      <a:r>
                        <a:rPr lang="en-US" sz="1000" dirty="0">
                          <a:effectLst/>
                        </a:rPr>
                        <a:t>Carry out inspection of welding lines on a regular basis</a:t>
                      </a:r>
                      <a:r>
                        <a:rPr lang="en-US" sz="1000" dirty="0" smtClean="0">
                          <a:effectLst/>
                        </a:rPr>
                        <a:t>.</a:t>
                      </a:r>
                      <a:endParaRPr lang="en-US" sz="1100" dirty="0">
                        <a:effectLst/>
                      </a:endParaRPr>
                    </a:p>
                  </a:txBody>
                  <a:tcPr marL="32784" marR="32784" marT="0" marB="0" anchor="ctr"/>
                </a:tc>
                <a:tc>
                  <a:txBody>
                    <a:bodyPr/>
                    <a:lstStyle/>
                    <a:p>
                      <a:pPr marL="0" marR="0" algn="ctr">
                        <a:lnSpc>
                          <a:spcPct val="115000"/>
                        </a:lnSpc>
                        <a:spcBef>
                          <a:spcPts val="0"/>
                        </a:spcBef>
                        <a:spcAft>
                          <a:spcPts val="0"/>
                        </a:spcAft>
                      </a:pPr>
                      <a:r>
                        <a:rPr lang="en-US" sz="1000">
                          <a:effectLst/>
                        </a:rPr>
                        <a:t>1</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2784" marR="32784" marT="0" marB="0" anchor="ctr"/>
                </a:tc>
                <a:tc>
                  <a:txBody>
                    <a:bodyPr/>
                    <a:lstStyle/>
                    <a:p>
                      <a:pPr marL="0" marR="0" algn="ctr">
                        <a:lnSpc>
                          <a:spcPct val="115000"/>
                        </a:lnSpc>
                        <a:spcBef>
                          <a:spcPts val="0"/>
                        </a:spcBef>
                        <a:spcAft>
                          <a:spcPts val="0"/>
                        </a:spcAft>
                      </a:pPr>
                      <a:r>
                        <a:rPr lang="en-US" sz="1000">
                          <a:effectLst/>
                        </a:rPr>
                        <a:t>3</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2784" marR="32784" marT="0" marB="0" anchor="ctr"/>
                </a:tc>
                <a:tc>
                  <a:txBody>
                    <a:bodyPr/>
                    <a:lstStyle/>
                    <a:p>
                      <a:pPr marL="0" marR="0" algn="ctr">
                        <a:lnSpc>
                          <a:spcPct val="115000"/>
                        </a:lnSpc>
                        <a:spcBef>
                          <a:spcPts val="0"/>
                        </a:spcBef>
                        <a:spcAft>
                          <a:spcPts val="0"/>
                        </a:spcAft>
                      </a:pPr>
                      <a:r>
                        <a:rPr lang="en-US" sz="1000" dirty="0">
                          <a:effectLst/>
                        </a:rPr>
                        <a:t>2</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784" marR="32784" marT="0" marB="0" anchor="ctr">
                    <a:solidFill>
                      <a:srgbClr val="FFFF00"/>
                    </a:solidFill>
                  </a:tcPr>
                </a:tc>
                <a:extLst>
                  <a:ext uri="{0D108BD9-81ED-4DB2-BD59-A6C34878D82A}">
                    <a16:rowId xmlns:a16="http://schemas.microsoft.com/office/drawing/2014/main" xmlns="" val="372955493"/>
                  </a:ext>
                </a:extLst>
              </a:tr>
              <a:tr h="1746070">
                <a:tc>
                  <a:txBody>
                    <a:bodyPr/>
                    <a:lstStyle/>
                    <a:p>
                      <a:pPr marL="0" marR="0" algn="ctr">
                        <a:lnSpc>
                          <a:spcPct val="115000"/>
                        </a:lnSpc>
                        <a:spcBef>
                          <a:spcPts val="0"/>
                        </a:spcBef>
                        <a:spcAft>
                          <a:spcPts val="0"/>
                        </a:spcAft>
                      </a:pPr>
                      <a:r>
                        <a:rPr lang="en-US" sz="900">
                          <a:effectLst/>
                        </a:rPr>
                        <a:t>RL-003</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784" marR="32784" marT="0" marB="0" anchor="ctr"/>
                </a:tc>
                <a:tc>
                  <a:txBody>
                    <a:bodyPr/>
                    <a:lstStyle/>
                    <a:p>
                      <a:pPr marL="0" marR="0" algn="ctr">
                        <a:lnSpc>
                          <a:spcPct val="115000"/>
                        </a:lnSpc>
                        <a:spcBef>
                          <a:spcPts val="0"/>
                        </a:spcBef>
                        <a:spcAft>
                          <a:spcPts val="0"/>
                        </a:spcAft>
                      </a:pPr>
                      <a:r>
                        <a:rPr lang="en-US" sz="900">
                          <a:effectLst/>
                        </a:rPr>
                        <a:t>3</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2784" marR="32784" marT="0" marB="0" anchor="ctr"/>
                </a:tc>
                <a:tc>
                  <a:txBody>
                    <a:bodyPr/>
                    <a:lstStyle/>
                    <a:p>
                      <a:pPr marL="0" marR="0">
                        <a:lnSpc>
                          <a:spcPct val="115000"/>
                        </a:lnSpc>
                        <a:spcBef>
                          <a:spcPts val="0"/>
                        </a:spcBef>
                        <a:spcAft>
                          <a:spcPts val="0"/>
                        </a:spcAft>
                      </a:pPr>
                      <a:r>
                        <a:rPr lang="en-US" sz="1000" dirty="0" smtClean="0">
                          <a:effectLst/>
                        </a:rPr>
                        <a:t>beam scrapper </a:t>
                      </a:r>
                      <a:r>
                        <a:rPr lang="en-US" sz="1000" dirty="0">
                          <a:effectLst/>
                        </a:rPr>
                        <a:t>falling during handling</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784" marR="32784" marT="0" marB="0" anchor="ctr"/>
                </a:tc>
                <a:tc>
                  <a:txBody>
                    <a:bodyPr/>
                    <a:lstStyle/>
                    <a:p>
                      <a:pPr marL="0" marR="0">
                        <a:lnSpc>
                          <a:spcPct val="115000"/>
                        </a:lnSpc>
                        <a:spcBef>
                          <a:spcPts val="0"/>
                        </a:spcBef>
                        <a:spcAft>
                          <a:spcPts val="0"/>
                        </a:spcAft>
                      </a:pPr>
                      <a:r>
                        <a:rPr lang="en-US" sz="1000" dirty="0">
                          <a:effectLst/>
                        </a:rPr>
                        <a:t>Damage of parts of the </a:t>
                      </a:r>
                      <a:r>
                        <a:rPr lang="en-US" sz="1000" dirty="0" smtClean="0">
                          <a:effectLst/>
                        </a:rPr>
                        <a:t>beam scrapper </a:t>
                      </a:r>
                      <a:r>
                        <a:rPr lang="en-US" sz="1000" dirty="0">
                          <a:effectLst/>
                        </a:rPr>
                        <a:t>up to complete loss of the </a:t>
                      </a:r>
                      <a:r>
                        <a:rPr lang="en-US" sz="1000" dirty="0" smtClean="0">
                          <a:effectLst/>
                        </a:rPr>
                        <a:t>beam scrapper;</a:t>
                      </a:r>
                      <a:endParaRPr lang="en-US" sz="1100" dirty="0">
                        <a:effectLst/>
                      </a:endParaRPr>
                    </a:p>
                    <a:p>
                      <a:pPr marL="0" marR="0">
                        <a:lnSpc>
                          <a:spcPct val="115000"/>
                        </a:lnSpc>
                        <a:spcBef>
                          <a:spcPts val="0"/>
                        </a:spcBef>
                        <a:spcAft>
                          <a:spcPts val="0"/>
                        </a:spcAft>
                      </a:pPr>
                      <a:r>
                        <a:rPr lang="en-US" sz="1000" dirty="0">
                          <a:effectLst/>
                        </a:rPr>
                        <a:t> </a:t>
                      </a:r>
                      <a:endParaRPr lang="en-US" sz="1100" dirty="0">
                        <a:effectLst/>
                      </a:endParaRPr>
                    </a:p>
                    <a:p>
                      <a:pPr marL="0" marR="0">
                        <a:lnSpc>
                          <a:spcPct val="115000"/>
                        </a:lnSpc>
                        <a:spcBef>
                          <a:spcPts val="0"/>
                        </a:spcBef>
                        <a:spcAft>
                          <a:spcPts val="0"/>
                        </a:spcAft>
                      </a:pPr>
                      <a:r>
                        <a:rPr lang="en-US" sz="1000" dirty="0">
                          <a:effectLst/>
                        </a:rPr>
                        <a:t>Personnel injury</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784" marR="32784" marT="0" marB="0" anchor="ctr"/>
                </a:tc>
                <a:tc>
                  <a:txBody>
                    <a:bodyPr/>
                    <a:lstStyle/>
                    <a:p>
                      <a:pPr marL="0" marR="0" algn="ctr">
                        <a:lnSpc>
                          <a:spcPct val="115000"/>
                        </a:lnSpc>
                        <a:spcBef>
                          <a:spcPts val="0"/>
                        </a:spcBef>
                        <a:spcAft>
                          <a:spcPts val="0"/>
                        </a:spcAft>
                      </a:pPr>
                      <a:r>
                        <a:rPr lang="en-US" sz="1000">
                          <a:effectLst/>
                        </a:rPr>
                        <a:t>2</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2784" marR="32784" marT="0" marB="0" anchor="ctr"/>
                </a:tc>
                <a:tc>
                  <a:txBody>
                    <a:bodyPr/>
                    <a:lstStyle/>
                    <a:p>
                      <a:pPr marL="0" marR="0" algn="ctr">
                        <a:lnSpc>
                          <a:spcPct val="115000"/>
                        </a:lnSpc>
                        <a:spcBef>
                          <a:spcPts val="0"/>
                        </a:spcBef>
                        <a:spcAft>
                          <a:spcPts val="0"/>
                        </a:spcAft>
                      </a:pPr>
                      <a:r>
                        <a:rPr lang="en-US" sz="1000">
                          <a:effectLst/>
                        </a:rPr>
                        <a:t>4</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2784" marR="32784" marT="0" marB="0" anchor="ctr"/>
                </a:tc>
                <a:tc>
                  <a:txBody>
                    <a:bodyPr/>
                    <a:lstStyle/>
                    <a:p>
                      <a:pPr marL="0" marR="0" algn="ctr">
                        <a:lnSpc>
                          <a:spcPct val="115000"/>
                        </a:lnSpc>
                        <a:spcBef>
                          <a:spcPts val="0"/>
                        </a:spcBef>
                        <a:spcAft>
                          <a:spcPts val="0"/>
                        </a:spcAft>
                      </a:pPr>
                      <a:r>
                        <a:rPr lang="en-US" sz="1000" dirty="0">
                          <a:effectLst/>
                        </a:rPr>
                        <a:t>3</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784" marR="32784" marT="0" marB="0" anchor="ctr">
                    <a:solidFill>
                      <a:srgbClr val="FFC000"/>
                    </a:solidFill>
                  </a:tcPr>
                </a:tc>
                <a:tc>
                  <a:txBody>
                    <a:bodyPr/>
                    <a:lstStyle/>
                    <a:p>
                      <a:pPr marL="0" marR="0" lvl="0" indent="0" algn="just">
                        <a:lnSpc>
                          <a:spcPct val="115000"/>
                        </a:lnSpc>
                        <a:spcBef>
                          <a:spcPts val="0"/>
                        </a:spcBef>
                        <a:spcAft>
                          <a:spcPts val="0"/>
                        </a:spcAft>
                        <a:buFont typeface="Times New Roman" panose="02020603050405020304" pitchFamily="18" charset="0"/>
                        <a:buNone/>
                        <a:tabLst>
                          <a:tab pos="189230" algn="l"/>
                        </a:tabLst>
                      </a:pPr>
                      <a:r>
                        <a:rPr lang="en-US" sz="1000" dirty="0">
                          <a:effectLst/>
                        </a:rPr>
                        <a:t>Check that lifting eye bolts are correctly tightened</a:t>
                      </a:r>
                      <a:r>
                        <a:rPr lang="en-US" sz="1000" dirty="0" smtClean="0">
                          <a:effectLst/>
                        </a:rPr>
                        <a:t>;</a:t>
                      </a:r>
                      <a:endParaRPr lang="ru-RU" sz="1000" dirty="0" smtClean="0">
                        <a:effectLst/>
                      </a:endParaRPr>
                    </a:p>
                    <a:p>
                      <a:pPr marL="0" marR="0" lvl="0" indent="0" algn="just">
                        <a:lnSpc>
                          <a:spcPct val="115000"/>
                        </a:lnSpc>
                        <a:spcBef>
                          <a:spcPts val="0"/>
                        </a:spcBef>
                        <a:spcAft>
                          <a:spcPts val="0"/>
                        </a:spcAft>
                        <a:buFont typeface="Times New Roman" panose="02020603050405020304" pitchFamily="18" charset="0"/>
                        <a:buNone/>
                        <a:tabLst>
                          <a:tab pos="189230" algn="l"/>
                        </a:tabLst>
                      </a:pPr>
                      <a:endParaRPr lang="en-US" sz="1100" dirty="0">
                        <a:effectLst/>
                      </a:endParaRPr>
                    </a:p>
                    <a:p>
                      <a:pPr marL="0" marR="0" lvl="0" indent="0" algn="just">
                        <a:lnSpc>
                          <a:spcPct val="115000"/>
                        </a:lnSpc>
                        <a:spcBef>
                          <a:spcPts val="0"/>
                        </a:spcBef>
                        <a:spcAft>
                          <a:spcPts val="0"/>
                        </a:spcAft>
                        <a:buFont typeface="Times New Roman" panose="02020603050405020304" pitchFamily="18" charset="0"/>
                        <a:buNone/>
                        <a:tabLst>
                          <a:tab pos="189230" algn="l"/>
                        </a:tabLst>
                      </a:pPr>
                      <a:r>
                        <a:rPr lang="en-US" sz="1000" dirty="0">
                          <a:effectLst/>
                        </a:rPr>
                        <a:t>Check that used chains, straps and hooks have the weight rating adapted to the </a:t>
                      </a:r>
                      <a:r>
                        <a:rPr lang="en-US" sz="1000" dirty="0" smtClean="0">
                          <a:effectLst/>
                        </a:rPr>
                        <a:t>beam scrappers </a:t>
                      </a:r>
                      <a:r>
                        <a:rPr lang="en-US" sz="1000" dirty="0">
                          <a:effectLst/>
                        </a:rPr>
                        <a:t>weight, corresponding number of attachment points and corresponding lifting angles</a:t>
                      </a:r>
                      <a:r>
                        <a:rPr lang="en-US" sz="1000" dirty="0" smtClean="0">
                          <a:effectLst/>
                        </a:rPr>
                        <a:t>.</a:t>
                      </a:r>
                      <a:endParaRPr lang="ru-RU" sz="1000" dirty="0" smtClean="0">
                        <a:effectLst/>
                      </a:endParaRPr>
                    </a:p>
                    <a:p>
                      <a:pPr marL="0" marR="0" lvl="0" indent="0" algn="just">
                        <a:lnSpc>
                          <a:spcPct val="115000"/>
                        </a:lnSpc>
                        <a:spcBef>
                          <a:spcPts val="0"/>
                        </a:spcBef>
                        <a:spcAft>
                          <a:spcPts val="0"/>
                        </a:spcAft>
                        <a:buFont typeface="Times New Roman" panose="02020603050405020304" pitchFamily="18" charset="0"/>
                        <a:buNone/>
                        <a:tabLst>
                          <a:tab pos="189230" algn="l"/>
                        </a:tabLst>
                      </a:pPr>
                      <a:endParaRPr lang="en-US" sz="1100" dirty="0">
                        <a:effectLst/>
                      </a:endParaRPr>
                    </a:p>
                    <a:p>
                      <a:pPr marL="0" marR="0" lvl="0" indent="0" algn="just">
                        <a:lnSpc>
                          <a:spcPct val="115000"/>
                        </a:lnSpc>
                        <a:spcBef>
                          <a:spcPts val="0"/>
                        </a:spcBef>
                        <a:spcAft>
                          <a:spcPts val="0"/>
                        </a:spcAft>
                        <a:buFont typeface="Times New Roman" panose="02020603050405020304" pitchFamily="18" charset="0"/>
                        <a:buNone/>
                        <a:tabLst>
                          <a:tab pos="189230" algn="l"/>
                        </a:tabLst>
                      </a:pPr>
                      <a:r>
                        <a:rPr lang="en-US" sz="1000" dirty="0" smtClean="0">
                          <a:effectLst/>
                        </a:rPr>
                        <a:t>Beam scrapper </a:t>
                      </a:r>
                      <a:r>
                        <a:rPr lang="en-US" sz="1000" dirty="0">
                          <a:effectLst/>
                        </a:rPr>
                        <a:t>must be properly fastened to a suitable stand to prevent any fall during installation, operation, maintenance and storage</a:t>
                      </a:r>
                      <a:r>
                        <a:rPr lang="en-US" sz="1000" dirty="0" smtClean="0">
                          <a:effectLst/>
                        </a:rPr>
                        <a:t>.</a:t>
                      </a:r>
                      <a:endParaRPr lang="ru-RU" sz="1000" dirty="0" smtClean="0">
                        <a:effectLst/>
                      </a:endParaRPr>
                    </a:p>
                    <a:p>
                      <a:pPr marL="0" marR="0" lvl="0" indent="0" algn="just">
                        <a:lnSpc>
                          <a:spcPct val="115000"/>
                        </a:lnSpc>
                        <a:spcBef>
                          <a:spcPts val="0"/>
                        </a:spcBef>
                        <a:spcAft>
                          <a:spcPts val="0"/>
                        </a:spcAft>
                        <a:buFont typeface="Times New Roman" panose="02020603050405020304" pitchFamily="18" charset="0"/>
                        <a:buNone/>
                        <a:tabLst>
                          <a:tab pos="189230" algn="l"/>
                        </a:tabLst>
                      </a:pPr>
                      <a:endParaRPr lang="en-US" sz="1100" dirty="0">
                        <a:effectLst/>
                      </a:endParaRPr>
                    </a:p>
                    <a:p>
                      <a:pPr marL="0" marR="0" lvl="0" indent="0" algn="just">
                        <a:lnSpc>
                          <a:spcPct val="115000"/>
                        </a:lnSpc>
                        <a:spcBef>
                          <a:spcPts val="0"/>
                        </a:spcBef>
                        <a:spcAft>
                          <a:spcPts val="0"/>
                        </a:spcAft>
                        <a:buFont typeface="Times New Roman" panose="02020603050405020304" pitchFamily="18" charset="0"/>
                        <a:buNone/>
                        <a:tabLst>
                          <a:tab pos="189230" algn="l"/>
                        </a:tabLst>
                      </a:pPr>
                      <a:r>
                        <a:rPr lang="en-US" sz="1000" dirty="0">
                          <a:effectLst/>
                        </a:rPr>
                        <a:t>Obey warning signs and boundaries.</a:t>
                      </a:r>
                      <a:endParaRPr lang="en-US" sz="1100" dirty="0">
                        <a:effectLst/>
                      </a:endParaRPr>
                    </a:p>
                    <a:p>
                      <a:pPr marL="0" marR="0" algn="just">
                        <a:lnSpc>
                          <a:spcPct val="115000"/>
                        </a:lnSpc>
                        <a:spcBef>
                          <a:spcPts val="0"/>
                        </a:spcBef>
                        <a:spcAft>
                          <a:spcPts val="0"/>
                        </a:spcAft>
                      </a:pPr>
                      <a:r>
                        <a:rPr lang="en-US" sz="1000" dirty="0">
                          <a:effectLst/>
                        </a:rPr>
                        <a:t> </a:t>
                      </a:r>
                      <a:endParaRPr lang="en-US" sz="1100" dirty="0">
                        <a:effectLst/>
                      </a:endParaRPr>
                    </a:p>
                  </a:txBody>
                  <a:tcPr marL="32784" marR="32784" marT="0" marB="0" anchor="ctr"/>
                </a:tc>
                <a:tc>
                  <a:txBody>
                    <a:bodyPr/>
                    <a:lstStyle/>
                    <a:p>
                      <a:pPr marL="0" marR="0" algn="ctr">
                        <a:lnSpc>
                          <a:spcPct val="115000"/>
                        </a:lnSpc>
                        <a:spcBef>
                          <a:spcPts val="0"/>
                        </a:spcBef>
                        <a:spcAft>
                          <a:spcPts val="0"/>
                        </a:spcAft>
                      </a:pPr>
                      <a:r>
                        <a:rPr lang="en-US" sz="1000" dirty="0">
                          <a:effectLst/>
                        </a:rPr>
                        <a:t>1</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784" marR="32784" marT="0" marB="0" anchor="ctr"/>
                </a:tc>
                <a:tc>
                  <a:txBody>
                    <a:bodyPr/>
                    <a:lstStyle/>
                    <a:p>
                      <a:pPr marL="0" marR="0" algn="ctr">
                        <a:lnSpc>
                          <a:spcPct val="115000"/>
                        </a:lnSpc>
                        <a:spcBef>
                          <a:spcPts val="0"/>
                        </a:spcBef>
                        <a:spcAft>
                          <a:spcPts val="0"/>
                        </a:spcAft>
                      </a:pPr>
                      <a:r>
                        <a:rPr lang="en-US" sz="1000" dirty="0">
                          <a:effectLst/>
                        </a:rPr>
                        <a:t>4</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784" marR="32784" marT="0" marB="0" anchor="ctr"/>
                </a:tc>
                <a:tc>
                  <a:txBody>
                    <a:bodyPr/>
                    <a:lstStyle/>
                    <a:p>
                      <a:pPr marL="0" marR="0" algn="ctr">
                        <a:lnSpc>
                          <a:spcPct val="115000"/>
                        </a:lnSpc>
                        <a:spcBef>
                          <a:spcPts val="0"/>
                        </a:spcBef>
                        <a:spcAft>
                          <a:spcPts val="0"/>
                        </a:spcAft>
                      </a:pPr>
                      <a:r>
                        <a:rPr lang="en-US" sz="1000" dirty="0">
                          <a:effectLst/>
                        </a:rPr>
                        <a:t>2</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784" marR="32784" marT="0" marB="0" anchor="ctr">
                    <a:solidFill>
                      <a:srgbClr val="FFFF00"/>
                    </a:solidFill>
                  </a:tcPr>
                </a:tc>
                <a:extLst>
                  <a:ext uri="{0D108BD9-81ED-4DB2-BD59-A6C34878D82A}">
                    <a16:rowId xmlns:a16="http://schemas.microsoft.com/office/drawing/2014/main" xmlns="" val="2154181766"/>
                  </a:ext>
                </a:extLst>
              </a:tr>
            </a:tbl>
          </a:graphicData>
        </a:graphic>
      </p:graphicFrame>
    </p:spTree>
    <p:extLst>
      <p:ext uri="{BB962C8B-B14F-4D97-AF65-F5344CB8AC3E}">
        <p14:creationId xmlns:p14="http://schemas.microsoft.com/office/powerpoint/2010/main" val="39933245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6FC162-3509-47B0-8EE8-F62AB4E3636B}" type="slidenum">
              <a:rPr kumimoji="0" lang="en-US" sz="1400" b="1" i="0" u="none" strike="noStrike" kern="1200" cap="none" spc="0" normalizeH="0" baseline="0" noProof="0" smtClean="0">
                <a:ln>
                  <a:noFill/>
                </a:ln>
                <a:solidFill>
                  <a:srgbClr val="FFFFFF"/>
                </a:solidFill>
                <a:effectLst/>
                <a:uLnTx/>
                <a:uFillTx/>
                <a:latin typeface="Rockwell Condensed" panose="020606030504050201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en-US" sz="1400" b="1" i="0" u="none" strike="noStrike" kern="1200" cap="none" spc="0" normalizeH="0" baseline="0" noProof="0">
              <a:ln>
                <a:noFill/>
              </a:ln>
              <a:solidFill>
                <a:srgbClr val="FFFFFF"/>
              </a:solidFill>
              <a:effectLst/>
              <a:uLnTx/>
              <a:uFillTx/>
              <a:latin typeface="Rockwell Condensed" panose="02060603050405020104"/>
              <a:ea typeface="+mn-ea"/>
              <a:cs typeface="+mn-cs"/>
            </a:endParaRPr>
          </a:p>
        </p:txBody>
      </p:sp>
      <p:graphicFrame>
        <p:nvGraphicFramePr>
          <p:cNvPr id="6" name="Table 5"/>
          <p:cNvGraphicFramePr>
            <a:graphicFrameLocks noGrp="1"/>
          </p:cNvGraphicFramePr>
          <p:nvPr>
            <p:extLst/>
          </p:nvPr>
        </p:nvGraphicFramePr>
        <p:xfrm>
          <a:off x="1645653" y="833357"/>
          <a:ext cx="8849686" cy="4639969"/>
        </p:xfrm>
        <a:graphic>
          <a:graphicData uri="http://schemas.openxmlformats.org/drawingml/2006/table">
            <a:tbl>
              <a:tblPr firstRow="1" firstCol="1" bandRow="1">
                <a:tableStyleId>{5C22544A-7EE6-4342-B048-85BDC9FD1C3A}</a:tableStyleId>
              </a:tblPr>
              <a:tblGrid>
                <a:gridCol w="374054">
                  <a:extLst>
                    <a:ext uri="{9D8B030D-6E8A-4147-A177-3AD203B41FA5}">
                      <a16:colId xmlns:a16="http://schemas.microsoft.com/office/drawing/2014/main" xmlns="" val="3133037782"/>
                    </a:ext>
                  </a:extLst>
                </a:gridCol>
                <a:gridCol w="186587">
                  <a:extLst>
                    <a:ext uri="{9D8B030D-6E8A-4147-A177-3AD203B41FA5}">
                      <a16:colId xmlns:a16="http://schemas.microsoft.com/office/drawing/2014/main" xmlns="" val="3648289857"/>
                    </a:ext>
                  </a:extLst>
                </a:gridCol>
                <a:gridCol w="1178050">
                  <a:extLst>
                    <a:ext uri="{9D8B030D-6E8A-4147-A177-3AD203B41FA5}">
                      <a16:colId xmlns:a16="http://schemas.microsoft.com/office/drawing/2014/main" xmlns="" val="3420692774"/>
                    </a:ext>
                  </a:extLst>
                </a:gridCol>
                <a:gridCol w="935575">
                  <a:extLst>
                    <a:ext uri="{9D8B030D-6E8A-4147-A177-3AD203B41FA5}">
                      <a16:colId xmlns:a16="http://schemas.microsoft.com/office/drawing/2014/main" xmlns="" val="1471246315"/>
                    </a:ext>
                  </a:extLst>
                </a:gridCol>
                <a:gridCol w="457227">
                  <a:extLst>
                    <a:ext uri="{9D8B030D-6E8A-4147-A177-3AD203B41FA5}">
                      <a16:colId xmlns:a16="http://schemas.microsoft.com/office/drawing/2014/main" xmlns="" val="2218991860"/>
                    </a:ext>
                  </a:extLst>
                </a:gridCol>
                <a:gridCol w="457667">
                  <a:extLst>
                    <a:ext uri="{9D8B030D-6E8A-4147-A177-3AD203B41FA5}">
                      <a16:colId xmlns:a16="http://schemas.microsoft.com/office/drawing/2014/main" xmlns="" val="1218659177"/>
                    </a:ext>
                  </a:extLst>
                </a:gridCol>
                <a:gridCol w="457667">
                  <a:extLst>
                    <a:ext uri="{9D8B030D-6E8A-4147-A177-3AD203B41FA5}">
                      <a16:colId xmlns:a16="http://schemas.microsoft.com/office/drawing/2014/main" xmlns="" val="3858562733"/>
                    </a:ext>
                  </a:extLst>
                </a:gridCol>
                <a:gridCol w="3430738">
                  <a:extLst>
                    <a:ext uri="{9D8B030D-6E8A-4147-A177-3AD203B41FA5}">
                      <a16:colId xmlns:a16="http://schemas.microsoft.com/office/drawing/2014/main" xmlns="" val="3095098194"/>
                    </a:ext>
                  </a:extLst>
                </a:gridCol>
                <a:gridCol w="457227">
                  <a:extLst>
                    <a:ext uri="{9D8B030D-6E8A-4147-A177-3AD203B41FA5}">
                      <a16:colId xmlns:a16="http://schemas.microsoft.com/office/drawing/2014/main" xmlns="" val="3043760413"/>
                    </a:ext>
                  </a:extLst>
                </a:gridCol>
                <a:gridCol w="457227">
                  <a:extLst>
                    <a:ext uri="{9D8B030D-6E8A-4147-A177-3AD203B41FA5}">
                      <a16:colId xmlns:a16="http://schemas.microsoft.com/office/drawing/2014/main" xmlns="" val="1322271449"/>
                    </a:ext>
                  </a:extLst>
                </a:gridCol>
                <a:gridCol w="457667">
                  <a:extLst>
                    <a:ext uri="{9D8B030D-6E8A-4147-A177-3AD203B41FA5}">
                      <a16:colId xmlns:a16="http://schemas.microsoft.com/office/drawing/2014/main" xmlns="" val="2260518440"/>
                    </a:ext>
                  </a:extLst>
                </a:gridCol>
              </a:tblGrid>
              <a:tr h="182269">
                <a:tc>
                  <a:txBody>
                    <a:bodyPr/>
                    <a:lstStyle/>
                    <a:p>
                      <a:pPr marL="0" marR="0" algn="ctr">
                        <a:lnSpc>
                          <a:spcPct val="115000"/>
                        </a:lnSpc>
                        <a:spcBef>
                          <a:spcPts val="0"/>
                        </a:spcBef>
                        <a:spcAft>
                          <a:spcPts val="0"/>
                        </a:spcAft>
                      </a:pPr>
                      <a:r>
                        <a:rPr lang="en-US" sz="1000" dirty="0">
                          <a:effectLst/>
                        </a:rPr>
                        <a:t> </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solidFill>
                      <a:srgbClr val="92D050"/>
                    </a:solidFill>
                  </a:tcPr>
                </a:tc>
                <a:tc>
                  <a:txBody>
                    <a:bodyPr/>
                    <a:lstStyle/>
                    <a:p>
                      <a:pPr marL="0" marR="0" algn="ctr">
                        <a:lnSpc>
                          <a:spcPct val="115000"/>
                        </a:lnSpc>
                        <a:spcBef>
                          <a:spcPts val="0"/>
                        </a:spcBef>
                        <a:spcAft>
                          <a:spcPts val="0"/>
                        </a:spcAft>
                      </a:pPr>
                      <a:r>
                        <a:rPr lang="en-US" sz="1000" dirty="0">
                          <a:effectLst/>
                        </a:rPr>
                        <a:t> </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solidFill>
                      <a:srgbClr val="92D050"/>
                    </a:solidFill>
                  </a:tcPr>
                </a:tc>
                <a:tc>
                  <a:txBody>
                    <a:bodyPr/>
                    <a:lstStyle/>
                    <a:p>
                      <a:pPr marL="0" marR="0" algn="ctr">
                        <a:lnSpc>
                          <a:spcPct val="115000"/>
                        </a:lnSpc>
                        <a:spcBef>
                          <a:spcPts val="0"/>
                        </a:spcBef>
                        <a:spcAft>
                          <a:spcPts val="0"/>
                        </a:spcAft>
                      </a:pPr>
                      <a:r>
                        <a:rPr lang="en-US" sz="1000" dirty="0">
                          <a:solidFill>
                            <a:schemeClr val="tx1"/>
                          </a:solidFill>
                          <a:effectLst/>
                        </a:rPr>
                        <a:t>Electrical hazards</a:t>
                      </a:r>
                      <a:endPar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solidFill>
                      <a:srgbClr val="92D050"/>
                    </a:solidFill>
                  </a:tcPr>
                </a:tc>
                <a:tc>
                  <a:txBody>
                    <a:bodyPr/>
                    <a:lstStyle/>
                    <a:p>
                      <a:pPr marL="0" marR="0">
                        <a:lnSpc>
                          <a:spcPct val="115000"/>
                        </a:lnSpc>
                        <a:spcBef>
                          <a:spcPts val="0"/>
                        </a:spcBef>
                        <a:spcAft>
                          <a:spcPts val="0"/>
                        </a:spcAft>
                      </a:pPr>
                      <a:r>
                        <a:rPr lang="en-US" sz="1000" dirty="0">
                          <a:effectLst/>
                        </a:rPr>
                        <a:t> </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solidFill>
                      <a:srgbClr val="92D050"/>
                    </a:solidFill>
                  </a:tcPr>
                </a:tc>
                <a:tc>
                  <a:txBody>
                    <a:bodyPr/>
                    <a:lstStyle/>
                    <a:p>
                      <a:pPr marL="0" marR="0" algn="ctr">
                        <a:lnSpc>
                          <a:spcPct val="115000"/>
                        </a:lnSpc>
                        <a:spcBef>
                          <a:spcPts val="0"/>
                        </a:spcBef>
                        <a:spcAft>
                          <a:spcPts val="0"/>
                        </a:spcAft>
                      </a:pPr>
                      <a:r>
                        <a:rPr lang="en-US" sz="1000" dirty="0">
                          <a:effectLst/>
                        </a:rPr>
                        <a:t> </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solidFill>
                      <a:srgbClr val="92D050"/>
                    </a:solidFill>
                  </a:tcPr>
                </a:tc>
                <a:tc>
                  <a:txBody>
                    <a:bodyPr/>
                    <a:lstStyle/>
                    <a:p>
                      <a:pPr marL="0" marR="0" algn="ctr">
                        <a:lnSpc>
                          <a:spcPct val="115000"/>
                        </a:lnSpc>
                        <a:spcBef>
                          <a:spcPts val="0"/>
                        </a:spcBef>
                        <a:spcAft>
                          <a:spcPts val="0"/>
                        </a:spcAft>
                      </a:pPr>
                      <a:r>
                        <a:rPr lang="en-US" sz="1000" dirty="0">
                          <a:effectLst/>
                        </a:rPr>
                        <a:t> </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solidFill>
                      <a:srgbClr val="92D050"/>
                    </a:solidFill>
                  </a:tcPr>
                </a:tc>
                <a:tc>
                  <a:txBody>
                    <a:bodyPr/>
                    <a:lstStyle/>
                    <a:p>
                      <a:pPr marL="0" marR="0" algn="ctr">
                        <a:lnSpc>
                          <a:spcPct val="115000"/>
                        </a:lnSpc>
                        <a:spcBef>
                          <a:spcPts val="0"/>
                        </a:spcBef>
                        <a:spcAft>
                          <a:spcPts val="0"/>
                        </a:spcAft>
                      </a:pPr>
                      <a:r>
                        <a:rPr lang="en-US" sz="1000" dirty="0">
                          <a:effectLst/>
                        </a:rPr>
                        <a:t> </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solidFill>
                      <a:srgbClr val="92D050"/>
                    </a:solidFill>
                  </a:tcPr>
                </a:tc>
                <a:tc>
                  <a:txBody>
                    <a:bodyPr/>
                    <a:lstStyle/>
                    <a:p>
                      <a:pPr marL="0" marR="0" algn="just">
                        <a:lnSpc>
                          <a:spcPct val="115000"/>
                        </a:lnSpc>
                        <a:spcBef>
                          <a:spcPts val="0"/>
                        </a:spcBef>
                        <a:spcAft>
                          <a:spcPts val="0"/>
                        </a:spcAft>
                      </a:pPr>
                      <a:r>
                        <a:rPr lang="en-US" sz="1000" dirty="0">
                          <a:effectLst/>
                        </a:rPr>
                        <a:t> </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solidFill>
                      <a:srgbClr val="92D050"/>
                    </a:solidFill>
                  </a:tcPr>
                </a:tc>
                <a:tc>
                  <a:txBody>
                    <a:bodyPr/>
                    <a:lstStyle/>
                    <a:p>
                      <a:pPr marL="0" marR="0" algn="ctr">
                        <a:lnSpc>
                          <a:spcPct val="115000"/>
                        </a:lnSpc>
                        <a:spcBef>
                          <a:spcPts val="0"/>
                        </a:spcBef>
                        <a:spcAft>
                          <a:spcPts val="0"/>
                        </a:spcAft>
                      </a:pPr>
                      <a:r>
                        <a:rPr lang="en-US" sz="1000" dirty="0">
                          <a:effectLst/>
                        </a:rPr>
                        <a:t> </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solidFill>
                      <a:srgbClr val="92D050"/>
                    </a:solidFill>
                  </a:tcPr>
                </a:tc>
                <a:tc>
                  <a:txBody>
                    <a:bodyPr/>
                    <a:lstStyle/>
                    <a:p>
                      <a:pPr marL="0" marR="0" algn="ctr">
                        <a:lnSpc>
                          <a:spcPct val="115000"/>
                        </a:lnSpc>
                        <a:spcBef>
                          <a:spcPts val="0"/>
                        </a:spcBef>
                        <a:spcAft>
                          <a:spcPts val="0"/>
                        </a:spcAft>
                      </a:pPr>
                      <a:r>
                        <a:rPr lang="en-US" sz="1000" dirty="0">
                          <a:effectLst/>
                        </a:rPr>
                        <a:t> </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solidFill>
                      <a:srgbClr val="92D050"/>
                    </a:solidFill>
                  </a:tcPr>
                </a:tc>
                <a:tc>
                  <a:txBody>
                    <a:bodyPr/>
                    <a:lstStyle/>
                    <a:p>
                      <a:pPr marL="0" marR="0" algn="ctr">
                        <a:lnSpc>
                          <a:spcPct val="115000"/>
                        </a:lnSpc>
                        <a:spcBef>
                          <a:spcPts val="0"/>
                        </a:spcBef>
                        <a:spcAft>
                          <a:spcPts val="0"/>
                        </a:spcAft>
                      </a:pPr>
                      <a:r>
                        <a:rPr lang="en-US" sz="1000" dirty="0">
                          <a:effectLst/>
                        </a:rPr>
                        <a:t> </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solidFill>
                      <a:srgbClr val="92D050"/>
                    </a:solidFill>
                  </a:tcPr>
                </a:tc>
                <a:extLst>
                  <a:ext uri="{0D108BD9-81ED-4DB2-BD59-A6C34878D82A}">
                    <a16:rowId xmlns:a16="http://schemas.microsoft.com/office/drawing/2014/main" xmlns="" val="671158255"/>
                  </a:ext>
                </a:extLst>
              </a:tr>
              <a:tr h="710206">
                <a:tc>
                  <a:txBody>
                    <a:bodyPr/>
                    <a:lstStyle/>
                    <a:p>
                      <a:pPr marL="0" marR="0" algn="ctr">
                        <a:lnSpc>
                          <a:spcPct val="115000"/>
                        </a:lnSpc>
                        <a:spcBef>
                          <a:spcPts val="0"/>
                        </a:spcBef>
                        <a:spcAft>
                          <a:spcPts val="0"/>
                        </a:spcAft>
                      </a:pPr>
                      <a:r>
                        <a:rPr lang="en-US" sz="1000">
                          <a:effectLst/>
                        </a:rPr>
                        <a:t>RL-004</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tc>
                <a:tc>
                  <a:txBody>
                    <a:bodyPr/>
                    <a:lstStyle/>
                    <a:p>
                      <a:pPr marL="0" marR="0" algn="ctr">
                        <a:lnSpc>
                          <a:spcPct val="115000"/>
                        </a:lnSpc>
                        <a:spcBef>
                          <a:spcPts val="0"/>
                        </a:spcBef>
                        <a:spcAft>
                          <a:spcPts val="0"/>
                        </a:spcAft>
                      </a:pPr>
                      <a:r>
                        <a:rPr lang="en-US" sz="1000">
                          <a:effectLst/>
                        </a:rPr>
                        <a:t>4</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tc>
                <a:tc>
                  <a:txBody>
                    <a:bodyPr/>
                    <a:lstStyle/>
                    <a:p>
                      <a:pPr marL="0" marR="0">
                        <a:spcBef>
                          <a:spcPts val="0"/>
                        </a:spcBef>
                        <a:spcAft>
                          <a:spcPts val="0"/>
                        </a:spcAft>
                      </a:pPr>
                      <a:r>
                        <a:rPr lang="en-US" sz="1000">
                          <a:effectLst/>
                        </a:rPr>
                        <a:t>Cable breaks (power, diagnostic, etc.) including cracks or breaks in the insulation, failure of cable connections</a:t>
                      </a:r>
                      <a:endParaRPr lang="en-US" sz="1100">
                        <a:solidFill>
                          <a:srgbClr val="000000"/>
                        </a:solidFill>
                        <a:effectLst/>
                        <a:latin typeface="Arial" panose="020B0604020202020204" pitchFamily="34" charset="0"/>
                        <a:ea typeface="Calibri" panose="020F0502020204030204" pitchFamily="34" charset="0"/>
                      </a:endParaRPr>
                    </a:p>
                  </a:txBody>
                  <a:tcPr marL="38598" marR="38598" marT="0" marB="0" anchor="ctr"/>
                </a:tc>
                <a:tc>
                  <a:txBody>
                    <a:bodyPr/>
                    <a:lstStyle/>
                    <a:p>
                      <a:pPr marL="0" marR="0">
                        <a:lnSpc>
                          <a:spcPct val="115000"/>
                        </a:lnSpc>
                        <a:spcBef>
                          <a:spcPts val="0"/>
                        </a:spcBef>
                        <a:spcAft>
                          <a:spcPts val="0"/>
                        </a:spcAft>
                      </a:pPr>
                      <a:r>
                        <a:rPr lang="en-US" sz="1000">
                          <a:effectLst/>
                        </a:rPr>
                        <a:t>Loss of equipment functionality;</a:t>
                      </a:r>
                      <a:endParaRPr lang="en-US" sz="1100">
                        <a:effectLst/>
                      </a:endParaRPr>
                    </a:p>
                    <a:p>
                      <a:pPr marL="0" marR="0">
                        <a:lnSpc>
                          <a:spcPct val="115000"/>
                        </a:lnSpc>
                        <a:spcBef>
                          <a:spcPts val="0"/>
                        </a:spcBef>
                        <a:spcAft>
                          <a:spcPts val="0"/>
                        </a:spcAft>
                      </a:pPr>
                      <a:r>
                        <a:rPr lang="en-US" sz="1000">
                          <a:effectLst/>
                        </a:rPr>
                        <a:t> </a:t>
                      </a:r>
                      <a:endParaRPr lang="en-US" sz="1100">
                        <a:effectLst/>
                      </a:endParaRPr>
                    </a:p>
                    <a:p>
                      <a:pPr marL="0" marR="0">
                        <a:lnSpc>
                          <a:spcPct val="115000"/>
                        </a:lnSpc>
                        <a:spcBef>
                          <a:spcPts val="0"/>
                        </a:spcBef>
                        <a:spcAft>
                          <a:spcPts val="0"/>
                        </a:spcAft>
                      </a:pPr>
                      <a:r>
                        <a:rPr lang="en-US" sz="1000">
                          <a:effectLst/>
                        </a:rPr>
                        <a:t>Electrical shock;</a:t>
                      </a:r>
                      <a:endParaRPr lang="en-US" sz="1100">
                        <a:effectLst/>
                      </a:endParaRPr>
                    </a:p>
                    <a:p>
                      <a:pPr marL="0" marR="0">
                        <a:lnSpc>
                          <a:spcPct val="115000"/>
                        </a:lnSpc>
                        <a:spcBef>
                          <a:spcPts val="0"/>
                        </a:spcBef>
                        <a:spcAft>
                          <a:spcPts val="0"/>
                        </a:spcAft>
                      </a:pPr>
                      <a:r>
                        <a:rPr lang="en-US" sz="1000">
                          <a:effectLst/>
                        </a:rPr>
                        <a:t> </a:t>
                      </a:r>
                      <a:endParaRPr lang="en-US" sz="1100">
                        <a:effectLst/>
                      </a:endParaRPr>
                    </a:p>
                    <a:p>
                      <a:pPr marL="0" marR="0">
                        <a:lnSpc>
                          <a:spcPct val="115000"/>
                        </a:lnSpc>
                        <a:spcBef>
                          <a:spcPts val="0"/>
                        </a:spcBef>
                        <a:spcAft>
                          <a:spcPts val="0"/>
                        </a:spcAft>
                      </a:pPr>
                      <a:r>
                        <a:rPr lang="en-US" sz="1000">
                          <a:effectLst/>
                        </a:rPr>
                        <a:t>Fire;</a:t>
                      </a:r>
                      <a:endParaRPr lang="en-US" sz="1100">
                        <a:effectLst/>
                      </a:endParaRPr>
                    </a:p>
                    <a:p>
                      <a:pPr marL="0" marR="0">
                        <a:lnSpc>
                          <a:spcPct val="115000"/>
                        </a:lnSpc>
                        <a:spcBef>
                          <a:spcPts val="0"/>
                        </a:spcBef>
                        <a:spcAft>
                          <a:spcPts val="0"/>
                        </a:spcAft>
                      </a:pPr>
                      <a:r>
                        <a:rPr lang="en-US" sz="1000">
                          <a:effectLst/>
                        </a:rPr>
                        <a:t> </a:t>
                      </a:r>
                      <a:endParaRPr lang="en-US" sz="1100">
                        <a:effectLst/>
                      </a:endParaRPr>
                    </a:p>
                    <a:p>
                      <a:pPr marL="0" marR="0">
                        <a:lnSpc>
                          <a:spcPct val="115000"/>
                        </a:lnSpc>
                        <a:spcBef>
                          <a:spcPts val="0"/>
                        </a:spcBef>
                        <a:spcAft>
                          <a:spcPts val="0"/>
                        </a:spcAft>
                      </a:pPr>
                      <a:r>
                        <a:rPr lang="en-US" sz="1000">
                          <a:effectLst/>
                        </a:rPr>
                        <a:t>Personnel injury</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tc>
                <a:tc>
                  <a:txBody>
                    <a:bodyPr/>
                    <a:lstStyle/>
                    <a:p>
                      <a:pPr marL="0" marR="0" algn="ctr">
                        <a:lnSpc>
                          <a:spcPct val="115000"/>
                        </a:lnSpc>
                        <a:spcBef>
                          <a:spcPts val="0"/>
                        </a:spcBef>
                        <a:spcAft>
                          <a:spcPts val="0"/>
                        </a:spcAft>
                      </a:pPr>
                      <a:r>
                        <a:rPr lang="en-US" sz="1000">
                          <a:effectLst/>
                        </a:rPr>
                        <a:t>2</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tc>
                <a:tc>
                  <a:txBody>
                    <a:bodyPr/>
                    <a:lstStyle/>
                    <a:p>
                      <a:pPr marL="0" marR="0" algn="ctr">
                        <a:lnSpc>
                          <a:spcPct val="115000"/>
                        </a:lnSpc>
                        <a:spcBef>
                          <a:spcPts val="0"/>
                        </a:spcBef>
                        <a:spcAft>
                          <a:spcPts val="0"/>
                        </a:spcAft>
                      </a:pPr>
                      <a:r>
                        <a:rPr lang="ru-RU" sz="1000">
                          <a:effectLst/>
                        </a:rPr>
                        <a:t>2</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tc>
                <a:tc>
                  <a:txBody>
                    <a:bodyPr/>
                    <a:lstStyle/>
                    <a:p>
                      <a:pPr marL="0" marR="0" algn="ctr">
                        <a:lnSpc>
                          <a:spcPct val="115000"/>
                        </a:lnSpc>
                        <a:spcBef>
                          <a:spcPts val="0"/>
                        </a:spcBef>
                        <a:spcAft>
                          <a:spcPts val="0"/>
                        </a:spcAft>
                      </a:pPr>
                      <a:r>
                        <a:rPr lang="ru-RU" sz="1000" dirty="0">
                          <a:effectLst/>
                        </a:rPr>
                        <a:t>1</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solidFill>
                      <a:srgbClr val="00B050"/>
                    </a:solidFill>
                  </a:tcPr>
                </a:tc>
                <a:tc>
                  <a:txBody>
                    <a:bodyPr/>
                    <a:lstStyle/>
                    <a:p>
                      <a:pPr marL="0" marR="0" lvl="0" indent="0" algn="just">
                        <a:lnSpc>
                          <a:spcPct val="115000"/>
                        </a:lnSpc>
                        <a:spcBef>
                          <a:spcPts val="0"/>
                        </a:spcBef>
                        <a:spcAft>
                          <a:spcPts val="0"/>
                        </a:spcAft>
                        <a:buFont typeface="Times New Roman" panose="02020603050405020304" pitchFamily="18" charset="0"/>
                        <a:buNone/>
                        <a:tabLst>
                          <a:tab pos="189230" algn="l"/>
                        </a:tabLst>
                      </a:pPr>
                      <a:r>
                        <a:rPr lang="en-US" sz="1000" dirty="0">
                          <a:effectLst/>
                        </a:rPr>
                        <a:t>Cables must be labelled.</a:t>
                      </a:r>
                      <a:endParaRPr lang="en-US" sz="1100" dirty="0">
                        <a:effectLst/>
                      </a:endParaRPr>
                    </a:p>
                    <a:p>
                      <a:pPr marL="0" marR="0" lvl="0" indent="0" algn="just">
                        <a:lnSpc>
                          <a:spcPct val="115000"/>
                        </a:lnSpc>
                        <a:spcBef>
                          <a:spcPts val="0"/>
                        </a:spcBef>
                        <a:spcAft>
                          <a:spcPts val="0"/>
                        </a:spcAft>
                        <a:buFont typeface="Times New Roman" panose="02020603050405020304" pitchFamily="18" charset="0"/>
                        <a:buNone/>
                        <a:tabLst>
                          <a:tab pos="189230" algn="l"/>
                        </a:tabLst>
                      </a:pPr>
                      <a:endParaRPr lang="ru-RU" sz="1000" dirty="0" smtClean="0">
                        <a:effectLst/>
                      </a:endParaRPr>
                    </a:p>
                    <a:p>
                      <a:pPr marL="0" marR="0" lvl="0" indent="0" algn="just">
                        <a:lnSpc>
                          <a:spcPct val="115000"/>
                        </a:lnSpc>
                        <a:spcBef>
                          <a:spcPts val="0"/>
                        </a:spcBef>
                        <a:spcAft>
                          <a:spcPts val="0"/>
                        </a:spcAft>
                        <a:buFont typeface="Times New Roman" panose="02020603050405020304" pitchFamily="18" charset="0"/>
                        <a:buNone/>
                        <a:tabLst>
                          <a:tab pos="189230" algn="l"/>
                        </a:tabLst>
                      </a:pPr>
                      <a:r>
                        <a:rPr lang="en-US" sz="1000" dirty="0" smtClean="0">
                          <a:effectLst/>
                        </a:rPr>
                        <a:t>Cables </a:t>
                      </a:r>
                      <a:r>
                        <a:rPr lang="en-US" sz="1000" dirty="0">
                          <a:effectLst/>
                        </a:rPr>
                        <a:t>must be traceable, viewable and accessible. </a:t>
                      </a:r>
                      <a:endParaRPr lang="en-US" sz="1100" dirty="0">
                        <a:effectLst/>
                      </a:endParaRPr>
                    </a:p>
                    <a:p>
                      <a:pPr marL="0" marR="0" lvl="0" indent="0" algn="just">
                        <a:lnSpc>
                          <a:spcPct val="115000"/>
                        </a:lnSpc>
                        <a:spcBef>
                          <a:spcPts val="0"/>
                        </a:spcBef>
                        <a:spcAft>
                          <a:spcPts val="0"/>
                        </a:spcAft>
                        <a:buFont typeface="Times New Roman" panose="02020603050405020304" pitchFamily="18" charset="0"/>
                        <a:buNone/>
                        <a:tabLst>
                          <a:tab pos="189230" algn="l"/>
                        </a:tabLst>
                      </a:pPr>
                      <a:endParaRPr lang="ru-RU" sz="1000" dirty="0" smtClean="0">
                        <a:effectLst/>
                      </a:endParaRPr>
                    </a:p>
                    <a:p>
                      <a:pPr marL="0" marR="0" lvl="0" indent="0" algn="just">
                        <a:lnSpc>
                          <a:spcPct val="115000"/>
                        </a:lnSpc>
                        <a:spcBef>
                          <a:spcPts val="0"/>
                        </a:spcBef>
                        <a:spcAft>
                          <a:spcPts val="0"/>
                        </a:spcAft>
                        <a:buFont typeface="Times New Roman" panose="02020603050405020304" pitchFamily="18" charset="0"/>
                        <a:buNone/>
                        <a:tabLst>
                          <a:tab pos="189230" algn="l"/>
                        </a:tabLst>
                      </a:pPr>
                      <a:r>
                        <a:rPr lang="en-US" sz="1000" dirty="0" smtClean="0">
                          <a:effectLst/>
                        </a:rPr>
                        <a:t>Cables </a:t>
                      </a:r>
                      <a:r>
                        <a:rPr lang="en-US" sz="1000" dirty="0">
                          <a:effectLst/>
                        </a:rPr>
                        <a:t>must be protected from mechanical damage.</a:t>
                      </a:r>
                      <a:endParaRPr lang="en-US" sz="1100" dirty="0">
                        <a:effectLst/>
                      </a:endParaRPr>
                    </a:p>
                    <a:p>
                      <a:pPr marL="0" marR="0" lvl="0" indent="0" algn="just">
                        <a:lnSpc>
                          <a:spcPct val="115000"/>
                        </a:lnSpc>
                        <a:spcBef>
                          <a:spcPts val="0"/>
                        </a:spcBef>
                        <a:spcAft>
                          <a:spcPts val="0"/>
                        </a:spcAft>
                        <a:buFont typeface="Times New Roman" panose="02020603050405020304" pitchFamily="18" charset="0"/>
                        <a:buNone/>
                        <a:tabLst>
                          <a:tab pos="189230" algn="l"/>
                        </a:tabLst>
                      </a:pPr>
                      <a:endParaRPr lang="ru-RU" sz="1000" dirty="0" smtClean="0">
                        <a:effectLst/>
                      </a:endParaRPr>
                    </a:p>
                    <a:p>
                      <a:pPr marL="0" marR="0" lvl="0" indent="0" algn="just">
                        <a:lnSpc>
                          <a:spcPct val="115000"/>
                        </a:lnSpc>
                        <a:spcBef>
                          <a:spcPts val="0"/>
                        </a:spcBef>
                        <a:spcAft>
                          <a:spcPts val="0"/>
                        </a:spcAft>
                        <a:buFont typeface="Times New Roman" panose="02020603050405020304" pitchFamily="18" charset="0"/>
                        <a:buNone/>
                        <a:tabLst>
                          <a:tab pos="189230" algn="l"/>
                        </a:tabLst>
                      </a:pPr>
                      <a:r>
                        <a:rPr lang="en-US" sz="1000" dirty="0" smtClean="0">
                          <a:effectLst/>
                        </a:rPr>
                        <a:t>Avoid </a:t>
                      </a:r>
                      <a:r>
                        <a:rPr lang="en-US" sz="1000" dirty="0">
                          <a:effectLst/>
                        </a:rPr>
                        <a:t>creating stumbling hazards with cables.</a:t>
                      </a:r>
                      <a:endParaRPr lang="en-US" sz="1100" dirty="0">
                        <a:effectLst/>
                      </a:endParaRPr>
                    </a:p>
                    <a:p>
                      <a:pPr marL="0" marR="0" lvl="0" indent="0" algn="just">
                        <a:lnSpc>
                          <a:spcPct val="115000"/>
                        </a:lnSpc>
                        <a:spcBef>
                          <a:spcPts val="0"/>
                        </a:spcBef>
                        <a:spcAft>
                          <a:spcPts val="0"/>
                        </a:spcAft>
                        <a:buFont typeface="Times New Roman" panose="02020603050405020304" pitchFamily="18" charset="0"/>
                        <a:buNone/>
                        <a:tabLst>
                          <a:tab pos="189230" algn="l"/>
                        </a:tabLst>
                      </a:pPr>
                      <a:endParaRPr lang="ru-RU" sz="1000" dirty="0" smtClean="0">
                        <a:effectLst/>
                      </a:endParaRPr>
                    </a:p>
                    <a:p>
                      <a:pPr marL="0" marR="0" lvl="0" indent="0" algn="just">
                        <a:lnSpc>
                          <a:spcPct val="115000"/>
                        </a:lnSpc>
                        <a:spcBef>
                          <a:spcPts val="0"/>
                        </a:spcBef>
                        <a:spcAft>
                          <a:spcPts val="0"/>
                        </a:spcAft>
                        <a:buFont typeface="Times New Roman" panose="02020603050405020304" pitchFamily="18" charset="0"/>
                        <a:buNone/>
                        <a:tabLst>
                          <a:tab pos="189230" algn="l"/>
                        </a:tabLst>
                      </a:pPr>
                      <a:r>
                        <a:rPr lang="en-US" sz="1000" dirty="0" smtClean="0">
                          <a:effectLst/>
                        </a:rPr>
                        <a:t>Regular </a:t>
                      </a:r>
                      <a:r>
                        <a:rPr lang="en-US" sz="1000" dirty="0">
                          <a:effectLst/>
                        </a:rPr>
                        <a:t>inspection of insulation and connections.</a:t>
                      </a:r>
                      <a:endParaRPr lang="en-US" sz="1100" dirty="0">
                        <a:effectLst/>
                      </a:endParaRPr>
                    </a:p>
                    <a:p>
                      <a:pPr marL="0" marR="0" lvl="0" indent="0" algn="just">
                        <a:lnSpc>
                          <a:spcPct val="115000"/>
                        </a:lnSpc>
                        <a:spcBef>
                          <a:spcPts val="0"/>
                        </a:spcBef>
                        <a:spcAft>
                          <a:spcPts val="0"/>
                        </a:spcAft>
                        <a:buFont typeface="Times New Roman" panose="02020603050405020304" pitchFamily="18" charset="0"/>
                        <a:buNone/>
                        <a:tabLst>
                          <a:tab pos="189230" algn="l"/>
                        </a:tabLst>
                      </a:pPr>
                      <a:endParaRPr lang="ru-RU" sz="1000" dirty="0" smtClean="0">
                        <a:effectLst/>
                      </a:endParaRPr>
                    </a:p>
                    <a:p>
                      <a:pPr marL="0" marR="0" lvl="0" indent="0" algn="just">
                        <a:lnSpc>
                          <a:spcPct val="115000"/>
                        </a:lnSpc>
                        <a:spcBef>
                          <a:spcPts val="0"/>
                        </a:spcBef>
                        <a:spcAft>
                          <a:spcPts val="0"/>
                        </a:spcAft>
                        <a:buFont typeface="Times New Roman" panose="02020603050405020304" pitchFamily="18" charset="0"/>
                        <a:buNone/>
                        <a:tabLst>
                          <a:tab pos="189230" algn="l"/>
                        </a:tabLst>
                      </a:pPr>
                      <a:r>
                        <a:rPr lang="en-US" sz="1000" dirty="0" smtClean="0">
                          <a:effectLst/>
                        </a:rPr>
                        <a:t>Braked </a:t>
                      </a:r>
                      <a:r>
                        <a:rPr lang="en-US" sz="1000" dirty="0">
                          <a:effectLst/>
                        </a:rPr>
                        <a:t>cables must be marked, apply a do-not-use tag.</a:t>
                      </a:r>
                      <a:endParaRPr lang="en-US" sz="1100" dirty="0">
                        <a:effectLst/>
                      </a:endParaRPr>
                    </a:p>
                    <a:p>
                      <a:pPr marL="0" marR="0" lvl="0" indent="0" algn="just">
                        <a:lnSpc>
                          <a:spcPct val="115000"/>
                        </a:lnSpc>
                        <a:spcBef>
                          <a:spcPts val="0"/>
                        </a:spcBef>
                        <a:spcAft>
                          <a:spcPts val="0"/>
                        </a:spcAft>
                        <a:buFont typeface="Times New Roman" panose="02020603050405020304" pitchFamily="18" charset="0"/>
                        <a:buNone/>
                        <a:tabLst>
                          <a:tab pos="189230" algn="l"/>
                        </a:tabLst>
                      </a:pPr>
                      <a:endParaRPr lang="ru-RU" sz="1000" dirty="0" smtClean="0">
                        <a:effectLst/>
                      </a:endParaRPr>
                    </a:p>
                    <a:p>
                      <a:pPr marL="0" marR="0" lvl="0" indent="0" algn="just">
                        <a:lnSpc>
                          <a:spcPct val="115000"/>
                        </a:lnSpc>
                        <a:spcBef>
                          <a:spcPts val="0"/>
                        </a:spcBef>
                        <a:spcAft>
                          <a:spcPts val="0"/>
                        </a:spcAft>
                        <a:buFont typeface="Times New Roman" panose="02020603050405020304" pitchFamily="18" charset="0"/>
                        <a:buNone/>
                        <a:tabLst>
                          <a:tab pos="189230" algn="l"/>
                        </a:tabLst>
                      </a:pPr>
                      <a:r>
                        <a:rPr lang="en-US" sz="1000" dirty="0" smtClean="0">
                          <a:effectLst/>
                        </a:rPr>
                        <a:t>Braked </a:t>
                      </a:r>
                      <a:r>
                        <a:rPr lang="en-US" sz="1000" dirty="0">
                          <a:effectLst/>
                        </a:rPr>
                        <a:t>cables must be replaced.</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tc>
                <a:tc>
                  <a:txBody>
                    <a:bodyPr/>
                    <a:lstStyle/>
                    <a:p>
                      <a:pPr marL="0" marR="0" algn="ctr">
                        <a:lnSpc>
                          <a:spcPct val="115000"/>
                        </a:lnSpc>
                        <a:spcBef>
                          <a:spcPts val="0"/>
                        </a:spcBef>
                        <a:spcAft>
                          <a:spcPts val="0"/>
                        </a:spcAft>
                      </a:pPr>
                      <a:r>
                        <a:rPr lang="en-US" sz="1000">
                          <a:effectLst/>
                        </a:rPr>
                        <a:t>1</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tc>
                <a:tc>
                  <a:txBody>
                    <a:bodyPr/>
                    <a:lstStyle/>
                    <a:p>
                      <a:pPr marL="0" marR="0" algn="ctr">
                        <a:lnSpc>
                          <a:spcPct val="115000"/>
                        </a:lnSpc>
                        <a:spcBef>
                          <a:spcPts val="0"/>
                        </a:spcBef>
                        <a:spcAft>
                          <a:spcPts val="0"/>
                        </a:spcAft>
                      </a:pPr>
                      <a:r>
                        <a:rPr lang="ru-RU" sz="1000">
                          <a:effectLst/>
                        </a:rPr>
                        <a:t>2</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tc>
                <a:tc>
                  <a:txBody>
                    <a:bodyPr/>
                    <a:lstStyle/>
                    <a:p>
                      <a:pPr marL="0" marR="0" algn="ctr">
                        <a:lnSpc>
                          <a:spcPct val="115000"/>
                        </a:lnSpc>
                        <a:spcBef>
                          <a:spcPts val="0"/>
                        </a:spcBef>
                        <a:spcAft>
                          <a:spcPts val="0"/>
                        </a:spcAft>
                      </a:pPr>
                      <a:r>
                        <a:rPr lang="ru-RU" sz="1000" dirty="0">
                          <a:effectLst/>
                        </a:rPr>
                        <a:t>1</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solidFill>
                      <a:srgbClr val="00B050"/>
                    </a:solidFill>
                  </a:tcPr>
                </a:tc>
                <a:extLst>
                  <a:ext uri="{0D108BD9-81ED-4DB2-BD59-A6C34878D82A}">
                    <a16:rowId xmlns:a16="http://schemas.microsoft.com/office/drawing/2014/main" xmlns="" val="1012989439"/>
                  </a:ext>
                </a:extLst>
              </a:tr>
              <a:tr h="364538">
                <a:tc>
                  <a:txBody>
                    <a:bodyPr/>
                    <a:lstStyle/>
                    <a:p>
                      <a:pPr marL="0" marR="0" algn="ctr">
                        <a:lnSpc>
                          <a:spcPct val="115000"/>
                        </a:lnSpc>
                        <a:spcBef>
                          <a:spcPts val="0"/>
                        </a:spcBef>
                        <a:spcAft>
                          <a:spcPts val="0"/>
                        </a:spcAft>
                      </a:pPr>
                      <a:r>
                        <a:rPr lang="en-US" sz="1000">
                          <a:effectLst/>
                        </a:rPr>
                        <a:t>RL-005</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tc>
                <a:tc>
                  <a:txBody>
                    <a:bodyPr/>
                    <a:lstStyle/>
                    <a:p>
                      <a:pPr marL="0" marR="0" algn="ctr">
                        <a:lnSpc>
                          <a:spcPct val="115000"/>
                        </a:lnSpc>
                        <a:spcBef>
                          <a:spcPts val="0"/>
                        </a:spcBef>
                        <a:spcAft>
                          <a:spcPts val="0"/>
                        </a:spcAft>
                      </a:pPr>
                      <a:r>
                        <a:rPr lang="en-US" sz="1000">
                          <a:effectLst/>
                        </a:rPr>
                        <a:t>5</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tc>
                <a:tc>
                  <a:txBody>
                    <a:bodyPr/>
                    <a:lstStyle/>
                    <a:p>
                      <a:pPr marL="0" marR="0">
                        <a:spcBef>
                          <a:spcPts val="0"/>
                        </a:spcBef>
                        <a:spcAft>
                          <a:spcPts val="0"/>
                        </a:spcAft>
                      </a:pPr>
                      <a:r>
                        <a:rPr lang="en-US" sz="1000">
                          <a:effectLst/>
                        </a:rPr>
                        <a:t>Power/ power supply failure (supply interrupted due to external reason)</a:t>
                      </a:r>
                      <a:endParaRPr lang="en-US" sz="1100">
                        <a:solidFill>
                          <a:srgbClr val="000000"/>
                        </a:solidFill>
                        <a:effectLst/>
                        <a:latin typeface="Arial" panose="020B0604020202020204" pitchFamily="34" charset="0"/>
                        <a:ea typeface="Calibri" panose="020F0502020204030204" pitchFamily="34" charset="0"/>
                      </a:endParaRPr>
                    </a:p>
                  </a:txBody>
                  <a:tcPr marL="38598" marR="38598" marT="0" marB="0" anchor="ctr"/>
                </a:tc>
                <a:tc>
                  <a:txBody>
                    <a:bodyPr/>
                    <a:lstStyle/>
                    <a:p>
                      <a:pPr marL="0" marR="0">
                        <a:spcBef>
                          <a:spcPts val="0"/>
                        </a:spcBef>
                        <a:spcAft>
                          <a:spcPts val="0"/>
                        </a:spcAft>
                      </a:pPr>
                      <a:r>
                        <a:rPr lang="en-US" sz="1000">
                          <a:effectLst/>
                        </a:rPr>
                        <a:t>Loss of equipment functionality</a:t>
                      </a:r>
                      <a:endParaRPr lang="en-US" sz="1100">
                        <a:solidFill>
                          <a:srgbClr val="000000"/>
                        </a:solidFill>
                        <a:effectLst/>
                        <a:latin typeface="Arial" panose="020B0604020202020204" pitchFamily="34" charset="0"/>
                        <a:ea typeface="Calibri" panose="020F0502020204030204" pitchFamily="34" charset="0"/>
                      </a:endParaRPr>
                    </a:p>
                  </a:txBody>
                  <a:tcPr marL="38598" marR="38598" marT="0" marB="0" anchor="ctr"/>
                </a:tc>
                <a:tc>
                  <a:txBody>
                    <a:bodyPr/>
                    <a:lstStyle/>
                    <a:p>
                      <a:pPr marL="0" marR="0" algn="ctr">
                        <a:lnSpc>
                          <a:spcPct val="115000"/>
                        </a:lnSpc>
                        <a:spcBef>
                          <a:spcPts val="0"/>
                        </a:spcBef>
                        <a:spcAft>
                          <a:spcPts val="0"/>
                        </a:spcAft>
                      </a:pPr>
                      <a:r>
                        <a:rPr lang="en-US" sz="1000">
                          <a:effectLst/>
                        </a:rPr>
                        <a:t>2</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tc>
                <a:tc>
                  <a:txBody>
                    <a:bodyPr/>
                    <a:lstStyle/>
                    <a:p>
                      <a:pPr marL="0" marR="0" algn="ctr">
                        <a:lnSpc>
                          <a:spcPct val="115000"/>
                        </a:lnSpc>
                        <a:spcBef>
                          <a:spcPts val="0"/>
                        </a:spcBef>
                        <a:spcAft>
                          <a:spcPts val="0"/>
                        </a:spcAft>
                      </a:pPr>
                      <a:r>
                        <a:rPr lang="en-US" sz="1000">
                          <a:effectLst/>
                        </a:rPr>
                        <a:t>1</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tc>
                <a:tc>
                  <a:txBody>
                    <a:bodyPr/>
                    <a:lstStyle/>
                    <a:p>
                      <a:pPr marL="0" marR="0" algn="ctr">
                        <a:lnSpc>
                          <a:spcPct val="115000"/>
                        </a:lnSpc>
                        <a:spcBef>
                          <a:spcPts val="0"/>
                        </a:spcBef>
                        <a:spcAft>
                          <a:spcPts val="0"/>
                        </a:spcAft>
                      </a:pPr>
                      <a:r>
                        <a:rPr lang="en-US" sz="1000" dirty="0">
                          <a:effectLst/>
                        </a:rPr>
                        <a:t>1</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solidFill>
                      <a:srgbClr val="00B050"/>
                    </a:solidFill>
                  </a:tcPr>
                </a:tc>
                <a:tc>
                  <a:txBody>
                    <a:bodyPr/>
                    <a:lstStyle/>
                    <a:p>
                      <a:pPr marL="0" marR="0">
                        <a:spcBef>
                          <a:spcPts val="0"/>
                        </a:spcBef>
                        <a:spcAft>
                          <a:spcPts val="0"/>
                        </a:spcAft>
                      </a:pPr>
                      <a:r>
                        <a:rPr lang="en-US" sz="1000">
                          <a:effectLst/>
                        </a:rPr>
                        <a:t>Does not require any action (supply interrupted due to external reason).</a:t>
                      </a:r>
                      <a:endParaRPr lang="en-US" sz="1100">
                        <a:solidFill>
                          <a:srgbClr val="000000"/>
                        </a:solidFill>
                        <a:effectLst/>
                        <a:latin typeface="Arial" panose="020B0604020202020204" pitchFamily="34" charset="0"/>
                        <a:ea typeface="Calibri" panose="020F0502020204030204" pitchFamily="34" charset="0"/>
                      </a:endParaRPr>
                    </a:p>
                  </a:txBody>
                  <a:tcPr marL="38598" marR="38598" marT="0" marB="0" anchor="ctr"/>
                </a:tc>
                <a:tc>
                  <a:txBody>
                    <a:bodyPr/>
                    <a:lstStyle/>
                    <a:p>
                      <a:pPr marL="0" marR="0" algn="ctr">
                        <a:lnSpc>
                          <a:spcPct val="115000"/>
                        </a:lnSpc>
                        <a:spcBef>
                          <a:spcPts val="0"/>
                        </a:spcBef>
                        <a:spcAft>
                          <a:spcPts val="0"/>
                        </a:spcAft>
                      </a:pPr>
                      <a:r>
                        <a:rPr lang="en-US" sz="1000" dirty="0">
                          <a:effectLst/>
                        </a:rPr>
                        <a:t>2</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tc>
                <a:tc>
                  <a:txBody>
                    <a:bodyPr/>
                    <a:lstStyle/>
                    <a:p>
                      <a:pPr marL="0" marR="0" algn="ctr">
                        <a:lnSpc>
                          <a:spcPct val="115000"/>
                        </a:lnSpc>
                        <a:spcBef>
                          <a:spcPts val="0"/>
                        </a:spcBef>
                        <a:spcAft>
                          <a:spcPts val="0"/>
                        </a:spcAft>
                      </a:pPr>
                      <a:r>
                        <a:rPr lang="en-US" sz="1000">
                          <a:effectLst/>
                        </a:rPr>
                        <a:t>1</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tc>
                <a:tc>
                  <a:txBody>
                    <a:bodyPr/>
                    <a:lstStyle/>
                    <a:p>
                      <a:pPr marL="0" marR="0" algn="ctr">
                        <a:lnSpc>
                          <a:spcPct val="115000"/>
                        </a:lnSpc>
                        <a:spcBef>
                          <a:spcPts val="0"/>
                        </a:spcBef>
                        <a:spcAft>
                          <a:spcPts val="0"/>
                        </a:spcAft>
                      </a:pPr>
                      <a:r>
                        <a:rPr lang="en-US" sz="1000" dirty="0">
                          <a:effectLst/>
                        </a:rPr>
                        <a:t>1</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solidFill>
                      <a:srgbClr val="00B050"/>
                    </a:solidFill>
                  </a:tcPr>
                </a:tc>
                <a:extLst>
                  <a:ext uri="{0D108BD9-81ED-4DB2-BD59-A6C34878D82A}">
                    <a16:rowId xmlns:a16="http://schemas.microsoft.com/office/drawing/2014/main" xmlns="" val="2374820267"/>
                  </a:ext>
                </a:extLst>
              </a:tr>
              <a:tr h="182269">
                <a:tc>
                  <a:txBody>
                    <a:bodyPr/>
                    <a:lstStyle/>
                    <a:p>
                      <a:pPr marL="0" marR="0" algn="ctr">
                        <a:lnSpc>
                          <a:spcPct val="115000"/>
                        </a:lnSpc>
                        <a:spcBef>
                          <a:spcPts val="0"/>
                        </a:spcBef>
                        <a:spcAft>
                          <a:spcPts val="0"/>
                        </a:spcAft>
                      </a:pPr>
                      <a:r>
                        <a:rPr lang="en-US" sz="1000" dirty="0">
                          <a:effectLst/>
                        </a:rPr>
                        <a:t> </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solidFill>
                      <a:srgbClr val="92D050"/>
                    </a:solidFill>
                  </a:tcPr>
                </a:tc>
                <a:tc>
                  <a:txBody>
                    <a:bodyPr/>
                    <a:lstStyle/>
                    <a:p>
                      <a:pPr marL="0" marR="0" algn="ctr">
                        <a:lnSpc>
                          <a:spcPct val="115000"/>
                        </a:lnSpc>
                        <a:spcBef>
                          <a:spcPts val="0"/>
                        </a:spcBef>
                        <a:spcAft>
                          <a:spcPts val="0"/>
                        </a:spcAft>
                      </a:pPr>
                      <a:r>
                        <a:rPr lang="en-US" sz="1000">
                          <a:effectLst/>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solidFill>
                      <a:srgbClr val="92D050"/>
                    </a:solidFill>
                  </a:tcPr>
                </a:tc>
                <a:tc>
                  <a:txBody>
                    <a:bodyPr/>
                    <a:lstStyle/>
                    <a:p>
                      <a:pPr marL="0" marR="0" algn="ctr">
                        <a:lnSpc>
                          <a:spcPct val="115000"/>
                        </a:lnSpc>
                        <a:spcBef>
                          <a:spcPts val="0"/>
                        </a:spcBef>
                        <a:spcAft>
                          <a:spcPts val="0"/>
                        </a:spcAft>
                      </a:pPr>
                      <a:r>
                        <a:rPr lang="en-US" sz="1000" dirty="0">
                          <a:effectLst/>
                        </a:rPr>
                        <a:t>Humidity hazards</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solidFill>
                      <a:srgbClr val="92D050"/>
                    </a:solidFill>
                  </a:tcPr>
                </a:tc>
                <a:tc>
                  <a:txBody>
                    <a:bodyPr/>
                    <a:lstStyle/>
                    <a:p>
                      <a:pPr marL="0" marR="0">
                        <a:lnSpc>
                          <a:spcPct val="115000"/>
                        </a:lnSpc>
                        <a:spcBef>
                          <a:spcPts val="0"/>
                        </a:spcBef>
                        <a:spcAft>
                          <a:spcPts val="0"/>
                        </a:spcAft>
                      </a:pPr>
                      <a:r>
                        <a:rPr lang="en-US" sz="1000" dirty="0">
                          <a:effectLst/>
                        </a:rPr>
                        <a:t> </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solidFill>
                      <a:srgbClr val="92D050"/>
                    </a:solidFill>
                  </a:tcPr>
                </a:tc>
                <a:tc>
                  <a:txBody>
                    <a:bodyPr/>
                    <a:lstStyle/>
                    <a:p>
                      <a:pPr marL="0" marR="0" algn="ctr">
                        <a:lnSpc>
                          <a:spcPct val="115000"/>
                        </a:lnSpc>
                        <a:spcBef>
                          <a:spcPts val="0"/>
                        </a:spcBef>
                        <a:spcAft>
                          <a:spcPts val="0"/>
                        </a:spcAft>
                      </a:pPr>
                      <a:r>
                        <a:rPr lang="en-US" sz="1000" dirty="0">
                          <a:effectLst/>
                        </a:rPr>
                        <a:t> </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solidFill>
                      <a:srgbClr val="92D050"/>
                    </a:solidFill>
                  </a:tcPr>
                </a:tc>
                <a:tc>
                  <a:txBody>
                    <a:bodyPr/>
                    <a:lstStyle/>
                    <a:p>
                      <a:pPr marL="0" marR="0" algn="ctr">
                        <a:lnSpc>
                          <a:spcPct val="115000"/>
                        </a:lnSpc>
                        <a:spcBef>
                          <a:spcPts val="0"/>
                        </a:spcBef>
                        <a:spcAft>
                          <a:spcPts val="0"/>
                        </a:spcAft>
                      </a:pPr>
                      <a:r>
                        <a:rPr lang="en-US" sz="1000">
                          <a:effectLst/>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solidFill>
                      <a:srgbClr val="92D050"/>
                    </a:solidFill>
                  </a:tcPr>
                </a:tc>
                <a:tc>
                  <a:txBody>
                    <a:bodyPr/>
                    <a:lstStyle/>
                    <a:p>
                      <a:pPr marL="0" marR="0" algn="ctr">
                        <a:lnSpc>
                          <a:spcPct val="115000"/>
                        </a:lnSpc>
                        <a:spcBef>
                          <a:spcPts val="0"/>
                        </a:spcBef>
                        <a:spcAft>
                          <a:spcPts val="0"/>
                        </a:spcAft>
                      </a:pPr>
                      <a:r>
                        <a:rPr lang="en-US" sz="1000" dirty="0">
                          <a:effectLst/>
                        </a:rPr>
                        <a:t> </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solidFill>
                      <a:srgbClr val="92D050"/>
                    </a:solidFill>
                  </a:tcPr>
                </a:tc>
                <a:tc>
                  <a:txBody>
                    <a:bodyPr/>
                    <a:lstStyle/>
                    <a:p>
                      <a:pPr marL="0" marR="0" algn="just">
                        <a:lnSpc>
                          <a:spcPct val="115000"/>
                        </a:lnSpc>
                        <a:spcBef>
                          <a:spcPts val="0"/>
                        </a:spcBef>
                        <a:spcAft>
                          <a:spcPts val="0"/>
                        </a:spcAft>
                      </a:pPr>
                      <a:r>
                        <a:rPr lang="en-US" sz="1000">
                          <a:effectLst/>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solidFill>
                      <a:srgbClr val="92D050"/>
                    </a:solidFill>
                  </a:tcPr>
                </a:tc>
                <a:tc>
                  <a:txBody>
                    <a:bodyPr/>
                    <a:lstStyle/>
                    <a:p>
                      <a:pPr marL="0" marR="0" algn="ctr">
                        <a:lnSpc>
                          <a:spcPct val="115000"/>
                        </a:lnSpc>
                        <a:spcBef>
                          <a:spcPts val="0"/>
                        </a:spcBef>
                        <a:spcAft>
                          <a:spcPts val="0"/>
                        </a:spcAft>
                      </a:pPr>
                      <a:r>
                        <a:rPr lang="en-US" sz="1000">
                          <a:effectLst/>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solidFill>
                      <a:srgbClr val="92D050"/>
                    </a:solidFill>
                  </a:tcPr>
                </a:tc>
                <a:tc>
                  <a:txBody>
                    <a:bodyPr/>
                    <a:lstStyle/>
                    <a:p>
                      <a:pPr marL="0" marR="0" algn="ctr">
                        <a:lnSpc>
                          <a:spcPct val="115000"/>
                        </a:lnSpc>
                        <a:spcBef>
                          <a:spcPts val="0"/>
                        </a:spcBef>
                        <a:spcAft>
                          <a:spcPts val="0"/>
                        </a:spcAft>
                      </a:pPr>
                      <a:r>
                        <a:rPr lang="en-US" sz="1000" dirty="0">
                          <a:effectLst/>
                        </a:rPr>
                        <a:t> </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solidFill>
                      <a:srgbClr val="92D050"/>
                    </a:solidFill>
                  </a:tcPr>
                </a:tc>
                <a:tc>
                  <a:txBody>
                    <a:bodyPr/>
                    <a:lstStyle/>
                    <a:p>
                      <a:pPr marL="0" marR="0" algn="ctr">
                        <a:lnSpc>
                          <a:spcPct val="115000"/>
                        </a:lnSpc>
                        <a:spcBef>
                          <a:spcPts val="0"/>
                        </a:spcBef>
                        <a:spcAft>
                          <a:spcPts val="0"/>
                        </a:spcAft>
                      </a:pPr>
                      <a:r>
                        <a:rPr lang="en-US" sz="1000" dirty="0">
                          <a:effectLst/>
                        </a:rPr>
                        <a:t> </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solidFill>
                      <a:srgbClr val="92D050"/>
                    </a:solidFill>
                  </a:tcPr>
                </a:tc>
                <a:extLst>
                  <a:ext uri="{0D108BD9-81ED-4DB2-BD59-A6C34878D82A}">
                    <a16:rowId xmlns:a16="http://schemas.microsoft.com/office/drawing/2014/main" xmlns="" val="3286541220"/>
                  </a:ext>
                </a:extLst>
              </a:tr>
              <a:tr h="466037">
                <a:tc>
                  <a:txBody>
                    <a:bodyPr/>
                    <a:lstStyle/>
                    <a:p>
                      <a:pPr marL="0" marR="0" algn="ctr">
                        <a:lnSpc>
                          <a:spcPct val="115000"/>
                        </a:lnSpc>
                        <a:spcBef>
                          <a:spcPts val="0"/>
                        </a:spcBef>
                        <a:spcAft>
                          <a:spcPts val="0"/>
                        </a:spcAft>
                      </a:pPr>
                      <a:r>
                        <a:rPr lang="en-US" sz="1000">
                          <a:effectLst/>
                        </a:rPr>
                        <a:t>RL-006</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tc>
                <a:tc>
                  <a:txBody>
                    <a:bodyPr/>
                    <a:lstStyle/>
                    <a:p>
                      <a:pPr marL="0" marR="0" algn="ctr">
                        <a:lnSpc>
                          <a:spcPct val="115000"/>
                        </a:lnSpc>
                        <a:spcBef>
                          <a:spcPts val="0"/>
                        </a:spcBef>
                        <a:spcAft>
                          <a:spcPts val="0"/>
                        </a:spcAft>
                      </a:pPr>
                      <a:r>
                        <a:rPr lang="en-US" sz="1000">
                          <a:effectLst/>
                        </a:rPr>
                        <a:t>6</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tc>
                <a:tc>
                  <a:txBody>
                    <a:bodyPr/>
                    <a:lstStyle/>
                    <a:p>
                      <a:pPr marL="0" marR="0">
                        <a:lnSpc>
                          <a:spcPct val="115000"/>
                        </a:lnSpc>
                        <a:spcBef>
                          <a:spcPts val="0"/>
                        </a:spcBef>
                        <a:spcAft>
                          <a:spcPts val="0"/>
                        </a:spcAft>
                      </a:pPr>
                      <a:r>
                        <a:rPr lang="en-US" sz="1000" dirty="0">
                          <a:effectLst/>
                        </a:rPr>
                        <a:t>High air humidity in the environment around the </a:t>
                      </a:r>
                      <a:r>
                        <a:rPr lang="en-US" sz="1000" dirty="0" smtClean="0">
                          <a:effectLst/>
                        </a:rPr>
                        <a:t>beam scrapper</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tc>
                <a:tc>
                  <a:txBody>
                    <a:bodyPr/>
                    <a:lstStyle/>
                    <a:p>
                      <a:pPr marL="0" marR="0">
                        <a:lnSpc>
                          <a:spcPct val="115000"/>
                        </a:lnSpc>
                        <a:spcBef>
                          <a:spcPts val="0"/>
                        </a:spcBef>
                        <a:spcAft>
                          <a:spcPts val="0"/>
                        </a:spcAft>
                      </a:pPr>
                      <a:r>
                        <a:rPr lang="en-US" sz="1000" dirty="0">
                          <a:effectLst/>
                        </a:rPr>
                        <a:t>Corrosion</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tc>
                <a:tc>
                  <a:txBody>
                    <a:bodyPr/>
                    <a:lstStyle/>
                    <a:p>
                      <a:pPr marL="0" marR="0" algn="ctr">
                        <a:lnSpc>
                          <a:spcPct val="115000"/>
                        </a:lnSpc>
                        <a:spcBef>
                          <a:spcPts val="0"/>
                        </a:spcBef>
                        <a:spcAft>
                          <a:spcPts val="0"/>
                        </a:spcAft>
                      </a:pPr>
                      <a:r>
                        <a:rPr lang="ru-RU" sz="1000" dirty="0">
                          <a:effectLst/>
                        </a:rPr>
                        <a:t>3</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tc>
                <a:tc>
                  <a:txBody>
                    <a:bodyPr/>
                    <a:lstStyle/>
                    <a:p>
                      <a:pPr marL="0" marR="0" algn="ctr">
                        <a:lnSpc>
                          <a:spcPct val="115000"/>
                        </a:lnSpc>
                        <a:spcBef>
                          <a:spcPts val="0"/>
                        </a:spcBef>
                        <a:spcAft>
                          <a:spcPts val="0"/>
                        </a:spcAft>
                      </a:pPr>
                      <a:r>
                        <a:rPr lang="en-US" sz="1000" dirty="0">
                          <a:effectLst/>
                        </a:rPr>
                        <a:t>1</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tc>
                <a:tc>
                  <a:txBody>
                    <a:bodyPr/>
                    <a:lstStyle/>
                    <a:p>
                      <a:pPr marL="0" marR="0" algn="ctr">
                        <a:lnSpc>
                          <a:spcPct val="115000"/>
                        </a:lnSpc>
                        <a:spcBef>
                          <a:spcPts val="0"/>
                        </a:spcBef>
                        <a:spcAft>
                          <a:spcPts val="0"/>
                        </a:spcAft>
                      </a:pPr>
                      <a:r>
                        <a:rPr lang="en-US" sz="1000" dirty="0">
                          <a:effectLst/>
                        </a:rPr>
                        <a:t>1</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solidFill>
                      <a:srgbClr val="00B050"/>
                    </a:solidFill>
                  </a:tcPr>
                </a:tc>
                <a:tc>
                  <a:txBody>
                    <a:bodyPr/>
                    <a:lstStyle/>
                    <a:p>
                      <a:pPr marL="0" marR="0" algn="just">
                        <a:spcBef>
                          <a:spcPts val="0"/>
                        </a:spcBef>
                        <a:spcAft>
                          <a:spcPts val="0"/>
                        </a:spcAft>
                      </a:pPr>
                      <a:r>
                        <a:rPr lang="en-US" sz="1000" dirty="0" smtClean="0">
                          <a:effectLst/>
                        </a:rPr>
                        <a:t>beam scrapper </a:t>
                      </a:r>
                      <a:r>
                        <a:rPr lang="en-US" sz="1000" dirty="0">
                          <a:effectLst/>
                        </a:rPr>
                        <a:t>system will be packed for transportation under the conditions to avoid contact of product with rain water, spatter or condensates.</a:t>
                      </a:r>
                      <a:endParaRPr lang="en-US" sz="1100" dirty="0">
                        <a:effectLst/>
                      </a:endParaRPr>
                    </a:p>
                    <a:p>
                      <a:pPr marL="0" marR="0" algn="just">
                        <a:spcBef>
                          <a:spcPts val="0"/>
                        </a:spcBef>
                        <a:spcAft>
                          <a:spcPts val="0"/>
                        </a:spcAft>
                      </a:pPr>
                      <a:r>
                        <a:rPr lang="en-US" sz="1000" dirty="0">
                          <a:effectLst/>
                        </a:rPr>
                        <a:t> </a:t>
                      </a:r>
                      <a:endParaRPr lang="en-US" sz="1100" dirty="0">
                        <a:effectLst/>
                      </a:endParaRPr>
                    </a:p>
                    <a:p>
                      <a:pPr marL="0" marR="0" algn="just">
                        <a:spcBef>
                          <a:spcPts val="0"/>
                        </a:spcBef>
                        <a:spcAft>
                          <a:spcPts val="0"/>
                        </a:spcAft>
                      </a:pPr>
                      <a:r>
                        <a:rPr lang="en-US" sz="1000" dirty="0">
                          <a:effectLst/>
                        </a:rPr>
                        <a:t>Use climate-control system in the tunnel.</a:t>
                      </a:r>
                      <a:endParaRPr lang="en-US" sz="1100" dirty="0">
                        <a:effectLst/>
                      </a:endParaRPr>
                    </a:p>
                    <a:p>
                      <a:pPr marL="0" marR="0" algn="just">
                        <a:spcBef>
                          <a:spcPts val="0"/>
                        </a:spcBef>
                        <a:spcAft>
                          <a:spcPts val="0"/>
                        </a:spcAft>
                      </a:pPr>
                      <a:r>
                        <a:rPr lang="en-US" sz="1000" dirty="0">
                          <a:effectLst/>
                        </a:rPr>
                        <a:t>Carry out preventive diagnostic measures in the tunnel on a regular basis.</a:t>
                      </a:r>
                      <a:endParaRPr lang="en-US" sz="1100" dirty="0">
                        <a:solidFill>
                          <a:srgbClr val="000000"/>
                        </a:solidFill>
                        <a:effectLst/>
                        <a:latin typeface="Arial" panose="020B0604020202020204" pitchFamily="34" charset="0"/>
                        <a:ea typeface="Calibri" panose="020F0502020204030204" pitchFamily="34" charset="0"/>
                      </a:endParaRPr>
                    </a:p>
                  </a:txBody>
                  <a:tcPr marL="38598" marR="38598" marT="0" marB="0" anchor="ctr"/>
                </a:tc>
                <a:tc>
                  <a:txBody>
                    <a:bodyPr/>
                    <a:lstStyle/>
                    <a:p>
                      <a:pPr marL="0" marR="0" algn="ctr">
                        <a:lnSpc>
                          <a:spcPct val="115000"/>
                        </a:lnSpc>
                        <a:spcBef>
                          <a:spcPts val="0"/>
                        </a:spcBef>
                        <a:spcAft>
                          <a:spcPts val="0"/>
                        </a:spcAft>
                      </a:pPr>
                      <a:r>
                        <a:rPr lang="ru-RU" sz="1000" dirty="0">
                          <a:effectLst/>
                        </a:rPr>
                        <a:t>2</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tc>
                <a:tc>
                  <a:txBody>
                    <a:bodyPr/>
                    <a:lstStyle/>
                    <a:p>
                      <a:pPr marL="0" marR="0" algn="ctr">
                        <a:lnSpc>
                          <a:spcPct val="115000"/>
                        </a:lnSpc>
                        <a:spcBef>
                          <a:spcPts val="0"/>
                        </a:spcBef>
                        <a:spcAft>
                          <a:spcPts val="0"/>
                        </a:spcAft>
                      </a:pPr>
                      <a:r>
                        <a:rPr lang="en-US" sz="1000" dirty="0">
                          <a:effectLst/>
                        </a:rPr>
                        <a:t>1</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tc>
                <a:tc>
                  <a:txBody>
                    <a:bodyPr/>
                    <a:lstStyle/>
                    <a:p>
                      <a:pPr marL="0" marR="0" algn="ctr">
                        <a:lnSpc>
                          <a:spcPct val="115000"/>
                        </a:lnSpc>
                        <a:spcBef>
                          <a:spcPts val="0"/>
                        </a:spcBef>
                        <a:spcAft>
                          <a:spcPts val="0"/>
                        </a:spcAft>
                      </a:pPr>
                      <a:r>
                        <a:rPr lang="en-US" sz="1000" dirty="0">
                          <a:effectLst/>
                        </a:rPr>
                        <a:t>1</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solidFill>
                      <a:srgbClr val="00B050"/>
                    </a:solidFill>
                  </a:tcPr>
                </a:tc>
                <a:extLst>
                  <a:ext uri="{0D108BD9-81ED-4DB2-BD59-A6C34878D82A}">
                    <a16:rowId xmlns:a16="http://schemas.microsoft.com/office/drawing/2014/main" xmlns="" val="2514205376"/>
                  </a:ext>
                </a:extLst>
              </a:tr>
            </a:tbl>
          </a:graphicData>
        </a:graphic>
      </p:graphicFrame>
    </p:spTree>
    <p:extLst>
      <p:ext uri="{BB962C8B-B14F-4D97-AF65-F5344CB8AC3E}">
        <p14:creationId xmlns:p14="http://schemas.microsoft.com/office/powerpoint/2010/main" val="41106254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6FC162-3509-47B0-8EE8-F62AB4E3636B}" type="slidenum">
              <a:rPr kumimoji="0" lang="en-US" sz="1400" b="1" i="0" u="none" strike="noStrike" kern="1200" cap="none" spc="0" normalizeH="0" baseline="0" noProof="0" smtClean="0">
                <a:ln>
                  <a:noFill/>
                </a:ln>
                <a:solidFill>
                  <a:srgbClr val="FFFFFF"/>
                </a:solidFill>
                <a:effectLst/>
                <a:uLnTx/>
                <a:uFillTx/>
                <a:latin typeface="Rockwell Condensed" panose="020606030504050201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en-US" sz="1400" b="1" i="0" u="none" strike="noStrike" kern="1200" cap="none" spc="0" normalizeH="0" baseline="0" noProof="0">
              <a:ln>
                <a:noFill/>
              </a:ln>
              <a:solidFill>
                <a:srgbClr val="FFFFFF"/>
              </a:solidFill>
              <a:effectLst/>
              <a:uLnTx/>
              <a:uFillTx/>
              <a:latin typeface="Rockwell Condensed" panose="02060603050405020104"/>
              <a:ea typeface="+mn-ea"/>
              <a:cs typeface="+mn-cs"/>
            </a:endParaRPr>
          </a:p>
        </p:txBody>
      </p:sp>
      <p:graphicFrame>
        <p:nvGraphicFramePr>
          <p:cNvPr id="5" name="Table 4"/>
          <p:cNvGraphicFramePr>
            <a:graphicFrameLocks noGrp="1"/>
          </p:cNvGraphicFramePr>
          <p:nvPr>
            <p:extLst/>
          </p:nvPr>
        </p:nvGraphicFramePr>
        <p:xfrm>
          <a:off x="1255058" y="191180"/>
          <a:ext cx="9580939" cy="6264166"/>
        </p:xfrm>
        <a:graphic>
          <a:graphicData uri="http://schemas.openxmlformats.org/drawingml/2006/table">
            <a:tbl>
              <a:tblPr firstRow="1" firstCol="1" bandRow="1">
                <a:tableStyleId>{5C22544A-7EE6-4342-B048-85BDC9FD1C3A}</a:tableStyleId>
              </a:tblPr>
              <a:tblGrid>
                <a:gridCol w="404962">
                  <a:extLst>
                    <a:ext uri="{9D8B030D-6E8A-4147-A177-3AD203B41FA5}">
                      <a16:colId xmlns:a16="http://schemas.microsoft.com/office/drawing/2014/main" xmlns="" val="448549785"/>
                    </a:ext>
                  </a:extLst>
                </a:gridCol>
                <a:gridCol w="202005">
                  <a:extLst>
                    <a:ext uri="{9D8B030D-6E8A-4147-A177-3AD203B41FA5}">
                      <a16:colId xmlns:a16="http://schemas.microsoft.com/office/drawing/2014/main" xmlns="" val="2070251674"/>
                    </a:ext>
                  </a:extLst>
                </a:gridCol>
                <a:gridCol w="1275393">
                  <a:extLst>
                    <a:ext uri="{9D8B030D-6E8A-4147-A177-3AD203B41FA5}">
                      <a16:colId xmlns:a16="http://schemas.microsoft.com/office/drawing/2014/main" xmlns="" val="3370477290"/>
                    </a:ext>
                  </a:extLst>
                </a:gridCol>
                <a:gridCol w="1012882">
                  <a:extLst>
                    <a:ext uri="{9D8B030D-6E8A-4147-A177-3AD203B41FA5}">
                      <a16:colId xmlns:a16="http://schemas.microsoft.com/office/drawing/2014/main" xmlns="" val="396311343"/>
                    </a:ext>
                  </a:extLst>
                </a:gridCol>
                <a:gridCol w="495008">
                  <a:extLst>
                    <a:ext uri="{9D8B030D-6E8A-4147-A177-3AD203B41FA5}">
                      <a16:colId xmlns:a16="http://schemas.microsoft.com/office/drawing/2014/main" xmlns="" val="4241388111"/>
                    </a:ext>
                  </a:extLst>
                </a:gridCol>
                <a:gridCol w="495484">
                  <a:extLst>
                    <a:ext uri="{9D8B030D-6E8A-4147-A177-3AD203B41FA5}">
                      <a16:colId xmlns:a16="http://schemas.microsoft.com/office/drawing/2014/main" xmlns="" val="4192891552"/>
                    </a:ext>
                  </a:extLst>
                </a:gridCol>
                <a:gridCol w="495484">
                  <a:extLst>
                    <a:ext uri="{9D8B030D-6E8A-4147-A177-3AD203B41FA5}">
                      <a16:colId xmlns:a16="http://schemas.microsoft.com/office/drawing/2014/main" xmlns="" val="2931610233"/>
                    </a:ext>
                  </a:extLst>
                </a:gridCol>
                <a:gridCol w="3714221">
                  <a:extLst>
                    <a:ext uri="{9D8B030D-6E8A-4147-A177-3AD203B41FA5}">
                      <a16:colId xmlns:a16="http://schemas.microsoft.com/office/drawing/2014/main" xmlns="" val="3593563095"/>
                    </a:ext>
                  </a:extLst>
                </a:gridCol>
                <a:gridCol w="495008">
                  <a:extLst>
                    <a:ext uri="{9D8B030D-6E8A-4147-A177-3AD203B41FA5}">
                      <a16:colId xmlns:a16="http://schemas.microsoft.com/office/drawing/2014/main" xmlns="" val="177601328"/>
                    </a:ext>
                  </a:extLst>
                </a:gridCol>
                <a:gridCol w="495008">
                  <a:extLst>
                    <a:ext uri="{9D8B030D-6E8A-4147-A177-3AD203B41FA5}">
                      <a16:colId xmlns:a16="http://schemas.microsoft.com/office/drawing/2014/main" xmlns="" val="1177116416"/>
                    </a:ext>
                  </a:extLst>
                </a:gridCol>
                <a:gridCol w="495484">
                  <a:extLst>
                    <a:ext uri="{9D8B030D-6E8A-4147-A177-3AD203B41FA5}">
                      <a16:colId xmlns:a16="http://schemas.microsoft.com/office/drawing/2014/main" xmlns="" val="2327421415"/>
                    </a:ext>
                  </a:extLst>
                </a:gridCol>
              </a:tblGrid>
              <a:tr h="221582">
                <a:tc>
                  <a:txBody>
                    <a:bodyPr/>
                    <a:lstStyle/>
                    <a:p>
                      <a:pPr marL="0" marR="0" algn="ctr">
                        <a:lnSpc>
                          <a:spcPct val="115000"/>
                        </a:lnSpc>
                        <a:spcBef>
                          <a:spcPts val="0"/>
                        </a:spcBef>
                        <a:spcAft>
                          <a:spcPts val="0"/>
                        </a:spcAft>
                      </a:pPr>
                      <a:r>
                        <a:rPr lang="en-US" sz="900" dirty="0">
                          <a:effectLst/>
                        </a:rPr>
                        <a:t> </a:t>
                      </a: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solidFill>
                      <a:srgbClr val="92D050"/>
                    </a:solidFill>
                  </a:tcPr>
                </a:tc>
                <a:tc>
                  <a:txBody>
                    <a:bodyPr/>
                    <a:lstStyle/>
                    <a:p>
                      <a:pPr marL="0" marR="0" algn="ctr">
                        <a:lnSpc>
                          <a:spcPct val="115000"/>
                        </a:lnSpc>
                        <a:spcBef>
                          <a:spcPts val="0"/>
                        </a:spcBef>
                        <a:spcAft>
                          <a:spcPts val="0"/>
                        </a:spcAft>
                      </a:pPr>
                      <a:r>
                        <a:rPr lang="en-US" sz="900">
                          <a:effectLst/>
                        </a:rPr>
                        <a:t> </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solidFill>
                      <a:srgbClr val="92D050"/>
                    </a:solidFill>
                  </a:tcPr>
                </a:tc>
                <a:tc>
                  <a:txBody>
                    <a:bodyPr/>
                    <a:lstStyle/>
                    <a:p>
                      <a:pPr marL="0" marR="0" algn="ctr">
                        <a:lnSpc>
                          <a:spcPct val="115000"/>
                        </a:lnSpc>
                        <a:spcBef>
                          <a:spcPts val="0"/>
                        </a:spcBef>
                        <a:spcAft>
                          <a:spcPts val="0"/>
                        </a:spcAft>
                      </a:pPr>
                      <a:r>
                        <a:rPr lang="en-US" sz="900" dirty="0">
                          <a:solidFill>
                            <a:schemeClr val="tx1"/>
                          </a:solidFill>
                          <a:effectLst/>
                        </a:rPr>
                        <a:t>Pneumatic hazards</a:t>
                      </a:r>
                      <a:endParaRPr lang="en-US" sz="105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solidFill>
                      <a:srgbClr val="92D050"/>
                    </a:solidFill>
                  </a:tcPr>
                </a:tc>
                <a:tc>
                  <a:txBody>
                    <a:bodyPr/>
                    <a:lstStyle/>
                    <a:p>
                      <a:pPr marL="0" marR="0">
                        <a:lnSpc>
                          <a:spcPct val="115000"/>
                        </a:lnSpc>
                        <a:spcBef>
                          <a:spcPts val="0"/>
                        </a:spcBef>
                        <a:spcAft>
                          <a:spcPts val="0"/>
                        </a:spcAft>
                      </a:pPr>
                      <a:r>
                        <a:rPr lang="en-US" sz="900" dirty="0">
                          <a:effectLst/>
                        </a:rPr>
                        <a:t> </a:t>
                      </a: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solidFill>
                      <a:srgbClr val="92D050"/>
                    </a:solidFill>
                  </a:tcPr>
                </a:tc>
                <a:tc>
                  <a:txBody>
                    <a:bodyPr/>
                    <a:lstStyle/>
                    <a:p>
                      <a:pPr marL="0" marR="0" algn="ctr">
                        <a:lnSpc>
                          <a:spcPct val="115000"/>
                        </a:lnSpc>
                        <a:spcBef>
                          <a:spcPts val="0"/>
                        </a:spcBef>
                        <a:spcAft>
                          <a:spcPts val="0"/>
                        </a:spcAft>
                      </a:pPr>
                      <a:r>
                        <a:rPr lang="en-US" sz="900" dirty="0">
                          <a:effectLst/>
                        </a:rPr>
                        <a:t> </a:t>
                      </a: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solidFill>
                      <a:srgbClr val="92D050"/>
                    </a:solidFill>
                  </a:tcPr>
                </a:tc>
                <a:tc>
                  <a:txBody>
                    <a:bodyPr/>
                    <a:lstStyle/>
                    <a:p>
                      <a:pPr marL="0" marR="0" algn="ctr">
                        <a:lnSpc>
                          <a:spcPct val="115000"/>
                        </a:lnSpc>
                        <a:spcBef>
                          <a:spcPts val="0"/>
                        </a:spcBef>
                        <a:spcAft>
                          <a:spcPts val="0"/>
                        </a:spcAft>
                      </a:pPr>
                      <a:r>
                        <a:rPr lang="en-US" sz="900" dirty="0">
                          <a:effectLst/>
                        </a:rPr>
                        <a:t> </a:t>
                      </a: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solidFill>
                      <a:srgbClr val="92D050"/>
                    </a:solidFill>
                  </a:tcPr>
                </a:tc>
                <a:tc>
                  <a:txBody>
                    <a:bodyPr/>
                    <a:lstStyle/>
                    <a:p>
                      <a:pPr marL="0" marR="0" algn="ctr">
                        <a:lnSpc>
                          <a:spcPct val="115000"/>
                        </a:lnSpc>
                        <a:spcBef>
                          <a:spcPts val="0"/>
                        </a:spcBef>
                        <a:spcAft>
                          <a:spcPts val="0"/>
                        </a:spcAft>
                      </a:pPr>
                      <a:r>
                        <a:rPr lang="en-US" sz="900">
                          <a:effectLst/>
                        </a:rPr>
                        <a:t> </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solidFill>
                      <a:srgbClr val="92D050"/>
                    </a:solidFill>
                  </a:tcPr>
                </a:tc>
                <a:tc>
                  <a:txBody>
                    <a:bodyPr/>
                    <a:lstStyle/>
                    <a:p>
                      <a:pPr marL="0" marR="0" algn="just">
                        <a:lnSpc>
                          <a:spcPct val="115000"/>
                        </a:lnSpc>
                        <a:spcBef>
                          <a:spcPts val="0"/>
                        </a:spcBef>
                        <a:spcAft>
                          <a:spcPts val="0"/>
                        </a:spcAft>
                      </a:pPr>
                      <a:r>
                        <a:rPr lang="en-US" sz="900" dirty="0">
                          <a:effectLst/>
                        </a:rPr>
                        <a:t> </a:t>
                      </a: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solidFill>
                      <a:srgbClr val="92D050"/>
                    </a:solidFill>
                  </a:tcPr>
                </a:tc>
                <a:tc>
                  <a:txBody>
                    <a:bodyPr/>
                    <a:lstStyle/>
                    <a:p>
                      <a:pPr marL="0" marR="0" algn="ctr">
                        <a:lnSpc>
                          <a:spcPct val="115000"/>
                        </a:lnSpc>
                        <a:spcBef>
                          <a:spcPts val="0"/>
                        </a:spcBef>
                        <a:spcAft>
                          <a:spcPts val="0"/>
                        </a:spcAft>
                      </a:pPr>
                      <a:r>
                        <a:rPr lang="en-US" sz="900" dirty="0">
                          <a:effectLst/>
                        </a:rPr>
                        <a:t> </a:t>
                      </a: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solidFill>
                      <a:srgbClr val="92D050"/>
                    </a:solidFill>
                  </a:tcPr>
                </a:tc>
                <a:tc>
                  <a:txBody>
                    <a:bodyPr/>
                    <a:lstStyle/>
                    <a:p>
                      <a:pPr marL="0" marR="0" algn="ctr">
                        <a:lnSpc>
                          <a:spcPct val="115000"/>
                        </a:lnSpc>
                        <a:spcBef>
                          <a:spcPts val="0"/>
                        </a:spcBef>
                        <a:spcAft>
                          <a:spcPts val="0"/>
                        </a:spcAft>
                      </a:pPr>
                      <a:r>
                        <a:rPr lang="en-US" sz="900" dirty="0">
                          <a:effectLst/>
                        </a:rPr>
                        <a:t> </a:t>
                      </a: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solidFill>
                      <a:srgbClr val="92D050"/>
                    </a:solidFill>
                  </a:tcPr>
                </a:tc>
                <a:tc>
                  <a:txBody>
                    <a:bodyPr/>
                    <a:lstStyle/>
                    <a:p>
                      <a:pPr marL="0" marR="0" algn="ctr">
                        <a:lnSpc>
                          <a:spcPct val="115000"/>
                        </a:lnSpc>
                        <a:spcBef>
                          <a:spcPts val="0"/>
                        </a:spcBef>
                        <a:spcAft>
                          <a:spcPts val="0"/>
                        </a:spcAft>
                      </a:pPr>
                      <a:r>
                        <a:rPr lang="en-US" sz="900" dirty="0">
                          <a:effectLst/>
                        </a:rPr>
                        <a:t> </a:t>
                      </a: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solidFill>
                      <a:srgbClr val="92D050"/>
                    </a:solidFill>
                  </a:tcPr>
                </a:tc>
                <a:extLst>
                  <a:ext uri="{0D108BD9-81ED-4DB2-BD59-A6C34878D82A}">
                    <a16:rowId xmlns:a16="http://schemas.microsoft.com/office/drawing/2014/main" xmlns="" val="2934077630"/>
                  </a:ext>
                </a:extLst>
              </a:tr>
              <a:tr h="221582">
                <a:tc>
                  <a:txBody>
                    <a:bodyPr/>
                    <a:lstStyle/>
                    <a:p>
                      <a:pPr marL="0" marR="0" algn="ctr">
                        <a:lnSpc>
                          <a:spcPct val="115000"/>
                        </a:lnSpc>
                        <a:spcBef>
                          <a:spcPts val="0"/>
                        </a:spcBef>
                        <a:spcAft>
                          <a:spcPts val="0"/>
                        </a:spcAft>
                      </a:pPr>
                      <a:r>
                        <a:rPr lang="en-US" sz="900" dirty="0">
                          <a:effectLst/>
                        </a:rPr>
                        <a:t>RL-007</a:t>
                      </a: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tc>
                <a:tc>
                  <a:txBody>
                    <a:bodyPr/>
                    <a:lstStyle/>
                    <a:p>
                      <a:pPr marL="0" marR="0" algn="ctr">
                        <a:lnSpc>
                          <a:spcPct val="115000"/>
                        </a:lnSpc>
                        <a:spcBef>
                          <a:spcPts val="0"/>
                        </a:spcBef>
                        <a:spcAft>
                          <a:spcPts val="0"/>
                        </a:spcAft>
                      </a:pPr>
                      <a:r>
                        <a:rPr lang="en-US" sz="900">
                          <a:effectLst/>
                        </a:rPr>
                        <a:t>7</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tc>
                <a:tc>
                  <a:txBody>
                    <a:bodyPr/>
                    <a:lstStyle/>
                    <a:p>
                      <a:pPr marL="0" marR="0" algn="ctr">
                        <a:lnSpc>
                          <a:spcPct val="115000"/>
                        </a:lnSpc>
                        <a:spcBef>
                          <a:spcPts val="0"/>
                        </a:spcBef>
                        <a:spcAft>
                          <a:spcPts val="0"/>
                        </a:spcAft>
                      </a:pPr>
                      <a:r>
                        <a:rPr lang="en-US" sz="900">
                          <a:effectLst/>
                        </a:rPr>
                        <a:t>Leakage of connections and fittings</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tc>
                <a:tc>
                  <a:txBody>
                    <a:bodyPr/>
                    <a:lstStyle/>
                    <a:p>
                      <a:pPr marL="0" marR="0">
                        <a:lnSpc>
                          <a:spcPct val="115000"/>
                        </a:lnSpc>
                        <a:spcBef>
                          <a:spcPts val="0"/>
                        </a:spcBef>
                        <a:spcAft>
                          <a:spcPts val="0"/>
                        </a:spcAft>
                      </a:pPr>
                      <a:r>
                        <a:rPr lang="en-US" sz="900">
                          <a:effectLst/>
                        </a:rPr>
                        <a:t>Pneumatic driver failure</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tc>
                <a:tc>
                  <a:txBody>
                    <a:bodyPr/>
                    <a:lstStyle/>
                    <a:p>
                      <a:pPr marL="0" marR="0" algn="ctr">
                        <a:lnSpc>
                          <a:spcPct val="115000"/>
                        </a:lnSpc>
                        <a:spcBef>
                          <a:spcPts val="0"/>
                        </a:spcBef>
                        <a:spcAft>
                          <a:spcPts val="0"/>
                        </a:spcAft>
                      </a:pPr>
                      <a:r>
                        <a:rPr lang="en-US" sz="900">
                          <a:effectLst/>
                        </a:rPr>
                        <a:t>2</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tc>
                <a:tc>
                  <a:txBody>
                    <a:bodyPr/>
                    <a:lstStyle/>
                    <a:p>
                      <a:pPr marL="0" marR="0" algn="ctr">
                        <a:lnSpc>
                          <a:spcPct val="115000"/>
                        </a:lnSpc>
                        <a:spcBef>
                          <a:spcPts val="0"/>
                        </a:spcBef>
                        <a:spcAft>
                          <a:spcPts val="0"/>
                        </a:spcAft>
                      </a:pPr>
                      <a:r>
                        <a:rPr lang="en-US" sz="900">
                          <a:effectLst/>
                        </a:rPr>
                        <a:t>2</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tc>
                <a:tc>
                  <a:txBody>
                    <a:bodyPr/>
                    <a:lstStyle/>
                    <a:p>
                      <a:pPr marL="0" marR="0" algn="ctr">
                        <a:lnSpc>
                          <a:spcPct val="115000"/>
                        </a:lnSpc>
                        <a:spcBef>
                          <a:spcPts val="0"/>
                        </a:spcBef>
                        <a:spcAft>
                          <a:spcPts val="0"/>
                        </a:spcAft>
                      </a:pPr>
                      <a:r>
                        <a:rPr lang="en-US" sz="900" dirty="0">
                          <a:effectLst/>
                        </a:rPr>
                        <a:t>1</a:t>
                      </a: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solidFill>
                      <a:srgbClr val="00B050"/>
                    </a:solidFill>
                  </a:tcPr>
                </a:tc>
                <a:tc>
                  <a:txBody>
                    <a:bodyPr/>
                    <a:lstStyle/>
                    <a:p>
                      <a:pPr marL="0" marR="0" algn="just">
                        <a:lnSpc>
                          <a:spcPct val="115000"/>
                        </a:lnSpc>
                        <a:spcBef>
                          <a:spcPts val="0"/>
                        </a:spcBef>
                        <a:spcAft>
                          <a:spcPts val="0"/>
                        </a:spcAft>
                      </a:pPr>
                      <a:r>
                        <a:rPr lang="en-US" sz="900">
                          <a:effectLst/>
                        </a:rPr>
                        <a:t>Check the integrity of connections and fitting 1 or 2 times in a year.</a:t>
                      </a:r>
                      <a:endParaRPr lang="en-US" sz="1050">
                        <a:effectLst/>
                      </a:endParaRPr>
                    </a:p>
                    <a:p>
                      <a:pPr marL="0" marR="0" algn="just">
                        <a:lnSpc>
                          <a:spcPct val="115000"/>
                        </a:lnSpc>
                        <a:spcBef>
                          <a:spcPts val="0"/>
                        </a:spcBef>
                        <a:spcAft>
                          <a:spcPts val="0"/>
                        </a:spcAft>
                      </a:pPr>
                      <a:r>
                        <a:rPr lang="en-US" sz="900">
                          <a:effectLst/>
                        </a:rPr>
                        <a:t>Replace connectors and fittings if it is necessary.</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tc>
                <a:tc>
                  <a:txBody>
                    <a:bodyPr/>
                    <a:lstStyle/>
                    <a:p>
                      <a:pPr marL="0" marR="0" algn="ctr">
                        <a:lnSpc>
                          <a:spcPct val="115000"/>
                        </a:lnSpc>
                        <a:spcBef>
                          <a:spcPts val="0"/>
                        </a:spcBef>
                        <a:spcAft>
                          <a:spcPts val="0"/>
                        </a:spcAft>
                      </a:pPr>
                      <a:r>
                        <a:rPr lang="en-US" sz="900">
                          <a:effectLst/>
                        </a:rPr>
                        <a:t>1</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tc>
                <a:tc>
                  <a:txBody>
                    <a:bodyPr/>
                    <a:lstStyle/>
                    <a:p>
                      <a:pPr marL="0" marR="0" algn="ctr">
                        <a:lnSpc>
                          <a:spcPct val="115000"/>
                        </a:lnSpc>
                        <a:spcBef>
                          <a:spcPts val="0"/>
                        </a:spcBef>
                        <a:spcAft>
                          <a:spcPts val="0"/>
                        </a:spcAft>
                      </a:pPr>
                      <a:r>
                        <a:rPr lang="en-US" sz="900">
                          <a:effectLst/>
                        </a:rPr>
                        <a:t>1</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tc>
                <a:tc>
                  <a:txBody>
                    <a:bodyPr/>
                    <a:lstStyle/>
                    <a:p>
                      <a:pPr marL="0" marR="0" algn="ctr">
                        <a:lnSpc>
                          <a:spcPct val="115000"/>
                        </a:lnSpc>
                        <a:spcBef>
                          <a:spcPts val="0"/>
                        </a:spcBef>
                        <a:spcAft>
                          <a:spcPts val="0"/>
                        </a:spcAft>
                      </a:pPr>
                      <a:r>
                        <a:rPr lang="en-US" sz="900" dirty="0">
                          <a:effectLst/>
                        </a:rPr>
                        <a:t>1</a:t>
                      </a: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solidFill>
                      <a:srgbClr val="00B050"/>
                    </a:solidFill>
                  </a:tcPr>
                </a:tc>
                <a:extLst>
                  <a:ext uri="{0D108BD9-81ED-4DB2-BD59-A6C34878D82A}">
                    <a16:rowId xmlns:a16="http://schemas.microsoft.com/office/drawing/2014/main" xmlns="" val="221124306"/>
                  </a:ext>
                </a:extLst>
              </a:tr>
              <a:tr h="182269">
                <a:tc>
                  <a:txBody>
                    <a:bodyPr/>
                    <a:lstStyle/>
                    <a:p>
                      <a:pPr marL="0" marR="0" algn="ctr">
                        <a:lnSpc>
                          <a:spcPct val="115000"/>
                        </a:lnSpc>
                        <a:spcBef>
                          <a:spcPts val="0"/>
                        </a:spcBef>
                        <a:spcAft>
                          <a:spcPts val="0"/>
                        </a:spcAft>
                      </a:pPr>
                      <a:r>
                        <a:rPr lang="en-US" sz="900" dirty="0">
                          <a:effectLst/>
                        </a:rPr>
                        <a:t> </a:t>
                      </a: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solidFill>
                      <a:srgbClr val="92D050"/>
                    </a:solidFill>
                  </a:tcPr>
                </a:tc>
                <a:tc>
                  <a:txBody>
                    <a:bodyPr/>
                    <a:lstStyle/>
                    <a:p>
                      <a:pPr marL="0" marR="0" algn="ctr">
                        <a:lnSpc>
                          <a:spcPct val="115000"/>
                        </a:lnSpc>
                        <a:spcBef>
                          <a:spcPts val="0"/>
                        </a:spcBef>
                        <a:spcAft>
                          <a:spcPts val="0"/>
                        </a:spcAft>
                      </a:pPr>
                      <a:r>
                        <a:rPr lang="en-US" sz="900" dirty="0">
                          <a:effectLst/>
                        </a:rPr>
                        <a:t> </a:t>
                      </a: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solidFill>
                      <a:srgbClr val="92D050"/>
                    </a:solidFill>
                  </a:tcPr>
                </a:tc>
                <a:tc>
                  <a:txBody>
                    <a:bodyPr/>
                    <a:lstStyle/>
                    <a:p>
                      <a:pPr marL="0" marR="0" algn="ctr">
                        <a:lnSpc>
                          <a:spcPct val="115000"/>
                        </a:lnSpc>
                        <a:spcBef>
                          <a:spcPts val="0"/>
                        </a:spcBef>
                        <a:spcAft>
                          <a:spcPts val="0"/>
                        </a:spcAft>
                      </a:pPr>
                      <a:r>
                        <a:rPr lang="en-US" sz="900" dirty="0">
                          <a:effectLst/>
                        </a:rPr>
                        <a:t>Radiation hazards</a:t>
                      </a: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solidFill>
                      <a:srgbClr val="92D050"/>
                    </a:solidFill>
                  </a:tcPr>
                </a:tc>
                <a:tc>
                  <a:txBody>
                    <a:bodyPr/>
                    <a:lstStyle/>
                    <a:p>
                      <a:pPr marL="0" marR="0">
                        <a:lnSpc>
                          <a:spcPct val="115000"/>
                        </a:lnSpc>
                        <a:spcBef>
                          <a:spcPts val="0"/>
                        </a:spcBef>
                        <a:spcAft>
                          <a:spcPts val="0"/>
                        </a:spcAft>
                      </a:pPr>
                      <a:r>
                        <a:rPr lang="en-US" sz="900" dirty="0">
                          <a:effectLst/>
                        </a:rPr>
                        <a:t> </a:t>
                      </a: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solidFill>
                      <a:srgbClr val="92D050"/>
                    </a:solidFill>
                  </a:tcPr>
                </a:tc>
                <a:tc>
                  <a:txBody>
                    <a:bodyPr/>
                    <a:lstStyle/>
                    <a:p>
                      <a:pPr marL="0" marR="0" algn="ctr">
                        <a:lnSpc>
                          <a:spcPct val="115000"/>
                        </a:lnSpc>
                        <a:spcBef>
                          <a:spcPts val="0"/>
                        </a:spcBef>
                        <a:spcAft>
                          <a:spcPts val="0"/>
                        </a:spcAft>
                      </a:pPr>
                      <a:r>
                        <a:rPr lang="en-US" sz="900" dirty="0">
                          <a:effectLst/>
                        </a:rPr>
                        <a:t> </a:t>
                      </a: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solidFill>
                      <a:srgbClr val="92D050"/>
                    </a:solidFill>
                  </a:tcPr>
                </a:tc>
                <a:tc>
                  <a:txBody>
                    <a:bodyPr/>
                    <a:lstStyle/>
                    <a:p>
                      <a:pPr marL="0" marR="0" algn="ctr">
                        <a:lnSpc>
                          <a:spcPct val="115000"/>
                        </a:lnSpc>
                        <a:spcBef>
                          <a:spcPts val="0"/>
                        </a:spcBef>
                        <a:spcAft>
                          <a:spcPts val="0"/>
                        </a:spcAft>
                      </a:pPr>
                      <a:r>
                        <a:rPr lang="en-US" sz="900">
                          <a:effectLst/>
                        </a:rPr>
                        <a:t> </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solidFill>
                      <a:srgbClr val="92D050"/>
                    </a:solidFill>
                  </a:tcPr>
                </a:tc>
                <a:tc>
                  <a:txBody>
                    <a:bodyPr/>
                    <a:lstStyle/>
                    <a:p>
                      <a:pPr marL="0" marR="0" algn="ctr">
                        <a:lnSpc>
                          <a:spcPct val="115000"/>
                        </a:lnSpc>
                        <a:spcBef>
                          <a:spcPts val="0"/>
                        </a:spcBef>
                        <a:spcAft>
                          <a:spcPts val="0"/>
                        </a:spcAft>
                      </a:pPr>
                      <a:r>
                        <a:rPr lang="en-US" sz="900" dirty="0">
                          <a:effectLst/>
                        </a:rPr>
                        <a:t> </a:t>
                      </a: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solidFill>
                      <a:srgbClr val="92D050"/>
                    </a:solidFill>
                  </a:tcPr>
                </a:tc>
                <a:tc>
                  <a:txBody>
                    <a:bodyPr/>
                    <a:lstStyle/>
                    <a:p>
                      <a:pPr marL="0" marR="0" algn="just">
                        <a:lnSpc>
                          <a:spcPct val="115000"/>
                        </a:lnSpc>
                        <a:spcBef>
                          <a:spcPts val="0"/>
                        </a:spcBef>
                        <a:spcAft>
                          <a:spcPts val="0"/>
                        </a:spcAft>
                      </a:pPr>
                      <a:r>
                        <a:rPr lang="en-US" sz="900" dirty="0">
                          <a:effectLst/>
                        </a:rPr>
                        <a:t> </a:t>
                      </a: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solidFill>
                      <a:srgbClr val="92D050"/>
                    </a:solidFill>
                  </a:tcPr>
                </a:tc>
                <a:tc>
                  <a:txBody>
                    <a:bodyPr/>
                    <a:lstStyle/>
                    <a:p>
                      <a:pPr marL="0" marR="0" algn="ctr">
                        <a:lnSpc>
                          <a:spcPct val="115000"/>
                        </a:lnSpc>
                        <a:spcBef>
                          <a:spcPts val="0"/>
                        </a:spcBef>
                        <a:spcAft>
                          <a:spcPts val="0"/>
                        </a:spcAft>
                      </a:pPr>
                      <a:r>
                        <a:rPr lang="en-US" sz="900" dirty="0">
                          <a:effectLst/>
                        </a:rPr>
                        <a:t> </a:t>
                      </a: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solidFill>
                      <a:srgbClr val="92D050"/>
                    </a:solidFill>
                  </a:tcPr>
                </a:tc>
                <a:tc>
                  <a:txBody>
                    <a:bodyPr/>
                    <a:lstStyle/>
                    <a:p>
                      <a:pPr marL="0" marR="0" algn="ctr">
                        <a:lnSpc>
                          <a:spcPct val="115000"/>
                        </a:lnSpc>
                        <a:spcBef>
                          <a:spcPts val="0"/>
                        </a:spcBef>
                        <a:spcAft>
                          <a:spcPts val="0"/>
                        </a:spcAft>
                      </a:pPr>
                      <a:r>
                        <a:rPr lang="en-US" sz="900" dirty="0">
                          <a:effectLst/>
                        </a:rPr>
                        <a:t> </a:t>
                      </a: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solidFill>
                      <a:srgbClr val="92D050"/>
                    </a:solidFill>
                  </a:tcPr>
                </a:tc>
                <a:tc>
                  <a:txBody>
                    <a:bodyPr/>
                    <a:lstStyle/>
                    <a:p>
                      <a:pPr marL="0" marR="0" algn="ctr">
                        <a:lnSpc>
                          <a:spcPct val="115000"/>
                        </a:lnSpc>
                        <a:spcBef>
                          <a:spcPts val="0"/>
                        </a:spcBef>
                        <a:spcAft>
                          <a:spcPts val="0"/>
                        </a:spcAft>
                      </a:pPr>
                      <a:r>
                        <a:rPr lang="en-US" sz="900" dirty="0">
                          <a:effectLst/>
                        </a:rPr>
                        <a:t> </a:t>
                      </a: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solidFill>
                      <a:srgbClr val="92D050"/>
                    </a:solidFill>
                  </a:tcPr>
                </a:tc>
                <a:extLst>
                  <a:ext uri="{0D108BD9-81ED-4DB2-BD59-A6C34878D82A}">
                    <a16:rowId xmlns:a16="http://schemas.microsoft.com/office/drawing/2014/main" xmlns="" val="709552006"/>
                  </a:ext>
                </a:extLst>
              </a:tr>
              <a:tr h="764244">
                <a:tc>
                  <a:txBody>
                    <a:bodyPr/>
                    <a:lstStyle/>
                    <a:p>
                      <a:pPr marL="0" marR="0" algn="ctr">
                        <a:lnSpc>
                          <a:spcPct val="115000"/>
                        </a:lnSpc>
                        <a:spcBef>
                          <a:spcPts val="0"/>
                        </a:spcBef>
                        <a:spcAft>
                          <a:spcPts val="0"/>
                        </a:spcAft>
                      </a:pPr>
                      <a:r>
                        <a:rPr lang="en-US" sz="900">
                          <a:effectLst/>
                        </a:rPr>
                        <a:t>RL-008</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tc>
                <a:tc>
                  <a:txBody>
                    <a:bodyPr/>
                    <a:lstStyle/>
                    <a:p>
                      <a:pPr marL="0" marR="0" algn="ctr">
                        <a:lnSpc>
                          <a:spcPct val="115000"/>
                        </a:lnSpc>
                        <a:spcBef>
                          <a:spcPts val="0"/>
                        </a:spcBef>
                        <a:spcAft>
                          <a:spcPts val="0"/>
                        </a:spcAft>
                      </a:pPr>
                      <a:r>
                        <a:rPr lang="en-US" sz="900">
                          <a:effectLst/>
                        </a:rPr>
                        <a:t>8</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tc>
                <a:tc>
                  <a:txBody>
                    <a:bodyPr/>
                    <a:lstStyle/>
                    <a:p>
                      <a:pPr marL="0" marR="0">
                        <a:spcBef>
                          <a:spcPts val="0"/>
                        </a:spcBef>
                        <a:spcAft>
                          <a:spcPts val="0"/>
                        </a:spcAft>
                      </a:pPr>
                      <a:r>
                        <a:rPr lang="en-US" sz="900" dirty="0" smtClean="0">
                          <a:effectLst/>
                        </a:rPr>
                        <a:t>Beam scrapper </a:t>
                      </a:r>
                      <a:r>
                        <a:rPr lang="en-US" sz="900" dirty="0">
                          <a:effectLst/>
                        </a:rPr>
                        <a:t>materials may become radioactive during operation</a:t>
                      </a:r>
                      <a:endParaRPr lang="en-US" sz="1050" dirty="0">
                        <a:solidFill>
                          <a:srgbClr val="000000"/>
                        </a:solidFill>
                        <a:effectLst/>
                        <a:latin typeface="Arial" panose="020B0604020202020204" pitchFamily="34" charset="0"/>
                        <a:ea typeface="Calibri" panose="020F0502020204030204" pitchFamily="34" charset="0"/>
                      </a:endParaRPr>
                    </a:p>
                  </a:txBody>
                  <a:tcPr marL="38598" marR="38598" marT="0" marB="0" anchor="ctr"/>
                </a:tc>
                <a:tc>
                  <a:txBody>
                    <a:bodyPr/>
                    <a:lstStyle/>
                    <a:p>
                      <a:pPr marL="0" marR="0">
                        <a:lnSpc>
                          <a:spcPct val="115000"/>
                        </a:lnSpc>
                        <a:spcBef>
                          <a:spcPts val="0"/>
                        </a:spcBef>
                        <a:spcAft>
                          <a:spcPts val="0"/>
                        </a:spcAft>
                      </a:pPr>
                      <a:r>
                        <a:rPr lang="en-US" sz="900">
                          <a:effectLst/>
                        </a:rPr>
                        <a:t>Tunnel environment radioactive contamination;</a:t>
                      </a:r>
                      <a:endParaRPr lang="en-US" sz="1050">
                        <a:effectLst/>
                      </a:endParaRPr>
                    </a:p>
                    <a:p>
                      <a:pPr marL="0" marR="0">
                        <a:lnSpc>
                          <a:spcPct val="115000"/>
                        </a:lnSpc>
                        <a:spcBef>
                          <a:spcPts val="0"/>
                        </a:spcBef>
                        <a:spcAft>
                          <a:spcPts val="0"/>
                        </a:spcAft>
                      </a:pPr>
                      <a:r>
                        <a:rPr lang="en-US" sz="900">
                          <a:effectLst/>
                        </a:rPr>
                        <a:t> </a:t>
                      </a:r>
                      <a:endParaRPr lang="en-US" sz="1050">
                        <a:effectLst/>
                      </a:endParaRPr>
                    </a:p>
                    <a:p>
                      <a:pPr marL="0" marR="0">
                        <a:spcBef>
                          <a:spcPts val="0"/>
                        </a:spcBef>
                        <a:spcAft>
                          <a:spcPts val="0"/>
                        </a:spcAft>
                      </a:pPr>
                      <a:r>
                        <a:rPr lang="en-US" sz="900">
                          <a:effectLst/>
                        </a:rPr>
                        <a:t>Workers exposure to radiation; </a:t>
                      </a:r>
                      <a:endParaRPr lang="en-US" sz="1050">
                        <a:effectLst/>
                      </a:endParaRPr>
                    </a:p>
                    <a:p>
                      <a:pPr marL="0" marR="0">
                        <a:spcBef>
                          <a:spcPts val="0"/>
                        </a:spcBef>
                        <a:spcAft>
                          <a:spcPts val="0"/>
                        </a:spcAft>
                      </a:pPr>
                      <a:r>
                        <a:rPr lang="en-US" sz="900">
                          <a:effectLst/>
                        </a:rPr>
                        <a:t> </a:t>
                      </a:r>
                      <a:endParaRPr lang="en-US" sz="1050">
                        <a:effectLst/>
                      </a:endParaRPr>
                    </a:p>
                    <a:p>
                      <a:pPr marL="0" marR="0">
                        <a:lnSpc>
                          <a:spcPct val="115000"/>
                        </a:lnSpc>
                        <a:spcBef>
                          <a:spcPts val="0"/>
                        </a:spcBef>
                        <a:spcAft>
                          <a:spcPts val="0"/>
                        </a:spcAft>
                      </a:pPr>
                      <a:r>
                        <a:rPr lang="en-US" sz="900">
                          <a:effectLst/>
                        </a:rPr>
                        <a:t>Difficulties to repair and maintenance of equipment </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tc>
                <a:tc>
                  <a:txBody>
                    <a:bodyPr/>
                    <a:lstStyle/>
                    <a:p>
                      <a:pPr marL="0" marR="0" algn="ctr">
                        <a:lnSpc>
                          <a:spcPct val="115000"/>
                        </a:lnSpc>
                        <a:spcBef>
                          <a:spcPts val="0"/>
                        </a:spcBef>
                        <a:spcAft>
                          <a:spcPts val="0"/>
                        </a:spcAft>
                      </a:pPr>
                      <a:r>
                        <a:rPr lang="en-US" sz="900">
                          <a:effectLst/>
                        </a:rPr>
                        <a:t>2</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tc>
                <a:tc>
                  <a:txBody>
                    <a:bodyPr/>
                    <a:lstStyle/>
                    <a:p>
                      <a:pPr marL="0" marR="0" algn="ctr">
                        <a:lnSpc>
                          <a:spcPct val="115000"/>
                        </a:lnSpc>
                        <a:spcBef>
                          <a:spcPts val="0"/>
                        </a:spcBef>
                        <a:spcAft>
                          <a:spcPts val="0"/>
                        </a:spcAft>
                      </a:pPr>
                      <a:r>
                        <a:rPr lang="en-US" sz="900">
                          <a:effectLst/>
                        </a:rPr>
                        <a:t>4</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tc>
                <a:tc>
                  <a:txBody>
                    <a:bodyPr/>
                    <a:lstStyle/>
                    <a:p>
                      <a:pPr marL="0" marR="0" algn="ctr">
                        <a:lnSpc>
                          <a:spcPct val="115000"/>
                        </a:lnSpc>
                        <a:spcBef>
                          <a:spcPts val="0"/>
                        </a:spcBef>
                        <a:spcAft>
                          <a:spcPts val="0"/>
                        </a:spcAft>
                      </a:pPr>
                      <a:r>
                        <a:rPr lang="ru-RU" sz="900" dirty="0">
                          <a:effectLst/>
                        </a:rPr>
                        <a:t>3</a:t>
                      </a: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solidFill>
                      <a:srgbClr val="FFC000"/>
                    </a:solidFill>
                  </a:tcPr>
                </a:tc>
                <a:tc>
                  <a:txBody>
                    <a:bodyPr/>
                    <a:lstStyle/>
                    <a:p>
                      <a:pPr marL="0" marR="0" algn="just">
                        <a:lnSpc>
                          <a:spcPct val="115000"/>
                        </a:lnSpc>
                        <a:spcBef>
                          <a:spcPts val="0"/>
                        </a:spcBef>
                        <a:spcAft>
                          <a:spcPts val="0"/>
                        </a:spcAft>
                      </a:pPr>
                      <a:r>
                        <a:rPr lang="en-US" sz="900" dirty="0">
                          <a:effectLst/>
                        </a:rPr>
                        <a:t>Use radioactivity supervision system in the tunnel. </a:t>
                      </a:r>
                      <a:endParaRPr lang="en-US" sz="1050" dirty="0">
                        <a:effectLst/>
                      </a:endParaRPr>
                    </a:p>
                    <a:p>
                      <a:pPr marL="0" marR="0" algn="just">
                        <a:spcBef>
                          <a:spcPts val="0"/>
                        </a:spcBef>
                        <a:spcAft>
                          <a:spcPts val="0"/>
                        </a:spcAft>
                      </a:pPr>
                      <a:r>
                        <a:rPr lang="en-US" sz="900" dirty="0">
                          <a:effectLst/>
                        </a:rPr>
                        <a:t>Carry out preventive diagnostic measures in the tunnel on a regular basis.</a:t>
                      </a:r>
                      <a:endParaRPr lang="en-US" sz="1050" dirty="0">
                        <a:effectLst/>
                      </a:endParaRPr>
                    </a:p>
                    <a:p>
                      <a:pPr marL="0" marR="0" algn="just">
                        <a:spcBef>
                          <a:spcPts val="0"/>
                        </a:spcBef>
                        <a:spcAft>
                          <a:spcPts val="0"/>
                        </a:spcAft>
                      </a:pPr>
                      <a:r>
                        <a:rPr lang="en-US" sz="900" dirty="0">
                          <a:effectLst/>
                        </a:rPr>
                        <a:t> </a:t>
                      </a:r>
                      <a:endParaRPr lang="en-US" sz="1050" dirty="0">
                        <a:effectLst/>
                      </a:endParaRPr>
                    </a:p>
                    <a:p>
                      <a:pPr marL="0" marR="0" algn="just">
                        <a:spcBef>
                          <a:spcPts val="0"/>
                        </a:spcBef>
                        <a:spcAft>
                          <a:spcPts val="0"/>
                        </a:spcAft>
                      </a:pPr>
                      <a:r>
                        <a:rPr lang="en-US" sz="900" dirty="0">
                          <a:effectLst/>
                        </a:rPr>
                        <a:t>Follow the GSI Safety Regulations. Complete the required GSI Safety Trainings.</a:t>
                      </a:r>
                      <a:endParaRPr lang="en-US" sz="1050" dirty="0">
                        <a:solidFill>
                          <a:srgbClr val="000000"/>
                        </a:solidFill>
                        <a:effectLst/>
                        <a:latin typeface="Arial" panose="020B0604020202020204" pitchFamily="34" charset="0"/>
                        <a:ea typeface="Calibri" panose="020F0502020204030204" pitchFamily="34" charset="0"/>
                      </a:endParaRPr>
                    </a:p>
                  </a:txBody>
                  <a:tcPr marL="38598" marR="38598" marT="0" marB="0" anchor="ctr"/>
                </a:tc>
                <a:tc>
                  <a:txBody>
                    <a:bodyPr/>
                    <a:lstStyle/>
                    <a:p>
                      <a:pPr marL="0" marR="0" algn="ctr">
                        <a:lnSpc>
                          <a:spcPct val="115000"/>
                        </a:lnSpc>
                        <a:spcBef>
                          <a:spcPts val="0"/>
                        </a:spcBef>
                        <a:spcAft>
                          <a:spcPts val="0"/>
                        </a:spcAft>
                      </a:pPr>
                      <a:r>
                        <a:rPr lang="en-US" sz="900">
                          <a:effectLst/>
                        </a:rPr>
                        <a:t>1</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tc>
                <a:tc>
                  <a:txBody>
                    <a:bodyPr/>
                    <a:lstStyle/>
                    <a:p>
                      <a:pPr marL="0" marR="0" algn="ctr">
                        <a:lnSpc>
                          <a:spcPct val="115000"/>
                        </a:lnSpc>
                        <a:spcBef>
                          <a:spcPts val="0"/>
                        </a:spcBef>
                        <a:spcAft>
                          <a:spcPts val="0"/>
                        </a:spcAft>
                      </a:pPr>
                      <a:r>
                        <a:rPr lang="en-US" sz="900">
                          <a:effectLst/>
                        </a:rPr>
                        <a:t>4</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tc>
                <a:tc>
                  <a:txBody>
                    <a:bodyPr/>
                    <a:lstStyle/>
                    <a:p>
                      <a:pPr marL="0" marR="0" algn="ctr">
                        <a:lnSpc>
                          <a:spcPct val="115000"/>
                        </a:lnSpc>
                        <a:spcBef>
                          <a:spcPts val="0"/>
                        </a:spcBef>
                        <a:spcAft>
                          <a:spcPts val="0"/>
                        </a:spcAft>
                      </a:pPr>
                      <a:r>
                        <a:rPr lang="en-US" sz="900" dirty="0">
                          <a:effectLst/>
                        </a:rPr>
                        <a:t>2</a:t>
                      </a: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solidFill>
                      <a:srgbClr val="FFFF00"/>
                    </a:solidFill>
                  </a:tcPr>
                </a:tc>
                <a:extLst>
                  <a:ext uri="{0D108BD9-81ED-4DB2-BD59-A6C34878D82A}">
                    <a16:rowId xmlns:a16="http://schemas.microsoft.com/office/drawing/2014/main" xmlns="" val="1192647386"/>
                  </a:ext>
                </a:extLst>
              </a:tr>
              <a:tr h="182269">
                <a:tc>
                  <a:txBody>
                    <a:bodyPr/>
                    <a:lstStyle/>
                    <a:p>
                      <a:pPr marL="0" marR="0" algn="ctr">
                        <a:lnSpc>
                          <a:spcPct val="115000"/>
                        </a:lnSpc>
                        <a:spcBef>
                          <a:spcPts val="0"/>
                        </a:spcBef>
                        <a:spcAft>
                          <a:spcPts val="0"/>
                        </a:spcAft>
                      </a:pPr>
                      <a:r>
                        <a:rPr lang="en-US" sz="900" dirty="0">
                          <a:effectLst/>
                        </a:rPr>
                        <a:t> </a:t>
                      </a: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solidFill>
                      <a:srgbClr val="92D050"/>
                    </a:solidFill>
                  </a:tcPr>
                </a:tc>
                <a:tc>
                  <a:txBody>
                    <a:bodyPr/>
                    <a:lstStyle/>
                    <a:p>
                      <a:pPr marL="0" marR="0" algn="ctr">
                        <a:lnSpc>
                          <a:spcPct val="115000"/>
                        </a:lnSpc>
                        <a:spcBef>
                          <a:spcPts val="0"/>
                        </a:spcBef>
                        <a:spcAft>
                          <a:spcPts val="0"/>
                        </a:spcAft>
                      </a:pPr>
                      <a:r>
                        <a:rPr lang="en-US" sz="900">
                          <a:effectLst/>
                        </a:rPr>
                        <a:t> </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solidFill>
                      <a:srgbClr val="92D050"/>
                    </a:solidFill>
                  </a:tcPr>
                </a:tc>
                <a:tc>
                  <a:txBody>
                    <a:bodyPr/>
                    <a:lstStyle/>
                    <a:p>
                      <a:pPr marL="0" marR="0" algn="ctr">
                        <a:lnSpc>
                          <a:spcPct val="115000"/>
                        </a:lnSpc>
                        <a:spcBef>
                          <a:spcPts val="0"/>
                        </a:spcBef>
                        <a:spcAft>
                          <a:spcPts val="0"/>
                        </a:spcAft>
                      </a:pPr>
                      <a:r>
                        <a:rPr lang="en-US" sz="900" dirty="0">
                          <a:effectLst/>
                        </a:rPr>
                        <a:t>Ergonomic hazards</a:t>
                      </a: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solidFill>
                      <a:srgbClr val="92D050"/>
                    </a:solidFill>
                  </a:tcPr>
                </a:tc>
                <a:tc>
                  <a:txBody>
                    <a:bodyPr/>
                    <a:lstStyle/>
                    <a:p>
                      <a:pPr marL="0" marR="0">
                        <a:lnSpc>
                          <a:spcPct val="115000"/>
                        </a:lnSpc>
                        <a:spcBef>
                          <a:spcPts val="0"/>
                        </a:spcBef>
                        <a:spcAft>
                          <a:spcPts val="0"/>
                        </a:spcAft>
                      </a:pPr>
                      <a:r>
                        <a:rPr lang="en-US" sz="900" dirty="0">
                          <a:effectLst/>
                        </a:rPr>
                        <a:t> </a:t>
                      </a: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solidFill>
                      <a:srgbClr val="92D050"/>
                    </a:solidFill>
                  </a:tcPr>
                </a:tc>
                <a:tc>
                  <a:txBody>
                    <a:bodyPr/>
                    <a:lstStyle/>
                    <a:p>
                      <a:pPr marL="0" marR="0" algn="ctr">
                        <a:lnSpc>
                          <a:spcPct val="115000"/>
                        </a:lnSpc>
                        <a:spcBef>
                          <a:spcPts val="0"/>
                        </a:spcBef>
                        <a:spcAft>
                          <a:spcPts val="0"/>
                        </a:spcAft>
                      </a:pPr>
                      <a:r>
                        <a:rPr lang="en-US" sz="900">
                          <a:effectLst/>
                        </a:rPr>
                        <a:t> </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solidFill>
                      <a:srgbClr val="92D050"/>
                    </a:solidFill>
                  </a:tcPr>
                </a:tc>
                <a:tc>
                  <a:txBody>
                    <a:bodyPr/>
                    <a:lstStyle/>
                    <a:p>
                      <a:pPr marL="0" marR="0" algn="ctr">
                        <a:lnSpc>
                          <a:spcPct val="115000"/>
                        </a:lnSpc>
                        <a:spcBef>
                          <a:spcPts val="0"/>
                        </a:spcBef>
                        <a:spcAft>
                          <a:spcPts val="0"/>
                        </a:spcAft>
                      </a:pPr>
                      <a:r>
                        <a:rPr lang="en-US" sz="900" dirty="0">
                          <a:effectLst/>
                        </a:rPr>
                        <a:t> </a:t>
                      </a: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solidFill>
                      <a:srgbClr val="92D050"/>
                    </a:solidFill>
                  </a:tcPr>
                </a:tc>
                <a:tc>
                  <a:txBody>
                    <a:bodyPr/>
                    <a:lstStyle/>
                    <a:p>
                      <a:pPr marL="0" marR="0" algn="ctr">
                        <a:lnSpc>
                          <a:spcPct val="115000"/>
                        </a:lnSpc>
                        <a:spcBef>
                          <a:spcPts val="0"/>
                        </a:spcBef>
                        <a:spcAft>
                          <a:spcPts val="0"/>
                        </a:spcAft>
                      </a:pPr>
                      <a:r>
                        <a:rPr lang="en-US" sz="900">
                          <a:effectLst/>
                        </a:rPr>
                        <a:t> </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solidFill>
                      <a:srgbClr val="92D050"/>
                    </a:solidFill>
                  </a:tcPr>
                </a:tc>
                <a:tc>
                  <a:txBody>
                    <a:bodyPr/>
                    <a:lstStyle/>
                    <a:p>
                      <a:pPr marL="0" marR="0" algn="just">
                        <a:lnSpc>
                          <a:spcPct val="115000"/>
                        </a:lnSpc>
                        <a:spcBef>
                          <a:spcPts val="0"/>
                        </a:spcBef>
                        <a:spcAft>
                          <a:spcPts val="0"/>
                        </a:spcAft>
                      </a:pPr>
                      <a:r>
                        <a:rPr lang="en-US" sz="900" dirty="0">
                          <a:effectLst/>
                        </a:rPr>
                        <a:t> </a:t>
                      </a: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solidFill>
                      <a:srgbClr val="92D050"/>
                    </a:solidFill>
                  </a:tcPr>
                </a:tc>
                <a:tc>
                  <a:txBody>
                    <a:bodyPr/>
                    <a:lstStyle/>
                    <a:p>
                      <a:pPr marL="0" marR="0" algn="ctr">
                        <a:lnSpc>
                          <a:spcPct val="115000"/>
                        </a:lnSpc>
                        <a:spcBef>
                          <a:spcPts val="0"/>
                        </a:spcBef>
                        <a:spcAft>
                          <a:spcPts val="0"/>
                        </a:spcAft>
                      </a:pPr>
                      <a:r>
                        <a:rPr lang="en-US" sz="900" dirty="0">
                          <a:effectLst/>
                        </a:rPr>
                        <a:t> </a:t>
                      </a: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solidFill>
                      <a:srgbClr val="92D050"/>
                    </a:solidFill>
                  </a:tcPr>
                </a:tc>
                <a:tc>
                  <a:txBody>
                    <a:bodyPr/>
                    <a:lstStyle/>
                    <a:p>
                      <a:pPr marL="0" marR="0" algn="ctr">
                        <a:lnSpc>
                          <a:spcPct val="115000"/>
                        </a:lnSpc>
                        <a:spcBef>
                          <a:spcPts val="0"/>
                        </a:spcBef>
                        <a:spcAft>
                          <a:spcPts val="0"/>
                        </a:spcAft>
                      </a:pPr>
                      <a:r>
                        <a:rPr lang="en-US" sz="900" dirty="0">
                          <a:effectLst/>
                        </a:rPr>
                        <a:t> </a:t>
                      </a: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solidFill>
                      <a:srgbClr val="92D050"/>
                    </a:solidFill>
                  </a:tcPr>
                </a:tc>
                <a:tc>
                  <a:txBody>
                    <a:bodyPr/>
                    <a:lstStyle/>
                    <a:p>
                      <a:pPr marL="0" marR="0" algn="ctr">
                        <a:lnSpc>
                          <a:spcPct val="115000"/>
                        </a:lnSpc>
                        <a:spcBef>
                          <a:spcPts val="0"/>
                        </a:spcBef>
                        <a:spcAft>
                          <a:spcPts val="0"/>
                        </a:spcAft>
                      </a:pPr>
                      <a:r>
                        <a:rPr lang="en-US" sz="900" dirty="0">
                          <a:effectLst/>
                        </a:rPr>
                        <a:t> </a:t>
                      </a: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solidFill>
                      <a:srgbClr val="92D050"/>
                    </a:solidFill>
                  </a:tcPr>
                </a:tc>
                <a:extLst>
                  <a:ext uri="{0D108BD9-81ED-4DB2-BD59-A6C34878D82A}">
                    <a16:rowId xmlns:a16="http://schemas.microsoft.com/office/drawing/2014/main" xmlns="" val="1715674337"/>
                  </a:ext>
                </a:extLst>
              </a:tr>
              <a:tr h="364538">
                <a:tc>
                  <a:txBody>
                    <a:bodyPr/>
                    <a:lstStyle/>
                    <a:p>
                      <a:pPr marL="0" marR="0" algn="ctr">
                        <a:lnSpc>
                          <a:spcPct val="115000"/>
                        </a:lnSpc>
                        <a:spcBef>
                          <a:spcPts val="0"/>
                        </a:spcBef>
                        <a:spcAft>
                          <a:spcPts val="0"/>
                        </a:spcAft>
                      </a:pPr>
                      <a:r>
                        <a:rPr lang="en-US" sz="900">
                          <a:effectLst/>
                        </a:rPr>
                        <a:t>RL-009</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tc>
                <a:tc>
                  <a:txBody>
                    <a:bodyPr/>
                    <a:lstStyle/>
                    <a:p>
                      <a:pPr marL="0" marR="0" algn="ctr">
                        <a:lnSpc>
                          <a:spcPct val="115000"/>
                        </a:lnSpc>
                        <a:spcBef>
                          <a:spcPts val="0"/>
                        </a:spcBef>
                        <a:spcAft>
                          <a:spcPts val="0"/>
                        </a:spcAft>
                      </a:pPr>
                      <a:r>
                        <a:rPr lang="en-US" sz="900">
                          <a:effectLst/>
                        </a:rPr>
                        <a:t>9</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tc>
                <a:tc>
                  <a:txBody>
                    <a:bodyPr/>
                    <a:lstStyle/>
                    <a:p>
                      <a:pPr marL="0" marR="0">
                        <a:lnSpc>
                          <a:spcPct val="115000"/>
                        </a:lnSpc>
                        <a:spcBef>
                          <a:spcPts val="0"/>
                        </a:spcBef>
                        <a:spcAft>
                          <a:spcPts val="0"/>
                        </a:spcAft>
                      </a:pPr>
                      <a:r>
                        <a:rPr lang="en-US" sz="900">
                          <a:effectLst/>
                        </a:rPr>
                        <a:t>Accidents of the vacuum vessel sharp edges</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tc>
                <a:tc>
                  <a:txBody>
                    <a:bodyPr/>
                    <a:lstStyle/>
                    <a:p>
                      <a:pPr marL="0" marR="0">
                        <a:lnSpc>
                          <a:spcPct val="115000"/>
                        </a:lnSpc>
                        <a:spcBef>
                          <a:spcPts val="0"/>
                        </a:spcBef>
                        <a:spcAft>
                          <a:spcPts val="0"/>
                        </a:spcAft>
                      </a:pPr>
                      <a:r>
                        <a:rPr lang="en-US" sz="900">
                          <a:effectLst/>
                        </a:rPr>
                        <a:t>Personnel injury</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tc>
                <a:tc>
                  <a:txBody>
                    <a:bodyPr/>
                    <a:lstStyle/>
                    <a:p>
                      <a:pPr marL="0" marR="0" algn="ctr">
                        <a:lnSpc>
                          <a:spcPct val="115000"/>
                        </a:lnSpc>
                        <a:spcBef>
                          <a:spcPts val="0"/>
                        </a:spcBef>
                        <a:spcAft>
                          <a:spcPts val="0"/>
                        </a:spcAft>
                      </a:pPr>
                      <a:r>
                        <a:rPr lang="en-US" sz="900">
                          <a:effectLst/>
                        </a:rPr>
                        <a:t>3</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tc>
                <a:tc>
                  <a:txBody>
                    <a:bodyPr/>
                    <a:lstStyle/>
                    <a:p>
                      <a:pPr marL="0" marR="0" algn="ctr">
                        <a:lnSpc>
                          <a:spcPct val="115000"/>
                        </a:lnSpc>
                        <a:spcBef>
                          <a:spcPts val="0"/>
                        </a:spcBef>
                        <a:spcAft>
                          <a:spcPts val="0"/>
                        </a:spcAft>
                      </a:pPr>
                      <a:r>
                        <a:rPr lang="en-US" sz="900">
                          <a:effectLst/>
                        </a:rPr>
                        <a:t>1</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tc>
                <a:tc>
                  <a:txBody>
                    <a:bodyPr/>
                    <a:lstStyle/>
                    <a:p>
                      <a:pPr marL="0" marR="0" algn="ctr">
                        <a:lnSpc>
                          <a:spcPct val="115000"/>
                        </a:lnSpc>
                        <a:spcBef>
                          <a:spcPts val="0"/>
                        </a:spcBef>
                        <a:spcAft>
                          <a:spcPts val="0"/>
                        </a:spcAft>
                      </a:pPr>
                      <a:r>
                        <a:rPr lang="en-US" sz="900" dirty="0">
                          <a:effectLst/>
                        </a:rPr>
                        <a:t>1</a:t>
                      </a: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solidFill>
                      <a:srgbClr val="00B050"/>
                    </a:solidFill>
                  </a:tcPr>
                </a:tc>
                <a:tc>
                  <a:txBody>
                    <a:bodyPr/>
                    <a:lstStyle/>
                    <a:p>
                      <a:pPr marL="0" marR="0" algn="just">
                        <a:lnSpc>
                          <a:spcPct val="115000"/>
                        </a:lnSpc>
                        <a:spcBef>
                          <a:spcPts val="0"/>
                        </a:spcBef>
                        <a:spcAft>
                          <a:spcPts val="0"/>
                        </a:spcAft>
                      </a:pPr>
                      <a:r>
                        <a:rPr lang="en-US" sz="900" dirty="0">
                          <a:effectLst/>
                        </a:rPr>
                        <a:t>Use the rubber corner bumpers.</a:t>
                      </a:r>
                      <a:endParaRPr lang="en-US" sz="1050" dirty="0">
                        <a:effectLst/>
                      </a:endParaRPr>
                    </a:p>
                    <a:p>
                      <a:pPr marL="0" marR="0" algn="just">
                        <a:lnSpc>
                          <a:spcPct val="115000"/>
                        </a:lnSpc>
                        <a:spcBef>
                          <a:spcPts val="0"/>
                        </a:spcBef>
                        <a:spcAft>
                          <a:spcPts val="0"/>
                        </a:spcAft>
                      </a:pPr>
                      <a:r>
                        <a:rPr lang="en-US" sz="900" dirty="0">
                          <a:effectLst/>
                        </a:rPr>
                        <a:t>Use the basic Personal Protective Equipment (hard hats, safety glasses, steel tip shoes).</a:t>
                      </a: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tc>
                <a:tc>
                  <a:txBody>
                    <a:bodyPr/>
                    <a:lstStyle/>
                    <a:p>
                      <a:pPr marL="0" marR="0" algn="ctr">
                        <a:lnSpc>
                          <a:spcPct val="115000"/>
                        </a:lnSpc>
                        <a:spcBef>
                          <a:spcPts val="0"/>
                        </a:spcBef>
                        <a:spcAft>
                          <a:spcPts val="0"/>
                        </a:spcAft>
                      </a:pPr>
                      <a:r>
                        <a:rPr lang="en-US" sz="900">
                          <a:effectLst/>
                        </a:rPr>
                        <a:t>2</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tc>
                <a:tc>
                  <a:txBody>
                    <a:bodyPr/>
                    <a:lstStyle/>
                    <a:p>
                      <a:pPr marL="0" marR="0" algn="ctr">
                        <a:lnSpc>
                          <a:spcPct val="115000"/>
                        </a:lnSpc>
                        <a:spcBef>
                          <a:spcPts val="0"/>
                        </a:spcBef>
                        <a:spcAft>
                          <a:spcPts val="0"/>
                        </a:spcAft>
                      </a:pPr>
                      <a:r>
                        <a:rPr lang="en-US" sz="900">
                          <a:effectLst/>
                        </a:rPr>
                        <a:t>1</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tc>
                <a:tc>
                  <a:txBody>
                    <a:bodyPr/>
                    <a:lstStyle/>
                    <a:p>
                      <a:pPr marL="0" marR="0" algn="ctr">
                        <a:lnSpc>
                          <a:spcPct val="115000"/>
                        </a:lnSpc>
                        <a:spcBef>
                          <a:spcPts val="0"/>
                        </a:spcBef>
                        <a:spcAft>
                          <a:spcPts val="0"/>
                        </a:spcAft>
                      </a:pPr>
                      <a:r>
                        <a:rPr lang="en-US" sz="900" dirty="0">
                          <a:effectLst/>
                        </a:rPr>
                        <a:t>1</a:t>
                      </a: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solidFill>
                      <a:srgbClr val="00B050"/>
                    </a:solidFill>
                  </a:tcPr>
                </a:tc>
                <a:extLst>
                  <a:ext uri="{0D108BD9-81ED-4DB2-BD59-A6C34878D82A}">
                    <a16:rowId xmlns:a16="http://schemas.microsoft.com/office/drawing/2014/main" xmlns="" val="2713926912"/>
                  </a:ext>
                </a:extLst>
              </a:tr>
              <a:tr h="182269">
                <a:tc>
                  <a:txBody>
                    <a:bodyPr/>
                    <a:lstStyle/>
                    <a:p>
                      <a:pPr marL="0" marR="0" algn="ctr">
                        <a:lnSpc>
                          <a:spcPct val="115000"/>
                        </a:lnSpc>
                        <a:spcBef>
                          <a:spcPts val="0"/>
                        </a:spcBef>
                        <a:spcAft>
                          <a:spcPts val="0"/>
                        </a:spcAft>
                      </a:pPr>
                      <a:r>
                        <a:rPr lang="en-US" sz="900" dirty="0">
                          <a:effectLst/>
                        </a:rPr>
                        <a:t> </a:t>
                      </a: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solidFill>
                      <a:srgbClr val="92D050"/>
                    </a:solidFill>
                  </a:tcPr>
                </a:tc>
                <a:tc>
                  <a:txBody>
                    <a:bodyPr/>
                    <a:lstStyle/>
                    <a:p>
                      <a:pPr marL="0" marR="0" algn="ctr">
                        <a:lnSpc>
                          <a:spcPct val="115000"/>
                        </a:lnSpc>
                        <a:spcBef>
                          <a:spcPts val="0"/>
                        </a:spcBef>
                        <a:spcAft>
                          <a:spcPts val="0"/>
                        </a:spcAft>
                      </a:pPr>
                      <a:r>
                        <a:rPr lang="en-US" sz="900">
                          <a:effectLst/>
                        </a:rPr>
                        <a:t> </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solidFill>
                      <a:srgbClr val="92D050"/>
                    </a:solidFill>
                  </a:tcPr>
                </a:tc>
                <a:tc>
                  <a:txBody>
                    <a:bodyPr/>
                    <a:lstStyle/>
                    <a:p>
                      <a:pPr marL="0" marR="0" algn="ctr">
                        <a:lnSpc>
                          <a:spcPct val="115000"/>
                        </a:lnSpc>
                        <a:spcBef>
                          <a:spcPts val="0"/>
                        </a:spcBef>
                        <a:spcAft>
                          <a:spcPts val="0"/>
                        </a:spcAft>
                      </a:pPr>
                      <a:r>
                        <a:rPr lang="en-US" sz="900" dirty="0">
                          <a:effectLst/>
                        </a:rPr>
                        <a:t>Combination of hazards</a:t>
                      </a: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solidFill>
                      <a:srgbClr val="92D050"/>
                    </a:solidFill>
                  </a:tcPr>
                </a:tc>
                <a:tc>
                  <a:txBody>
                    <a:bodyPr/>
                    <a:lstStyle/>
                    <a:p>
                      <a:pPr marL="0" marR="0">
                        <a:lnSpc>
                          <a:spcPct val="115000"/>
                        </a:lnSpc>
                        <a:spcBef>
                          <a:spcPts val="0"/>
                        </a:spcBef>
                        <a:spcAft>
                          <a:spcPts val="0"/>
                        </a:spcAft>
                      </a:pPr>
                      <a:r>
                        <a:rPr lang="en-US" sz="900" dirty="0">
                          <a:effectLst/>
                        </a:rPr>
                        <a:t> </a:t>
                      </a: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solidFill>
                      <a:srgbClr val="92D050"/>
                    </a:solidFill>
                  </a:tcPr>
                </a:tc>
                <a:tc>
                  <a:txBody>
                    <a:bodyPr/>
                    <a:lstStyle/>
                    <a:p>
                      <a:pPr marL="0" marR="0" algn="ctr">
                        <a:lnSpc>
                          <a:spcPct val="115000"/>
                        </a:lnSpc>
                        <a:spcBef>
                          <a:spcPts val="0"/>
                        </a:spcBef>
                        <a:spcAft>
                          <a:spcPts val="0"/>
                        </a:spcAft>
                      </a:pPr>
                      <a:r>
                        <a:rPr lang="en-US" sz="900" dirty="0">
                          <a:effectLst/>
                        </a:rPr>
                        <a:t> </a:t>
                      </a: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solidFill>
                      <a:srgbClr val="92D050"/>
                    </a:solidFill>
                  </a:tcPr>
                </a:tc>
                <a:tc>
                  <a:txBody>
                    <a:bodyPr/>
                    <a:lstStyle/>
                    <a:p>
                      <a:pPr marL="0" marR="0" algn="ctr">
                        <a:lnSpc>
                          <a:spcPct val="115000"/>
                        </a:lnSpc>
                        <a:spcBef>
                          <a:spcPts val="0"/>
                        </a:spcBef>
                        <a:spcAft>
                          <a:spcPts val="0"/>
                        </a:spcAft>
                      </a:pPr>
                      <a:r>
                        <a:rPr lang="en-US" sz="900">
                          <a:effectLst/>
                        </a:rPr>
                        <a:t> </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solidFill>
                      <a:srgbClr val="92D050"/>
                    </a:solidFill>
                  </a:tcPr>
                </a:tc>
                <a:tc>
                  <a:txBody>
                    <a:bodyPr/>
                    <a:lstStyle/>
                    <a:p>
                      <a:pPr marL="0" marR="0" algn="ctr">
                        <a:lnSpc>
                          <a:spcPct val="115000"/>
                        </a:lnSpc>
                        <a:spcBef>
                          <a:spcPts val="0"/>
                        </a:spcBef>
                        <a:spcAft>
                          <a:spcPts val="0"/>
                        </a:spcAft>
                      </a:pPr>
                      <a:r>
                        <a:rPr lang="en-US" sz="900" dirty="0">
                          <a:effectLst/>
                        </a:rPr>
                        <a:t> </a:t>
                      </a: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solidFill>
                      <a:srgbClr val="92D050"/>
                    </a:solidFill>
                  </a:tcPr>
                </a:tc>
                <a:tc>
                  <a:txBody>
                    <a:bodyPr/>
                    <a:lstStyle/>
                    <a:p>
                      <a:pPr marL="0" marR="0" algn="just">
                        <a:lnSpc>
                          <a:spcPct val="115000"/>
                        </a:lnSpc>
                        <a:spcBef>
                          <a:spcPts val="0"/>
                        </a:spcBef>
                        <a:spcAft>
                          <a:spcPts val="0"/>
                        </a:spcAft>
                      </a:pPr>
                      <a:r>
                        <a:rPr lang="en-US" sz="900" dirty="0">
                          <a:effectLst/>
                        </a:rPr>
                        <a:t> </a:t>
                      </a: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solidFill>
                      <a:srgbClr val="92D050"/>
                    </a:solidFill>
                  </a:tcPr>
                </a:tc>
                <a:tc>
                  <a:txBody>
                    <a:bodyPr/>
                    <a:lstStyle/>
                    <a:p>
                      <a:pPr marL="0" marR="0" algn="ctr">
                        <a:lnSpc>
                          <a:spcPct val="115000"/>
                        </a:lnSpc>
                        <a:spcBef>
                          <a:spcPts val="0"/>
                        </a:spcBef>
                        <a:spcAft>
                          <a:spcPts val="0"/>
                        </a:spcAft>
                      </a:pPr>
                      <a:r>
                        <a:rPr lang="en-US" sz="900" dirty="0">
                          <a:effectLst/>
                        </a:rPr>
                        <a:t> </a:t>
                      </a: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solidFill>
                      <a:srgbClr val="92D050"/>
                    </a:solidFill>
                  </a:tcPr>
                </a:tc>
                <a:tc>
                  <a:txBody>
                    <a:bodyPr/>
                    <a:lstStyle/>
                    <a:p>
                      <a:pPr marL="0" marR="0" algn="ctr">
                        <a:lnSpc>
                          <a:spcPct val="115000"/>
                        </a:lnSpc>
                        <a:spcBef>
                          <a:spcPts val="0"/>
                        </a:spcBef>
                        <a:spcAft>
                          <a:spcPts val="0"/>
                        </a:spcAft>
                      </a:pPr>
                      <a:r>
                        <a:rPr lang="en-US" sz="900" dirty="0">
                          <a:effectLst/>
                        </a:rPr>
                        <a:t> </a:t>
                      </a: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solidFill>
                      <a:srgbClr val="92D050"/>
                    </a:solidFill>
                  </a:tcPr>
                </a:tc>
                <a:tc>
                  <a:txBody>
                    <a:bodyPr/>
                    <a:lstStyle/>
                    <a:p>
                      <a:pPr marL="0" marR="0" algn="ctr">
                        <a:lnSpc>
                          <a:spcPct val="115000"/>
                        </a:lnSpc>
                        <a:spcBef>
                          <a:spcPts val="0"/>
                        </a:spcBef>
                        <a:spcAft>
                          <a:spcPts val="0"/>
                        </a:spcAft>
                      </a:pPr>
                      <a:r>
                        <a:rPr lang="en-US" sz="900" dirty="0">
                          <a:effectLst/>
                        </a:rPr>
                        <a:t> </a:t>
                      </a: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solidFill>
                      <a:srgbClr val="92D050"/>
                    </a:solidFill>
                  </a:tcPr>
                </a:tc>
                <a:extLst>
                  <a:ext uri="{0D108BD9-81ED-4DB2-BD59-A6C34878D82A}">
                    <a16:rowId xmlns:a16="http://schemas.microsoft.com/office/drawing/2014/main" xmlns="" val="3737493768"/>
                  </a:ext>
                </a:extLst>
              </a:tr>
              <a:tr h="729434">
                <a:tc>
                  <a:txBody>
                    <a:bodyPr/>
                    <a:lstStyle/>
                    <a:p>
                      <a:pPr marL="0" marR="0" algn="ctr">
                        <a:lnSpc>
                          <a:spcPct val="115000"/>
                        </a:lnSpc>
                        <a:spcBef>
                          <a:spcPts val="0"/>
                        </a:spcBef>
                        <a:spcAft>
                          <a:spcPts val="0"/>
                        </a:spcAft>
                      </a:pPr>
                      <a:r>
                        <a:rPr lang="en-US" sz="900">
                          <a:effectLst/>
                        </a:rPr>
                        <a:t>RL-010</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tc>
                <a:tc>
                  <a:txBody>
                    <a:bodyPr/>
                    <a:lstStyle/>
                    <a:p>
                      <a:pPr marL="0" marR="0" algn="ctr">
                        <a:lnSpc>
                          <a:spcPct val="115000"/>
                        </a:lnSpc>
                        <a:spcBef>
                          <a:spcPts val="0"/>
                        </a:spcBef>
                        <a:spcAft>
                          <a:spcPts val="0"/>
                        </a:spcAft>
                      </a:pPr>
                      <a:r>
                        <a:rPr lang="en-US" sz="900">
                          <a:effectLst/>
                        </a:rPr>
                        <a:t>10</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tc>
                <a:tc>
                  <a:txBody>
                    <a:bodyPr/>
                    <a:lstStyle/>
                    <a:p>
                      <a:pPr marL="0" marR="0">
                        <a:lnSpc>
                          <a:spcPct val="115000"/>
                        </a:lnSpc>
                        <a:spcBef>
                          <a:spcPts val="0"/>
                        </a:spcBef>
                        <a:spcAft>
                          <a:spcPts val="0"/>
                        </a:spcAft>
                      </a:pPr>
                      <a:r>
                        <a:rPr lang="en-US" sz="900" u="none" strike="noStrike" spc="0">
                          <a:effectLst/>
                        </a:rPr>
                        <a:t>Design alteration and/or performance below specification</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tc>
                <a:tc>
                  <a:txBody>
                    <a:bodyPr/>
                    <a:lstStyle/>
                    <a:p>
                      <a:pPr marL="0" marR="0">
                        <a:lnSpc>
                          <a:spcPct val="115000"/>
                        </a:lnSpc>
                        <a:spcBef>
                          <a:spcPts val="0"/>
                        </a:spcBef>
                        <a:spcAft>
                          <a:spcPts val="0"/>
                        </a:spcAft>
                      </a:pPr>
                      <a:r>
                        <a:rPr lang="en-US" sz="900">
                          <a:effectLst/>
                        </a:rPr>
                        <a:t>Delays to the schedule;</a:t>
                      </a:r>
                      <a:endParaRPr lang="en-US" sz="1050">
                        <a:effectLst/>
                      </a:endParaRPr>
                    </a:p>
                    <a:p>
                      <a:pPr marL="0" marR="0">
                        <a:lnSpc>
                          <a:spcPct val="115000"/>
                        </a:lnSpc>
                        <a:spcBef>
                          <a:spcPts val="0"/>
                        </a:spcBef>
                        <a:spcAft>
                          <a:spcPts val="0"/>
                        </a:spcAft>
                      </a:pPr>
                      <a:r>
                        <a:rPr lang="en-US" sz="900">
                          <a:effectLst/>
                        </a:rPr>
                        <a:t> </a:t>
                      </a:r>
                      <a:endParaRPr lang="en-US" sz="1050">
                        <a:effectLst/>
                      </a:endParaRPr>
                    </a:p>
                    <a:p>
                      <a:pPr marL="0" marR="0">
                        <a:lnSpc>
                          <a:spcPct val="115000"/>
                        </a:lnSpc>
                        <a:spcBef>
                          <a:spcPts val="0"/>
                        </a:spcBef>
                        <a:spcAft>
                          <a:spcPts val="0"/>
                        </a:spcAft>
                      </a:pPr>
                      <a:r>
                        <a:rPr lang="en-US" sz="900">
                          <a:effectLst/>
                        </a:rPr>
                        <a:t>Failed to reach the required field quality</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tc>
                <a:tc>
                  <a:txBody>
                    <a:bodyPr/>
                    <a:lstStyle/>
                    <a:p>
                      <a:pPr marL="0" marR="0" algn="ctr">
                        <a:lnSpc>
                          <a:spcPct val="115000"/>
                        </a:lnSpc>
                        <a:spcBef>
                          <a:spcPts val="0"/>
                        </a:spcBef>
                        <a:spcAft>
                          <a:spcPts val="0"/>
                        </a:spcAft>
                      </a:pPr>
                      <a:r>
                        <a:rPr lang="en-US" sz="900">
                          <a:effectLst/>
                        </a:rPr>
                        <a:t>3</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tc>
                <a:tc>
                  <a:txBody>
                    <a:bodyPr/>
                    <a:lstStyle/>
                    <a:p>
                      <a:pPr marL="0" marR="0" algn="ctr">
                        <a:lnSpc>
                          <a:spcPct val="115000"/>
                        </a:lnSpc>
                        <a:spcBef>
                          <a:spcPts val="0"/>
                        </a:spcBef>
                        <a:spcAft>
                          <a:spcPts val="0"/>
                        </a:spcAft>
                      </a:pPr>
                      <a:r>
                        <a:rPr lang="en-US" sz="900">
                          <a:effectLst/>
                        </a:rPr>
                        <a:t>3</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tc>
                <a:tc>
                  <a:txBody>
                    <a:bodyPr/>
                    <a:lstStyle/>
                    <a:p>
                      <a:pPr marL="0" marR="0" algn="ctr">
                        <a:lnSpc>
                          <a:spcPct val="115000"/>
                        </a:lnSpc>
                        <a:spcBef>
                          <a:spcPts val="0"/>
                        </a:spcBef>
                        <a:spcAft>
                          <a:spcPts val="0"/>
                        </a:spcAft>
                      </a:pPr>
                      <a:r>
                        <a:rPr lang="en-US" sz="900" dirty="0">
                          <a:effectLst/>
                        </a:rPr>
                        <a:t>3</a:t>
                      </a: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solidFill>
                      <a:srgbClr val="FFC000"/>
                    </a:solidFill>
                  </a:tcPr>
                </a:tc>
                <a:tc>
                  <a:txBody>
                    <a:bodyPr/>
                    <a:lstStyle/>
                    <a:p>
                      <a:pPr marL="0" marR="0" algn="just">
                        <a:lnSpc>
                          <a:spcPct val="115000"/>
                        </a:lnSpc>
                        <a:spcBef>
                          <a:spcPts val="0"/>
                        </a:spcBef>
                        <a:spcAft>
                          <a:spcPts val="0"/>
                        </a:spcAft>
                      </a:pPr>
                      <a:r>
                        <a:rPr lang="en-US" sz="900" dirty="0">
                          <a:effectLst/>
                        </a:rPr>
                        <a:t>The Parties shall monitor the scientific and technical progress of the Collaboration Contract activities. </a:t>
                      </a:r>
                      <a:endParaRPr lang="en-US" sz="1050" dirty="0">
                        <a:effectLst/>
                      </a:endParaRPr>
                    </a:p>
                    <a:p>
                      <a:pPr marL="0" marR="0" algn="just">
                        <a:lnSpc>
                          <a:spcPct val="115000"/>
                        </a:lnSpc>
                        <a:spcBef>
                          <a:spcPts val="0"/>
                        </a:spcBef>
                        <a:spcAft>
                          <a:spcPts val="0"/>
                        </a:spcAft>
                      </a:pPr>
                      <a:r>
                        <a:rPr lang="en-US" sz="900" u="none" strike="noStrike" spc="0" dirty="0">
                          <a:effectLst/>
                        </a:rPr>
                        <a:t>The Parties shall clarify the Technical Specifications during the project development.</a:t>
                      </a:r>
                      <a:endParaRPr lang="en-US" sz="1050" dirty="0">
                        <a:effectLst/>
                      </a:endParaRPr>
                    </a:p>
                    <a:p>
                      <a:pPr marL="0" marR="0" algn="just">
                        <a:lnSpc>
                          <a:spcPct val="115000"/>
                        </a:lnSpc>
                        <a:spcBef>
                          <a:spcPts val="0"/>
                        </a:spcBef>
                        <a:spcAft>
                          <a:spcPts val="0"/>
                        </a:spcAft>
                      </a:pPr>
                      <a:r>
                        <a:rPr lang="en-US" sz="900" u="none" strike="noStrike" spc="0" dirty="0">
                          <a:effectLst/>
                        </a:rPr>
                        <a:t> </a:t>
                      </a:r>
                      <a:endParaRPr lang="en-US" sz="1050" dirty="0">
                        <a:effectLst/>
                      </a:endParaRPr>
                    </a:p>
                    <a:p>
                      <a:pPr marL="0" marR="0" algn="just">
                        <a:lnSpc>
                          <a:spcPct val="115000"/>
                        </a:lnSpc>
                        <a:spcBef>
                          <a:spcPts val="0"/>
                        </a:spcBef>
                        <a:spcAft>
                          <a:spcPts val="0"/>
                        </a:spcAft>
                      </a:pPr>
                      <a:r>
                        <a:rPr lang="en-US" sz="900" u="none" strike="noStrike" spc="0" dirty="0">
                          <a:effectLst/>
                        </a:rPr>
                        <a:t>(Risk originated mainly from unpredictable deviation of the </a:t>
                      </a:r>
                      <a:r>
                        <a:rPr lang="en-US" sz="900" dirty="0" smtClean="0">
                          <a:effectLst/>
                        </a:rPr>
                        <a:t>beam scrappers</a:t>
                      </a:r>
                      <a:r>
                        <a:rPr lang="en-US" sz="900" u="none" strike="noStrike" spc="0" dirty="0" smtClean="0">
                          <a:effectLst/>
                        </a:rPr>
                        <a:t> </a:t>
                      </a:r>
                      <a:r>
                        <a:rPr lang="en-US" sz="900" u="none" strike="noStrike" spc="0" dirty="0">
                          <a:effectLst/>
                        </a:rPr>
                        <a:t>susceptibility of the stainless steel material of dipoles vacuum chambers from the specified low value. </a:t>
                      </a:r>
                      <a:endParaRPr lang="en-US" sz="1050" dirty="0">
                        <a:effectLst/>
                      </a:endParaRPr>
                    </a:p>
                    <a:p>
                      <a:pPr marL="0" marR="0" algn="just">
                        <a:lnSpc>
                          <a:spcPct val="115000"/>
                        </a:lnSpc>
                        <a:spcBef>
                          <a:spcPts val="0"/>
                        </a:spcBef>
                        <a:spcAft>
                          <a:spcPts val="0"/>
                        </a:spcAft>
                      </a:pPr>
                      <a:r>
                        <a:rPr lang="en-US" sz="900" u="none" strike="noStrike" spc="0" dirty="0">
                          <a:effectLst/>
                        </a:rPr>
                        <a:t>Proposed the following mitigation measures: special multi-pole correctors, which will compensate the negative influence of all field distortions produced in dipoles by slightly </a:t>
                      </a:r>
                      <a:r>
                        <a:rPr lang="en-US" sz="900" dirty="0" smtClean="0">
                          <a:effectLst/>
                        </a:rPr>
                        <a:t>beam scrappers</a:t>
                      </a:r>
                      <a:r>
                        <a:rPr lang="en-US" sz="900" u="none" strike="noStrike" spc="0" dirty="0" smtClean="0">
                          <a:effectLst/>
                        </a:rPr>
                        <a:t> </a:t>
                      </a:r>
                      <a:r>
                        <a:rPr lang="en-US" sz="900" u="none" strike="noStrike" spc="0" dirty="0">
                          <a:effectLst/>
                        </a:rPr>
                        <a:t>material of their vacuum chambers.)</a:t>
                      </a: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tc>
                <a:tc>
                  <a:txBody>
                    <a:bodyPr/>
                    <a:lstStyle/>
                    <a:p>
                      <a:pPr marL="0" marR="0" algn="ctr">
                        <a:lnSpc>
                          <a:spcPct val="115000"/>
                        </a:lnSpc>
                        <a:spcBef>
                          <a:spcPts val="0"/>
                        </a:spcBef>
                        <a:spcAft>
                          <a:spcPts val="0"/>
                        </a:spcAft>
                      </a:pPr>
                      <a:r>
                        <a:rPr lang="en-US" sz="900" dirty="0">
                          <a:effectLst/>
                        </a:rPr>
                        <a:t>2</a:t>
                      </a: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tc>
                <a:tc>
                  <a:txBody>
                    <a:bodyPr/>
                    <a:lstStyle/>
                    <a:p>
                      <a:pPr marL="0" marR="0" algn="ctr">
                        <a:lnSpc>
                          <a:spcPct val="115000"/>
                        </a:lnSpc>
                        <a:spcBef>
                          <a:spcPts val="0"/>
                        </a:spcBef>
                        <a:spcAft>
                          <a:spcPts val="0"/>
                        </a:spcAft>
                      </a:pPr>
                      <a:r>
                        <a:rPr lang="en-US" sz="900">
                          <a:effectLst/>
                        </a:rPr>
                        <a:t>3</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tc>
                <a:tc>
                  <a:txBody>
                    <a:bodyPr/>
                    <a:lstStyle/>
                    <a:p>
                      <a:pPr marL="0" marR="0" algn="ctr">
                        <a:lnSpc>
                          <a:spcPct val="115000"/>
                        </a:lnSpc>
                        <a:spcBef>
                          <a:spcPts val="0"/>
                        </a:spcBef>
                        <a:spcAft>
                          <a:spcPts val="0"/>
                        </a:spcAft>
                      </a:pPr>
                      <a:r>
                        <a:rPr lang="en-US" sz="900" dirty="0">
                          <a:effectLst/>
                        </a:rPr>
                        <a:t>2</a:t>
                      </a: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solidFill>
                      <a:srgbClr val="FFFF00"/>
                    </a:solidFill>
                  </a:tcPr>
                </a:tc>
                <a:extLst>
                  <a:ext uri="{0D108BD9-81ED-4DB2-BD59-A6C34878D82A}">
                    <a16:rowId xmlns:a16="http://schemas.microsoft.com/office/drawing/2014/main" xmlns="" val="3507915253"/>
                  </a:ext>
                </a:extLst>
              </a:tr>
              <a:tr h="364538">
                <a:tc>
                  <a:txBody>
                    <a:bodyPr/>
                    <a:lstStyle/>
                    <a:p>
                      <a:pPr marL="0" marR="0" algn="ctr">
                        <a:lnSpc>
                          <a:spcPct val="115000"/>
                        </a:lnSpc>
                        <a:spcBef>
                          <a:spcPts val="0"/>
                        </a:spcBef>
                        <a:spcAft>
                          <a:spcPts val="0"/>
                        </a:spcAft>
                      </a:pPr>
                      <a:r>
                        <a:rPr lang="en-US" sz="900">
                          <a:effectLst/>
                        </a:rPr>
                        <a:t>RL-011</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tc>
                <a:tc>
                  <a:txBody>
                    <a:bodyPr/>
                    <a:lstStyle/>
                    <a:p>
                      <a:pPr marL="0" marR="0" algn="ctr">
                        <a:lnSpc>
                          <a:spcPct val="115000"/>
                        </a:lnSpc>
                        <a:spcBef>
                          <a:spcPts val="0"/>
                        </a:spcBef>
                        <a:spcAft>
                          <a:spcPts val="0"/>
                        </a:spcAft>
                      </a:pPr>
                      <a:r>
                        <a:rPr lang="en-US" sz="900">
                          <a:effectLst/>
                        </a:rPr>
                        <a:t>11</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tc>
                <a:tc>
                  <a:txBody>
                    <a:bodyPr/>
                    <a:lstStyle/>
                    <a:p>
                      <a:pPr marL="0" marR="0">
                        <a:lnSpc>
                          <a:spcPct val="115000"/>
                        </a:lnSpc>
                        <a:spcBef>
                          <a:spcPts val="0"/>
                        </a:spcBef>
                        <a:spcAft>
                          <a:spcPts val="0"/>
                        </a:spcAft>
                      </a:pPr>
                      <a:r>
                        <a:rPr lang="en-US" sz="900">
                          <a:effectLst/>
                        </a:rPr>
                        <a:t>Lack of knowledge about GSI site, GSI safety regulations and procedures</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tc>
                <a:tc>
                  <a:txBody>
                    <a:bodyPr/>
                    <a:lstStyle/>
                    <a:p>
                      <a:pPr marL="0" marR="0">
                        <a:lnSpc>
                          <a:spcPct val="115000"/>
                        </a:lnSpc>
                        <a:spcBef>
                          <a:spcPts val="0"/>
                        </a:spcBef>
                        <a:spcAft>
                          <a:spcPts val="0"/>
                        </a:spcAft>
                      </a:pPr>
                      <a:r>
                        <a:rPr lang="en-US" sz="900">
                          <a:effectLst/>
                        </a:rPr>
                        <a:t>Damage to the personnel health due to hazards created by others</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tc>
                <a:tc>
                  <a:txBody>
                    <a:bodyPr/>
                    <a:lstStyle/>
                    <a:p>
                      <a:pPr marL="0" marR="0" algn="ctr">
                        <a:lnSpc>
                          <a:spcPct val="115000"/>
                        </a:lnSpc>
                        <a:spcBef>
                          <a:spcPts val="0"/>
                        </a:spcBef>
                        <a:spcAft>
                          <a:spcPts val="0"/>
                        </a:spcAft>
                      </a:pPr>
                      <a:r>
                        <a:rPr lang="en-US" sz="900">
                          <a:effectLst/>
                        </a:rPr>
                        <a:t>2</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tc>
                <a:tc>
                  <a:txBody>
                    <a:bodyPr/>
                    <a:lstStyle/>
                    <a:p>
                      <a:pPr marL="0" marR="0" algn="ctr">
                        <a:lnSpc>
                          <a:spcPct val="115000"/>
                        </a:lnSpc>
                        <a:spcBef>
                          <a:spcPts val="0"/>
                        </a:spcBef>
                        <a:spcAft>
                          <a:spcPts val="0"/>
                        </a:spcAft>
                      </a:pPr>
                      <a:r>
                        <a:rPr lang="en-US" sz="900">
                          <a:effectLst/>
                        </a:rPr>
                        <a:t>1</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tc>
                <a:tc>
                  <a:txBody>
                    <a:bodyPr/>
                    <a:lstStyle/>
                    <a:p>
                      <a:pPr marL="0" marR="0" algn="ctr">
                        <a:lnSpc>
                          <a:spcPct val="115000"/>
                        </a:lnSpc>
                        <a:spcBef>
                          <a:spcPts val="0"/>
                        </a:spcBef>
                        <a:spcAft>
                          <a:spcPts val="0"/>
                        </a:spcAft>
                      </a:pPr>
                      <a:r>
                        <a:rPr lang="en-US" sz="900" dirty="0">
                          <a:effectLst/>
                        </a:rPr>
                        <a:t>1</a:t>
                      </a: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solidFill>
                      <a:srgbClr val="00B050"/>
                    </a:solidFill>
                  </a:tcPr>
                </a:tc>
                <a:tc>
                  <a:txBody>
                    <a:bodyPr/>
                    <a:lstStyle/>
                    <a:p>
                      <a:pPr marL="0" marR="0" algn="just">
                        <a:lnSpc>
                          <a:spcPct val="115000"/>
                        </a:lnSpc>
                        <a:spcBef>
                          <a:spcPts val="0"/>
                        </a:spcBef>
                        <a:spcAft>
                          <a:spcPts val="0"/>
                        </a:spcAft>
                      </a:pPr>
                      <a:r>
                        <a:rPr lang="en-US" sz="900">
                          <a:effectLst/>
                        </a:rPr>
                        <a:t>The Parties shall coordinate efforts to create and maintain a clean and organized work environment.</a:t>
                      </a:r>
                      <a:endParaRPr lang="en-US" sz="1050">
                        <a:effectLst/>
                      </a:endParaRPr>
                    </a:p>
                    <a:p>
                      <a:pPr marL="0" marR="0" algn="just">
                        <a:spcBef>
                          <a:spcPts val="0"/>
                        </a:spcBef>
                        <a:spcAft>
                          <a:spcPts val="0"/>
                        </a:spcAft>
                      </a:pPr>
                      <a:r>
                        <a:rPr lang="en-US" sz="900">
                          <a:effectLst/>
                        </a:rPr>
                        <a:t>Follow the GSI Safety Regulations. Complete the required GSI Safety Trainings.</a:t>
                      </a:r>
                      <a:endParaRPr lang="en-US" sz="1050">
                        <a:solidFill>
                          <a:srgbClr val="000000"/>
                        </a:solidFill>
                        <a:effectLst/>
                        <a:latin typeface="Arial" panose="020B0604020202020204" pitchFamily="34" charset="0"/>
                        <a:ea typeface="Calibri" panose="020F0502020204030204" pitchFamily="34" charset="0"/>
                      </a:endParaRPr>
                    </a:p>
                  </a:txBody>
                  <a:tcPr marL="38598" marR="38598" marT="0" marB="0" anchor="ctr"/>
                </a:tc>
                <a:tc>
                  <a:txBody>
                    <a:bodyPr/>
                    <a:lstStyle/>
                    <a:p>
                      <a:pPr marL="0" marR="0" algn="ctr">
                        <a:lnSpc>
                          <a:spcPct val="115000"/>
                        </a:lnSpc>
                        <a:spcBef>
                          <a:spcPts val="0"/>
                        </a:spcBef>
                        <a:spcAft>
                          <a:spcPts val="0"/>
                        </a:spcAft>
                      </a:pPr>
                      <a:r>
                        <a:rPr lang="en-US" sz="900">
                          <a:effectLst/>
                        </a:rPr>
                        <a:t>1</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tc>
                <a:tc>
                  <a:txBody>
                    <a:bodyPr/>
                    <a:lstStyle/>
                    <a:p>
                      <a:pPr marL="0" marR="0" algn="ctr">
                        <a:lnSpc>
                          <a:spcPct val="115000"/>
                        </a:lnSpc>
                        <a:spcBef>
                          <a:spcPts val="0"/>
                        </a:spcBef>
                        <a:spcAft>
                          <a:spcPts val="0"/>
                        </a:spcAft>
                      </a:pPr>
                      <a:r>
                        <a:rPr lang="en-US" sz="900">
                          <a:effectLst/>
                        </a:rPr>
                        <a:t>1</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tc>
                <a:tc>
                  <a:txBody>
                    <a:bodyPr/>
                    <a:lstStyle/>
                    <a:p>
                      <a:pPr marL="0" marR="0" algn="ctr">
                        <a:lnSpc>
                          <a:spcPct val="115000"/>
                        </a:lnSpc>
                        <a:spcBef>
                          <a:spcPts val="0"/>
                        </a:spcBef>
                        <a:spcAft>
                          <a:spcPts val="0"/>
                        </a:spcAft>
                      </a:pPr>
                      <a:r>
                        <a:rPr lang="en-US" sz="900" dirty="0">
                          <a:effectLst/>
                        </a:rPr>
                        <a:t>1</a:t>
                      </a: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598" marR="38598" marT="0" marB="0" anchor="ctr">
                    <a:solidFill>
                      <a:srgbClr val="00B050"/>
                    </a:solidFill>
                  </a:tcPr>
                </a:tc>
                <a:extLst>
                  <a:ext uri="{0D108BD9-81ED-4DB2-BD59-A6C34878D82A}">
                    <a16:rowId xmlns:a16="http://schemas.microsoft.com/office/drawing/2014/main" xmlns="" val="3871872701"/>
                  </a:ext>
                </a:extLst>
              </a:tr>
            </a:tbl>
          </a:graphicData>
        </a:graphic>
      </p:graphicFrame>
    </p:spTree>
    <p:extLst>
      <p:ext uri="{BB962C8B-B14F-4D97-AF65-F5344CB8AC3E}">
        <p14:creationId xmlns:p14="http://schemas.microsoft.com/office/powerpoint/2010/main" val="21599236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69848" y="645899"/>
            <a:ext cx="10058400" cy="5048320"/>
          </a:xfrm>
        </p:spPr>
        <p:txBody>
          <a:bodyPr>
            <a:normAutofit fontScale="47500" lnSpcReduction="20000"/>
          </a:bodyPr>
          <a:lstStyle/>
          <a:p>
            <a:pPr marL="0" indent="0">
              <a:buNone/>
            </a:pPr>
            <a:r>
              <a:rPr lang="en-US" sz="5100" b="1" cap="all" dirty="0"/>
              <a:t>Parameters inspection of scraper </a:t>
            </a:r>
            <a:r>
              <a:rPr lang="en-US" sz="5100" b="1" cap="all" dirty="0" smtClean="0"/>
              <a:t>elements</a:t>
            </a:r>
          </a:p>
          <a:p>
            <a:pPr marL="0" indent="0">
              <a:buNone/>
            </a:pPr>
            <a:r>
              <a:rPr lang="en-US" sz="3200" b="1" cap="all" dirty="0" smtClean="0"/>
              <a:t> </a:t>
            </a:r>
            <a:endParaRPr lang="en-US" sz="3200" b="1" cap="all" dirty="0"/>
          </a:p>
          <a:p>
            <a:pPr>
              <a:lnSpc>
                <a:spcPct val="120000"/>
              </a:lnSpc>
              <a:spcAft>
                <a:spcPts val="600"/>
              </a:spcAft>
            </a:pPr>
            <a:r>
              <a:rPr lang="en-US" sz="4500" dirty="0"/>
              <a:t>Length of the </a:t>
            </a:r>
            <a:r>
              <a:rPr lang="en-US" sz="4500" dirty="0" smtClean="0"/>
              <a:t>scraper;</a:t>
            </a:r>
            <a:endParaRPr lang="en-US" sz="4500" dirty="0"/>
          </a:p>
          <a:p>
            <a:pPr>
              <a:lnSpc>
                <a:spcPct val="120000"/>
              </a:lnSpc>
              <a:spcAft>
                <a:spcPts val="600"/>
              </a:spcAft>
            </a:pPr>
            <a:r>
              <a:rPr lang="en-US" sz="4500" dirty="0"/>
              <a:t>Limits of blades </a:t>
            </a:r>
            <a:r>
              <a:rPr lang="en-US" sz="4500" dirty="0" smtClean="0"/>
              <a:t>movement;</a:t>
            </a:r>
            <a:endParaRPr lang="en-US" sz="4500" dirty="0"/>
          </a:p>
          <a:p>
            <a:pPr>
              <a:lnSpc>
                <a:spcPct val="120000"/>
              </a:lnSpc>
              <a:spcAft>
                <a:spcPts val="600"/>
              </a:spcAft>
            </a:pPr>
            <a:r>
              <a:rPr lang="en-US" sz="4500" dirty="0"/>
              <a:t>Fidelity of operation of endpoint </a:t>
            </a:r>
            <a:r>
              <a:rPr lang="en-US" sz="4500" dirty="0" smtClean="0"/>
              <a:t>switches and potentiometer;</a:t>
            </a:r>
            <a:endParaRPr lang="en-US" sz="4500" dirty="0"/>
          </a:p>
          <a:p>
            <a:pPr>
              <a:lnSpc>
                <a:spcPct val="120000"/>
              </a:lnSpc>
              <a:spcAft>
                <a:spcPts val="600"/>
              </a:spcAft>
            </a:pPr>
            <a:r>
              <a:rPr lang="en-US" sz="4500" dirty="0"/>
              <a:t>Examination of slits between opposite blades in final </a:t>
            </a:r>
            <a:r>
              <a:rPr lang="en-US" sz="4500" dirty="0" smtClean="0"/>
              <a:t>position;.</a:t>
            </a:r>
            <a:endParaRPr lang="en-US" sz="4500" dirty="0"/>
          </a:p>
          <a:p>
            <a:pPr>
              <a:lnSpc>
                <a:spcPct val="120000"/>
              </a:lnSpc>
              <a:spcAft>
                <a:spcPts val="600"/>
              </a:spcAft>
            </a:pPr>
            <a:r>
              <a:rPr lang="en-US" sz="4500" dirty="0"/>
              <a:t>The correspondence between measured and real position of </a:t>
            </a:r>
            <a:r>
              <a:rPr lang="en-US" sz="4500" dirty="0" smtClean="0"/>
              <a:t>the; blades;</a:t>
            </a:r>
            <a:endParaRPr lang="en-US" sz="4500" dirty="0"/>
          </a:p>
          <a:p>
            <a:pPr>
              <a:lnSpc>
                <a:spcPct val="120000"/>
              </a:lnSpc>
              <a:spcAft>
                <a:spcPts val="600"/>
              </a:spcAft>
            </a:pPr>
            <a:r>
              <a:rPr lang="en-US" sz="4500" dirty="0"/>
              <a:t>The complete time of the insertion of the </a:t>
            </a:r>
            <a:r>
              <a:rPr lang="en-US" sz="4500" dirty="0" smtClean="0"/>
              <a:t>blades.</a:t>
            </a:r>
            <a:endParaRPr lang="en-US" sz="4500" dirty="0"/>
          </a:p>
          <a:p>
            <a:endParaRPr lang="ru-RU" dirty="0"/>
          </a:p>
        </p:txBody>
      </p:sp>
      <p:sp>
        <p:nvSpPr>
          <p:cNvPr id="4" name="Номер слайда 3"/>
          <p:cNvSpPr>
            <a:spLocks noGrp="1"/>
          </p:cNvSpPr>
          <p:nvPr>
            <p:ph type="sldNum" sz="quarter" idx="12"/>
          </p:nvPr>
        </p:nvSpPr>
        <p:spPr/>
        <p:txBody>
          <a:bodyPr/>
          <a:lstStyle/>
          <a:p>
            <a:fld id="{286FC162-3509-47B0-8EE8-F62AB4E3636B}" type="slidenum">
              <a:rPr lang="en-US" smtClean="0"/>
              <a:t>26</a:t>
            </a:fld>
            <a:endParaRPr lang="en-US"/>
          </a:p>
        </p:txBody>
      </p:sp>
    </p:spTree>
    <p:extLst>
      <p:ext uri="{BB962C8B-B14F-4D97-AF65-F5344CB8AC3E}">
        <p14:creationId xmlns:p14="http://schemas.microsoft.com/office/powerpoint/2010/main" val="706476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22514" y="302964"/>
            <a:ext cx="11435938" cy="718313"/>
          </a:xfrm>
        </p:spPr>
        <p:txBody>
          <a:bodyPr>
            <a:normAutofit fontScale="90000"/>
          </a:bodyPr>
          <a:lstStyle/>
          <a:p>
            <a:r>
              <a:rPr lang="en-US" dirty="0"/>
              <a:t>F</a:t>
            </a:r>
            <a:r>
              <a:rPr lang="en-US" dirty="0" smtClean="0"/>
              <a:t>DR </a:t>
            </a:r>
            <a:r>
              <a:rPr lang="en-US" dirty="0" smtClean="0"/>
              <a:t>documentation</a:t>
            </a:r>
            <a:r>
              <a:rPr lang="ru-RU" dirty="0"/>
              <a:t> </a:t>
            </a:r>
            <a:r>
              <a:rPr lang="en-US" dirty="0" smtClean="0">
                <a:solidFill>
                  <a:srgbClr val="00B050"/>
                </a:solidFill>
              </a:rPr>
              <a:t>for Beam Scraper</a:t>
            </a:r>
            <a:endParaRPr lang="ru-RU" dirty="0">
              <a:solidFill>
                <a:srgbClr val="00B050"/>
              </a:solidFill>
            </a:endParaRPr>
          </a:p>
        </p:txBody>
      </p:sp>
      <p:sp>
        <p:nvSpPr>
          <p:cNvPr id="3" name="Подзаголовок 2"/>
          <p:cNvSpPr>
            <a:spLocks noGrp="1"/>
          </p:cNvSpPr>
          <p:nvPr>
            <p:ph type="subTitle" idx="1"/>
          </p:nvPr>
        </p:nvSpPr>
        <p:spPr>
          <a:xfrm>
            <a:off x="152400" y="1068777"/>
            <a:ext cx="11927773" cy="5611093"/>
          </a:xfrm>
        </p:spPr>
        <p:txBody>
          <a:bodyPr>
            <a:noAutofit/>
          </a:bodyPr>
          <a:lstStyle/>
          <a:p>
            <a:pPr algn="l" fontAlgn="ctr">
              <a:lnSpc>
                <a:spcPct val="110000"/>
              </a:lnSpc>
              <a:spcBef>
                <a:spcPts val="0"/>
              </a:spcBef>
            </a:pPr>
            <a:r>
              <a:rPr lang="en-US" sz="1700" dirty="0"/>
              <a:t>The Detailed Specification is outlined in </a:t>
            </a:r>
            <a:r>
              <a:rPr lang="en-US" sz="1700" dirty="0" smtClean="0"/>
              <a:t>EDMS =&gt; </a:t>
            </a:r>
            <a:r>
              <a:rPr lang="en-US" sz="1800" dirty="0" smtClean="0">
                <a:hlinkClick r:id="rId2"/>
              </a:rPr>
              <a:t>https</a:t>
            </a:r>
            <a:r>
              <a:rPr lang="en-US" sz="1800" dirty="0">
                <a:hlinkClick r:id="rId2"/>
              </a:rPr>
              <a:t>://</a:t>
            </a:r>
            <a:r>
              <a:rPr lang="en-US" sz="1800" dirty="0" smtClean="0">
                <a:hlinkClick r:id="rId2"/>
              </a:rPr>
              <a:t>edms.cern.ch/document/1577945/1.8</a:t>
            </a:r>
            <a:endParaRPr lang="en-US" sz="1800" dirty="0" smtClean="0"/>
          </a:p>
          <a:p>
            <a:pPr algn="l" fontAlgn="ctr">
              <a:lnSpc>
                <a:spcPct val="110000"/>
              </a:lnSpc>
              <a:spcBef>
                <a:spcPts val="0"/>
              </a:spcBef>
            </a:pPr>
            <a:endParaRPr lang="en-US" sz="1700" dirty="0" smtClean="0"/>
          </a:p>
          <a:p>
            <a:pPr algn="l" fontAlgn="ctr">
              <a:lnSpc>
                <a:spcPct val="110000"/>
              </a:lnSpc>
              <a:spcBef>
                <a:spcPts val="0"/>
              </a:spcBef>
            </a:pPr>
            <a:r>
              <a:rPr lang="en-US" sz="1700" dirty="0" smtClean="0"/>
              <a:t>The </a:t>
            </a:r>
            <a:r>
              <a:rPr lang="en-US" sz="1700" dirty="0" smtClean="0"/>
              <a:t>set of documents for the </a:t>
            </a:r>
            <a:r>
              <a:rPr lang="en-US" sz="1700" i="1" dirty="0" err="1" smtClean="0">
                <a:solidFill>
                  <a:srgbClr val="00B050"/>
                </a:solidFill>
              </a:rPr>
              <a:t>CR_Beam</a:t>
            </a:r>
            <a:r>
              <a:rPr lang="en-US" sz="1700" i="1" dirty="0" smtClean="0">
                <a:solidFill>
                  <a:srgbClr val="00B050"/>
                </a:solidFill>
              </a:rPr>
              <a:t> Scraper </a:t>
            </a:r>
            <a:r>
              <a:rPr lang="en-US" sz="1700" dirty="0" smtClean="0"/>
              <a:t>is </a:t>
            </a:r>
            <a:r>
              <a:rPr lang="en-US" sz="1700" dirty="0" smtClean="0"/>
              <a:t>given in </a:t>
            </a:r>
            <a:r>
              <a:rPr lang="en-US" sz="1700" dirty="0" smtClean="0"/>
              <a:t>EDMS</a:t>
            </a:r>
          </a:p>
          <a:p>
            <a:pPr algn="l" fontAlgn="ctr">
              <a:lnSpc>
                <a:spcPct val="110000"/>
              </a:lnSpc>
              <a:spcBef>
                <a:spcPts val="0"/>
              </a:spcBef>
            </a:pPr>
            <a:endParaRPr lang="en-US" sz="1800" dirty="0" smtClean="0"/>
          </a:p>
          <a:p>
            <a:pPr algn="l" fontAlgn="ctr">
              <a:lnSpc>
                <a:spcPct val="110000"/>
              </a:lnSpc>
              <a:spcBef>
                <a:spcPts val="0"/>
              </a:spcBef>
            </a:pPr>
            <a:r>
              <a:rPr lang="en-US" sz="1800" dirty="0" err="1" smtClean="0"/>
              <a:t>CR_Beam</a:t>
            </a:r>
            <a:r>
              <a:rPr lang="en-US" sz="1800" dirty="0" smtClean="0"/>
              <a:t> </a:t>
            </a:r>
            <a:r>
              <a:rPr lang="en-US" sz="1800" dirty="0"/>
              <a:t>Scraper Type-1 </a:t>
            </a:r>
            <a:r>
              <a:rPr lang="en-US" sz="1800" dirty="0" smtClean="0"/>
              <a:t>AID:0002492</a:t>
            </a:r>
          </a:p>
          <a:p>
            <a:pPr algn="l" fontAlgn="ctr">
              <a:lnSpc>
                <a:spcPct val="110000"/>
              </a:lnSpc>
              <a:spcBef>
                <a:spcPts val="0"/>
              </a:spcBef>
            </a:pPr>
            <a:r>
              <a:rPr lang="en-US" sz="1800" dirty="0" smtClean="0"/>
              <a:t>Mechanics </a:t>
            </a:r>
            <a:r>
              <a:rPr lang="en-US" sz="1800" dirty="0"/>
              <a:t>- 3D model [</a:t>
            </a:r>
            <a:r>
              <a:rPr lang="en-US" sz="1800" dirty="0" smtClean="0"/>
              <a:t>AID:0002492] =&gt; </a:t>
            </a:r>
            <a:r>
              <a:rPr lang="en-US" sz="1800" dirty="0" smtClean="0">
                <a:hlinkClick r:id="rId3"/>
              </a:rPr>
              <a:t>https</a:t>
            </a:r>
            <a:r>
              <a:rPr lang="en-US" sz="1800" dirty="0">
                <a:hlinkClick r:id="rId3"/>
              </a:rPr>
              <a:t>://</a:t>
            </a:r>
            <a:r>
              <a:rPr lang="en-US" sz="1800" dirty="0" smtClean="0">
                <a:hlinkClick r:id="rId3"/>
              </a:rPr>
              <a:t>edms.cern.ch/document/2150209/1</a:t>
            </a:r>
            <a:endParaRPr lang="en-US" sz="1800" dirty="0" smtClean="0"/>
          </a:p>
          <a:p>
            <a:pPr algn="l" fontAlgn="ctr">
              <a:lnSpc>
                <a:spcPct val="110000"/>
              </a:lnSpc>
              <a:spcBef>
                <a:spcPts val="0"/>
              </a:spcBef>
            </a:pPr>
            <a:r>
              <a:rPr lang="en-US" sz="1800" dirty="0" smtClean="0"/>
              <a:t>Mechanics </a:t>
            </a:r>
            <a:r>
              <a:rPr lang="en-US" sz="1800" dirty="0"/>
              <a:t>- 2D drawings and BoM [AID:0002492</a:t>
            </a:r>
            <a:r>
              <a:rPr lang="en-US" sz="1800" dirty="0" smtClean="0"/>
              <a:t>] =&gt; </a:t>
            </a:r>
            <a:r>
              <a:rPr lang="en-US" sz="1800" dirty="0" smtClean="0">
                <a:hlinkClick r:id="rId4"/>
              </a:rPr>
              <a:t>https</a:t>
            </a:r>
            <a:r>
              <a:rPr lang="en-US" sz="1800" dirty="0">
                <a:hlinkClick r:id="rId4"/>
              </a:rPr>
              <a:t>://</a:t>
            </a:r>
            <a:r>
              <a:rPr lang="en-US" sz="1800" dirty="0" smtClean="0">
                <a:hlinkClick r:id="rId4"/>
              </a:rPr>
              <a:t>edms.cern.ch/document/2150210/1</a:t>
            </a:r>
            <a:endParaRPr lang="en-US" sz="1800" dirty="0" smtClean="0"/>
          </a:p>
          <a:p>
            <a:pPr algn="l" fontAlgn="ctr">
              <a:lnSpc>
                <a:spcPct val="110000"/>
              </a:lnSpc>
              <a:spcBef>
                <a:spcPts val="0"/>
              </a:spcBef>
            </a:pPr>
            <a:r>
              <a:rPr lang="en-US" sz="1800" dirty="0" smtClean="0"/>
              <a:t>Test </a:t>
            </a:r>
            <a:r>
              <a:rPr lang="en-US" sz="1800" dirty="0"/>
              <a:t>plan [</a:t>
            </a:r>
            <a:r>
              <a:rPr lang="en-US" sz="1800" dirty="0" smtClean="0"/>
              <a:t>AID:0002492] =&gt; </a:t>
            </a:r>
            <a:r>
              <a:rPr lang="en-US" sz="1800" dirty="0" smtClean="0">
                <a:hlinkClick r:id="rId5"/>
              </a:rPr>
              <a:t>https</a:t>
            </a:r>
            <a:r>
              <a:rPr lang="en-US" sz="1800" dirty="0">
                <a:hlinkClick r:id="rId5"/>
              </a:rPr>
              <a:t>://</a:t>
            </a:r>
            <a:r>
              <a:rPr lang="en-US" sz="1800" dirty="0" smtClean="0">
                <a:hlinkClick r:id="rId5"/>
              </a:rPr>
              <a:t>edms.cern.ch/document/2150205/1</a:t>
            </a:r>
            <a:endParaRPr lang="en-US" sz="1800" dirty="0" smtClean="0"/>
          </a:p>
          <a:p>
            <a:pPr algn="l" fontAlgn="ctr">
              <a:lnSpc>
                <a:spcPct val="110000"/>
              </a:lnSpc>
              <a:spcBef>
                <a:spcPts val="0"/>
              </a:spcBef>
            </a:pPr>
            <a:r>
              <a:rPr lang="en-US" sz="1800" dirty="0" smtClean="0"/>
              <a:t>Risk </a:t>
            </a:r>
            <a:r>
              <a:rPr lang="en-US" sz="1800" dirty="0"/>
              <a:t>analysis and hazard analysis [</a:t>
            </a:r>
            <a:r>
              <a:rPr lang="en-US" sz="1800" dirty="0" smtClean="0"/>
              <a:t>AID:0002492] =&gt; </a:t>
            </a:r>
            <a:r>
              <a:rPr lang="en-US" sz="1800" dirty="0" smtClean="0">
                <a:hlinkClick r:id="rId6"/>
              </a:rPr>
              <a:t>https</a:t>
            </a:r>
            <a:r>
              <a:rPr lang="en-US" sz="1800" dirty="0">
                <a:hlinkClick r:id="rId6"/>
              </a:rPr>
              <a:t>://</a:t>
            </a:r>
            <a:r>
              <a:rPr lang="en-US" sz="1800" dirty="0" smtClean="0">
                <a:hlinkClick r:id="rId6"/>
              </a:rPr>
              <a:t>edms.cern.ch/document/2150201/1</a:t>
            </a:r>
            <a:endParaRPr lang="en-US" sz="1800" dirty="0" smtClean="0"/>
          </a:p>
          <a:p>
            <a:pPr algn="l" fontAlgn="ctr">
              <a:lnSpc>
                <a:spcPct val="110000"/>
              </a:lnSpc>
              <a:spcBef>
                <a:spcPts val="0"/>
              </a:spcBef>
            </a:pPr>
            <a:r>
              <a:rPr lang="en-US" sz="1800" dirty="0" smtClean="0"/>
              <a:t>Operating </a:t>
            </a:r>
            <a:r>
              <a:rPr lang="en-US" sz="1800" dirty="0"/>
              <a:t>manual / user manual [</a:t>
            </a:r>
            <a:r>
              <a:rPr lang="en-US" sz="1800" dirty="0" smtClean="0"/>
              <a:t>AID:0002492] =&gt; </a:t>
            </a:r>
            <a:r>
              <a:rPr lang="en-US" sz="1800" dirty="0" smtClean="0">
                <a:hlinkClick r:id="rId7"/>
              </a:rPr>
              <a:t>https</a:t>
            </a:r>
            <a:r>
              <a:rPr lang="en-US" sz="1800" dirty="0">
                <a:hlinkClick r:id="rId7"/>
              </a:rPr>
              <a:t>://</a:t>
            </a:r>
            <a:r>
              <a:rPr lang="en-US" sz="1800" dirty="0" smtClean="0">
                <a:hlinkClick r:id="rId7"/>
              </a:rPr>
              <a:t>edms.cern.ch/document/2150203/1</a:t>
            </a:r>
            <a:endParaRPr lang="en-US" sz="1800" dirty="0" smtClean="0"/>
          </a:p>
          <a:p>
            <a:pPr algn="l" fontAlgn="ctr">
              <a:lnSpc>
                <a:spcPct val="110000"/>
              </a:lnSpc>
              <a:spcBef>
                <a:spcPts val="0"/>
              </a:spcBef>
            </a:pPr>
            <a:endParaRPr lang="en-US" sz="1800" dirty="0"/>
          </a:p>
          <a:p>
            <a:pPr algn="l" fontAlgn="ctr">
              <a:lnSpc>
                <a:spcPct val="110000"/>
              </a:lnSpc>
              <a:spcBef>
                <a:spcPts val="0"/>
              </a:spcBef>
            </a:pPr>
            <a:r>
              <a:rPr lang="en-US" sz="1800" dirty="0" err="1"/>
              <a:t>CR_Beam</a:t>
            </a:r>
            <a:r>
              <a:rPr lang="en-US" sz="1800" dirty="0"/>
              <a:t> Scraper Type-2 </a:t>
            </a:r>
            <a:r>
              <a:rPr lang="en-US" sz="1800" dirty="0" smtClean="0"/>
              <a:t>AID:0002496</a:t>
            </a:r>
          </a:p>
          <a:p>
            <a:pPr algn="l" fontAlgn="ctr">
              <a:lnSpc>
                <a:spcPct val="110000"/>
              </a:lnSpc>
              <a:spcBef>
                <a:spcPts val="0"/>
              </a:spcBef>
            </a:pPr>
            <a:r>
              <a:rPr lang="en-US" sz="1800" dirty="0" smtClean="0"/>
              <a:t>Mechanics </a:t>
            </a:r>
            <a:r>
              <a:rPr lang="en-US" sz="1800" dirty="0"/>
              <a:t>- 3D model [</a:t>
            </a:r>
            <a:r>
              <a:rPr lang="en-US" sz="1800" dirty="0" smtClean="0"/>
              <a:t>AID:0002496] =&gt; </a:t>
            </a:r>
            <a:r>
              <a:rPr lang="en-US" sz="1800" dirty="0" smtClean="0">
                <a:hlinkClick r:id="rId8"/>
              </a:rPr>
              <a:t>https</a:t>
            </a:r>
            <a:r>
              <a:rPr lang="en-US" sz="1800" dirty="0">
                <a:hlinkClick r:id="rId8"/>
              </a:rPr>
              <a:t>://</a:t>
            </a:r>
            <a:r>
              <a:rPr lang="en-US" sz="1800" dirty="0" smtClean="0">
                <a:hlinkClick r:id="rId8"/>
              </a:rPr>
              <a:t>edms.cern.ch/document/2150243/1</a:t>
            </a:r>
            <a:endParaRPr lang="en-US" sz="1800" dirty="0" smtClean="0"/>
          </a:p>
          <a:p>
            <a:pPr algn="l" fontAlgn="ctr">
              <a:lnSpc>
                <a:spcPct val="110000"/>
              </a:lnSpc>
              <a:spcBef>
                <a:spcPts val="0"/>
              </a:spcBef>
            </a:pPr>
            <a:r>
              <a:rPr lang="en-US" sz="1800" dirty="0" smtClean="0"/>
              <a:t>Mechanics </a:t>
            </a:r>
            <a:r>
              <a:rPr lang="en-US" sz="1800" dirty="0"/>
              <a:t>- 2D drawings and BoM [</a:t>
            </a:r>
            <a:r>
              <a:rPr lang="en-US" sz="1800" dirty="0" smtClean="0"/>
              <a:t>AID:0002496] =&gt; </a:t>
            </a:r>
            <a:r>
              <a:rPr lang="en-US" sz="1800" dirty="0" smtClean="0">
                <a:hlinkClick r:id="rId9"/>
              </a:rPr>
              <a:t>https</a:t>
            </a:r>
            <a:r>
              <a:rPr lang="en-US" sz="1800" dirty="0">
                <a:hlinkClick r:id="rId9"/>
              </a:rPr>
              <a:t>://</a:t>
            </a:r>
            <a:r>
              <a:rPr lang="en-US" sz="1800" dirty="0" smtClean="0">
                <a:hlinkClick r:id="rId9"/>
              </a:rPr>
              <a:t>edms.cern.ch/document/2150244/1</a:t>
            </a:r>
            <a:endParaRPr lang="en-US" sz="1800" dirty="0" smtClean="0"/>
          </a:p>
          <a:p>
            <a:pPr algn="l" fontAlgn="ctr">
              <a:lnSpc>
                <a:spcPct val="110000"/>
              </a:lnSpc>
              <a:spcBef>
                <a:spcPts val="0"/>
              </a:spcBef>
            </a:pPr>
            <a:r>
              <a:rPr lang="en-US" sz="1700" dirty="0"/>
              <a:t>Test plan [AID:0002496</a:t>
            </a:r>
            <a:r>
              <a:rPr lang="en-US" sz="1700" dirty="0" smtClean="0"/>
              <a:t>] =&gt; </a:t>
            </a:r>
            <a:r>
              <a:rPr lang="en-US" sz="1700" dirty="0" smtClean="0">
                <a:hlinkClick r:id="rId10"/>
              </a:rPr>
              <a:t>https</a:t>
            </a:r>
            <a:r>
              <a:rPr lang="en-US" sz="1700" dirty="0">
                <a:hlinkClick r:id="rId10"/>
              </a:rPr>
              <a:t>://</a:t>
            </a:r>
            <a:r>
              <a:rPr lang="en-US" sz="1700" dirty="0" smtClean="0">
                <a:hlinkClick r:id="rId10"/>
              </a:rPr>
              <a:t>edms.cern.ch/document/2150239/1</a:t>
            </a:r>
            <a:endParaRPr lang="en-US" sz="1700" dirty="0" smtClean="0"/>
          </a:p>
          <a:p>
            <a:pPr algn="l" fontAlgn="ctr">
              <a:lnSpc>
                <a:spcPct val="110000"/>
              </a:lnSpc>
              <a:spcBef>
                <a:spcPts val="0"/>
              </a:spcBef>
            </a:pPr>
            <a:r>
              <a:rPr lang="en-US" sz="1700" dirty="0" smtClean="0"/>
              <a:t>Risk </a:t>
            </a:r>
            <a:r>
              <a:rPr lang="en-US" sz="1700" dirty="0"/>
              <a:t>analysis and hazard analysis [</a:t>
            </a:r>
            <a:r>
              <a:rPr lang="en-US" sz="1700" dirty="0" smtClean="0"/>
              <a:t>AID:0002496] =&gt; </a:t>
            </a:r>
            <a:r>
              <a:rPr lang="en-US" sz="1700" dirty="0" smtClean="0">
                <a:hlinkClick r:id="rId11"/>
              </a:rPr>
              <a:t>https</a:t>
            </a:r>
            <a:r>
              <a:rPr lang="en-US" sz="1700" dirty="0">
                <a:hlinkClick r:id="rId11"/>
              </a:rPr>
              <a:t>://</a:t>
            </a:r>
            <a:r>
              <a:rPr lang="en-US" sz="1700" dirty="0" smtClean="0">
                <a:hlinkClick r:id="rId11"/>
              </a:rPr>
              <a:t>edms.cern.ch/document/2150235/1</a:t>
            </a:r>
            <a:endParaRPr lang="en-US" sz="1700" dirty="0" smtClean="0"/>
          </a:p>
          <a:p>
            <a:pPr algn="l" fontAlgn="ctr">
              <a:lnSpc>
                <a:spcPct val="110000"/>
              </a:lnSpc>
              <a:spcBef>
                <a:spcPts val="0"/>
              </a:spcBef>
            </a:pPr>
            <a:r>
              <a:rPr lang="en-US" sz="1700" dirty="0" smtClean="0"/>
              <a:t>Operating </a:t>
            </a:r>
            <a:r>
              <a:rPr lang="en-US" sz="1700" dirty="0"/>
              <a:t>manual / user manual [</a:t>
            </a:r>
            <a:r>
              <a:rPr lang="en-US" sz="1700" dirty="0" smtClean="0"/>
              <a:t>AID:0002496] =&gt; </a:t>
            </a:r>
            <a:r>
              <a:rPr lang="en-US" sz="1700" dirty="0" smtClean="0">
                <a:hlinkClick r:id="rId12"/>
              </a:rPr>
              <a:t>https</a:t>
            </a:r>
            <a:r>
              <a:rPr lang="en-US" sz="1700" dirty="0">
                <a:hlinkClick r:id="rId12"/>
              </a:rPr>
              <a:t>://</a:t>
            </a:r>
            <a:r>
              <a:rPr lang="en-US" sz="1700" dirty="0" smtClean="0">
                <a:hlinkClick r:id="rId12"/>
              </a:rPr>
              <a:t>edms.cern.ch/document/2150237/1</a:t>
            </a:r>
            <a:endParaRPr lang="en-US" sz="1700" dirty="0" smtClean="0"/>
          </a:p>
        </p:txBody>
      </p:sp>
    </p:spTree>
    <p:extLst>
      <p:ext uri="{BB962C8B-B14F-4D97-AF65-F5344CB8AC3E}">
        <p14:creationId xmlns:p14="http://schemas.microsoft.com/office/powerpoint/2010/main" val="38911518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22514" y="302964"/>
            <a:ext cx="11435938" cy="718313"/>
          </a:xfrm>
        </p:spPr>
        <p:txBody>
          <a:bodyPr>
            <a:normAutofit fontScale="90000"/>
          </a:bodyPr>
          <a:lstStyle/>
          <a:p>
            <a:r>
              <a:rPr lang="en-US" dirty="0"/>
              <a:t>F</a:t>
            </a:r>
            <a:r>
              <a:rPr lang="en-US" dirty="0" smtClean="0"/>
              <a:t>DR </a:t>
            </a:r>
            <a:r>
              <a:rPr lang="en-US" dirty="0" smtClean="0"/>
              <a:t>documentation</a:t>
            </a:r>
            <a:r>
              <a:rPr lang="ru-RU" dirty="0"/>
              <a:t> </a:t>
            </a:r>
            <a:r>
              <a:rPr lang="en-US" dirty="0" smtClean="0">
                <a:solidFill>
                  <a:srgbClr val="00B050"/>
                </a:solidFill>
              </a:rPr>
              <a:t>for Beam Scraper</a:t>
            </a:r>
            <a:endParaRPr lang="ru-RU" dirty="0">
              <a:solidFill>
                <a:srgbClr val="00B050"/>
              </a:solidFill>
            </a:endParaRPr>
          </a:p>
        </p:txBody>
      </p:sp>
      <p:sp>
        <p:nvSpPr>
          <p:cNvPr id="3" name="Подзаголовок 2"/>
          <p:cNvSpPr>
            <a:spLocks noGrp="1"/>
          </p:cNvSpPr>
          <p:nvPr>
            <p:ph type="subTitle" idx="1"/>
          </p:nvPr>
        </p:nvSpPr>
        <p:spPr>
          <a:xfrm>
            <a:off x="152400" y="1068777"/>
            <a:ext cx="11927773" cy="5611093"/>
          </a:xfrm>
        </p:spPr>
        <p:txBody>
          <a:bodyPr>
            <a:noAutofit/>
          </a:bodyPr>
          <a:lstStyle/>
          <a:p>
            <a:pPr algn="l" fontAlgn="ctr">
              <a:lnSpc>
                <a:spcPct val="110000"/>
              </a:lnSpc>
              <a:spcBef>
                <a:spcPts val="0"/>
              </a:spcBef>
            </a:pPr>
            <a:r>
              <a:rPr lang="en-US" sz="1700" dirty="0"/>
              <a:t>The Detailed Specification is outlined in </a:t>
            </a:r>
            <a:r>
              <a:rPr lang="en-US" sz="1700" dirty="0" smtClean="0"/>
              <a:t>EDMS =&gt; </a:t>
            </a:r>
            <a:r>
              <a:rPr lang="en-US" sz="1800" dirty="0" smtClean="0">
                <a:hlinkClick r:id="rId2"/>
              </a:rPr>
              <a:t>https</a:t>
            </a:r>
            <a:r>
              <a:rPr lang="en-US" sz="1800" dirty="0">
                <a:hlinkClick r:id="rId2"/>
              </a:rPr>
              <a:t>://</a:t>
            </a:r>
            <a:r>
              <a:rPr lang="en-US" sz="1800" dirty="0" smtClean="0">
                <a:hlinkClick r:id="rId2"/>
              </a:rPr>
              <a:t>edms.cern.ch/document/1577945/1.8</a:t>
            </a:r>
            <a:endParaRPr lang="en-US" sz="1800" dirty="0" smtClean="0"/>
          </a:p>
          <a:p>
            <a:pPr algn="l" fontAlgn="ctr">
              <a:lnSpc>
                <a:spcPct val="110000"/>
              </a:lnSpc>
              <a:spcBef>
                <a:spcPts val="0"/>
              </a:spcBef>
            </a:pPr>
            <a:endParaRPr lang="en-US" sz="1700" dirty="0" smtClean="0"/>
          </a:p>
          <a:p>
            <a:pPr algn="l" fontAlgn="ctr">
              <a:lnSpc>
                <a:spcPct val="110000"/>
              </a:lnSpc>
              <a:spcBef>
                <a:spcPts val="0"/>
              </a:spcBef>
            </a:pPr>
            <a:r>
              <a:rPr lang="en-US" sz="1700" dirty="0" smtClean="0"/>
              <a:t>The </a:t>
            </a:r>
            <a:r>
              <a:rPr lang="en-US" sz="1700" dirty="0" smtClean="0"/>
              <a:t>set of documents for the </a:t>
            </a:r>
            <a:r>
              <a:rPr lang="en-US" sz="1700" i="1" dirty="0" err="1" smtClean="0">
                <a:solidFill>
                  <a:srgbClr val="00B050"/>
                </a:solidFill>
              </a:rPr>
              <a:t>CR_Beam</a:t>
            </a:r>
            <a:r>
              <a:rPr lang="en-US" sz="1700" i="1" dirty="0" smtClean="0">
                <a:solidFill>
                  <a:srgbClr val="00B050"/>
                </a:solidFill>
              </a:rPr>
              <a:t> Scraper </a:t>
            </a:r>
            <a:r>
              <a:rPr lang="en-US" sz="1700" dirty="0" smtClean="0"/>
              <a:t>is </a:t>
            </a:r>
            <a:r>
              <a:rPr lang="en-US" sz="1700" dirty="0" smtClean="0"/>
              <a:t>given in </a:t>
            </a:r>
            <a:r>
              <a:rPr lang="en-US" sz="1700" dirty="0" smtClean="0"/>
              <a:t>EDMS</a:t>
            </a:r>
          </a:p>
          <a:p>
            <a:pPr algn="l" fontAlgn="ctr">
              <a:lnSpc>
                <a:spcPct val="110000"/>
              </a:lnSpc>
              <a:spcBef>
                <a:spcPts val="0"/>
              </a:spcBef>
            </a:pPr>
            <a:endParaRPr lang="en-US" sz="1800" dirty="0" smtClean="0"/>
          </a:p>
          <a:p>
            <a:pPr algn="l">
              <a:lnSpc>
                <a:spcPct val="110000"/>
              </a:lnSpc>
              <a:spcBef>
                <a:spcPts val="0"/>
              </a:spcBef>
            </a:pPr>
            <a:r>
              <a:rPr lang="en-US" sz="1700" dirty="0" smtClean="0"/>
              <a:t>Also </a:t>
            </a:r>
            <a:r>
              <a:rPr lang="en-US" sz="1700" dirty="0" smtClean="0"/>
              <a:t>the corresponding sets of documents have been uploaded for the following assigned AIDs</a:t>
            </a:r>
          </a:p>
          <a:p>
            <a:pPr algn="l">
              <a:lnSpc>
                <a:spcPct val="110000"/>
              </a:lnSpc>
              <a:spcBef>
                <a:spcPts val="0"/>
              </a:spcBef>
            </a:pPr>
            <a:r>
              <a:rPr lang="en-US" sz="1700" i="1" dirty="0" err="1" smtClean="0">
                <a:solidFill>
                  <a:srgbClr val="00B050"/>
                </a:solidFill>
              </a:rPr>
              <a:t>CR_Beam</a:t>
            </a:r>
            <a:r>
              <a:rPr lang="en-US" sz="1700" i="1" dirty="0" smtClean="0">
                <a:solidFill>
                  <a:srgbClr val="00B050"/>
                </a:solidFill>
              </a:rPr>
              <a:t> Scraper Type-2 (AID:0002496); </a:t>
            </a:r>
          </a:p>
          <a:p>
            <a:pPr algn="l">
              <a:lnSpc>
                <a:spcPct val="110000"/>
              </a:lnSpc>
              <a:spcBef>
                <a:spcPts val="0"/>
              </a:spcBef>
            </a:pPr>
            <a:r>
              <a:rPr lang="en-US" sz="1700" i="1" dirty="0" err="1" smtClean="0">
                <a:solidFill>
                  <a:srgbClr val="00B050"/>
                </a:solidFill>
              </a:rPr>
              <a:t>CR_Vacuum</a:t>
            </a:r>
            <a:r>
              <a:rPr lang="en-US" sz="1700" i="1" dirty="0" smtClean="0">
                <a:solidFill>
                  <a:srgbClr val="00B050"/>
                </a:solidFill>
              </a:rPr>
              <a:t> Chamber, Mechanics others for </a:t>
            </a:r>
            <a:r>
              <a:rPr lang="en-US" sz="1700" i="1" dirty="0" err="1" smtClean="0">
                <a:solidFill>
                  <a:srgbClr val="00B050"/>
                </a:solidFill>
              </a:rPr>
              <a:t>CR_Beam</a:t>
            </a:r>
            <a:r>
              <a:rPr lang="en-US" sz="1700" i="1" dirty="0" smtClean="0">
                <a:solidFill>
                  <a:srgbClr val="00B050"/>
                </a:solidFill>
              </a:rPr>
              <a:t> Scraper Type-1 (AID:0002493); </a:t>
            </a:r>
          </a:p>
          <a:p>
            <a:pPr algn="l">
              <a:lnSpc>
                <a:spcPct val="110000"/>
              </a:lnSpc>
              <a:spcBef>
                <a:spcPts val="0"/>
              </a:spcBef>
            </a:pPr>
            <a:r>
              <a:rPr lang="en-US" sz="1700" i="1" dirty="0" err="1" smtClean="0">
                <a:solidFill>
                  <a:srgbClr val="00B050"/>
                </a:solidFill>
              </a:rPr>
              <a:t>CR_Stepping</a:t>
            </a:r>
            <a:r>
              <a:rPr lang="en-US" sz="1700" i="1" dirty="0" smtClean="0">
                <a:solidFill>
                  <a:srgbClr val="00B050"/>
                </a:solidFill>
              </a:rPr>
              <a:t>-motor Drive for </a:t>
            </a:r>
            <a:r>
              <a:rPr lang="en-US" sz="1700" i="1" dirty="0" err="1" smtClean="0">
                <a:solidFill>
                  <a:srgbClr val="00B050"/>
                </a:solidFill>
              </a:rPr>
              <a:t>CR_Beam</a:t>
            </a:r>
            <a:r>
              <a:rPr lang="en-US" sz="1700" i="1" dirty="0" smtClean="0">
                <a:solidFill>
                  <a:srgbClr val="00B050"/>
                </a:solidFill>
              </a:rPr>
              <a:t> Scraper Type-1 (AID:0002494); </a:t>
            </a:r>
          </a:p>
          <a:p>
            <a:pPr algn="l">
              <a:lnSpc>
                <a:spcPct val="110000"/>
              </a:lnSpc>
              <a:spcBef>
                <a:spcPts val="0"/>
              </a:spcBef>
            </a:pPr>
            <a:r>
              <a:rPr lang="en-US" sz="1700" i="1" dirty="0" err="1" smtClean="0">
                <a:solidFill>
                  <a:srgbClr val="00B050"/>
                </a:solidFill>
              </a:rPr>
              <a:t>CR_Stepping</a:t>
            </a:r>
            <a:r>
              <a:rPr lang="en-US" sz="1700" i="1" dirty="0" smtClean="0">
                <a:solidFill>
                  <a:srgbClr val="00B050"/>
                </a:solidFill>
              </a:rPr>
              <a:t>-motor Control for </a:t>
            </a:r>
            <a:r>
              <a:rPr lang="en-US" sz="1700" i="1" dirty="0" err="1" smtClean="0">
                <a:solidFill>
                  <a:srgbClr val="00B050"/>
                </a:solidFill>
              </a:rPr>
              <a:t>CR_Beam</a:t>
            </a:r>
            <a:r>
              <a:rPr lang="en-US" sz="1700" i="1" dirty="0" smtClean="0">
                <a:solidFill>
                  <a:srgbClr val="00B050"/>
                </a:solidFill>
              </a:rPr>
              <a:t> Scraper Type-1 (AID:0002495); </a:t>
            </a:r>
          </a:p>
          <a:p>
            <a:pPr algn="l">
              <a:lnSpc>
                <a:spcPct val="110000"/>
              </a:lnSpc>
              <a:spcBef>
                <a:spcPts val="0"/>
              </a:spcBef>
            </a:pPr>
            <a:r>
              <a:rPr lang="en-US" sz="1700" i="1" dirty="0" err="1" smtClean="0">
                <a:solidFill>
                  <a:srgbClr val="00B050"/>
                </a:solidFill>
              </a:rPr>
              <a:t>CR_Vacuum</a:t>
            </a:r>
            <a:r>
              <a:rPr lang="en-US" sz="1700" i="1" dirty="0" smtClean="0">
                <a:solidFill>
                  <a:srgbClr val="00B050"/>
                </a:solidFill>
              </a:rPr>
              <a:t> Chamber, Mechanics others for </a:t>
            </a:r>
            <a:r>
              <a:rPr lang="en-US" sz="1700" i="1" dirty="0" err="1" smtClean="0">
                <a:solidFill>
                  <a:srgbClr val="00B050"/>
                </a:solidFill>
              </a:rPr>
              <a:t>CR_Beam</a:t>
            </a:r>
            <a:r>
              <a:rPr lang="en-US" sz="1700" i="1" dirty="0" smtClean="0">
                <a:solidFill>
                  <a:srgbClr val="00B050"/>
                </a:solidFill>
              </a:rPr>
              <a:t> Scraper Type-2 (AID:0002497); </a:t>
            </a:r>
          </a:p>
          <a:p>
            <a:pPr algn="l">
              <a:lnSpc>
                <a:spcPct val="110000"/>
              </a:lnSpc>
              <a:spcBef>
                <a:spcPts val="0"/>
              </a:spcBef>
            </a:pPr>
            <a:r>
              <a:rPr lang="en-US" sz="1700" i="1" dirty="0" err="1" smtClean="0">
                <a:solidFill>
                  <a:srgbClr val="00B050"/>
                </a:solidFill>
              </a:rPr>
              <a:t>CR_Stepping</a:t>
            </a:r>
            <a:r>
              <a:rPr lang="en-US" sz="1700" i="1" dirty="0" smtClean="0">
                <a:solidFill>
                  <a:srgbClr val="00B050"/>
                </a:solidFill>
              </a:rPr>
              <a:t>-motor Drive for </a:t>
            </a:r>
            <a:r>
              <a:rPr lang="en-US" sz="1700" i="1" dirty="0" err="1" smtClean="0">
                <a:solidFill>
                  <a:srgbClr val="00B050"/>
                </a:solidFill>
              </a:rPr>
              <a:t>CR_Beam</a:t>
            </a:r>
            <a:r>
              <a:rPr lang="en-US" sz="1700" i="1" dirty="0" smtClean="0">
                <a:solidFill>
                  <a:srgbClr val="00B050"/>
                </a:solidFill>
              </a:rPr>
              <a:t> Scraper Type-2 (AID:0002498); </a:t>
            </a:r>
          </a:p>
          <a:p>
            <a:pPr algn="l">
              <a:lnSpc>
                <a:spcPct val="110000"/>
              </a:lnSpc>
              <a:spcBef>
                <a:spcPts val="0"/>
              </a:spcBef>
            </a:pPr>
            <a:r>
              <a:rPr lang="en-US" sz="1700" i="1" dirty="0" err="1" smtClean="0">
                <a:solidFill>
                  <a:srgbClr val="00B050"/>
                </a:solidFill>
              </a:rPr>
              <a:t>CR_Stepping</a:t>
            </a:r>
            <a:r>
              <a:rPr lang="en-US" sz="1700" i="1" dirty="0" smtClean="0">
                <a:solidFill>
                  <a:srgbClr val="00B050"/>
                </a:solidFill>
              </a:rPr>
              <a:t>-motor Control for </a:t>
            </a:r>
            <a:r>
              <a:rPr lang="en-US" sz="1700" i="1" dirty="0" err="1" smtClean="0">
                <a:solidFill>
                  <a:srgbClr val="00B050"/>
                </a:solidFill>
              </a:rPr>
              <a:t>CR_Beam</a:t>
            </a:r>
            <a:r>
              <a:rPr lang="en-US" sz="1700" i="1" dirty="0" smtClean="0">
                <a:solidFill>
                  <a:srgbClr val="00B050"/>
                </a:solidFill>
              </a:rPr>
              <a:t> Scraper Type-2 (AID:0002499) </a:t>
            </a:r>
          </a:p>
          <a:p>
            <a:pPr algn="l"/>
            <a:endParaRPr lang="en-US" sz="1700" dirty="0" smtClean="0">
              <a:solidFill>
                <a:srgbClr val="00B050"/>
              </a:solidFill>
            </a:endParaRPr>
          </a:p>
        </p:txBody>
      </p:sp>
    </p:spTree>
    <p:extLst>
      <p:ext uri="{BB962C8B-B14F-4D97-AF65-F5344CB8AC3E}">
        <p14:creationId xmlns:p14="http://schemas.microsoft.com/office/powerpoint/2010/main" val="40379898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1524001" y="6597650"/>
            <a:ext cx="2508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9pPr>
          </a:lstStyle>
          <a:p>
            <a:pPr algn="r" eaLnBrk="1" hangingPunct="1"/>
            <a:endParaRPr lang="ru-RU" altLang="ru-RU" sz="1400" dirty="0">
              <a:solidFill>
                <a:srgbClr val="000000"/>
              </a:solidFill>
              <a:latin typeface="Arial Narrow" panose="020B0606020202030204" pitchFamily="34" charset="0"/>
            </a:endParaRPr>
          </a:p>
        </p:txBody>
      </p:sp>
      <p:sp>
        <p:nvSpPr>
          <p:cNvPr id="24581" name="Заголовок 7"/>
          <p:cNvSpPr>
            <a:spLocks noGrp="1"/>
          </p:cNvSpPr>
          <p:nvPr>
            <p:ph type="title"/>
          </p:nvPr>
        </p:nvSpPr>
        <p:spPr>
          <a:xfrm>
            <a:off x="637772" y="0"/>
            <a:ext cx="8572500" cy="571500"/>
          </a:xfrm>
        </p:spPr>
        <p:txBody>
          <a:bodyPr>
            <a:normAutofit/>
          </a:bodyPr>
          <a:lstStyle/>
          <a:p>
            <a:pPr eaLnBrk="1" hangingPunct="1"/>
            <a:r>
              <a:rPr lang="en-US" altLang="ru-RU" sz="2400" dirty="0" smtClean="0"/>
              <a:t>Project Management Structure</a:t>
            </a:r>
            <a:endParaRPr lang="ru-RU" altLang="ru-RU" sz="2400" dirty="0" smtClean="0"/>
          </a:p>
        </p:txBody>
      </p:sp>
      <p:sp>
        <p:nvSpPr>
          <p:cNvPr id="2" name="Номер слайда 1"/>
          <p:cNvSpPr>
            <a:spLocks noGrp="1"/>
          </p:cNvSpPr>
          <p:nvPr>
            <p:ph type="sldNum" sz="quarter" idx="12"/>
          </p:nvPr>
        </p:nvSpPr>
        <p:spPr/>
        <p:txBody>
          <a:bodyPr/>
          <a:lstStyle/>
          <a:p>
            <a:pPr>
              <a:defRPr/>
            </a:pPr>
            <a:fld id="{FE03463B-E9E6-4773-BC70-C0BD8D35CCD3}" type="slidenum">
              <a:rPr lang="ru-RU" smtClean="0"/>
              <a:pPr>
                <a:defRPr/>
              </a:pPr>
              <a:t>5</a:t>
            </a:fld>
            <a:endParaRPr lang="ru-RU" dirty="0"/>
          </a:p>
        </p:txBody>
      </p:sp>
      <p:sp>
        <p:nvSpPr>
          <p:cNvPr id="7" name="Content Placeholder 2"/>
          <p:cNvSpPr>
            <a:spLocks noGrp="1"/>
          </p:cNvSpPr>
          <p:nvPr>
            <p:ph idx="1"/>
          </p:nvPr>
        </p:nvSpPr>
        <p:spPr>
          <a:xfrm>
            <a:off x="128790" y="571500"/>
            <a:ext cx="8500056" cy="5592461"/>
          </a:xfrm>
        </p:spPr>
        <p:txBody>
          <a:bodyPr>
            <a:normAutofit fontScale="85000" lnSpcReduction="20000"/>
          </a:bodyPr>
          <a:lstStyle/>
          <a:p>
            <a:r>
              <a:rPr lang="en-GB" sz="1800" b="1" i="1" dirty="0">
                <a:solidFill>
                  <a:srgbClr val="002060"/>
                </a:solidFill>
              </a:rPr>
              <a:t>Work Package Leader (WPL</a:t>
            </a:r>
            <a:r>
              <a:rPr lang="en-GB" sz="1800" b="1" i="1" dirty="0" smtClean="0">
                <a:solidFill>
                  <a:srgbClr val="002060"/>
                </a:solidFill>
              </a:rPr>
              <a:t>): </a:t>
            </a:r>
            <a:r>
              <a:rPr lang="en-GB" sz="1800" i="1" dirty="0" err="1" smtClean="0">
                <a:solidFill>
                  <a:srgbClr val="002060"/>
                </a:solidFill>
              </a:rPr>
              <a:t>Yury</a:t>
            </a:r>
            <a:r>
              <a:rPr lang="en-GB" sz="1800" i="1" dirty="0" smtClean="0">
                <a:solidFill>
                  <a:srgbClr val="002060"/>
                </a:solidFill>
              </a:rPr>
              <a:t> </a:t>
            </a:r>
            <a:r>
              <a:rPr lang="en-GB" sz="1800" i="1" dirty="0" err="1" smtClean="0">
                <a:solidFill>
                  <a:srgbClr val="002060"/>
                </a:solidFill>
              </a:rPr>
              <a:t>Rogovsky</a:t>
            </a:r>
            <a:r>
              <a:rPr lang="en-GB" sz="1800" i="1" dirty="0" smtClean="0">
                <a:solidFill>
                  <a:srgbClr val="002060"/>
                </a:solidFill>
              </a:rPr>
              <a:t>, </a:t>
            </a:r>
            <a:r>
              <a:rPr lang="en-US" sz="1800" i="1" dirty="0">
                <a:solidFill>
                  <a:srgbClr val="002060"/>
                </a:solidFill>
              </a:rPr>
              <a:t>Research Scientist)</a:t>
            </a:r>
          </a:p>
          <a:p>
            <a:r>
              <a:rPr lang="en-GB" sz="1800" dirty="0">
                <a:solidFill>
                  <a:srgbClr val="002060"/>
                </a:solidFill>
              </a:rPr>
              <a:t>The Project Manager is responsible for:</a:t>
            </a:r>
            <a:endParaRPr lang="en-US" sz="1800" dirty="0">
              <a:solidFill>
                <a:srgbClr val="002060"/>
              </a:solidFill>
            </a:endParaRPr>
          </a:p>
          <a:p>
            <a:pPr lvl="1"/>
            <a:r>
              <a:rPr lang="en-GB" dirty="0">
                <a:solidFill>
                  <a:srgbClr val="002060"/>
                </a:solidFill>
              </a:rPr>
              <a:t>Development of the technical documentation and manufacturing drawings for the deliverables;</a:t>
            </a:r>
            <a:endParaRPr lang="en-US" dirty="0">
              <a:solidFill>
                <a:srgbClr val="002060"/>
              </a:solidFill>
            </a:endParaRPr>
          </a:p>
          <a:p>
            <a:pPr lvl="1"/>
            <a:r>
              <a:rPr lang="en-GB" dirty="0">
                <a:solidFill>
                  <a:srgbClr val="002060"/>
                </a:solidFill>
              </a:rPr>
              <a:t>Ensuring that the production of the BPM system is according to the technical specifications and time schedule;</a:t>
            </a:r>
            <a:endParaRPr lang="en-US" dirty="0">
              <a:solidFill>
                <a:srgbClr val="002060"/>
              </a:solidFill>
            </a:endParaRPr>
          </a:p>
          <a:p>
            <a:pPr lvl="1"/>
            <a:r>
              <a:rPr lang="en-GB" dirty="0">
                <a:solidFill>
                  <a:srgbClr val="002060"/>
                </a:solidFill>
              </a:rPr>
              <a:t>Follow-up of production activities;</a:t>
            </a:r>
            <a:endParaRPr lang="en-US" dirty="0">
              <a:solidFill>
                <a:srgbClr val="002060"/>
              </a:solidFill>
            </a:endParaRPr>
          </a:p>
          <a:p>
            <a:pPr lvl="1"/>
            <a:r>
              <a:rPr lang="en-GB" dirty="0">
                <a:solidFill>
                  <a:srgbClr val="002060"/>
                </a:solidFill>
              </a:rPr>
              <a:t>Transportation, delivery of the equipment to the FAIR site;</a:t>
            </a:r>
            <a:endParaRPr lang="en-US" dirty="0">
              <a:solidFill>
                <a:srgbClr val="002060"/>
              </a:solidFill>
            </a:endParaRPr>
          </a:p>
          <a:p>
            <a:pPr lvl="1"/>
            <a:r>
              <a:rPr lang="en-GB" dirty="0">
                <a:solidFill>
                  <a:srgbClr val="002060"/>
                </a:solidFill>
              </a:rPr>
              <a:t>Regular and timely reporting on progress and problems;</a:t>
            </a:r>
            <a:endParaRPr lang="en-US" dirty="0">
              <a:solidFill>
                <a:srgbClr val="002060"/>
              </a:solidFill>
            </a:endParaRPr>
          </a:p>
          <a:p>
            <a:pPr lvl="1"/>
            <a:r>
              <a:rPr lang="en-GB" dirty="0">
                <a:solidFill>
                  <a:srgbClr val="002060"/>
                </a:solidFill>
              </a:rPr>
              <a:t>Timely conduction/participation of reviews and provisions of feedback;</a:t>
            </a:r>
            <a:endParaRPr lang="en-US" dirty="0">
              <a:solidFill>
                <a:srgbClr val="002060"/>
              </a:solidFill>
            </a:endParaRPr>
          </a:p>
          <a:p>
            <a:pPr lvl="1"/>
            <a:r>
              <a:rPr lang="en-GB" dirty="0">
                <a:solidFill>
                  <a:srgbClr val="002060"/>
                </a:solidFill>
              </a:rPr>
              <a:t>Factory Acceptance Test (FAT) and Site Acceptance Test (SAT) to verify the given specifications of the components;</a:t>
            </a:r>
          </a:p>
          <a:p>
            <a:r>
              <a:rPr lang="en-GB" sz="1800" b="1" i="1" dirty="0" smtClean="0">
                <a:solidFill>
                  <a:srgbClr val="002060"/>
                </a:solidFill>
              </a:rPr>
              <a:t>Deputy :</a:t>
            </a:r>
            <a:r>
              <a:rPr lang="en-GB" sz="1400" dirty="0" smtClean="0"/>
              <a:t> </a:t>
            </a:r>
            <a:r>
              <a:rPr lang="en-GB" sz="1700" dirty="0">
                <a:solidFill>
                  <a:srgbClr val="000066"/>
                </a:solidFill>
              </a:rPr>
              <a:t>Oleg </a:t>
            </a:r>
            <a:r>
              <a:rPr lang="en-GB" sz="1700" dirty="0" smtClean="0">
                <a:solidFill>
                  <a:srgbClr val="000066"/>
                </a:solidFill>
              </a:rPr>
              <a:t>Meshkov, Head </a:t>
            </a:r>
            <a:r>
              <a:rPr lang="en-GB" sz="1700" dirty="0">
                <a:solidFill>
                  <a:srgbClr val="000066"/>
                </a:solidFill>
              </a:rPr>
              <a:t>of Laboratory</a:t>
            </a:r>
            <a:endParaRPr lang="en-US" sz="1700" dirty="0">
              <a:solidFill>
                <a:srgbClr val="000066"/>
              </a:solidFill>
            </a:endParaRPr>
          </a:p>
          <a:p>
            <a:r>
              <a:rPr lang="en-GB" sz="1800" dirty="0">
                <a:solidFill>
                  <a:srgbClr val="000066"/>
                </a:solidFill>
              </a:rPr>
              <a:t>The Deputy is responsible for:</a:t>
            </a:r>
            <a:endParaRPr lang="en-US" sz="1800" dirty="0">
              <a:solidFill>
                <a:srgbClr val="000066"/>
              </a:solidFill>
            </a:endParaRPr>
          </a:p>
          <a:p>
            <a:pPr lvl="1"/>
            <a:r>
              <a:rPr lang="en-GB" dirty="0">
                <a:solidFill>
                  <a:srgbClr val="000066"/>
                </a:solidFill>
              </a:rPr>
              <a:t>Follow-up of production activities;</a:t>
            </a:r>
            <a:endParaRPr lang="en-US" dirty="0">
              <a:solidFill>
                <a:srgbClr val="000066"/>
              </a:solidFill>
            </a:endParaRPr>
          </a:p>
          <a:p>
            <a:pPr lvl="1"/>
            <a:r>
              <a:rPr lang="en-GB" dirty="0">
                <a:solidFill>
                  <a:srgbClr val="000066"/>
                </a:solidFill>
              </a:rPr>
              <a:t>Validation of the achievements at the defined milestones;</a:t>
            </a:r>
            <a:endParaRPr lang="en-US" dirty="0">
              <a:solidFill>
                <a:srgbClr val="000066"/>
              </a:solidFill>
            </a:endParaRPr>
          </a:p>
          <a:p>
            <a:pPr lvl="1"/>
            <a:r>
              <a:rPr lang="en-GB" dirty="0">
                <a:solidFill>
                  <a:srgbClr val="000066"/>
                </a:solidFill>
              </a:rPr>
              <a:t>Control of the documents to be delivered to FAIR;</a:t>
            </a:r>
            <a:endParaRPr lang="en-US" dirty="0">
              <a:solidFill>
                <a:srgbClr val="000066"/>
              </a:solidFill>
            </a:endParaRPr>
          </a:p>
          <a:p>
            <a:pPr lvl="1"/>
            <a:r>
              <a:rPr lang="en-GB" dirty="0">
                <a:solidFill>
                  <a:srgbClr val="000066"/>
                </a:solidFill>
              </a:rPr>
              <a:t>Regular and timely reporting on progress and problems;</a:t>
            </a:r>
            <a:endParaRPr lang="en-US" dirty="0">
              <a:solidFill>
                <a:srgbClr val="000066"/>
              </a:solidFill>
            </a:endParaRPr>
          </a:p>
          <a:p>
            <a:pPr lvl="1"/>
            <a:r>
              <a:rPr lang="en-GB" dirty="0">
                <a:solidFill>
                  <a:srgbClr val="000066"/>
                </a:solidFill>
              </a:rPr>
              <a:t>Timely conduction/participation of reviews and provisions of feedback;</a:t>
            </a:r>
            <a:endParaRPr lang="en-US" dirty="0">
              <a:solidFill>
                <a:srgbClr val="000066"/>
              </a:solidFill>
            </a:endParaRPr>
          </a:p>
          <a:p>
            <a:pPr lvl="1"/>
            <a:r>
              <a:rPr lang="en-GB" dirty="0">
                <a:solidFill>
                  <a:srgbClr val="000066"/>
                </a:solidFill>
              </a:rPr>
              <a:t>Factory Acceptance Test (FAT) to verify the given specifications of the components</a:t>
            </a:r>
            <a:r>
              <a:rPr lang="en-GB" dirty="0" smtClean="0">
                <a:solidFill>
                  <a:srgbClr val="000066"/>
                </a:solidFill>
              </a:rPr>
              <a:t>;</a:t>
            </a:r>
          </a:p>
          <a:p>
            <a:pPr lvl="1"/>
            <a:r>
              <a:rPr lang="en-GB" dirty="0" smtClean="0">
                <a:solidFill>
                  <a:srgbClr val="000066"/>
                </a:solidFill>
              </a:rPr>
              <a:t>SAT (Site </a:t>
            </a:r>
            <a:r>
              <a:rPr lang="en-GB" smtClean="0">
                <a:solidFill>
                  <a:srgbClr val="000066"/>
                </a:solidFill>
              </a:rPr>
              <a:t>Acceptance Test</a:t>
            </a:r>
            <a:r>
              <a:rPr lang="en-GB" dirty="0" smtClean="0">
                <a:solidFill>
                  <a:srgbClr val="000066"/>
                </a:solidFill>
              </a:rPr>
              <a:t>)</a:t>
            </a:r>
            <a:endParaRPr lang="en-US" dirty="0">
              <a:solidFill>
                <a:srgbClr val="000066"/>
              </a:solidFill>
            </a:endParaRPr>
          </a:p>
        </p:txBody>
      </p:sp>
      <p:sp>
        <p:nvSpPr>
          <p:cNvPr id="5" name="TextBox 4"/>
          <p:cNvSpPr txBox="1"/>
          <p:nvPr/>
        </p:nvSpPr>
        <p:spPr>
          <a:xfrm>
            <a:off x="7841248" y="3196957"/>
            <a:ext cx="4522084" cy="2287293"/>
          </a:xfrm>
          <a:prstGeom prst="rect">
            <a:avLst/>
          </a:prstGeom>
          <a:noFill/>
        </p:spPr>
        <p:txBody>
          <a:bodyPr wrap="square" rtlCol="0">
            <a:spAutoFit/>
          </a:bodyPr>
          <a:lstStyle/>
          <a:p>
            <a:pPr marL="182880" lvl="0" indent="-182880">
              <a:lnSpc>
                <a:spcPct val="90000"/>
              </a:lnSpc>
              <a:spcBef>
                <a:spcPts val="1200"/>
              </a:spcBef>
              <a:buClr>
                <a:srgbClr val="D34817">
                  <a:lumMod val="75000"/>
                </a:srgbClr>
              </a:buClr>
              <a:buSzPct val="85000"/>
              <a:buFont typeface="Wingdings" pitchFamily="2" charset="2"/>
              <a:buChar char="§"/>
            </a:pPr>
            <a:r>
              <a:rPr lang="en-US" sz="1700" b="1" i="1" dirty="0">
                <a:solidFill>
                  <a:srgbClr val="002060"/>
                </a:solidFill>
              </a:rPr>
              <a:t>Scientific De</a:t>
            </a:r>
            <a:r>
              <a:rPr lang="en-GB" sz="1700" b="1" i="1" dirty="0">
                <a:solidFill>
                  <a:srgbClr val="002060"/>
                </a:solidFill>
              </a:rPr>
              <a:t>sign Department</a:t>
            </a:r>
            <a:endParaRPr lang="ru-RU" sz="1700" dirty="0">
              <a:solidFill>
                <a:srgbClr val="002060"/>
              </a:solidFill>
            </a:endParaRPr>
          </a:p>
          <a:p>
            <a:pPr lvl="0">
              <a:lnSpc>
                <a:spcPct val="90000"/>
              </a:lnSpc>
              <a:spcBef>
                <a:spcPts val="1200"/>
              </a:spcBef>
              <a:buClr>
                <a:srgbClr val="D34817">
                  <a:lumMod val="75000"/>
                </a:srgbClr>
              </a:buClr>
              <a:buSzPct val="85000"/>
            </a:pPr>
            <a:r>
              <a:rPr lang="en-US" sz="1700" dirty="0">
                <a:solidFill>
                  <a:srgbClr val="002060"/>
                </a:solidFill>
              </a:rPr>
              <a:t>Name: </a:t>
            </a:r>
            <a:r>
              <a:rPr lang="en-US" sz="1700" i="1" dirty="0">
                <a:solidFill>
                  <a:srgbClr val="002060"/>
                </a:solidFill>
              </a:rPr>
              <a:t>Vladimir </a:t>
            </a:r>
            <a:r>
              <a:rPr lang="en-US" sz="1700" i="1" dirty="0" err="1" smtClean="0">
                <a:solidFill>
                  <a:srgbClr val="002060"/>
                </a:solidFill>
              </a:rPr>
              <a:t>Cheskidov</a:t>
            </a:r>
            <a:r>
              <a:rPr lang="en-US" sz="1700" i="1" dirty="0" smtClean="0">
                <a:solidFill>
                  <a:srgbClr val="002060"/>
                </a:solidFill>
              </a:rPr>
              <a:t>, </a:t>
            </a:r>
            <a:r>
              <a:rPr lang="en-US" sz="1700" i="1" dirty="0">
                <a:solidFill>
                  <a:srgbClr val="002060"/>
                </a:solidFill>
              </a:rPr>
              <a:t>Principal Design Engineer)</a:t>
            </a:r>
            <a:endParaRPr lang="ru-RU" sz="1700" i="1" dirty="0">
              <a:solidFill>
                <a:srgbClr val="002060"/>
              </a:solidFill>
            </a:endParaRPr>
          </a:p>
          <a:p>
            <a:pPr marL="182880" lvl="0" indent="-182880">
              <a:lnSpc>
                <a:spcPct val="90000"/>
              </a:lnSpc>
              <a:spcBef>
                <a:spcPts val="1200"/>
              </a:spcBef>
              <a:buClr>
                <a:srgbClr val="D34817">
                  <a:lumMod val="75000"/>
                </a:srgbClr>
              </a:buClr>
              <a:buSzPct val="85000"/>
              <a:buFont typeface="Wingdings" pitchFamily="2" charset="2"/>
              <a:buChar char="§"/>
            </a:pPr>
            <a:r>
              <a:rPr lang="en-GB" sz="1700" dirty="0">
                <a:solidFill>
                  <a:srgbClr val="002060"/>
                </a:solidFill>
              </a:rPr>
              <a:t>The Principal Design Engineer is responsible for:</a:t>
            </a:r>
            <a:endParaRPr lang="ru-RU" sz="1700" dirty="0">
              <a:solidFill>
                <a:srgbClr val="002060"/>
              </a:solidFill>
            </a:endParaRPr>
          </a:p>
          <a:p>
            <a:pPr lvl="1" indent="-182880">
              <a:lnSpc>
                <a:spcPct val="90000"/>
              </a:lnSpc>
              <a:spcBef>
                <a:spcPts val="400"/>
              </a:spcBef>
              <a:spcAft>
                <a:spcPts val="200"/>
              </a:spcAft>
              <a:buClr>
                <a:srgbClr val="D34817">
                  <a:lumMod val="75000"/>
                </a:srgbClr>
              </a:buClr>
              <a:buSzPct val="85000"/>
              <a:buFont typeface="Wingdings" pitchFamily="2" charset="2"/>
              <a:buChar char="§"/>
            </a:pPr>
            <a:r>
              <a:rPr lang="en-GB" sz="1700" dirty="0">
                <a:solidFill>
                  <a:srgbClr val="002060"/>
                </a:solidFill>
              </a:rPr>
              <a:t>Beam stopper design (3D-models, production drawings);</a:t>
            </a:r>
            <a:endParaRPr lang="ru-RU" sz="1700" dirty="0">
              <a:solidFill>
                <a:srgbClr val="002060"/>
              </a:solidFill>
            </a:endParaRPr>
          </a:p>
          <a:p>
            <a:pPr lvl="1">
              <a:lnSpc>
                <a:spcPct val="90000"/>
              </a:lnSpc>
              <a:spcBef>
                <a:spcPts val="400"/>
              </a:spcBef>
              <a:spcAft>
                <a:spcPts val="200"/>
              </a:spcAft>
              <a:buClr>
                <a:srgbClr val="D34817">
                  <a:lumMod val="75000"/>
                </a:srgbClr>
              </a:buClr>
              <a:buSzPct val="85000"/>
            </a:pPr>
            <a:endParaRPr lang="en-US" sz="800" dirty="0">
              <a:solidFill>
                <a:srgbClr val="002060"/>
              </a:solidFill>
            </a:endParaRPr>
          </a:p>
        </p:txBody>
      </p:sp>
      <p:pic>
        <p:nvPicPr>
          <p:cNvPr id="4" name="Рисунок 3"/>
          <p:cNvPicPr>
            <a:picLocks noChangeAspect="1"/>
          </p:cNvPicPr>
          <p:nvPr/>
        </p:nvPicPr>
        <p:blipFill>
          <a:blip r:embed="rId3"/>
          <a:stretch>
            <a:fillRect/>
          </a:stretch>
        </p:blipFill>
        <p:spPr>
          <a:xfrm>
            <a:off x="8348026" y="562350"/>
            <a:ext cx="3508528" cy="5601611"/>
          </a:xfrm>
          <a:prstGeom prst="rect">
            <a:avLst/>
          </a:prstGeom>
        </p:spPr>
      </p:pic>
    </p:spTree>
    <p:extLst>
      <p:ext uri="{BB962C8B-B14F-4D97-AF65-F5344CB8AC3E}">
        <p14:creationId xmlns:p14="http://schemas.microsoft.com/office/powerpoint/2010/main" val="197292064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891" y="62101"/>
            <a:ext cx="2924867" cy="818714"/>
          </a:xfrm>
        </p:spPr>
        <p:txBody>
          <a:bodyPr>
            <a:normAutofit/>
          </a:bodyPr>
          <a:lstStyle/>
          <a:p>
            <a:r>
              <a:rPr lang="en-US" sz="2400" dirty="0" err="1" smtClean="0"/>
              <a:t>BScr</a:t>
            </a:r>
            <a:r>
              <a:rPr lang="en-US" sz="2400" dirty="0" smtClean="0"/>
              <a:t>: General overview</a:t>
            </a:r>
            <a:endParaRPr lang="en-US" sz="2400" dirty="0"/>
          </a:p>
        </p:txBody>
      </p:sp>
      <p:sp>
        <p:nvSpPr>
          <p:cNvPr id="3" name="Content Placeholder 2"/>
          <p:cNvSpPr>
            <a:spLocks noGrp="1"/>
          </p:cNvSpPr>
          <p:nvPr>
            <p:ph idx="1"/>
          </p:nvPr>
        </p:nvSpPr>
        <p:spPr>
          <a:xfrm>
            <a:off x="141282" y="801996"/>
            <a:ext cx="11809926" cy="1005259"/>
          </a:xfrm>
        </p:spPr>
        <p:txBody>
          <a:bodyPr>
            <a:normAutofit fontScale="92500" lnSpcReduction="20000"/>
          </a:bodyPr>
          <a:lstStyle/>
          <a:p>
            <a:r>
              <a:rPr lang="en-US" dirty="0"/>
              <a:t>Beam scrappers are intercepting devices to restrict a 2-dimensional intensity distribution of the antiproton or ion beam in the transversal plane. Each scrapper contains the opposite blades both at X, Y directions. It enables us to restrict both dimension of vacuum chamber at the scrapper position</a:t>
            </a:r>
            <a:r>
              <a:rPr lang="en-US" dirty="0" smtClean="0"/>
              <a:t>.</a:t>
            </a:r>
            <a:endParaRPr lang="ru-RU" dirty="0"/>
          </a:p>
        </p:txBody>
      </p:sp>
      <p:sp>
        <p:nvSpPr>
          <p:cNvPr id="8" name="Slide Number Placeholder 7"/>
          <p:cNvSpPr>
            <a:spLocks noGrp="1"/>
          </p:cNvSpPr>
          <p:nvPr>
            <p:ph type="sldNum" sz="quarter" idx="12"/>
          </p:nvPr>
        </p:nvSpPr>
        <p:spPr/>
        <p:txBody>
          <a:bodyPr/>
          <a:lstStyle/>
          <a:p>
            <a:fld id="{286FC162-3509-47B0-8EE8-F62AB4E3636B}" type="slidenum">
              <a:rPr lang="en-US" smtClean="0"/>
              <a:t>6</a:t>
            </a:fld>
            <a:endParaRPr lang="en-US"/>
          </a:p>
        </p:txBody>
      </p:sp>
      <p:sp>
        <p:nvSpPr>
          <p:cNvPr id="6" name="Content Placeholder 2"/>
          <p:cNvSpPr txBox="1">
            <a:spLocks/>
          </p:cNvSpPr>
          <p:nvPr/>
        </p:nvSpPr>
        <p:spPr>
          <a:xfrm>
            <a:off x="355604" y="1807255"/>
            <a:ext cx="4354415" cy="2832739"/>
          </a:xfrm>
          <a:prstGeom prst="rect">
            <a:avLst/>
          </a:prstGeom>
        </p:spPr>
        <p:txBody>
          <a:bodyPr vert="horz" lIns="68580" tIns="34290" rIns="68580" bIns="34290" rtlCol="0">
            <a:normAutofit fontScale="92500" lnSpcReduction="2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r>
              <a:rPr lang="en-US" sz="2200" dirty="0"/>
              <a:t>The </a:t>
            </a:r>
            <a:r>
              <a:rPr lang="en-US" sz="2200" dirty="0" smtClean="0"/>
              <a:t>SCR consists </a:t>
            </a:r>
            <a:r>
              <a:rPr lang="en-US" sz="2200" dirty="0"/>
              <a:t>of</a:t>
            </a:r>
            <a:r>
              <a:rPr lang="en-US" sz="1500" dirty="0"/>
              <a:t>:</a:t>
            </a:r>
          </a:p>
          <a:p>
            <a:r>
              <a:rPr lang="en-US" dirty="0" smtClean="0"/>
              <a:t>Blades </a:t>
            </a:r>
            <a:r>
              <a:rPr lang="en-US" dirty="0"/>
              <a:t>of beam scrapper on holder</a:t>
            </a:r>
            <a:endParaRPr lang="ru-RU" dirty="0"/>
          </a:p>
          <a:p>
            <a:r>
              <a:rPr lang="en-US" dirty="0" smtClean="0"/>
              <a:t>Mechanical </a:t>
            </a:r>
            <a:r>
              <a:rPr lang="en-US" dirty="0"/>
              <a:t>drive to move the blades in and out of the vacuum chamber</a:t>
            </a:r>
            <a:endParaRPr lang="ru-RU" dirty="0"/>
          </a:p>
          <a:p>
            <a:r>
              <a:rPr lang="en-US" dirty="0" smtClean="0"/>
              <a:t>Vacuum </a:t>
            </a:r>
            <a:r>
              <a:rPr lang="en-US" dirty="0"/>
              <a:t>chamber to house and mount all the required components</a:t>
            </a:r>
            <a:endParaRPr lang="ru-RU" dirty="0"/>
          </a:p>
          <a:p>
            <a:r>
              <a:rPr lang="en-US" dirty="0" smtClean="0"/>
              <a:t>Electronics </a:t>
            </a:r>
            <a:r>
              <a:rPr lang="en-US" dirty="0"/>
              <a:t>and DAQ</a:t>
            </a:r>
            <a:endParaRPr lang="ru-RU" dirty="0"/>
          </a:p>
          <a:p>
            <a:pPr lvl="1"/>
            <a:endParaRPr lang="en-US" sz="1350" dirty="0"/>
          </a:p>
        </p:txBody>
      </p:sp>
      <p:pic>
        <p:nvPicPr>
          <p:cNvPr id="5" name="Рисунок 4"/>
          <p:cNvPicPr>
            <a:picLocks noChangeAspect="1"/>
          </p:cNvPicPr>
          <p:nvPr/>
        </p:nvPicPr>
        <p:blipFill>
          <a:blip r:embed="rId2"/>
          <a:stretch>
            <a:fillRect/>
          </a:stretch>
        </p:blipFill>
        <p:spPr>
          <a:xfrm>
            <a:off x="6323527" y="1879340"/>
            <a:ext cx="4031087" cy="4795978"/>
          </a:xfrm>
          <a:prstGeom prst="rect">
            <a:avLst/>
          </a:prstGeom>
        </p:spPr>
      </p:pic>
      <p:cxnSp>
        <p:nvCxnSpPr>
          <p:cNvPr id="9" name="Прямая со стрелкой 8"/>
          <p:cNvCxnSpPr/>
          <p:nvPr/>
        </p:nvCxnSpPr>
        <p:spPr>
          <a:xfrm>
            <a:off x="4530037" y="2422649"/>
            <a:ext cx="3467743" cy="925858"/>
          </a:xfrm>
          <a:prstGeom prst="straightConnector1">
            <a:avLst/>
          </a:prstGeom>
          <a:ln w="19050">
            <a:solidFill>
              <a:srgbClr val="7030A0"/>
            </a:solidFill>
            <a:tailEnd type="triangle" w="sm" len="lg"/>
          </a:ln>
        </p:spPr>
        <p:style>
          <a:lnRef idx="1">
            <a:schemeClr val="dk1"/>
          </a:lnRef>
          <a:fillRef idx="0">
            <a:schemeClr val="dk1"/>
          </a:fillRef>
          <a:effectRef idx="0">
            <a:schemeClr val="dk1"/>
          </a:effectRef>
          <a:fontRef idx="minor">
            <a:schemeClr val="tx1"/>
          </a:fontRef>
        </p:style>
      </p:cxnSp>
      <p:cxnSp>
        <p:nvCxnSpPr>
          <p:cNvPr id="10" name="Прямая со стрелкой 9"/>
          <p:cNvCxnSpPr/>
          <p:nvPr/>
        </p:nvCxnSpPr>
        <p:spPr>
          <a:xfrm>
            <a:off x="4198513" y="3103808"/>
            <a:ext cx="3940935" cy="1413837"/>
          </a:xfrm>
          <a:prstGeom prst="straightConnector1">
            <a:avLst/>
          </a:prstGeom>
          <a:ln w="19050">
            <a:solidFill>
              <a:srgbClr val="7030A0"/>
            </a:solidFill>
            <a:tailEnd type="triangle" w="sm" len="lg"/>
          </a:ln>
        </p:spPr>
        <p:style>
          <a:lnRef idx="1">
            <a:schemeClr val="dk1"/>
          </a:lnRef>
          <a:fillRef idx="0">
            <a:schemeClr val="dk1"/>
          </a:fillRef>
          <a:effectRef idx="0">
            <a:schemeClr val="dk1"/>
          </a:effectRef>
          <a:fontRef idx="minor">
            <a:schemeClr val="tx1"/>
          </a:fontRef>
        </p:style>
      </p:cxnSp>
      <p:sp>
        <p:nvSpPr>
          <p:cNvPr id="13" name="Content Placeholder 2"/>
          <p:cNvSpPr txBox="1">
            <a:spLocks/>
          </p:cNvSpPr>
          <p:nvPr/>
        </p:nvSpPr>
        <p:spPr>
          <a:xfrm>
            <a:off x="1121230" y="4952173"/>
            <a:ext cx="4963055" cy="912289"/>
          </a:xfrm>
          <a:prstGeom prst="rect">
            <a:avLst/>
          </a:prstGeom>
        </p:spPr>
        <p:txBody>
          <a:bodyPr vert="horz" lIns="68580" tIns="34290" rIns="68580" bIns="34290" rtlCol="0">
            <a:normAutofit fontScale="85000" lnSpcReduction="2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None/>
            </a:pPr>
            <a:r>
              <a:rPr lang="en-US" sz="2200" dirty="0"/>
              <a:t>The </a:t>
            </a:r>
            <a:r>
              <a:rPr lang="en-US" sz="2200" dirty="0" smtClean="0"/>
              <a:t>mechanical drive consist from stepper motor, reduction gear and ball spline.  All of them are purchased items </a:t>
            </a:r>
            <a:endParaRPr lang="en-US" sz="1500" dirty="0"/>
          </a:p>
          <a:p>
            <a:pPr lvl="1"/>
            <a:endParaRPr lang="en-US" sz="1350" dirty="0"/>
          </a:p>
        </p:txBody>
      </p:sp>
      <p:cxnSp>
        <p:nvCxnSpPr>
          <p:cNvPr id="14" name="Прямая со стрелкой 13"/>
          <p:cNvCxnSpPr/>
          <p:nvPr/>
        </p:nvCxnSpPr>
        <p:spPr>
          <a:xfrm flipV="1">
            <a:off x="5845270" y="4670045"/>
            <a:ext cx="2446578" cy="651108"/>
          </a:xfrm>
          <a:prstGeom prst="straightConnector1">
            <a:avLst/>
          </a:prstGeom>
          <a:ln w="19050">
            <a:solidFill>
              <a:srgbClr val="7030A0"/>
            </a:solidFill>
            <a:tailEnd type="triangle" w="sm" len="lg"/>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304471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9056" y="137450"/>
            <a:ext cx="11122152" cy="797321"/>
          </a:xfrm>
        </p:spPr>
        <p:txBody>
          <a:bodyPr>
            <a:normAutofit fontScale="90000"/>
          </a:bodyPr>
          <a:lstStyle/>
          <a:p>
            <a:r>
              <a:rPr lang="en-US" sz="4400" dirty="0">
                <a:solidFill>
                  <a:schemeClr val="tx1"/>
                </a:solidFill>
              </a:rPr>
              <a:t>Construction. General view. </a:t>
            </a:r>
            <a:r>
              <a:rPr lang="ru-RU" sz="4400" dirty="0" smtClean="0">
                <a:solidFill>
                  <a:schemeClr val="tx1"/>
                </a:solidFill>
              </a:rPr>
              <a:t> </a:t>
            </a:r>
            <a:r>
              <a:rPr lang="en-US" sz="4400" dirty="0" smtClean="0">
                <a:solidFill>
                  <a:schemeClr val="tx1"/>
                </a:solidFill>
              </a:rPr>
              <a:t>Type </a:t>
            </a:r>
            <a:r>
              <a:rPr lang="en-US" sz="4400" dirty="0">
                <a:solidFill>
                  <a:schemeClr val="tx1"/>
                </a:solidFill>
              </a:rPr>
              <a:t>1, type 2</a:t>
            </a:r>
            <a:r>
              <a:rPr lang="en-US" sz="4400" dirty="0" smtClean="0">
                <a:solidFill>
                  <a:schemeClr val="tx1"/>
                </a:solidFill>
              </a:rPr>
              <a:t>.</a:t>
            </a:r>
            <a:endParaRPr lang="ru-RU" dirty="0">
              <a:solidFill>
                <a:schemeClr val="tx1"/>
              </a:solidFill>
            </a:endParaRPr>
          </a:p>
        </p:txBody>
      </p:sp>
      <p:sp>
        <p:nvSpPr>
          <p:cNvPr id="4" name="Номер слайда 3"/>
          <p:cNvSpPr>
            <a:spLocks noGrp="1"/>
          </p:cNvSpPr>
          <p:nvPr>
            <p:ph type="sldNum" sz="quarter" idx="12"/>
          </p:nvPr>
        </p:nvSpPr>
        <p:spPr/>
        <p:txBody>
          <a:bodyPr/>
          <a:lstStyle/>
          <a:p>
            <a:fld id="{286FC162-3509-47B0-8EE8-F62AB4E3636B}" type="slidenum">
              <a:rPr lang="en-US" smtClean="0"/>
              <a:t>7</a:t>
            </a:fld>
            <a:endParaRPr lang="en-US"/>
          </a:p>
        </p:txBody>
      </p:sp>
      <p:pic>
        <p:nvPicPr>
          <p:cNvPr id="3" name="Рисунок 2"/>
          <p:cNvPicPr>
            <a:picLocks noChangeAspect="1"/>
          </p:cNvPicPr>
          <p:nvPr/>
        </p:nvPicPr>
        <p:blipFill>
          <a:blip r:embed="rId2"/>
          <a:stretch>
            <a:fillRect/>
          </a:stretch>
        </p:blipFill>
        <p:spPr>
          <a:xfrm>
            <a:off x="6593982" y="824248"/>
            <a:ext cx="4370279" cy="5998955"/>
          </a:xfrm>
          <a:prstGeom prst="rect">
            <a:avLst/>
          </a:prstGeom>
        </p:spPr>
      </p:pic>
      <p:pic>
        <p:nvPicPr>
          <p:cNvPr id="5" name="Рисунок 4"/>
          <p:cNvPicPr>
            <a:picLocks noChangeAspect="1"/>
          </p:cNvPicPr>
          <p:nvPr/>
        </p:nvPicPr>
        <p:blipFill>
          <a:blip r:embed="rId3"/>
          <a:stretch>
            <a:fillRect/>
          </a:stretch>
        </p:blipFill>
        <p:spPr>
          <a:xfrm>
            <a:off x="375401" y="824248"/>
            <a:ext cx="4841152" cy="5682177"/>
          </a:xfrm>
          <a:prstGeom prst="rect">
            <a:avLst/>
          </a:prstGeom>
        </p:spPr>
      </p:pic>
      <p:sp>
        <p:nvSpPr>
          <p:cNvPr id="7" name="TextBox 6"/>
          <p:cNvSpPr txBox="1"/>
          <p:nvPr/>
        </p:nvSpPr>
        <p:spPr>
          <a:xfrm>
            <a:off x="5920645" y="1487498"/>
            <a:ext cx="1543050" cy="923330"/>
          </a:xfrm>
          <a:prstGeom prst="rect">
            <a:avLst/>
          </a:prstGeom>
          <a:noFill/>
        </p:spPr>
        <p:txBody>
          <a:bodyPr wrap="square" rtlCol="0">
            <a:spAutoFit/>
          </a:bodyPr>
          <a:lstStyle/>
          <a:p>
            <a:r>
              <a:rPr lang="en-US" dirty="0" smtClean="0"/>
              <a:t>Blade thickness is 50 mm</a:t>
            </a:r>
            <a:endParaRPr lang="ru-RU" dirty="0"/>
          </a:p>
        </p:txBody>
      </p:sp>
      <p:cxnSp>
        <p:nvCxnSpPr>
          <p:cNvPr id="10" name="Прямая со стрелкой 9"/>
          <p:cNvCxnSpPr/>
          <p:nvPr/>
        </p:nvCxnSpPr>
        <p:spPr>
          <a:xfrm>
            <a:off x="6692170" y="2057620"/>
            <a:ext cx="937355" cy="1533305"/>
          </a:xfrm>
          <a:prstGeom prst="straightConnector1">
            <a:avLst/>
          </a:prstGeom>
          <a:ln w="25400">
            <a:solidFill>
              <a:srgbClr val="002060"/>
            </a:solidFill>
            <a:tailEnd type="triangle" w="sm" len="lg"/>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744687" y="2843737"/>
            <a:ext cx="1647825" cy="923330"/>
          </a:xfrm>
          <a:prstGeom prst="rect">
            <a:avLst/>
          </a:prstGeom>
          <a:noFill/>
        </p:spPr>
        <p:txBody>
          <a:bodyPr wrap="square" rtlCol="0">
            <a:spAutoFit/>
          </a:bodyPr>
          <a:lstStyle/>
          <a:p>
            <a:r>
              <a:rPr lang="en-US" dirty="0" smtClean="0"/>
              <a:t>The weight of one blade is about 20 </a:t>
            </a:r>
            <a:r>
              <a:rPr lang="en-US" dirty="0" err="1" smtClean="0"/>
              <a:t>kG</a:t>
            </a:r>
            <a:endParaRPr lang="ru-RU" dirty="0"/>
          </a:p>
        </p:txBody>
      </p:sp>
      <p:sp>
        <p:nvSpPr>
          <p:cNvPr id="9" name="TextBox 8"/>
          <p:cNvSpPr txBox="1"/>
          <p:nvPr/>
        </p:nvSpPr>
        <p:spPr>
          <a:xfrm>
            <a:off x="3969609" y="4319794"/>
            <a:ext cx="3191238" cy="646331"/>
          </a:xfrm>
          <a:prstGeom prst="rect">
            <a:avLst/>
          </a:prstGeom>
          <a:noFill/>
        </p:spPr>
        <p:txBody>
          <a:bodyPr wrap="square" rtlCol="0">
            <a:spAutoFit/>
          </a:bodyPr>
          <a:lstStyle/>
          <a:p>
            <a:r>
              <a:rPr lang="en-US" dirty="0" smtClean="0"/>
              <a:t>Speed of  the blade movement is 2.5 mm/sec</a:t>
            </a:r>
            <a:endParaRPr lang="ru-RU" dirty="0"/>
          </a:p>
        </p:txBody>
      </p:sp>
      <p:sp>
        <p:nvSpPr>
          <p:cNvPr id="11" name="TextBox 10"/>
          <p:cNvSpPr txBox="1"/>
          <p:nvPr/>
        </p:nvSpPr>
        <p:spPr>
          <a:xfrm>
            <a:off x="4054654" y="5334186"/>
            <a:ext cx="3409041" cy="923330"/>
          </a:xfrm>
          <a:prstGeom prst="rect">
            <a:avLst/>
          </a:prstGeom>
          <a:noFill/>
        </p:spPr>
        <p:txBody>
          <a:bodyPr wrap="square" rtlCol="0">
            <a:spAutoFit/>
          </a:bodyPr>
          <a:lstStyle/>
          <a:p>
            <a:r>
              <a:rPr lang="en-US" dirty="0" smtClean="0"/>
              <a:t>Each blade has two end switches and potentiometer for measurement of position</a:t>
            </a:r>
            <a:endParaRPr lang="ru-RU" dirty="0"/>
          </a:p>
        </p:txBody>
      </p:sp>
    </p:spTree>
    <p:extLst>
      <p:ext uri="{BB962C8B-B14F-4D97-AF65-F5344CB8AC3E}">
        <p14:creationId xmlns:p14="http://schemas.microsoft.com/office/powerpoint/2010/main" val="2214304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6386" y="418013"/>
            <a:ext cx="7543800" cy="744146"/>
          </a:xfrm>
        </p:spPr>
        <p:txBody>
          <a:bodyPr>
            <a:normAutofit fontScale="90000"/>
          </a:bodyPr>
          <a:lstStyle/>
          <a:p>
            <a:r>
              <a:rPr lang="en-US" dirty="0" smtClean="0"/>
              <a:t>Functional description</a:t>
            </a:r>
            <a:endParaRPr lang="en-US" dirty="0"/>
          </a:p>
        </p:txBody>
      </p:sp>
      <p:sp>
        <p:nvSpPr>
          <p:cNvPr id="3" name="Content Placeholder 2"/>
          <p:cNvSpPr>
            <a:spLocks noGrp="1"/>
          </p:cNvSpPr>
          <p:nvPr>
            <p:ph idx="1"/>
          </p:nvPr>
        </p:nvSpPr>
        <p:spPr>
          <a:xfrm>
            <a:off x="484542" y="1234441"/>
            <a:ext cx="11288358" cy="1051560"/>
          </a:xfrm>
        </p:spPr>
        <p:txBody>
          <a:bodyPr>
            <a:normAutofit fontScale="92500" lnSpcReduction="10000"/>
          </a:bodyPr>
          <a:lstStyle/>
          <a:p>
            <a:r>
              <a:rPr lang="en-US" dirty="0"/>
              <a:t>Charged particles (antiprotons or ions) that impinge on the scrapper body lose their energy in the material according to their specific energy loss, which is a function of the particle type, its energy and charge, material type </a:t>
            </a:r>
            <a:r>
              <a:rPr lang="en-US" dirty="0" smtClean="0"/>
              <a:t>Main </a:t>
            </a:r>
            <a:r>
              <a:rPr lang="en-US" dirty="0"/>
              <a:t>source of the losses is the energy losses for ionization of the matter.</a:t>
            </a:r>
            <a:endParaRPr lang="ru-RU" dirty="0"/>
          </a:p>
          <a:p>
            <a:endParaRPr lang="en-US" dirty="0"/>
          </a:p>
        </p:txBody>
      </p:sp>
      <p:sp>
        <p:nvSpPr>
          <p:cNvPr id="4" name="Slide Number Placeholder 3"/>
          <p:cNvSpPr>
            <a:spLocks noGrp="1"/>
          </p:cNvSpPr>
          <p:nvPr>
            <p:ph type="sldNum" sz="quarter" idx="12"/>
          </p:nvPr>
        </p:nvSpPr>
        <p:spPr/>
        <p:txBody>
          <a:bodyPr/>
          <a:lstStyle/>
          <a:p>
            <a:fld id="{286FC162-3509-47B0-8EE8-F62AB4E3636B}" type="slidenum">
              <a:rPr lang="en-US" smtClean="0"/>
              <a:t>8</a:t>
            </a:fld>
            <a:endParaRPr lang="en-US"/>
          </a:p>
        </p:txBody>
      </p:sp>
      <p:graphicFrame>
        <p:nvGraphicFramePr>
          <p:cNvPr id="8" name="Таблица 7"/>
          <p:cNvGraphicFramePr>
            <a:graphicFrameLocks noGrp="1"/>
          </p:cNvGraphicFramePr>
          <p:nvPr>
            <p:extLst>
              <p:ext uri="{D42A27DB-BD31-4B8C-83A1-F6EECF244321}">
                <p14:modId xmlns:p14="http://schemas.microsoft.com/office/powerpoint/2010/main" val="4290446608"/>
              </p:ext>
            </p:extLst>
          </p:nvPr>
        </p:nvGraphicFramePr>
        <p:xfrm>
          <a:off x="899160" y="2170565"/>
          <a:ext cx="10165080" cy="4489696"/>
        </p:xfrm>
        <a:graphic>
          <a:graphicData uri="http://schemas.openxmlformats.org/drawingml/2006/table">
            <a:tbl>
              <a:tblPr firstRow="1" firstCol="1" bandRow="1">
                <a:tableStyleId>{5C22544A-7EE6-4342-B048-85BDC9FD1C3A}</a:tableStyleId>
              </a:tblPr>
              <a:tblGrid>
                <a:gridCol w="2387998">
                  <a:extLst>
                    <a:ext uri="{9D8B030D-6E8A-4147-A177-3AD203B41FA5}">
                      <a16:colId xmlns:a16="http://schemas.microsoft.com/office/drawing/2014/main" xmlns="" val="20000"/>
                    </a:ext>
                  </a:extLst>
                </a:gridCol>
                <a:gridCol w="1941633">
                  <a:extLst>
                    <a:ext uri="{9D8B030D-6E8A-4147-A177-3AD203B41FA5}">
                      <a16:colId xmlns:a16="http://schemas.microsoft.com/office/drawing/2014/main" xmlns="" val="20001"/>
                    </a:ext>
                  </a:extLst>
                </a:gridCol>
                <a:gridCol w="2097807">
                  <a:extLst>
                    <a:ext uri="{9D8B030D-6E8A-4147-A177-3AD203B41FA5}">
                      <a16:colId xmlns:a16="http://schemas.microsoft.com/office/drawing/2014/main" xmlns="" val="20002"/>
                    </a:ext>
                  </a:extLst>
                </a:gridCol>
                <a:gridCol w="2097807">
                  <a:extLst>
                    <a:ext uri="{9D8B030D-6E8A-4147-A177-3AD203B41FA5}">
                      <a16:colId xmlns:a16="http://schemas.microsoft.com/office/drawing/2014/main" xmlns="" val="20003"/>
                    </a:ext>
                  </a:extLst>
                </a:gridCol>
                <a:gridCol w="1639835">
                  <a:extLst>
                    <a:ext uri="{9D8B030D-6E8A-4147-A177-3AD203B41FA5}">
                      <a16:colId xmlns:a16="http://schemas.microsoft.com/office/drawing/2014/main" xmlns="" val="20004"/>
                    </a:ext>
                  </a:extLst>
                </a:gridCol>
              </a:tblGrid>
              <a:tr h="750538">
                <a:tc rowSpan="2">
                  <a:txBody>
                    <a:bodyPr/>
                    <a:lstStyle/>
                    <a:p>
                      <a:pPr>
                        <a:lnSpc>
                          <a:spcPct val="107000"/>
                        </a:lnSpc>
                        <a:spcAft>
                          <a:spcPts val="0"/>
                        </a:spcAft>
                      </a:pPr>
                      <a:r>
                        <a:rPr lang="ru-RU" sz="2000" dirty="0" err="1">
                          <a:effectLst/>
                        </a:rPr>
                        <a:t>Material</a:t>
                      </a:r>
                      <a:r>
                        <a:rPr lang="ru-RU" sz="2000" dirty="0">
                          <a:effectLst/>
                        </a:rPr>
                        <a:t> \ </a:t>
                      </a:r>
                      <a:r>
                        <a:rPr lang="ru-RU" sz="2000" dirty="0" err="1">
                          <a:effectLst/>
                        </a:rPr>
                        <a:t>Energy</a:t>
                      </a:r>
                      <a:r>
                        <a:rPr lang="ru-RU" sz="2000" dirty="0">
                          <a:effectLst/>
                        </a:rPr>
                        <a:t> </a:t>
                      </a:r>
                      <a:r>
                        <a:rPr lang="ru-RU" sz="2000" dirty="0" err="1">
                          <a:effectLst/>
                        </a:rPr>
                        <a:t>loss</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ru-RU" sz="2000">
                          <a:effectLst/>
                        </a:rPr>
                        <a:t>Antiprotons, 4%</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6675" marR="68580" marT="0" marB="0" anchor="ctr"/>
                </a:tc>
                <a:tc>
                  <a:txBody>
                    <a:bodyPr/>
                    <a:lstStyle/>
                    <a:p>
                      <a:pPr>
                        <a:lnSpc>
                          <a:spcPct val="107000"/>
                        </a:lnSpc>
                        <a:spcAft>
                          <a:spcPts val="0"/>
                        </a:spcAft>
                      </a:pPr>
                      <a:r>
                        <a:rPr lang="ru-RU" sz="2000">
                          <a:effectLst/>
                        </a:rPr>
                        <a:t>Antiprotons, 10%</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6675" marR="68580" marT="0" marB="0" anchor="ctr"/>
                </a:tc>
                <a:tc>
                  <a:txBody>
                    <a:bodyPr/>
                    <a:lstStyle/>
                    <a:p>
                      <a:pPr>
                        <a:lnSpc>
                          <a:spcPct val="107000"/>
                        </a:lnSpc>
                        <a:spcAft>
                          <a:spcPts val="0"/>
                        </a:spcAft>
                      </a:pPr>
                      <a:r>
                        <a:rPr lang="ru-RU" sz="2000">
                          <a:effectLst/>
                        </a:rPr>
                        <a:t>Antiprotons, 100%</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6675" marR="68580" marT="0" marB="0" anchor="ctr"/>
                </a:tc>
                <a:tc>
                  <a:txBody>
                    <a:bodyPr/>
                    <a:lstStyle/>
                    <a:p>
                      <a:pPr>
                        <a:lnSpc>
                          <a:spcPct val="107000"/>
                        </a:lnSpc>
                        <a:spcAft>
                          <a:spcPts val="0"/>
                        </a:spcAft>
                      </a:pPr>
                      <a:r>
                        <a:rPr lang="ru-RU" sz="2000">
                          <a:effectLst/>
                        </a:rPr>
                        <a:t>Ions, 100%</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6675" marR="68580" marT="0" marB="0" anchor="ctr"/>
                </a:tc>
                <a:extLst>
                  <a:ext uri="{0D108BD9-81ED-4DB2-BD59-A6C34878D82A}">
                    <a16:rowId xmlns:a16="http://schemas.microsoft.com/office/drawing/2014/main" xmlns="" val="10000"/>
                  </a:ext>
                </a:extLst>
              </a:tr>
              <a:tr h="514481">
                <a:tc vMerge="1">
                  <a:txBody>
                    <a:bodyPr/>
                    <a:lstStyle/>
                    <a:p>
                      <a:endParaRPr lang="ru-RU"/>
                    </a:p>
                  </a:txBody>
                  <a:tcPr/>
                </a:tc>
                <a:tc>
                  <a:txBody>
                    <a:bodyPr/>
                    <a:lstStyle/>
                    <a:p>
                      <a:pPr>
                        <a:lnSpc>
                          <a:spcPct val="107000"/>
                        </a:lnSpc>
                        <a:spcAft>
                          <a:spcPts val="0"/>
                        </a:spcAft>
                      </a:pPr>
                      <a:r>
                        <a:rPr lang="ru-RU" sz="2000" dirty="0">
                          <a:effectLst/>
                        </a:rPr>
                        <a:t>Z = 1</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675" marR="68580" marT="0" marB="0" anchor="ctr"/>
                </a:tc>
                <a:tc>
                  <a:txBody>
                    <a:bodyPr/>
                    <a:lstStyle/>
                    <a:p>
                      <a:pPr>
                        <a:lnSpc>
                          <a:spcPct val="107000"/>
                        </a:lnSpc>
                        <a:spcAft>
                          <a:spcPts val="0"/>
                        </a:spcAft>
                      </a:pPr>
                      <a:r>
                        <a:rPr lang="ru-RU" sz="2000">
                          <a:effectLst/>
                        </a:rPr>
                        <a:t>Z = 1</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6675" marR="68580" marT="0" marB="0" anchor="ctr"/>
                </a:tc>
                <a:tc>
                  <a:txBody>
                    <a:bodyPr/>
                    <a:lstStyle/>
                    <a:p>
                      <a:pPr>
                        <a:lnSpc>
                          <a:spcPct val="107000"/>
                        </a:lnSpc>
                        <a:spcAft>
                          <a:spcPts val="0"/>
                        </a:spcAft>
                      </a:pPr>
                      <a:r>
                        <a:rPr lang="ru-RU" sz="2000">
                          <a:effectLst/>
                        </a:rPr>
                        <a:t>Z = 1</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6675" marR="68580" marT="0" marB="0" anchor="ctr"/>
                </a:tc>
                <a:tc>
                  <a:txBody>
                    <a:bodyPr/>
                    <a:lstStyle/>
                    <a:p>
                      <a:pPr>
                        <a:lnSpc>
                          <a:spcPct val="107000"/>
                        </a:lnSpc>
                        <a:spcAft>
                          <a:spcPts val="0"/>
                        </a:spcAft>
                      </a:pPr>
                      <a:r>
                        <a:rPr lang="ru-RU" sz="2000">
                          <a:effectLst/>
                        </a:rPr>
                        <a:t>Z = 40 / Z = 92</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6675" marR="68580" marT="0" marB="0" anchor="ctr"/>
                </a:tc>
                <a:extLst>
                  <a:ext uri="{0D108BD9-81ED-4DB2-BD59-A6C34878D82A}">
                    <a16:rowId xmlns:a16="http://schemas.microsoft.com/office/drawing/2014/main" xmlns="" val="10001"/>
                  </a:ext>
                </a:extLst>
              </a:tr>
              <a:tr h="514481">
                <a:tc>
                  <a:txBody>
                    <a:bodyPr/>
                    <a:lstStyle/>
                    <a:p>
                      <a:pPr>
                        <a:lnSpc>
                          <a:spcPct val="107000"/>
                        </a:lnSpc>
                        <a:spcAft>
                          <a:spcPts val="0"/>
                        </a:spcAft>
                      </a:pPr>
                      <a:r>
                        <a:rPr lang="ru-RU" sz="2000">
                          <a:effectLst/>
                        </a:rPr>
                        <a:t>Carbon</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ru-RU" sz="2000" dirty="0">
                          <a:effectLst/>
                        </a:rPr>
                        <a:t>29.0 </a:t>
                      </a:r>
                      <a:r>
                        <a:rPr lang="ru-RU" sz="2000" dirty="0" err="1">
                          <a:effectLst/>
                        </a:rPr>
                        <a:t>cm</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675" marR="68580" marT="0" marB="0" anchor="ctr"/>
                </a:tc>
                <a:tc>
                  <a:txBody>
                    <a:bodyPr/>
                    <a:lstStyle/>
                    <a:p>
                      <a:pPr>
                        <a:lnSpc>
                          <a:spcPct val="107000"/>
                        </a:lnSpc>
                        <a:spcAft>
                          <a:spcPts val="0"/>
                        </a:spcAft>
                      </a:pPr>
                      <a:r>
                        <a:rPr lang="ru-RU" sz="2000" dirty="0">
                          <a:effectLst/>
                        </a:rPr>
                        <a:t>72.3 </a:t>
                      </a:r>
                      <a:r>
                        <a:rPr lang="ru-RU" sz="2000" dirty="0" err="1">
                          <a:effectLst/>
                        </a:rPr>
                        <a:t>cm</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675" marR="68580" marT="0" marB="0" anchor="ctr"/>
                </a:tc>
                <a:tc>
                  <a:txBody>
                    <a:bodyPr/>
                    <a:lstStyle/>
                    <a:p>
                      <a:pPr>
                        <a:lnSpc>
                          <a:spcPct val="107000"/>
                        </a:lnSpc>
                        <a:spcAft>
                          <a:spcPts val="0"/>
                        </a:spcAft>
                      </a:pPr>
                      <a:r>
                        <a:rPr lang="ru-RU" sz="2000" dirty="0">
                          <a:effectLst/>
                        </a:rPr>
                        <a:t>637.1 </a:t>
                      </a:r>
                      <a:r>
                        <a:rPr lang="ru-RU" sz="2000" dirty="0" err="1">
                          <a:effectLst/>
                        </a:rPr>
                        <a:t>cm</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675" marR="68580" marT="0" marB="0" anchor="ctr"/>
                </a:tc>
                <a:tc>
                  <a:txBody>
                    <a:bodyPr/>
                    <a:lstStyle/>
                    <a:p>
                      <a:pPr>
                        <a:lnSpc>
                          <a:spcPct val="107000"/>
                        </a:lnSpc>
                        <a:spcAft>
                          <a:spcPts val="0"/>
                        </a:spcAft>
                      </a:pPr>
                      <a:r>
                        <a:rPr lang="ru-RU" sz="2000">
                          <a:effectLst/>
                        </a:rPr>
                        <a:t>7.0 / 2.5 cm</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6675" marR="68580" marT="0" marB="0" anchor="ctr"/>
                </a:tc>
                <a:extLst>
                  <a:ext uri="{0D108BD9-81ED-4DB2-BD59-A6C34878D82A}">
                    <a16:rowId xmlns:a16="http://schemas.microsoft.com/office/drawing/2014/main" xmlns="" val="10002"/>
                  </a:ext>
                </a:extLst>
              </a:tr>
              <a:tr h="514481">
                <a:tc>
                  <a:txBody>
                    <a:bodyPr/>
                    <a:lstStyle/>
                    <a:p>
                      <a:pPr>
                        <a:lnSpc>
                          <a:spcPct val="107000"/>
                        </a:lnSpc>
                        <a:spcAft>
                          <a:spcPts val="0"/>
                        </a:spcAft>
                      </a:pPr>
                      <a:r>
                        <a:rPr lang="ru-RU" sz="2000">
                          <a:effectLst/>
                        </a:rPr>
                        <a:t>Aluminum</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ru-RU" sz="2000">
                          <a:effectLst/>
                        </a:rPr>
                        <a:t>26.9 cm</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6675" marR="68580" marT="0" marB="0" anchor="ctr"/>
                </a:tc>
                <a:tc>
                  <a:txBody>
                    <a:bodyPr/>
                    <a:lstStyle/>
                    <a:p>
                      <a:pPr>
                        <a:lnSpc>
                          <a:spcPct val="107000"/>
                        </a:lnSpc>
                        <a:spcAft>
                          <a:spcPts val="0"/>
                        </a:spcAft>
                      </a:pPr>
                      <a:r>
                        <a:rPr lang="ru-RU" sz="2000">
                          <a:effectLst/>
                        </a:rPr>
                        <a:t>67.2 cm</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6675" marR="68580" marT="0" marB="0" anchor="ctr"/>
                </a:tc>
                <a:tc>
                  <a:txBody>
                    <a:bodyPr/>
                    <a:lstStyle/>
                    <a:p>
                      <a:pPr>
                        <a:lnSpc>
                          <a:spcPct val="107000"/>
                        </a:lnSpc>
                        <a:spcAft>
                          <a:spcPts val="0"/>
                        </a:spcAft>
                      </a:pPr>
                      <a:r>
                        <a:rPr lang="ru-RU" sz="2000" dirty="0">
                          <a:effectLst/>
                        </a:rPr>
                        <a:t>596.4 </a:t>
                      </a:r>
                      <a:r>
                        <a:rPr lang="ru-RU" sz="2000" dirty="0" err="1">
                          <a:effectLst/>
                        </a:rPr>
                        <a:t>cm</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675" marR="68580" marT="0" marB="0" anchor="ctr"/>
                </a:tc>
                <a:tc>
                  <a:txBody>
                    <a:bodyPr/>
                    <a:lstStyle/>
                    <a:p>
                      <a:pPr>
                        <a:lnSpc>
                          <a:spcPct val="107000"/>
                        </a:lnSpc>
                        <a:spcAft>
                          <a:spcPts val="0"/>
                        </a:spcAft>
                      </a:pPr>
                      <a:r>
                        <a:rPr lang="ru-RU" sz="2000">
                          <a:effectLst/>
                        </a:rPr>
                        <a:t>6.4 / 2.3 cm</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6675" marR="68580" marT="0" marB="0" anchor="ctr"/>
                </a:tc>
                <a:extLst>
                  <a:ext uri="{0D108BD9-81ED-4DB2-BD59-A6C34878D82A}">
                    <a16:rowId xmlns:a16="http://schemas.microsoft.com/office/drawing/2014/main" xmlns="" val="10003"/>
                  </a:ext>
                </a:extLst>
              </a:tr>
              <a:tr h="514481">
                <a:tc>
                  <a:txBody>
                    <a:bodyPr/>
                    <a:lstStyle/>
                    <a:p>
                      <a:pPr>
                        <a:lnSpc>
                          <a:spcPct val="107000"/>
                        </a:lnSpc>
                        <a:spcAft>
                          <a:spcPts val="0"/>
                        </a:spcAft>
                      </a:pPr>
                      <a:r>
                        <a:rPr lang="ru-RU" sz="2000">
                          <a:effectLst/>
                        </a:rPr>
                        <a:t>Iron</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ru-RU" sz="2000">
                          <a:effectLst/>
                        </a:rPr>
                        <a:t>10.6 cm</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6675" marR="68580" marT="0" marB="0" anchor="ctr"/>
                </a:tc>
                <a:tc>
                  <a:txBody>
                    <a:bodyPr/>
                    <a:lstStyle/>
                    <a:p>
                      <a:pPr>
                        <a:lnSpc>
                          <a:spcPct val="107000"/>
                        </a:lnSpc>
                        <a:spcAft>
                          <a:spcPts val="0"/>
                        </a:spcAft>
                      </a:pPr>
                      <a:r>
                        <a:rPr lang="ru-RU" sz="2000">
                          <a:effectLst/>
                        </a:rPr>
                        <a:t>26.5 cm</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6675" marR="68580" marT="0" marB="0" anchor="ctr"/>
                </a:tc>
                <a:tc>
                  <a:txBody>
                    <a:bodyPr/>
                    <a:lstStyle/>
                    <a:p>
                      <a:pPr>
                        <a:lnSpc>
                          <a:spcPct val="107000"/>
                        </a:lnSpc>
                        <a:spcAft>
                          <a:spcPts val="0"/>
                        </a:spcAft>
                      </a:pPr>
                      <a:r>
                        <a:rPr lang="ru-RU" sz="2000" dirty="0">
                          <a:effectLst/>
                        </a:rPr>
                        <a:t>237.1 </a:t>
                      </a:r>
                      <a:r>
                        <a:rPr lang="ru-RU" sz="2000" dirty="0" err="1">
                          <a:effectLst/>
                        </a:rPr>
                        <a:t>cm</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675" marR="68580" marT="0" marB="0" anchor="ctr"/>
                </a:tc>
                <a:tc>
                  <a:txBody>
                    <a:bodyPr/>
                    <a:lstStyle/>
                    <a:p>
                      <a:pPr>
                        <a:lnSpc>
                          <a:spcPct val="107000"/>
                        </a:lnSpc>
                        <a:spcAft>
                          <a:spcPts val="0"/>
                        </a:spcAft>
                      </a:pPr>
                      <a:r>
                        <a:rPr lang="ru-RU" sz="2000">
                          <a:effectLst/>
                        </a:rPr>
                        <a:t>2.5 / 0.9 cm</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6675" marR="68580" marT="0" marB="0" anchor="ctr"/>
                </a:tc>
                <a:extLst>
                  <a:ext uri="{0D108BD9-81ED-4DB2-BD59-A6C34878D82A}">
                    <a16:rowId xmlns:a16="http://schemas.microsoft.com/office/drawing/2014/main" xmlns="" val="10004"/>
                  </a:ext>
                </a:extLst>
              </a:tr>
              <a:tr h="514481">
                <a:tc>
                  <a:txBody>
                    <a:bodyPr/>
                    <a:lstStyle/>
                    <a:p>
                      <a:pPr>
                        <a:lnSpc>
                          <a:spcPct val="107000"/>
                        </a:lnSpc>
                        <a:spcAft>
                          <a:spcPts val="0"/>
                        </a:spcAft>
                      </a:pPr>
                      <a:r>
                        <a:rPr lang="ru-RU" sz="2000" dirty="0" err="1">
                          <a:solidFill>
                            <a:srgbClr val="00B0F0"/>
                          </a:solidFill>
                          <a:effectLst/>
                        </a:rPr>
                        <a:t>Copper</a:t>
                      </a:r>
                      <a:endParaRPr lang="ru-RU"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ru-RU" sz="2000" dirty="0">
                          <a:effectLst/>
                        </a:rPr>
                        <a:t>9.4 </a:t>
                      </a:r>
                      <a:r>
                        <a:rPr lang="ru-RU" sz="2000" dirty="0" err="1">
                          <a:effectLst/>
                        </a:rPr>
                        <a:t>cm</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675" marR="68580" marT="0" marB="0" anchor="ctr"/>
                </a:tc>
                <a:tc>
                  <a:txBody>
                    <a:bodyPr/>
                    <a:lstStyle/>
                    <a:p>
                      <a:pPr>
                        <a:lnSpc>
                          <a:spcPct val="107000"/>
                        </a:lnSpc>
                        <a:spcAft>
                          <a:spcPts val="0"/>
                        </a:spcAft>
                      </a:pPr>
                      <a:r>
                        <a:rPr lang="ru-RU" sz="2000">
                          <a:effectLst/>
                        </a:rPr>
                        <a:t>23.4 cm</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6675" marR="68580" marT="0" marB="0" anchor="ctr"/>
                </a:tc>
                <a:tc>
                  <a:txBody>
                    <a:bodyPr/>
                    <a:lstStyle/>
                    <a:p>
                      <a:pPr>
                        <a:lnSpc>
                          <a:spcPct val="107000"/>
                        </a:lnSpc>
                        <a:spcAft>
                          <a:spcPts val="0"/>
                        </a:spcAft>
                      </a:pPr>
                      <a:r>
                        <a:rPr lang="ru-RU" sz="2000" dirty="0">
                          <a:effectLst/>
                        </a:rPr>
                        <a:t>209.7 </a:t>
                      </a:r>
                      <a:r>
                        <a:rPr lang="ru-RU" sz="2000" dirty="0" err="1">
                          <a:effectLst/>
                        </a:rPr>
                        <a:t>cm</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675" marR="68580" marT="0" marB="0" anchor="ctr"/>
                </a:tc>
                <a:tc>
                  <a:txBody>
                    <a:bodyPr/>
                    <a:lstStyle/>
                    <a:p>
                      <a:pPr>
                        <a:lnSpc>
                          <a:spcPct val="107000"/>
                        </a:lnSpc>
                        <a:spcAft>
                          <a:spcPts val="0"/>
                        </a:spcAft>
                      </a:pPr>
                      <a:r>
                        <a:rPr lang="ru-RU" sz="2000">
                          <a:effectLst/>
                        </a:rPr>
                        <a:t>2.2 / 0.8 cm</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6675" marR="68580" marT="0" marB="0" anchor="ctr"/>
                </a:tc>
                <a:extLst>
                  <a:ext uri="{0D108BD9-81ED-4DB2-BD59-A6C34878D82A}">
                    <a16:rowId xmlns:a16="http://schemas.microsoft.com/office/drawing/2014/main" xmlns="" val="10005"/>
                  </a:ext>
                </a:extLst>
              </a:tr>
              <a:tr h="514481">
                <a:tc>
                  <a:txBody>
                    <a:bodyPr/>
                    <a:lstStyle/>
                    <a:p>
                      <a:pPr>
                        <a:lnSpc>
                          <a:spcPct val="107000"/>
                        </a:lnSpc>
                        <a:spcAft>
                          <a:spcPts val="0"/>
                        </a:spcAft>
                      </a:pPr>
                      <a:r>
                        <a:rPr lang="ru-RU" sz="2000">
                          <a:effectLst/>
                        </a:rPr>
                        <a:t>Tungsten</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ru-RU" sz="2000">
                          <a:effectLst/>
                        </a:rPr>
                        <a:t>5.4 cm</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6675" marR="68580" marT="0" marB="0" anchor="ctr"/>
                </a:tc>
                <a:tc>
                  <a:txBody>
                    <a:bodyPr/>
                    <a:lstStyle/>
                    <a:p>
                      <a:pPr>
                        <a:lnSpc>
                          <a:spcPct val="107000"/>
                        </a:lnSpc>
                        <a:spcAft>
                          <a:spcPts val="0"/>
                        </a:spcAft>
                      </a:pPr>
                      <a:r>
                        <a:rPr lang="ru-RU" sz="2000">
                          <a:effectLst/>
                        </a:rPr>
                        <a:t>13.5 cm</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6675" marR="68580" marT="0" marB="0" anchor="ctr"/>
                </a:tc>
                <a:tc>
                  <a:txBody>
                    <a:bodyPr/>
                    <a:lstStyle/>
                    <a:p>
                      <a:pPr>
                        <a:lnSpc>
                          <a:spcPct val="107000"/>
                        </a:lnSpc>
                        <a:spcAft>
                          <a:spcPts val="0"/>
                        </a:spcAft>
                      </a:pPr>
                      <a:r>
                        <a:rPr lang="ru-RU" sz="2000" dirty="0">
                          <a:effectLst/>
                        </a:rPr>
                        <a:t>122.5 </a:t>
                      </a:r>
                      <a:r>
                        <a:rPr lang="ru-RU" sz="2000" dirty="0" err="1">
                          <a:effectLst/>
                        </a:rPr>
                        <a:t>cm</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675" marR="68580" marT="0" marB="0" anchor="ctr"/>
                </a:tc>
                <a:tc>
                  <a:txBody>
                    <a:bodyPr/>
                    <a:lstStyle/>
                    <a:p>
                      <a:pPr>
                        <a:lnSpc>
                          <a:spcPct val="107000"/>
                        </a:lnSpc>
                        <a:spcAft>
                          <a:spcPts val="0"/>
                        </a:spcAft>
                      </a:pPr>
                      <a:r>
                        <a:rPr lang="ru-RU" sz="2000" dirty="0">
                          <a:effectLst/>
                        </a:rPr>
                        <a:t>1.2 / 0.5 </a:t>
                      </a:r>
                      <a:r>
                        <a:rPr lang="ru-RU" sz="2000" dirty="0" err="1">
                          <a:effectLst/>
                        </a:rPr>
                        <a:t>cm</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675" marR="68580" marT="0" marB="0" anchor="ctr"/>
                </a:tc>
                <a:extLst>
                  <a:ext uri="{0D108BD9-81ED-4DB2-BD59-A6C34878D82A}">
                    <a16:rowId xmlns:a16="http://schemas.microsoft.com/office/drawing/2014/main" xmlns="" val="10006"/>
                  </a:ext>
                </a:extLst>
              </a:tr>
              <a:tr h="514481">
                <a:tc>
                  <a:txBody>
                    <a:bodyPr/>
                    <a:lstStyle/>
                    <a:p>
                      <a:pPr>
                        <a:lnSpc>
                          <a:spcPct val="107000"/>
                        </a:lnSpc>
                        <a:spcAft>
                          <a:spcPts val="0"/>
                        </a:spcAft>
                      </a:pPr>
                      <a:r>
                        <a:rPr lang="ru-RU" sz="2000">
                          <a:effectLst/>
                        </a:rPr>
                        <a:t>Lead</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ru-RU" sz="2000">
                          <a:effectLst/>
                        </a:rPr>
                        <a:t>9.5 cm</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6675" marR="68580" marT="0" marB="0" anchor="ctr"/>
                </a:tc>
                <a:tc>
                  <a:txBody>
                    <a:bodyPr/>
                    <a:lstStyle/>
                    <a:p>
                      <a:pPr>
                        <a:lnSpc>
                          <a:spcPct val="107000"/>
                        </a:lnSpc>
                        <a:spcAft>
                          <a:spcPts val="0"/>
                        </a:spcAft>
                      </a:pPr>
                      <a:r>
                        <a:rPr lang="ru-RU" sz="2000">
                          <a:effectLst/>
                        </a:rPr>
                        <a:t>23.6 cm</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6675" marR="68580" marT="0" marB="0" anchor="ctr"/>
                </a:tc>
                <a:tc>
                  <a:txBody>
                    <a:bodyPr/>
                    <a:lstStyle/>
                    <a:p>
                      <a:pPr>
                        <a:lnSpc>
                          <a:spcPct val="107000"/>
                        </a:lnSpc>
                        <a:spcAft>
                          <a:spcPts val="0"/>
                        </a:spcAft>
                      </a:pPr>
                      <a:r>
                        <a:rPr lang="ru-RU" sz="2000">
                          <a:effectLst/>
                        </a:rPr>
                        <a:t>214.6 cm</a:t>
                      </a:r>
                      <a:endParaRPr lang="ru-RU"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6675" marR="68580" marT="0" marB="0" anchor="ctr"/>
                </a:tc>
                <a:tc>
                  <a:txBody>
                    <a:bodyPr/>
                    <a:lstStyle/>
                    <a:p>
                      <a:pPr>
                        <a:lnSpc>
                          <a:spcPct val="107000"/>
                        </a:lnSpc>
                        <a:spcAft>
                          <a:spcPts val="0"/>
                        </a:spcAft>
                      </a:pPr>
                      <a:r>
                        <a:rPr lang="ru-RU" sz="2000" dirty="0">
                          <a:effectLst/>
                        </a:rPr>
                        <a:t>2.2 / 0.8 </a:t>
                      </a:r>
                      <a:r>
                        <a:rPr lang="ru-RU" sz="2000" dirty="0" err="1">
                          <a:effectLst/>
                        </a:rPr>
                        <a:t>cm</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675" marR="68580" marT="0" marB="0" anchor="ct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23512534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646" y="141796"/>
            <a:ext cx="7543800" cy="688739"/>
          </a:xfrm>
        </p:spPr>
        <p:txBody>
          <a:bodyPr>
            <a:normAutofit fontScale="90000"/>
          </a:bodyPr>
          <a:lstStyle/>
          <a:p>
            <a:r>
              <a:rPr lang="en-US" dirty="0" err="1" smtClean="0"/>
              <a:t>BScr</a:t>
            </a:r>
            <a:r>
              <a:rPr lang="en-US" dirty="0" smtClean="0"/>
              <a:t>: location</a:t>
            </a:r>
            <a:endParaRPr lang="en-US" dirty="0"/>
          </a:p>
        </p:txBody>
      </p:sp>
      <p:sp>
        <p:nvSpPr>
          <p:cNvPr id="3" name="Content Placeholder 2"/>
          <p:cNvSpPr>
            <a:spLocks noGrp="1"/>
          </p:cNvSpPr>
          <p:nvPr>
            <p:ph idx="1"/>
          </p:nvPr>
        </p:nvSpPr>
        <p:spPr>
          <a:xfrm>
            <a:off x="98793" y="984939"/>
            <a:ext cx="4023360" cy="2178463"/>
          </a:xfrm>
        </p:spPr>
        <p:txBody>
          <a:bodyPr>
            <a:normAutofit fontScale="70000" lnSpcReduction="20000"/>
          </a:bodyPr>
          <a:lstStyle/>
          <a:p>
            <a:pPr marL="0" indent="0">
              <a:buNone/>
            </a:pPr>
            <a:r>
              <a:rPr lang="en-US" dirty="0"/>
              <a:t>The beam scrappers are marked in the CR drawings as CR01DS1, CR02DS1, CR02DS2, CR03DS1, CR04DS1</a:t>
            </a:r>
            <a:r>
              <a:rPr lang="en-US" dirty="0" smtClean="0"/>
              <a:t>.</a:t>
            </a:r>
          </a:p>
          <a:p>
            <a:pPr marL="0" indent="0">
              <a:buNone/>
            </a:pPr>
            <a:r>
              <a:rPr lang="en-US" dirty="0" smtClean="0"/>
              <a:t> </a:t>
            </a:r>
            <a:r>
              <a:rPr lang="en-US" dirty="0"/>
              <a:t>The SCR will be installed into quarters of the CR (near the center of each quarter) between bending magnets and </a:t>
            </a:r>
            <a:r>
              <a:rPr lang="en-US" dirty="0" err="1" smtClean="0"/>
              <a:t>sextupole</a:t>
            </a:r>
            <a:r>
              <a:rPr lang="en-US" dirty="0" smtClean="0"/>
              <a:t>.</a:t>
            </a:r>
            <a:endParaRPr lang="ru-RU" dirty="0" smtClean="0"/>
          </a:p>
          <a:p>
            <a:pPr marL="0" indent="0">
              <a:buNone/>
            </a:pPr>
            <a:r>
              <a:rPr lang="en-US" dirty="0" smtClean="0"/>
              <a:t>The SCR installed in the injection straight section is able to operate as a collimator slit. </a:t>
            </a:r>
            <a:endParaRPr lang="en-US" dirty="0"/>
          </a:p>
        </p:txBody>
      </p:sp>
      <p:sp>
        <p:nvSpPr>
          <p:cNvPr id="11" name="Slide Number Placeholder 10"/>
          <p:cNvSpPr>
            <a:spLocks noGrp="1"/>
          </p:cNvSpPr>
          <p:nvPr>
            <p:ph type="sldNum" sz="quarter" idx="12"/>
          </p:nvPr>
        </p:nvSpPr>
        <p:spPr/>
        <p:txBody>
          <a:bodyPr/>
          <a:lstStyle/>
          <a:p>
            <a:fld id="{286FC162-3509-47B0-8EE8-F62AB4E3636B}" type="slidenum">
              <a:rPr lang="en-US" smtClean="0"/>
              <a:t>9</a:t>
            </a:fld>
            <a:endParaRPr lang="en-US"/>
          </a:p>
        </p:txBody>
      </p:sp>
      <p:pic>
        <p:nvPicPr>
          <p:cNvPr id="12" name="Рисунок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5472901" y="-939525"/>
            <a:ext cx="5339237" cy="7930306"/>
          </a:xfrm>
          <a:prstGeom prst="rect">
            <a:avLst/>
          </a:prstGeom>
          <a:noFill/>
          <a:ln>
            <a:noFill/>
          </a:ln>
          <a:scene3d>
            <a:camera prst="orthographicFront">
              <a:rot lat="0" lon="0" rev="0"/>
            </a:camera>
            <a:lightRig rig="threePt" dir="t"/>
          </a:scene3d>
        </p:spPr>
      </p:pic>
      <p:sp>
        <p:nvSpPr>
          <p:cNvPr id="13" name="Прямоугольник 12"/>
          <p:cNvSpPr/>
          <p:nvPr/>
        </p:nvSpPr>
        <p:spPr>
          <a:xfrm>
            <a:off x="5400675" y="3669506"/>
            <a:ext cx="242888" cy="89296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10602754" y="3757748"/>
            <a:ext cx="242888" cy="89296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p:cNvSpPr/>
          <p:nvPr/>
        </p:nvSpPr>
        <p:spPr>
          <a:xfrm>
            <a:off x="10593883" y="1345406"/>
            <a:ext cx="242888" cy="89296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5393055" y="1379911"/>
            <a:ext cx="242888" cy="89296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16"/>
          <p:cNvSpPr/>
          <p:nvPr/>
        </p:nvSpPr>
        <p:spPr>
          <a:xfrm>
            <a:off x="8730792" y="4115990"/>
            <a:ext cx="242888" cy="89296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8" name="Рисунок 17"/>
          <p:cNvPicPr>
            <a:picLocks noChangeAspect="1"/>
          </p:cNvPicPr>
          <p:nvPr/>
        </p:nvPicPr>
        <p:blipFill>
          <a:blip r:embed="rId3"/>
          <a:stretch>
            <a:fillRect/>
          </a:stretch>
        </p:blipFill>
        <p:spPr>
          <a:xfrm>
            <a:off x="1415941" y="3163402"/>
            <a:ext cx="1946888" cy="3237952"/>
          </a:xfrm>
          <a:prstGeom prst="rect">
            <a:avLst/>
          </a:prstGeom>
        </p:spPr>
      </p:pic>
      <p:cxnSp>
        <p:nvCxnSpPr>
          <p:cNvPr id="20" name="Соединительная линия уступом 19"/>
          <p:cNvCxnSpPr/>
          <p:nvPr/>
        </p:nvCxnSpPr>
        <p:spPr>
          <a:xfrm flipV="1">
            <a:off x="3170570" y="4941979"/>
            <a:ext cx="5532616" cy="1603112"/>
          </a:xfrm>
          <a:prstGeom prst="bentConnector3">
            <a:avLst>
              <a:gd name="adj1" fmla="val 22454"/>
            </a:avLst>
          </a:prstGeom>
          <a:ln>
            <a:tailEnd type="triangle"/>
          </a:ln>
        </p:spPr>
        <p:style>
          <a:lnRef idx="1">
            <a:schemeClr val="accent1"/>
          </a:lnRef>
          <a:fillRef idx="0">
            <a:schemeClr val="accent1"/>
          </a:fillRef>
          <a:effectRef idx="0">
            <a:schemeClr val="accent1"/>
          </a:effectRef>
          <a:fontRef idx="minor">
            <a:schemeClr val="tx1"/>
          </a:fontRef>
        </p:style>
      </p:cxnSp>
      <p:pic>
        <p:nvPicPr>
          <p:cNvPr id="19" name="Рисунок 18"/>
          <p:cNvPicPr>
            <a:picLocks noChangeAspect="1"/>
          </p:cNvPicPr>
          <p:nvPr/>
        </p:nvPicPr>
        <p:blipFill>
          <a:blip r:embed="rId4"/>
          <a:stretch>
            <a:fillRect/>
          </a:stretch>
        </p:blipFill>
        <p:spPr>
          <a:xfrm>
            <a:off x="7105659" y="1875339"/>
            <a:ext cx="1625133" cy="1907457"/>
          </a:xfrm>
          <a:prstGeom prst="rect">
            <a:avLst/>
          </a:prstGeom>
        </p:spPr>
      </p:pic>
      <p:cxnSp>
        <p:nvCxnSpPr>
          <p:cNvPr id="5" name="Прямая со стрелкой 4"/>
          <p:cNvCxnSpPr/>
          <p:nvPr/>
        </p:nvCxnSpPr>
        <p:spPr>
          <a:xfrm flipH="1" flipV="1">
            <a:off x="5740170" y="2074170"/>
            <a:ext cx="1310276" cy="375341"/>
          </a:xfrm>
          <a:prstGeom prst="straightConnector1">
            <a:avLst/>
          </a:prstGeom>
          <a:ln w="25400">
            <a:tailEnd type="triangle" w="sm" len="lg"/>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p:nvPr/>
        </p:nvCxnSpPr>
        <p:spPr>
          <a:xfrm>
            <a:off x="8730792" y="3163402"/>
            <a:ext cx="1734008" cy="719304"/>
          </a:xfrm>
          <a:prstGeom prst="straightConnector1">
            <a:avLst/>
          </a:prstGeom>
          <a:ln w="25400">
            <a:tailEnd type="triangle" w="sm" len="lg"/>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flipV="1">
            <a:off x="8791514" y="1683657"/>
            <a:ext cx="1673286" cy="922840"/>
          </a:xfrm>
          <a:prstGeom prst="straightConnector1">
            <a:avLst/>
          </a:prstGeom>
          <a:ln w="25400">
            <a:tailEnd type="triangle" w="sm" len="lg"/>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p:nvPr/>
        </p:nvCxnSpPr>
        <p:spPr>
          <a:xfrm flipH="1">
            <a:off x="5747771" y="3449093"/>
            <a:ext cx="1302675" cy="546465"/>
          </a:xfrm>
          <a:prstGeom prst="straightConnector1">
            <a:avLst/>
          </a:prstGeom>
          <a:ln w="25400">
            <a:tailEnd type="triangle" w="sm"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1213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Wood Type</Template>
  <TotalTime>4912</TotalTime>
  <Words>2649</Words>
  <Application>Microsoft Office PowerPoint</Application>
  <PresentationFormat>Широкоэкранный</PresentationFormat>
  <Paragraphs>615</Paragraphs>
  <Slides>26</Slides>
  <Notes>4</Notes>
  <HiddenSlides>1</HiddenSlides>
  <MMClips>0</MMClips>
  <ScaleCrop>false</ScaleCrop>
  <HeadingPairs>
    <vt:vector size="6" baseType="variant">
      <vt:variant>
        <vt:lpstr>Использованные шрифты</vt:lpstr>
      </vt:variant>
      <vt:variant>
        <vt:i4>10</vt:i4>
      </vt:variant>
      <vt:variant>
        <vt:lpstr>Тема</vt:lpstr>
      </vt:variant>
      <vt:variant>
        <vt:i4>2</vt:i4>
      </vt:variant>
      <vt:variant>
        <vt:lpstr>Заголовки слайдов</vt:lpstr>
      </vt:variant>
      <vt:variant>
        <vt:i4>26</vt:i4>
      </vt:variant>
    </vt:vector>
  </HeadingPairs>
  <TitlesOfParts>
    <vt:vector size="38" baseType="lpstr">
      <vt:lpstr>Arial</vt:lpstr>
      <vt:lpstr>Arial Narrow</vt:lpstr>
      <vt:lpstr>Calibri</vt:lpstr>
      <vt:lpstr>Calibri Light</vt:lpstr>
      <vt:lpstr>Cambria</vt:lpstr>
      <vt:lpstr>Courier New</vt:lpstr>
      <vt:lpstr>Rockwell</vt:lpstr>
      <vt:lpstr>Rockwell Condensed</vt:lpstr>
      <vt:lpstr>Times New Roman</vt:lpstr>
      <vt:lpstr>Wingdings</vt:lpstr>
      <vt:lpstr>Wood Type</vt:lpstr>
      <vt:lpstr>Тема Office</vt:lpstr>
      <vt:lpstr>Cr ScRAPERs</vt:lpstr>
      <vt:lpstr>Contents</vt:lpstr>
      <vt:lpstr>FDR documentation for Beam Scraper</vt:lpstr>
      <vt:lpstr>FDR documentation for Beam Scraper</vt:lpstr>
      <vt:lpstr>Project Management Structure</vt:lpstr>
      <vt:lpstr>BScr: General overview</vt:lpstr>
      <vt:lpstr>Construction. General view.  Type 1, type 2.</vt:lpstr>
      <vt:lpstr>Functional description</vt:lpstr>
      <vt:lpstr>BScr: location</vt:lpstr>
      <vt:lpstr>SCR: features of using – two options</vt:lpstr>
      <vt:lpstr>BScr : basic parameters</vt:lpstr>
      <vt:lpstr>The additions to the Scrapers design introduced after CDR review</vt:lpstr>
      <vt:lpstr>Manufacturing Process Chart, Risk analysis, Control documents &amp; data records were discussed and approved during CDR review.   The test and inspection plans are described in details and uploaded to EDMS.  </vt:lpstr>
      <vt:lpstr>Milestones</vt:lpstr>
      <vt:lpstr>Презентация PowerPoint</vt:lpstr>
      <vt:lpstr>Презентация PowerPoint</vt:lpstr>
      <vt:lpstr>Manufacturing Process Chart</vt:lpstr>
      <vt:lpstr>Monitoring and measurements</vt:lpstr>
      <vt:lpstr>Control documents &amp; data records</vt:lpstr>
      <vt:lpstr>Control documents &amp; data records</vt:lpstr>
      <vt:lpstr>Risk analysis </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аааа</dc:title>
  <dc:creator>Vitalii</dc:creator>
  <cp:lastModifiedBy>rogovsky</cp:lastModifiedBy>
  <cp:revision>199</cp:revision>
  <dcterms:created xsi:type="dcterms:W3CDTF">2018-10-31T02:58:08Z</dcterms:created>
  <dcterms:modified xsi:type="dcterms:W3CDTF">2019-11-28T05:32:31Z</dcterms:modified>
</cp:coreProperties>
</file>