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9" r:id="rId3"/>
    <p:sldId id="267" r:id="rId4"/>
    <p:sldId id="268" r:id="rId5"/>
    <p:sldId id="290" r:id="rId6"/>
    <p:sldId id="297" r:id="rId7"/>
    <p:sldId id="273" r:id="rId8"/>
    <p:sldId id="277" r:id="rId9"/>
    <p:sldId id="289" r:id="rId10"/>
    <p:sldId id="270" r:id="rId11"/>
    <p:sldId id="291" r:id="rId12"/>
    <p:sldId id="292" r:id="rId13"/>
    <p:sldId id="300" r:id="rId14"/>
    <p:sldId id="301" r:id="rId15"/>
    <p:sldId id="302" r:id="rId16"/>
    <p:sldId id="303" r:id="rId17"/>
    <p:sldId id="294" r:id="rId18"/>
    <p:sldId id="275" r:id="rId19"/>
    <p:sldId id="286" r:id="rId20"/>
    <p:sldId id="304" r:id="rId21"/>
    <p:sldId id="296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98" r:id="rId30"/>
    <p:sldId id="299" r:id="rId31"/>
    <p:sldId id="266" r:id="rId3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1" autoAdjust="0"/>
  </p:normalViewPr>
  <p:slideViewPr>
    <p:cSldViewPr snapToGrid="0" snapToObjects="1">
      <p:cViewPr varScale="1">
        <p:scale>
          <a:sx n="89" d="100"/>
          <a:sy n="89" d="100"/>
        </p:scale>
        <p:origin x="131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25.11.2019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25.11.2019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676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916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8039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3137-464F-4AD9-9C73-465AF891D3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48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81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37231" y="6552643"/>
            <a:ext cx="121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146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t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0" y="2707782"/>
            <a:ext cx="6607516" cy="779866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CR status and time line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11056" y="3610162"/>
            <a:ext cx="6400800" cy="114299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Ivan Koop, Dmitry </a:t>
            </a:r>
            <a:r>
              <a:rPr lang="en-GB" sz="2000" dirty="0" err="1" smtClean="0"/>
              <a:t>Shwartz</a:t>
            </a:r>
            <a:r>
              <a:rPr lang="en-GB" sz="2000" dirty="0" smtClean="0"/>
              <a:t>, </a:t>
            </a:r>
            <a:r>
              <a:rPr lang="en-GB" sz="2000" dirty="0" err="1" smtClean="0"/>
              <a:t>Oleksyy</a:t>
            </a:r>
            <a:r>
              <a:rPr lang="en-GB" sz="2000" dirty="0" smtClean="0"/>
              <a:t> </a:t>
            </a:r>
            <a:r>
              <a:rPr lang="en-GB" sz="2000" dirty="0" err="1" smtClean="0"/>
              <a:t>Dolinskyy</a:t>
            </a:r>
            <a:endParaRPr lang="en-GB" sz="2000" dirty="0" smtClean="0"/>
          </a:p>
          <a:p>
            <a:r>
              <a:rPr lang="en-US" sz="2000" dirty="0"/>
              <a:t>3rd BINP-FAIR Collaboration Coordination </a:t>
            </a:r>
            <a:r>
              <a:rPr lang="en-US" sz="2000" dirty="0" smtClean="0"/>
              <a:t>Workshop</a:t>
            </a:r>
          </a:p>
          <a:p>
            <a:r>
              <a:rPr lang="en-GB" sz="2000" dirty="0"/>
              <a:t>Tuesday 26 November 2019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52384"/>
            <a:ext cx="9144000" cy="4413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WP 2.5.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5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Septums</a:t>
            </a:r>
            <a:r>
              <a:rPr lang="en-US" dirty="0" smtClean="0">
                <a:latin typeface="+mn-lt"/>
              </a:rPr>
              <a:t>, Kickers– Peter </a:t>
            </a:r>
            <a:r>
              <a:rPr lang="en-US" dirty="0" err="1" smtClean="0">
                <a:latin typeface="+mn-lt"/>
              </a:rPr>
              <a:t>Shatunov</a:t>
            </a:r>
            <a:r>
              <a:rPr lang="en-US" dirty="0" smtClean="0">
                <a:latin typeface="+mn-lt"/>
              </a:rPr>
              <a:t>, Alexey </a:t>
            </a:r>
            <a:r>
              <a:rPr lang="en-US" dirty="0" err="1" smtClean="0">
                <a:latin typeface="+mn-lt"/>
              </a:rPr>
              <a:t>Kasaev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251520" y="1205898"/>
            <a:ext cx="8892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Injection septum magnet: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Specs are published.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CDR expected in November 2019.</a:t>
            </a:r>
            <a:r>
              <a:rPr lang="en-US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FDR expected in the beginning of 2020.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FAT and delivery planned for the beginning of 2023.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Extraction septum magnet: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Specs are published.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CDR expected in the end of 2019.</a:t>
            </a:r>
            <a:r>
              <a:rPr lang="en-US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FDR expected in the first half of 2020.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FAT and delivery are planned for the beginning of 2023.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Injection-Extraction kickers: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Specs are published.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CDR 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expected in November 2019 -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beginning of 2020.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FDR expected in the first half of 2020.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FAT and delivery are planned for the second half of 2023.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018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52384"/>
            <a:ext cx="9144000" cy="4413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WP 2.5.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5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Septums</a:t>
            </a:r>
            <a:r>
              <a:rPr lang="en-US" dirty="0" smtClean="0">
                <a:latin typeface="+mn-lt"/>
              </a:rPr>
              <a:t>, Kickers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3038" r="12641"/>
          <a:stretch/>
        </p:blipFill>
        <p:spPr>
          <a:xfrm>
            <a:off x="1" y="1181821"/>
            <a:ext cx="5184474" cy="3303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4" t="2041" r="18302"/>
          <a:stretch/>
        </p:blipFill>
        <p:spPr>
          <a:xfrm>
            <a:off x="5184475" y="1168662"/>
            <a:ext cx="3941219" cy="4481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475" y="4804914"/>
            <a:ext cx="318555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3 </a:t>
            </a:r>
            <a:r>
              <a:rPr lang="en-US" dirty="0"/>
              <a:t>S</a:t>
            </a:r>
            <a:r>
              <a:rPr lang="en-US" dirty="0" smtClean="0"/>
              <a:t>eptum-Magnets Assembly</a:t>
            </a:r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184475" y="5741681"/>
            <a:ext cx="376256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CR-Kicker composed of 3 Sections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61519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76864" cy="490066"/>
          </a:xfrm>
        </p:spPr>
        <p:txBody>
          <a:bodyPr>
            <a:normAutofit/>
          </a:bodyPr>
          <a:lstStyle/>
          <a:p>
            <a:r>
              <a:rPr lang="en-US" dirty="0" smtClean="0"/>
              <a:t>2.5.5 Timeline for Septum Magnets</a:t>
            </a:r>
            <a:endParaRPr lang="en-US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17106"/>
              </p:ext>
            </p:extLst>
          </p:nvPr>
        </p:nvGraphicFramePr>
        <p:xfrm>
          <a:off x="0" y="1183394"/>
          <a:ext cx="8995158" cy="2239813"/>
        </p:xfrm>
        <a:graphic>
          <a:graphicData uri="http://schemas.openxmlformats.org/drawingml/2006/table">
            <a:tbl>
              <a:tblPr/>
              <a:tblGrid>
                <a:gridCol w="936103"/>
                <a:gridCol w="96769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</a:tblGrid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Assemb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Commissio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468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449086"/>
            <a:ext cx="5598840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 smtClean="0"/>
              <a:t>2.5.5 </a:t>
            </a:r>
            <a:r>
              <a:rPr lang="en-US" sz="2400" b="1" dirty="0"/>
              <a:t>Timeline </a:t>
            </a:r>
            <a:r>
              <a:rPr lang="en-US" sz="2400" b="1" dirty="0" smtClean="0"/>
              <a:t>for the Kickers (2 pcs.)</a:t>
            </a:r>
            <a:endParaRPr lang="ru-RU" sz="2400" b="1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402816"/>
              </p:ext>
            </p:extLst>
          </p:nvPr>
        </p:nvGraphicFramePr>
        <p:xfrm>
          <a:off x="0" y="3910751"/>
          <a:ext cx="8995158" cy="2239813"/>
        </p:xfrm>
        <a:graphic>
          <a:graphicData uri="http://schemas.openxmlformats.org/drawingml/2006/table">
            <a:tbl>
              <a:tblPr/>
              <a:tblGrid>
                <a:gridCol w="936103"/>
                <a:gridCol w="96769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</a:tblGrid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Assemb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Commissio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468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703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0" y="0"/>
            <a:ext cx="6736680" cy="78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WP 2.5.6, 2.5.9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CR / TCR1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Diagnostics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-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Yury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Rogovsky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Oleksandr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Chorniy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422640" y="6550920"/>
            <a:ext cx="6314040" cy="35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Ivan Koop, BINP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7965000" y="6552720"/>
            <a:ext cx="744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0AD2D34D-6407-4673-8B02-5BFF86BDA5A6}" type="slidenum">
              <a:rPr lang="ru-RU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>
            <a:off x="880920" y="1216440"/>
            <a:ext cx="7247520" cy="530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Position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Monitor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19, TCR1 – 6):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(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mechanical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part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(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analog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preamplifier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expected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of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October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FoS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ongoing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FDR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expected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Q1 2020.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up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to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of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2022 (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last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pcs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Residual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Gas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Monitor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2):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expected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November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2019.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FDR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expected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Q2 2020.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Q4 2021.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DCCT, FCT (CR – 1 ):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/ FDR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after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procurement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(BERGOZ),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2020.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Stopper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2):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 FDR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Q1 2020.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Q1 2022.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544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0"/>
            <a:ext cx="7021080" cy="793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WP 2.5.6, 2.5.9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Other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CR/TCR1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Diagnostics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422640" y="6550920"/>
            <a:ext cx="6314040" cy="35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Ivan Koop, BINP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7965000" y="6552720"/>
            <a:ext cx="744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B7DFB182-D512-4868-8614-6F5FD7CB33B2}" type="slidenum">
              <a:rPr lang="ru-RU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251640" y="1247760"/>
            <a:ext cx="8891640" cy="493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strike="noStrike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Scraper</a:t>
            </a:r>
            <a:r>
              <a:rPr lang="ru-RU" sz="20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(CR – 5):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was </a:t>
            </a:r>
            <a:r>
              <a:rPr lang="ru-RU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FDR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November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Q2 2022.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Scintillating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Screen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5, TCR1 - 3):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was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 </a:t>
            </a: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FDR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Q1 2020.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Q3 2022.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r>
              <a:rPr lang="en-US" sz="20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</a:t>
            </a:r>
            <a:r>
              <a:rPr lang="ru-RU" sz="20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F, </a:t>
            </a:r>
            <a:r>
              <a:rPr lang="ru-RU" sz="20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Schottky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BPM (CR – 1, 1):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Contract between ITEP and FAIR is signed.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Kick-Off meeting in October 2019.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Cryogenic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Current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Comparator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1):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concept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ongoing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GSI.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3291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0"/>
            <a:ext cx="8057072" cy="80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WP 2.5.6, 2.5.9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Few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Diagnostics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Components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3d-Models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22640" y="6550920"/>
            <a:ext cx="6314040" cy="35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Ivan Koop, BINP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7965000" y="6552720"/>
            <a:ext cx="744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A147936-CD56-49E1-87DF-47DC9982C748}" type="slidenum">
              <a:rPr lang="ru-RU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Рисунок 4"/>
          <p:cNvPicPr/>
          <p:nvPr/>
        </p:nvPicPr>
        <p:blipFill>
          <a:blip r:embed="rId2"/>
          <a:srcRect l="40566" t="1442" r="36698"/>
          <a:stretch/>
        </p:blipFill>
        <p:spPr>
          <a:xfrm>
            <a:off x="2277360" y="1190520"/>
            <a:ext cx="2078280" cy="426276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6"/>
          <p:cNvPicPr/>
          <p:nvPr/>
        </p:nvPicPr>
        <p:blipFill>
          <a:blip r:embed="rId3"/>
          <a:srcRect l="36321" t="2040" r="39907"/>
          <a:stretch/>
        </p:blipFill>
        <p:spPr>
          <a:xfrm>
            <a:off x="8640" y="1199160"/>
            <a:ext cx="2172960" cy="4236840"/>
          </a:xfrm>
          <a:prstGeom prst="rect">
            <a:avLst/>
          </a:prstGeom>
          <a:ln>
            <a:noFill/>
          </a:ln>
        </p:spPr>
      </p:pic>
      <p:pic>
        <p:nvPicPr>
          <p:cNvPr id="141" name="Рисунок 7"/>
          <p:cNvPicPr/>
          <p:nvPr/>
        </p:nvPicPr>
        <p:blipFill>
          <a:blip r:embed="rId4"/>
          <a:srcRect l="40662" t="444" r="28490" b="843"/>
          <a:stretch/>
        </p:blipFill>
        <p:spPr>
          <a:xfrm>
            <a:off x="4412520" y="1199160"/>
            <a:ext cx="2466720" cy="3734640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10"/>
          <p:cNvPicPr/>
          <p:nvPr/>
        </p:nvPicPr>
        <p:blipFill>
          <a:blip r:embed="rId5"/>
          <a:srcRect l="37264" t="444" r="36698"/>
          <a:stretch/>
        </p:blipFill>
        <p:spPr>
          <a:xfrm>
            <a:off x="6936120" y="1199160"/>
            <a:ext cx="2207160" cy="3993120"/>
          </a:xfrm>
          <a:prstGeom prst="rect">
            <a:avLst/>
          </a:prstGeom>
          <a:ln>
            <a:noFill/>
          </a:ln>
        </p:spPr>
      </p:pic>
      <p:sp>
        <p:nvSpPr>
          <p:cNvPr id="143" name="CustomShape 4"/>
          <p:cNvSpPr/>
          <p:nvPr/>
        </p:nvSpPr>
        <p:spPr>
          <a:xfrm>
            <a:off x="20520" y="5684760"/>
            <a:ext cx="230184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BPM and V-corrector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5"/>
          <p:cNvSpPr/>
          <p:nvPr/>
        </p:nvSpPr>
        <p:spPr>
          <a:xfrm>
            <a:off x="2334960" y="5627880"/>
            <a:ext cx="193608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Narrow BPM and H/V corrector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6"/>
          <p:cNvSpPr/>
          <p:nvPr/>
        </p:nvSpPr>
        <p:spPr>
          <a:xfrm>
            <a:off x="4972680" y="5317200"/>
            <a:ext cx="98208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Scraper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7"/>
          <p:cNvSpPr/>
          <p:nvPr/>
        </p:nvSpPr>
        <p:spPr>
          <a:xfrm>
            <a:off x="7218720" y="5329080"/>
            <a:ext cx="164196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 Stopper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3855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0" y="0"/>
            <a:ext cx="6478438" cy="7418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WP 2.5.6, 2.5.9</a:t>
            </a:r>
            <a:r>
              <a:rPr lang="ru-RU" sz="2400" b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ru-RU" sz="2400" b="1" strike="noStrike" spc="-1" dirty="0" err="1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</a:t>
            </a:r>
            <a:r>
              <a:rPr lang="ru-RU" sz="2400" b="1" strike="noStrike" spc="-1" dirty="0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Diagnostics</a:t>
            </a:r>
            <a:r>
              <a:rPr lang="en-US" sz="2400" b="1" spc="-1" dirty="0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r>
              <a:rPr lang="ru-RU" sz="2400" b="1" strike="noStrike" spc="-1" dirty="0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400" b="1" strike="noStrike" spc="-1" dirty="0" err="1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Production</a:t>
            </a:r>
            <a:r>
              <a:rPr lang="en-US" sz="2400" b="1" strike="noStrike" spc="-1" dirty="0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ru-RU" sz="2400" b="1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</a:rPr>
              <a:t>BPM </a:t>
            </a:r>
            <a:r>
              <a:rPr lang="en-US" sz="2400" b="1" spc="-1" dirty="0" err="1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ru-RU" sz="2400" b="1" spc="-1" dirty="0" err="1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</a:rPr>
              <a:t>omponents</a:t>
            </a:r>
            <a:r>
              <a:rPr lang="ru-RU" sz="2400" b="1" spc="-1" dirty="0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1" spc="-1" dirty="0" smtClean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ongoing.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422640" y="6550920"/>
            <a:ext cx="6314040" cy="35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Ivan Koop, BINP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7965000" y="6552720"/>
            <a:ext cx="744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800DAB0-6662-4EBB-9B1F-96AC6DF7C924}" type="slidenum">
              <a:rPr lang="ru-RU" sz="1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3648240" y="3672000"/>
            <a:ext cx="163008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BPM VC parts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Рисунок 150"/>
          <p:cNvPicPr/>
          <p:nvPr/>
        </p:nvPicPr>
        <p:blipFill>
          <a:blip r:embed="rId2"/>
          <a:stretch/>
        </p:blipFill>
        <p:spPr>
          <a:xfrm>
            <a:off x="720000" y="1692000"/>
            <a:ext cx="2447640" cy="1835280"/>
          </a:xfrm>
          <a:prstGeom prst="rect">
            <a:avLst/>
          </a:prstGeom>
          <a:ln>
            <a:noFill/>
          </a:ln>
        </p:spPr>
      </p:pic>
      <p:pic>
        <p:nvPicPr>
          <p:cNvPr id="152" name="Рисунок 151"/>
          <p:cNvPicPr/>
          <p:nvPr/>
        </p:nvPicPr>
        <p:blipFill>
          <a:blip r:embed="rId3"/>
          <a:stretch/>
        </p:blipFill>
        <p:spPr>
          <a:xfrm>
            <a:off x="720000" y="4284000"/>
            <a:ext cx="2447640" cy="1835640"/>
          </a:xfrm>
          <a:prstGeom prst="rect">
            <a:avLst/>
          </a:prstGeom>
          <a:ln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4"/>
          <a:stretch/>
        </p:blipFill>
        <p:spPr>
          <a:xfrm>
            <a:off x="3240000" y="1692000"/>
            <a:ext cx="2447640" cy="183564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5"/>
          <a:stretch/>
        </p:blipFill>
        <p:spPr>
          <a:xfrm>
            <a:off x="3240000" y="4280760"/>
            <a:ext cx="2452320" cy="1838880"/>
          </a:xfrm>
          <a:prstGeom prst="rect">
            <a:avLst/>
          </a:prstGeom>
          <a:ln>
            <a:noFill/>
          </a:ln>
        </p:spPr>
      </p:pic>
      <p:sp>
        <p:nvSpPr>
          <p:cNvPr id="155" name="CustomShape 5"/>
          <p:cNvSpPr/>
          <p:nvPr/>
        </p:nvSpPr>
        <p:spPr>
          <a:xfrm>
            <a:off x="648720" y="3672000"/>
            <a:ext cx="252000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V. Cor. Stand and Yoke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Рисунок 155"/>
          <p:cNvPicPr/>
          <p:nvPr/>
        </p:nvPicPr>
        <p:blipFill>
          <a:blip r:embed="rId6"/>
          <a:stretch/>
        </p:blipFill>
        <p:spPr>
          <a:xfrm>
            <a:off x="5760000" y="1692000"/>
            <a:ext cx="2447640" cy="183564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156"/>
          <p:cNvPicPr/>
          <p:nvPr/>
        </p:nvPicPr>
        <p:blipFill>
          <a:blip r:embed="rId7"/>
          <a:stretch/>
        </p:blipFill>
        <p:spPr>
          <a:xfrm>
            <a:off x="5760000" y="4280400"/>
            <a:ext cx="3099328" cy="2336060"/>
          </a:xfrm>
          <a:prstGeom prst="rect">
            <a:avLst/>
          </a:prstGeom>
          <a:ln>
            <a:noFill/>
          </a:ln>
        </p:spPr>
      </p:pic>
      <p:sp>
        <p:nvSpPr>
          <p:cNvPr id="158" name="CustomShape 6"/>
          <p:cNvSpPr/>
          <p:nvPr/>
        </p:nvSpPr>
        <p:spPr>
          <a:xfrm>
            <a:off x="5682240" y="3557880"/>
            <a:ext cx="262044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Preamp. Prototype, with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Cooperation IKP4 FZJ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55796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76864" cy="490066"/>
          </a:xfrm>
        </p:spPr>
        <p:txBody>
          <a:bodyPr>
            <a:normAutofit/>
          </a:bodyPr>
          <a:lstStyle/>
          <a:p>
            <a:r>
              <a:rPr lang="en-US" dirty="0" smtClean="0"/>
              <a:t>2.5.6 Timeline for BPMs</a:t>
            </a:r>
            <a:endParaRPr lang="en-US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44882"/>
              </p:ext>
            </p:extLst>
          </p:nvPr>
        </p:nvGraphicFramePr>
        <p:xfrm>
          <a:off x="0" y="1183394"/>
          <a:ext cx="8995158" cy="2239813"/>
        </p:xfrm>
        <a:graphic>
          <a:graphicData uri="http://schemas.openxmlformats.org/drawingml/2006/table">
            <a:tbl>
              <a:tblPr/>
              <a:tblGrid>
                <a:gridCol w="936103"/>
                <a:gridCol w="96769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</a:tblGrid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Assemb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Commission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468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449086"/>
            <a:ext cx="5989973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 smtClean="0"/>
              <a:t>2.5.6 </a:t>
            </a:r>
            <a:r>
              <a:rPr lang="en-US" sz="2400" b="1" dirty="0"/>
              <a:t>Timeline </a:t>
            </a:r>
            <a:r>
              <a:rPr lang="en-US" sz="2400" b="1" dirty="0" smtClean="0"/>
              <a:t>for other BD-components</a:t>
            </a:r>
            <a:endParaRPr lang="ru-RU" sz="2400" b="1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894106"/>
              </p:ext>
            </p:extLst>
          </p:nvPr>
        </p:nvGraphicFramePr>
        <p:xfrm>
          <a:off x="0" y="3910751"/>
          <a:ext cx="8995158" cy="2239813"/>
        </p:xfrm>
        <a:graphic>
          <a:graphicData uri="http://schemas.openxmlformats.org/drawingml/2006/table">
            <a:tbl>
              <a:tblPr/>
              <a:tblGrid>
                <a:gridCol w="936103"/>
                <a:gridCol w="96769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</a:tblGrid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Assemb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Commission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468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82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624"/>
            <a:ext cx="8605837" cy="490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WP 2.5.7</a:t>
            </a:r>
            <a:r>
              <a:rPr lang="en-US" dirty="0" smtClean="0">
                <a:latin typeface="+mn-lt"/>
              </a:rPr>
              <a:t>: Vacuum – Alexander </a:t>
            </a:r>
            <a:r>
              <a:rPr lang="en-US" dirty="0" err="1" smtClean="0">
                <a:latin typeface="+mn-lt"/>
              </a:rPr>
              <a:t>Krasnov</a:t>
            </a:r>
            <a:r>
              <a:rPr lang="en-US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841248" y="1216545"/>
            <a:ext cx="6519734" cy="23083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Dipole vacuum chamber: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CDR of the dipole vacuum chamber done.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Decision made for transition from welding to CR-K flanges.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FoS</a:t>
            </a:r>
            <a:r>
              <a:rPr lang="en-US" dirty="0" smtClean="0"/>
              <a:t> expected soon. </a:t>
            </a:r>
            <a:r>
              <a:rPr lang="en-US" dirty="0"/>
              <a:t>Series production until Q2 2023</a:t>
            </a:r>
            <a:r>
              <a:rPr lang="en-US" dirty="0" smtClean="0"/>
              <a:t>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Quad/</a:t>
            </a:r>
            <a:r>
              <a:rPr lang="en-US" b="1" dirty="0" err="1">
                <a:solidFill>
                  <a:srgbClr val="FF0000"/>
                </a:solidFill>
              </a:rPr>
              <a:t>S</a:t>
            </a:r>
            <a:r>
              <a:rPr lang="en-US" b="1" dirty="0" err="1" smtClean="0">
                <a:solidFill>
                  <a:srgbClr val="FF0000"/>
                </a:solidFill>
              </a:rPr>
              <a:t>extupole</a:t>
            </a:r>
            <a:r>
              <a:rPr lang="en-US" b="1" dirty="0" smtClean="0">
                <a:solidFill>
                  <a:srgbClr val="FF0000"/>
                </a:solidFill>
              </a:rPr>
              <a:t> common vacuum chamber: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CDR done.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FoS</a:t>
            </a:r>
            <a:r>
              <a:rPr lang="en-US" dirty="0"/>
              <a:t> expected soon. </a:t>
            </a:r>
            <a:r>
              <a:rPr lang="en-US" dirty="0" smtClean="0"/>
              <a:t>Series production until Q2 2023.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Other chambers in progress. </a:t>
            </a:r>
          </a:p>
        </p:txBody>
      </p:sp>
      <p:pic>
        <p:nvPicPr>
          <p:cNvPr id="7" name="Рисунок 6" descr="20191001_142901 - Средство просмотра фотографий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23919" r="30661" b="17813"/>
          <a:stretch/>
        </p:blipFill>
        <p:spPr>
          <a:xfrm>
            <a:off x="1622887" y="3516871"/>
            <a:ext cx="5057869" cy="31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31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624"/>
            <a:ext cx="8605837" cy="490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WP 2.5.7</a:t>
            </a:r>
            <a:r>
              <a:rPr lang="en-US" dirty="0" smtClean="0">
                <a:latin typeface="+mn-lt"/>
              </a:rPr>
              <a:t>: Vacuum – </a:t>
            </a:r>
            <a:r>
              <a:rPr lang="en-US" dirty="0" err="1" smtClean="0">
                <a:latin typeface="+mn-lt"/>
              </a:rPr>
              <a:t>Quadrupole</a:t>
            </a:r>
            <a:r>
              <a:rPr lang="en-US" dirty="0" smtClean="0">
                <a:latin typeface="+mn-lt"/>
              </a:rPr>
              <a:t> chamber 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251903" y="1219964"/>
            <a:ext cx="3735369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Vacuum chamber in preparations for welding of a pump port.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2117" r="26603" b="15199"/>
          <a:stretch/>
        </p:blipFill>
        <p:spPr>
          <a:xfrm>
            <a:off x="19393" y="2607345"/>
            <a:ext cx="3967879" cy="3776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1992032"/>
            <a:ext cx="367485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Tuning of e-welding regimes for hexagonal chamber: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71" y="1211335"/>
            <a:ext cx="5186657" cy="37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7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71735" y="1204545"/>
            <a:ext cx="8721435" cy="490358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WP 2.5.2  - Magnets </a:t>
            </a:r>
          </a:p>
          <a:p>
            <a:r>
              <a:rPr lang="en-GB" sz="2800" dirty="0"/>
              <a:t>WP </a:t>
            </a:r>
            <a:r>
              <a:rPr lang="en-GB" sz="2800" dirty="0" smtClean="0"/>
              <a:t>2.5.3  </a:t>
            </a:r>
            <a:r>
              <a:rPr lang="en-GB" sz="2800" dirty="0"/>
              <a:t>-</a:t>
            </a:r>
            <a:r>
              <a:rPr lang="en-GB" sz="2800" dirty="0" smtClean="0"/>
              <a:t> Power Converters</a:t>
            </a:r>
            <a:endParaRPr lang="en-GB" sz="2800" dirty="0"/>
          </a:p>
          <a:p>
            <a:r>
              <a:rPr lang="en-GB" sz="2800" dirty="0"/>
              <a:t>WP </a:t>
            </a:r>
            <a:r>
              <a:rPr lang="en-GB" sz="2800" dirty="0" smtClean="0"/>
              <a:t>2.5.5  - </a:t>
            </a:r>
            <a:r>
              <a:rPr lang="en-GB" sz="2800" dirty="0" err="1" smtClean="0"/>
              <a:t>Septums</a:t>
            </a:r>
            <a:r>
              <a:rPr lang="en-GB" sz="2800" dirty="0" smtClean="0"/>
              <a:t>, Kickers</a:t>
            </a:r>
            <a:endParaRPr lang="en-GB" sz="2800" dirty="0"/>
          </a:p>
          <a:p>
            <a:r>
              <a:rPr lang="en-GB" sz="2800" dirty="0"/>
              <a:t>WP </a:t>
            </a:r>
            <a:r>
              <a:rPr lang="en-GB" sz="2800" dirty="0" smtClean="0"/>
              <a:t>2.5.6  - Beam Diagnostics</a:t>
            </a:r>
            <a:endParaRPr lang="en-GB" sz="2800" dirty="0"/>
          </a:p>
          <a:p>
            <a:r>
              <a:rPr lang="en-GB" sz="2800" dirty="0"/>
              <a:t>WP </a:t>
            </a:r>
            <a:r>
              <a:rPr lang="en-GB" sz="2800" dirty="0" smtClean="0"/>
              <a:t>2.5.7 – Vacuum Chambers</a:t>
            </a:r>
          </a:p>
          <a:p>
            <a:r>
              <a:rPr lang="en-GB" sz="2800" dirty="0" smtClean="0"/>
              <a:t>WP 2.5.23 - </a:t>
            </a:r>
            <a:r>
              <a:rPr lang="en-US" sz="2800" dirty="0"/>
              <a:t>Civil Construction Interface</a:t>
            </a:r>
            <a:endParaRPr lang="en-GB" sz="2800" dirty="0" smtClean="0"/>
          </a:p>
          <a:p>
            <a:r>
              <a:rPr lang="en-GB" sz="2800" dirty="0" smtClean="0"/>
              <a:t>GSI Work Packages</a:t>
            </a:r>
            <a:endParaRPr lang="en-GB" sz="2800" dirty="0"/>
          </a:p>
          <a:p>
            <a:r>
              <a:rPr lang="en-GB" sz="2800" dirty="0" smtClean="0"/>
              <a:t>Nearest Actions</a:t>
            </a:r>
            <a:endParaRPr lang="en-GB" sz="2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0"/>
            <a:ext cx="5870411" cy="408730"/>
          </a:xfrm>
        </p:spPr>
        <p:txBody>
          <a:bodyPr>
            <a:noAutofit/>
          </a:bodyPr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60" name="Text Box 4"/>
          <p:cNvSpPr txBox="1">
            <a:spLocks noChangeArrowheads="1"/>
          </p:cNvSpPr>
          <p:nvPr/>
        </p:nvSpPr>
        <p:spPr bwMode="auto">
          <a:xfrm>
            <a:off x="7405688" y="6597650"/>
            <a:ext cx="1768475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27" tIns="39863" rIns="79727" bIns="39863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ea typeface="+mn-ea"/>
              </a:rPr>
              <a:t>a.a.krasnov@inp.nsk.su</a:t>
            </a:r>
            <a:endParaRPr lang="ru-RU" sz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8437" name="Подзаголовок 2"/>
          <p:cNvSpPr txBox="1">
            <a:spLocks/>
          </p:cNvSpPr>
          <p:nvPr/>
        </p:nvSpPr>
        <p:spPr bwMode="auto">
          <a:xfrm>
            <a:off x="0" y="-3175"/>
            <a:ext cx="72009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ru-RU" sz="2400" b="1" dirty="0">
                <a:solidFill>
                  <a:srgbClr val="FF0000"/>
                </a:solidFill>
              </a:rPr>
              <a:t>Springy metal seals for </a:t>
            </a:r>
            <a:r>
              <a:rPr lang="en-US" altLang="ru-RU" sz="2400" b="1" dirty="0" smtClean="0">
                <a:solidFill>
                  <a:srgbClr val="FF0000"/>
                </a:solidFill>
              </a:rPr>
              <a:t>ISO-K,</a:t>
            </a:r>
            <a:endParaRPr lang="en-US" altLang="ru-RU" sz="2400" b="1" dirty="0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Preliminary BINP experience 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sp>
        <p:nvSpPr>
          <p:cNvPr id="18438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54813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8BA496-70D6-4A86-ACAD-893685A0FFBD}" type="slidenum">
              <a:rPr lang="ru-RU" altLang="ru-RU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2" t="21529" r="39771" b="39981"/>
          <a:stretch>
            <a:fillRect/>
          </a:stretch>
        </p:blipFill>
        <p:spPr bwMode="auto">
          <a:xfrm>
            <a:off x="5145850" y="1180947"/>
            <a:ext cx="3678973" cy="305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92152"/>
              </p:ext>
            </p:extLst>
          </p:nvPr>
        </p:nvGraphicFramePr>
        <p:xfrm>
          <a:off x="179388" y="1205810"/>
          <a:ext cx="4537075" cy="359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4432"/>
                <a:gridCol w="1656367"/>
                <a:gridCol w="1416276"/>
              </a:tblGrid>
              <a:tr h="304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Type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CE-052800-6.35H-2/0-4-SN50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CSE-052800-6.35H-2/2-1-S50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Seal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Diameter</a:t>
                      </a:r>
                      <a:r>
                        <a:rPr lang="en-US" sz="1000" dirty="0">
                          <a:effectLst/>
                        </a:rPr>
                        <a:t>, mm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528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Axial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Section</a:t>
                      </a:r>
                      <a:r>
                        <a:rPr lang="en-US" sz="1000" dirty="0">
                          <a:effectLst/>
                        </a:rPr>
                        <a:t>, mm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6,35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6,35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Material of C-ring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Alloy 718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Alloy 718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r>
                        <a:rPr lang="ru-RU" sz="1000">
                          <a:effectLst/>
                        </a:rPr>
                        <a:t>pring material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Alloy 718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Plating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</a:rPr>
                        <a:t>SnBi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Ag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Plating thickness</a:t>
                      </a:r>
                      <a:r>
                        <a:rPr lang="en-US" sz="1000">
                          <a:effectLst/>
                        </a:rPr>
                        <a:t>, 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30÷50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30÷50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Load, N/mm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304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Treatment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</a:t>
                      </a:r>
                      <a:r>
                        <a:rPr lang="ru-RU" sz="1000" dirty="0" err="1">
                          <a:effectLst/>
                        </a:rPr>
                        <a:t>olution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annealing</a:t>
                      </a:r>
                      <a:r>
                        <a:rPr lang="ru-RU" sz="1000" dirty="0">
                          <a:effectLst/>
                        </a:rPr>
                        <a:t> + </a:t>
                      </a:r>
                      <a:r>
                        <a:rPr lang="ru-RU" sz="1000" dirty="0" err="1">
                          <a:effectLst/>
                        </a:rPr>
                        <a:t>precipitation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hardened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</a:t>
                      </a:r>
                      <a:r>
                        <a:rPr lang="ru-RU" sz="1000" dirty="0" err="1">
                          <a:effectLst/>
                        </a:rPr>
                        <a:t>ork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hardened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 of clamps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Torque, N*m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45**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152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deformation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Reached (5,2 mm)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Did not reach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304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Max. deformation load,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kN</a:t>
                      </a: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*m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10***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10***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304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 of sealing cycles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(at least)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(at least)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243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 of tested seals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304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Leak tightness liter*mbar/s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1E-10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1E-10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  <a:tr h="304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 of unsuccessful</a:t>
                      </a:r>
                      <a:r>
                        <a:rPr lang="en-US" sz="1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sealing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</a:tr>
            </a:tbl>
          </a:graphicData>
        </a:graphic>
      </p:graphicFrame>
      <p:sp>
        <p:nvSpPr>
          <p:cNvPr id="18514" name="TextBox 9"/>
          <p:cNvSpPr txBox="1">
            <a:spLocks noChangeArrowheads="1"/>
          </p:cNvSpPr>
          <p:nvPr/>
        </p:nvSpPr>
        <p:spPr bwMode="auto">
          <a:xfrm>
            <a:off x="4936331" y="4034378"/>
            <a:ext cx="399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 dirty="0">
                <a:latin typeface="Arial" charset="0"/>
              </a:rPr>
              <a:t>Experimental </a:t>
            </a:r>
            <a:r>
              <a:rPr lang="en-US" altLang="ru-RU" sz="1200" dirty="0" smtClean="0">
                <a:latin typeface="Arial" charset="0"/>
              </a:rPr>
              <a:t>installation</a:t>
            </a:r>
            <a:endParaRPr lang="en-US" altLang="ru-RU" sz="1200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 dirty="0">
                <a:latin typeface="Arial" charset="0"/>
              </a:rPr>
              <a:t>Flange type: </a:t>
            </a:r>
            <a:r>
              <a:rPr lang="en-US" altLang="ru-RU" sz="1200" dirty="0">
                <a:solidFill>
                  <a:srgbClr val="C00000"/>
                </a:solidFill>
                <a:latin typeface="Arial" charset="0"/>
              </a:rPr>
              <a:t>flat symmetrical ISO-K with external spacer</a:t>
            </a:r>
            <a:endParaRPr lang="ru-RU" altLang="ru-RU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8515" name="TextBox 10"/>
          <p:cNvSpPr txBox="1">
            <a:spLocks noChangeArrowheads="1"/>
          </p:cNvSpPr>
          <p:nvPr/>
        </p:nvSpPr>
        <p:spPr bwMode="auto">
          <a:xfrm>
            <a:off x="539750" y="4811713"/>
            <a:ext cx="403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>
                <a:latin typeface="Arial" charset="0"/>
              </a:rPr>
              <a:t>* </a:t>
            </a:r>
            <a:r>
              <a:rPr lang="en-US" altLang="ru-RU" sz="1000">
                <a:latin typeface="Arial" charset="0"/>
              </a:rPr>
              <a:t>Sealing reached at 15 N*m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000">
                <a:latin typeface="Arial" charset="0"/>
              </a:rPr>
              <a:t>** Sealing reached at 30 N*m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000">
                <a:latin typeface="Arial" charset="0"/>
              </a:rPr>
              <a:t>*** Experiment with DN 250 CF shown leak appearance at 8 kN*m</a:t>
            </a:r>
            <a:endParaRPr lang="ru-RU" altLang="ru-RU" sz="1000"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0288" y="4479081"/>
            <a:ext cx="4187825" cy="1015663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panose="020B0604020202020204" pitchFamily="34" charset="0"/>
              </a:rPr>
              <a:t>Advantages: - </a:t>
            </a:r>
            <a:r>
              <a:rPr lang="en-US" sz="1200" dirty="0">
                <a:latin typeface="Arial" panose="020B0604020202020204" pitchFamily="34" charset="0"/>
              </a:rPr>
              <a:t>weight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</a:rPr>
              <a:t>: 32 kg (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</a:rPr>
              <a:t>COF type – 80 kg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</a:p>
          <a:p>
            <a:pPr marL="171450" indent="-171450" algn="ctr">
              <a:buFontTx/>
              <a:buChar char="-"/>
              <a:defRPr/>
            </a:pPr>
            <a:r>
              <a:rPr lang="en-US" sz="1200" dirty="0">
                <a:latin typeface="Arial" panose="020B0604020202020204" pitchFamily="34" charset="0"/>
              </a:rPr>
              <a:t>symmetry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</a:rPr>
              <a:t>: does not need angular orientation</a:t>
            </a:r>
          </a:p>
          <a:p>
            <a:pPr algn="ctr">
              <a:defRPr/>
            </a:pP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</a:rPr>
              <a:t> (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</a:rPr>
              <a:t>COF needs oval holes on one of connected flanges to compensate angular inaccuracy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</a:p>
          <a:p>
            <a:pPr algn="ctr">
              <a:defRPr/>
            </a:pPr>
            <a:r>
              <a:rPr lang="en-US" sz="1200" dirty="0">
                <a:latin typeface="Arial" panose="020B0604020202020204" pitchFamily="34" charset="0"/>
              </a:rPr>
              <a:t>- space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</a:rPr>
              <a:t>: 80 mm 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</a:rPr>
              <a:t>along the 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</a:rPr>
              <a:t>beam (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</a:rPr>
              <a:t>COF needs 155 mm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</a:rPr>
              <a:t>) </a:t>
            </a:r>
            <a:endParaRPr lang="ru-RU" sz="1200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8517" name="TextBox 9"/>
          <p:cNvSpPr txBox="1">
            <a:spLocks noChangeArrowheads="1"/>
          </p:cNvSpPr>
          <p:nvPr/>
        </p:nvSpPr>
        <p:spPr bwMode="auto">
          <a:xfrm>
            <a:off x="50171" y="5527814"/>
            <a:ext cx="9039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2060"/>
                </a:solidFill>
                <a:latin typeface="Arial" charset="0"/>
              </a:rPr>
              <a:t>BINP </a:t>
            </a:r>
            <a:r>
              <a:rPr lang="en-US" altLang="ru-RU" sz="2000" b="1" dirty="0" smtClean="0">
                <a:solidFill>
                  <a:srgbClr val="002060"/>
                </a:solidFill>
                <a:latin typeface="Arial" charset="0"/>
              </a:rPr>
              <a:t>successfully tested </a:t>
            </a:r>
            <a:r>
              <a:rPr lang="en-US" altLang="ru-RU" sz="2000" b="1" dirty="0">
                <a:solidFill>
                  <a:srgbClr val="002060"/>
                </a:solidFill>
                <a:latin typeface="Arial" charset="0"/>
              </a:rPr>
              <a:t>seals with spring and </a:t>
            </a:r>
            <a:r>
              <a:rPr lang="en-US" altLang="ru-RU" sz="2000" b="1" dirty="0" smtClean="0">
                <a:solidFill>
                  <a:srgbClr val="002060"/>
                </a:solidFill>
                <a:latin typeface="Arial" charset="0"/>
              </a:rPr>
              <a:t>different coatings. After that decision made:  use </a:t>
            </a:r>
            <a:r>
              <a:rPr lang="en-US" altLang="ru-RU" sz="2000" b="1" dirty="0" smtClean="0">
                <a:solidFill>
                  <a:srgbClr val="FF0000"/>
                </a:solidFill>
                <a:latin typeface="Arial" charset="0"/>
              </a:rPr>
              <a:t>ISO-K for all large diameter vacuum chambers</a:t>
            </a:r>
            <a:r>
              <a:rPr lang="en-US" altLang="ru-RU" sz="2000" b="1" dirty="0" smtClean="0">
                <a:solidFill>
                  <a:srgbClr val="002060"/>
                </a:solidFill>
                <a:latin typeface="Arial" charset="0"/>
              </a:rPr>
              <a:t>. </a:t>
            </a:r>
            <a:endParaRPr lang="en-US" altLang="ru-RU" sz="2000" b="1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179388" y="5549900"/>
            <a:ext cx="8848725" cy="381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76864" cy="490066"/>
          </a:xfrm>
        </p:spPr>
        <p:txBody>
          <a:bodyPr>
            <a:normAutofit/>
          </a:bodyPr>
          <a:lstStyle/>
          <a:p>
            <a:r>
              <a:rPr lang="en-US" dirty="0" smtClean="0"/>
              <a:t>2.5.7 Timeline for Dipole Vacuum Chambers</a:t>
            </a:r>
            <a:endParaRPr lang="en-US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047444"/>
              </p:ext>
            </p:extLst>
          </p:nvPr>
        </p:nvGraphicFramePr>
        <p:xfrm>
          <a:off x="0" y="1183394"/>
          <a:ext cx="8995158" cy="2239813"/>
        </p:xfrm>
        <a:graphic>
          <a:graphicData uri="http://schemas.openxmlformats.org/drawingml/2006/table">
            <a:tbl>
              <a:tblPr/>
              <a:tblGrid>
                <a:gridCol w="936103"/>
                <a:gridCol w="96769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</a:tblGrid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Assemb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Commissio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468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449086"/>
            <a:ext cx="640258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 smtClean="0"/>
              <a:t>2.5.7 </a:t>
            </a:r>
            <a:r>
              <a:rPr lang="en-US" sz="2400" b="1" dirty="0"/>
              <a:t>Timeline </a:t>
            </a:r>
            <a:r>
              <a:rPr lang="en-US" sz="2400" b="1" dirty="0" smtClean="0"/>
              <a:t>for other Vacuum Chambers</a:t>
            </a:r>
            <a:endParaRPr lang="ru-RU" sz="2400" b="1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68173"/>
              </p:ext>
            </p:extLst>
          </p:nvPr>
        </p:nvGraphicFramePr>
        <p:xfrm>
          <a:off x="0" y="3910751"/>
          <a:ext cx="8995158" cy="2239813"/>
        </p:xfrm>
        <a:graphic>
          <a:graphicData uri="http://schemas.openxmlformats.org/drawingml/2006/table">
            <a:tbl>
              <a:tblPr/>
              <a:tblGrid>
                <a:gridCol w="936103"/>
                <a:gridCol w="96769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</a:tblGrid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Assemb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Commissio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468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354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09890" cy="4053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WP 2.5.23</a:t>
            </a:r>
            <a:r>
              <a:rPr lang="en-US" dirty="0" smtClean="0">
                <a:latin typeface="+mn-lt"/>
              </a:rPr>
              <a:t>: Infrastructure – Albert </a:t>
            </a:r>
            <a:r>
              <a:rPr lang="en-US" dirty="0" err="1" smtClean="0">
                <a:latin typeface="+mn-lt"/>
              </a:rPr>
              <a:t>Rakhimov</a:t>
            </a:r>
            <a:r>
              <a:rPr lang="en-US" dirty="0" smtClean="0">
                <a:latin typeface="+mn-lt"/>
              </a:rPr>
              <a:t>,  </a:t>
            </a:r>
            <a:r>
              <a:rPr lang="en-US" dirty="0" err="1" smtClean="0">
                <a:latin typeface="+mn-lt"/>
              </a:rPr>
              <a:t>Vasily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Prosvetov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284541" y="1233798"/>
            <a:ext cx="8497149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Cable Data Base prepared.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Still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change request </a:t>
            </a:r>
            <a:r>
              <a:rPr lang="en-US" dirty="0" smtClean="0"/>
              <a:t>expected to improve the air cooling in the </a:t>
            </a:r>
            <a:r>
              <a:rPr lang="en-US" dirty="0"/>
              <a:t>CR’s </a:t>
            </a:r>
            <a:r>
              <a:rPr lang="en-US" dirty="0" smtClean="0"/>
              <a:t>building, </a:t>
            </a:r>
            <a:r>
              <a:rPr lang="en-US" dirty="0"/>
              <a:t>2-nd floor </a:t>
            </a:r>
            <a:r>
              <a:rPr lang="en-US" dirty="0" smtClean="0"/>
              <a:t>area.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Preassembling, storage and test place under discussion.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 requirements are formulated.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Installation plan under developing.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4" y="3633754"/>
            <a:ext cx="4002787" cy="3002091"/>
          </a:xfrm>
          <a:prstGeom prst="rect">
            <a:avLst/>
          </a:prstGeom>
        </p:spPr>
      </p:pic>
      <p:sp>
        <p:nvSpPr>
          <p:cNvPr id="8" name="Textfeld 16"/>
          <p:cNvSpPr txBox="1"/>
          <p:nvPr/>
        </p:nvSpPr>
        <p:spPr>
          <a:xfrm>
            <a:off x="0" y="2987423"/>
            <a:ext cx="7477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place for preassembling of dipole magnets at GSI’s target hall.</a:t>
            </a:r>
          </a:p>
          <a:p>
            <a:r>
              <a:rPr lang="en-US" dirty="0" smtClean="0"/>
              <a:t>Two </a:t>
            </a:r>
            <a:r>
              <a:rPr lang="en-US" dirty="0"/>
              <a:t>old magnets </a:t>
            </a:r>
            <a:r>
              <a:rPr lang="en-US" dirty="0" smtClean="0"/>
              <a:t>will </a:t>
            </a:r>
            <a:r>
              <a:rPr lang="en-US" dirty="0"/>
              <a:t>be </a:t>
            </a:r>
            <a:r>
              <a:rPr lang="en-US" dirty="0" smtClean="0"/>
              <a:t>removed there from.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47" y="3400590"/>
            <a:ext cx="4313673" cy="32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2659" y="91873"/>
            <a:ext cx="5584535" cy="787560"/>
          </a:xfrm>
        </p:spPr>
        <p:txBody>
          <a:bodyPr/>
          <a:lstStyle/>
          <a:p>
            <a:r>
              <a:rPr lang="en-US" dirty="0" smtClean="0"/>
              <a:t>RF system (</a:t>
            </a:r>
            <a:r>
              <a:rPr lang="en-US" dirty="0" err="1" smtClean="0"/>
              <a:t>debuncher</a:t>
            </a:r>
            <a:r>
              <a:rPr lang="en-US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Koop, CR status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9" y="1357076"/>
            <a:ext cx="5191700" cy="28404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Inhaltsplatzhalter 2"/>
          <p:cNvSpPr txBox="1">
            <a:spLocks/>
          </p:cNvSpPr>
          <p:nvPr/>
        </p:nvSpPr>
        <p:spPr>
          <a:xfrm>
            <a:off x="2385435" y="4310422"/>
            <a:ext cx="1563921" cy="328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charset="2"/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5 RF </a:t>
            </a:r>
            <a:r>
              <a:rPr lang="en-US" sz="1000" dirty="0" err="1" smtClean="0">
                <a:solidFill>
                  <a:schemeClr val="tx1"/>
                </a:solidFill>
              </a:rPr>
              <a:t>debunchers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4" name="Pfeil nach rechts 13"/>
          <p:cNvSpPr/>
          <p:nvPr/>
        </p:nvSpPr>
        <p:spPr>
          <a:xfrm rot="16200000">
            <a:off x="2928345" y="3942716"/>
            <a:ext cx="478103" cy="257309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70" y="4638496"/>
            <a:ext cx="2926876" cy="1435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734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75" y="151694"/>
            <a:ext cx="5584535" cy="787560"/>
          </a:xfrm>
        </p:spPr>
        <p:txBody>
          <a:bodyPr/>
          <a:lstStyle/>
          <a:p>
            <a:r>
              <a:rPr lang="en-US" dirty="0"/>
              <a:t>RF system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Koop, CR status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4" y="2775390"/>
            <a:ext cx="1068879" cy="1438811"/>
          </a:xfrm>
          <a:prstGeom prst="rect">
            <a:avLst/>
          </a:prstGeom>
        </p:spPr>
      </p:pic>
      <p:sp>
        <p:nvSpPr>
          <p:cNvPr id="11" name="Inhaltsplatzhalter 2"/>
          <p:cNvSpPr txBox="1">
            <a:spLocks/>
          </p:cNvSpPr>
          <p:nvPr/>
        </p:nvSpPr>
        <p:spPr>
          <a:xfrm>
            <a:off x="534871" y="4887067"/>
            <a:ext cx="4001388" cy="97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500" dirty="0"/>
              <a:t>Two inductively loaded coaxial quarter wavelength resonators working on a common ceramic gap</a:t>
            </a:r>
          </a:p>
          <a:p>
            <a:r>
              <a:rPr lang="en-US" altLang="de-DE" sz="1500" dirty="0"/>
              <a:t>Ring core of cobalt-based magnetic alloy</a:t>
            </a:r>
            <a:endParaRPr lang="ru-RU" altLang="de-DE" sz="1500" dirty="0"/>
          </a:p>
          <a:p>
            <a:pPr marL="0" indent="0">
              <a:buNone/>
            </a:pPr>
            <a:endParaRPr lang="de-DE" altLang="de-DE" sz="1400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258919" y="1326932"/>
            <a:ext cx="3794285" cy="1064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500" dirty="0"/>
              <a:t>Number of units	</a:t>
            </a:r>
            <a:r>
              <a:rPr lang="ru-RU" altLang="de-DE" sz="1500" dirty="0"/>
              <a:t>	</a:t>
            </a:r>
            <a:r>
              <a:rPr lang="en-US" altLang="de-DE" sz="1500" dirty="0" smtClean="0"/>
              <a:t>5</a:t>
            </a:r>
          </a:p>
          <a:p>
            <a:r>
              <a:rPr lang="en-US" altLang="de-DE" sz="1500" dirty="0" smtClean="0"/>
              <a:t>Max</a:t>
            </a:r>
            <a:r>
              <a:rPr lang="en-US" altLang="de-DE" sz="1500" dirty="0"/>
              <a:t>. voltage </a:t>
            </a:r>
            <a:r>
              <a:rPr lang="en-US" altLang="de-DE" sz="1500" dirty="0" smtClean="0"/>
              <a:t>                  40 kV/unit</a:t>
            </a:r>
          </a:p>
          <a:p>
            <a:pPr marL="0" indent="0">
              <a:buNone/>
            </a:pPr>
            <a:r>
              <a:rPr lang="en-US" altLang="de-DE" sz="1500" dirty="0" smtClean="0"/>
              <a:t>       Frequency </a:t>
            </a:r>
            <a:r>
              <a:rPr lang="en-US" altLang="de-DE" sz="1500" dirty="0"/>
              <a:t>range 	1.1 – 1.5 MHz</a:t>
            </a:r>
            <a:endParaRPr lang="ru-RU" altLang="de-DE" sz="1500" dirty="0"/>
          </a:p>
          <a:p>
            <a:pPr marL="0" indent="0">
              <a:buNone/>
            </a:pPr>
            <a:r>
              <a:rPr lang="ru-RU" altLang="de-DE" sz="1500" dirty="0"/>
              <a:t>      </a:t>
            </a:r>
            <a:r>
              <a:rPr lang="en-US" altLang="de-DE" sz="1500" dirty="0"/>
              <a:t> Inner pipe diameter	150 mm </a:t>
            </a:r>
            <a:endParaRPr lang="ru-RU" altLang="de-DE" sz="1500" dirty="0"/>
          </a:p>
          <a:p>
            <a:pPr marL="0" indent="0">
              <a:buNone/>
            </a:pPr>
            <a:endParaRPr lang="de-DE" altLang="de-DE" sz="1600" dirty="0"/>
          </a:p>
          <a:p>
            <a:endParaRPr lang="de-DE" sz="1800" dirty="0"/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96" y="1326932"/>
            <a:ext cx="4369132" cy="327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4770679" y="4675571"/>
            <a:ext cx="3863734" cy="258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de-DE" sz="1000" i="1" dirty="0" smtClean="0"/>
              <a:t>CR </a:t>
            </a:r>
            <a:r>
              <a:rPr lang="en-US" altLang="de-DE" sz="1000" i="1" dirty="0"/>
              <a:t>debuncher during commissioning at GSI.</a:t>
            </a:r>
            <a:endParaRPr lang="de-DE" altLang="de-DE" sz="1000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6FBE13-478F-E648-A7AC-98109880B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408" y="2710277"/>
            <a:ext cx="1523014" cy="14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04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75" y="126056"/>
            <a:ext cx="5584535" cy="787560"/>
          </a:xfrm>
        </p:spPr>
        <p:txBody>
          <a:bodyPr/>
          <a:lstStyle/>
          <a:p>
            <a:r>
              <a:rPr lang="en-US" dirty="0" smtClean="0"/>
              <a:t>RF system: Status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five series </a:t>
            </a:r>
            <a:r>
              <a:rPr lang="en-US" dirty="0"/>
              <a:t>cavities available</a:t>
            </a:r>
          </a:p>
          <a:p>
            <a:r>
              <a:rPr lang="en-US" dirty="0" smtClean="0"/>
              <a:t>All five series </a:t>
            </a:r>
            <a:r>
              <a:rPr lang="en-US" dirty="0"/>
              <a:t>power amplifiers </a:t>
            </a:r>
            <a:r>
              <a:rPr lang="en-US" dirty="0" smtClean="0"/>
              <a:t>available</a:t>
            </a:r>
            <a:endParaRPr lang="en-US" dirty="0"/>
          </a:p>
          <a:p>
            <a:r>
              <a:rPr lang="en-US" dirty="0" smtClean="0"/>
              <a:t>All </a:t>
            </a:r>
            <a:r>
              <a:rPr lang="en-US" dirty="0"/>
              <a:t>four driver series amplifiers </a:t>
            </a:r>
            <a:r>
              <a:rPr lang="en-US" dirty="0" smtClean="0"/>
              <a:t>available</a:t>
            </a:r>
          </a:p>
          <a:p>
            <a:r>
              <a:rPr lang="en-US" dirty="0"/>
              <a:t>All five series power supplies </a:t>
            </a:r>
            <a:r>
              <a:rPr lang="en-US" dirty="0" smtClean="0"/>
              <a:t>available</a:t>
            </a:r>
            <a:endParaRPr lang="en-US" dirty="0"/>
          </a:p>
          <a:p>
            <a:r>
              <a:rPr lang="en-US" dirty="0" smtClean="0"/>
              <a:t>Interface </a:t>
            </a:r>
            <a:r>
              <a:rPr lang="en-US" dirty="0"/>
              <a:t>racks and water distribution available</a:t>
            </a:r>
          </a:p>
          <a:p>
            <a:r>
              <a:rPr lang="en-US" dirty="0" smtClean="0"/>
              <a:t>LLRF </a:t>
            </a:r>
            <a:r>
              <a:rPr lang="en-US" dirty="0"/>
              <a:t>components partly available</a:t>
            </a:r>
          </a:p>
          <a:p>
            <a:r>
              <a:rPr lang="en-US" dirty="0" smtClean="0"/>
              <a:t>Integration </a:t>
            </a:r>
            <a:r>
              <a:rPr lang="en-US" dirty="0"/>
              <a:t>of second RF station in test </a:t>
            </a:r>
            <a:r>
              <a:rPr lang="en-US" dirty="0" smtClean="0"/>
              <a:t>environment </a:t>
            </a:r>
            <a:r>
              <a:rPr lang="en-US" dirty="0"/>
              <a:t>is </a:t>
            </a:r>
            <a:r>
              <a:rPr lang="en-US" dirty="0" smtClean="0"/>
              <a:t>completed</a:t>
            </a:r>
            <a:endParaRPr lang="en-US" dirty="0"/>
          </a:p>
          <a:p>
            <a:r>
              <a:rPr lang="en-US" dirty="0" smtClean="0"/>
              <a:t>Commissioning </a:t>
            </a:r>
            <a:r>
              <a:rPr lang="en-US" dirty="0"/>
              <a:t>and testing </a:t>
            </a:r>
            <a:r>
              <a:rPr lang="en-US" dirty="0" smtClean="0"/>
              <a:t>of second RF station is ongoing.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247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75" y="100419"/>
            <a:ext cx="5584535" cy="7875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 system: Open points to be improved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0017" y="1254153"/>
            <a:ext cx="8211834" cy="4903583"/>
          </a:xfrm>
        </p:spPr>
        <p:txBody>
          <a:bodyPr/>
          <a:lstStyle/>
          <a:p>
            <a:r>
              <a:rPr lang="en-US" dirty="0" smtClean="0"/>
              <a:t>General </a:t>
            </a:r>
            <a:r>
              <a:rPr lang="en-US" dirty="0"/>
              <a:t>improvements of reliability required (false shutdowns of power supply, tetrodes?)</a:t>
            </a:r>
          </a:p>
          <a:p>
            <a:r>
              <a:rPr lang="en-US" dirty="0" smtClean="0"/>
              <a:t>Significant </a:t>
            </a:r>
            <a:r>
              <a:rPr lang="en-US" dirty="0"/>
              <a:t>EMI disturbances at 1.5MHz originating from the power supply</a:t>
            </a:r>
          </a:p>
          <a:p>
            <a:r>
              <a:rPr lang="en-US" dirty="0" smtClean="0"/>
              <a:t>Improvements </a:t>
            </a:r>
            <a:r>
              <a:rPr lang="en-US" dirty="0"/>
              <a:t>of EMC hardness required (e.g. shutdowns of CR </a:t>
            </a:r>
            <a:r>
              <a:rPr lang="en-US" dirty="0" err="1"/>
              <a:t>Debuncher</a:t>
            </a:r>
            <a:r>
              <a:rPr lang="en-US" dirty="0"/>
              <a:t> when another RF system switches on in test area</a:t>
            </a:r>
            <a:r>
              <a:rPr lang="en-US" dirty="0" smtClean="0"/>
              <a:t>)</a:t>
            </a:r>
          </a:p>
          <a:p>
            <a:r>
              <a:rPr lang="en-US" dirty="0"/>
              <a:t>Rise time in CW at low voltages too slow</a:t>
            </a:r>
          </a:p>
          <a:p>
            <a:r>
              <a:rPr lang="en-US" dirty="0"/>
              <a:t>Short disturbance at the gap during transition from CW to pulsed operation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286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75" y="202968"/>
            <a:ext cx="5584535" cy="787560"/>
          </a:xfrm>
        </p:spPr>
        <p:txBody>
          <a:bodyPr/>
          <a:lstStyle/>
          <a:p>
            <a:r>
              <a:rPr lang="en-US" dirty="0" smtClean="0"/>
              <a:t>RF system: Next steps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 of 2nd </a:t>
            </a:r>
            <a:r>
              <a:rPr lang="en-US" dirty="0"/>
              <a:t>RF </a:t>
            </a:r>
            <a:r>
              <a:rPr lang="en-US" dirty="0" smtClean="0"/>
              <a:t>station </a:t>
            </a:r>
            <a:endParaRPr lang="en-US" dirty="0"/>
          </a:p>
          <a:p>
            <a:r>
              <a:rPr lang="en-US" dirty="0" smtClean="0"/>
              <a:t>Endurance </a:t>
            </a:r>
            <a:r>
              <a:rPr lang="en-US" dirty="0"/>
              <a:t>test of 2nd RF </a:t>
            </a:r>
            <a:r>
              <a:rPr lang="en-US" dirty="0" smtClean="0"/>
              <a:t>station (5*24h</a:t>
            </a:r>
            <a:r>
              <a:rPr lang="en-US" dirty="0"/>
              <a:t>)</a:t>
            </a:r>
          </a:p>
          <a:p>
            <a:r>
              <a:rPr lang="en-US" dirty="0" smtClean="0"/>
              <a:t>Set-up </a:t>
            </a:r>
            <a:r>
              <a:rPr lang="en-US" dirty="0"/>
              <a:t>3rd RF station</a:t>
            </a:r>
          </a:p>
          <a:p>
            <a:r>
              <a:rPr lang="en-US" dirty="0" smtClean="0"/>
              <a:t>Commission </a:t>
            </a:r>
            <a:r>
              <a:rPr lang="en-US" dirty="0"/>
              <a:t>and test 3rd RF station</a:t>
            </a:r>
          </a:p>
          <a:p>
            <a:r>
              <a:rPr lang="en-US" dirty="0" smtClean="0"/>
              <a:t>Decision </a:t>
            </a:r>
            <a:r>
              <a:rPr lang="en-US" dirty="0"/>
              <a:t>on how to proceed with the testing of RF stations 4 and 5</a:t>
            </a:r>
          </a:p>
          <a:p>
            <a:r>
              <a:rPr lang="en-US" dirty="0" smtClean="0"/>
              <a:t>Study </a:t>
            </a:r>
            <a:r>
              <a:rPr lang="en-US" dirty="0"/>
              <a:t>together with the power supply manufacturer to </a:t>
            </a:r>
            <a:r>
              <a:rPr lang="en-US" dirty="0" smtClean="0"/>
              <a:t>improve </a:t>
            </a:r>
            <a:r>
              <a:rPr lang="en-US" dirty="0"/>
              <a:t>EMI characteristics</a:t>
            </a:r>
          </a:p>
          <a:p>
            <a:r>
              <a:rPr lang="en-US" dirty="0" smtClean="0"/>
              <a:t>Continuing </a:t>
            </a:r>
            <a:r>
              <a:rPr lang="en-US" dirty="0"/>
              <a:t>operation of CR </a:t>
            </a:r>
            <a:r>
              <a:rPr lang="en-US" dirty="0" err="1"/>
              <a:t>Debuncher</a:t>
            </a:r>
            <a:r>
              <a:rPr lang="en-US" dirty="0"/>
              <a:t> to evaluate reliability situation and in case of problems trying to fix </a:t>
            </a:r>
            <a:r>
              <a:rPr lang="en-US" dirty="0" smtClean="0"/>
              <a:t>them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339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2659" y="91873"/>
            <a:ext cx="5584535" cy="787560"/>
          </a:xfrm>
        </p:spPr>
        <p:txBody>
          <a:bodyPr/>
          <a:lstStyle/>
          <a:p>
            <a:r>
              <a:rPr lang="en-US" dirty="0"/>
              <a:t>Stochastic cooling system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Koop, CR status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sp>
        <p:nvSpPr>
          <p:cNvPr id="17" name="Inhaltsplatzhalter 2"/>
          <p:cNvSpPr txBox="1">
            <a:spLocks/>
          </p:cNvSpPr>
          <p:nvPr/>
        </p:nvSpPr>
        <p:spPr>
          <a:xfrm>
            <a:off x="3432037" y="4616783"/>
            <a:ext cx="4993089" cy="2009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dirty="0"/>
              <a:t>3D cooling by Filter, Palmer or TOF method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System bandwidth 1-2 GHz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Slot-line pick-ups with movable (plunging) electrode modules at cryogenic temperature (20-30 K) to improve signal-to-noise ratio for antiprotons</a:t>
            </a:r>
          </a:p>
          <a:p>
            <a:r>
              <a:rPr lang="en-US" sz="1400" dirty="0"/>
              <a:t>Palmer pick-up for pre-cooling of hot radioactive ion beams</a:t>
            </a:r>
            <a:endParaRPr lang="de-DE" sz="14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2" y="1656179"/>
            <a:ext cx="5191700" cy="28404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9" y="4007788"/>
            <a:ext cx="1400250" cy="693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3" y="1290216"/>
            <a:ext cx="1143864" cy="74781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299325" y="4730190"/>
            <a:ext cx="1253100" cy="26867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000" dirty="0">
                <a:solidFill>
                  <a:schemeClr val="tx1"/>
                </a:solidFill>
              </a:rPr>
              <a:t>Palmer Pick-Up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622069" y="6160095"/>
            <a:ext cx="1563921" cy="328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Slot-line double Pick-Up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488932" y="1343725"/>
            <a:ext cx="644223" cy="258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Kickers</a:t>
            </a:r>
          </a:p>
        </p:txBody>
      </p:sp>
      <p:sp>
        <p:nvSpPr>
          <p:cNvPr id="14" name="Pfeil nach rechts 13"/>
          <p:cNvSpPr/>
          <p:nvPr/>
        </p:nvSpPr>
        <p:spPr>
          <a:xfrm rot="16683839">
            <a:off x="2322398" y="4418946"/>
            <a:ext cx="710147" cy="160850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5" name="Pfeil nach rechts 14"/>
          <p:cNvSpPr/>
          <p:nvPr/>
        </p:nvSpPr>
        <p:spPr>
          <a:xfrm rot="19230817">
            <a:off x="926015" y="3637560"/>
            <a:ext cx="618430" cy="189571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6" name="Pfeil nach rechts 15"/>
          <p:cNvSpPr/>
          <p:nvPr/>
        </p:nvSpPr>
        <p:spPr>
          <a:xfrm rot="1441393">
            <a:off x="2244984" y="1896647"/>
            <a:ext cx="392578" cy="189571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49" y="4862216"/>
            <a:ext cx="2039240" cy="11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309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75" y="91874"/>
            <a:ext cx="5584535" cy="787560"/>
          </a:xfrm>
        </p:spPr>
        <p:txBody>
          <a:bodyPr/>
          <a:lstStyle/>
          <a:p>
            <a:r>
              <a:rPr lang="en-US" dirty="0"/>
              <a:t>Stochastic cooling </a:t>
            </a:r>
            <a:r>
              <a:rPr lang="en-US" dirty="0" smtClean="0"/>
              <a:t>system: Status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22" y="3364252"/>
            <a:ext cx="1302608" cy="128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125747" y="1410035"/>
            <a:ext cx="4572000" cy="49557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 smtClean="0">
                <a:solidFill>
                  <a:prstClr val="black"/>
                </a:solidFill>
              </a:rPr>
              <a:t>Cryogenic </a:t>
            </a:r>
            <a:r>
              <a:rPr lang="en-US" sz="1800" b="1" dirty="0">
                <a:solidFill>
                  <a:prstClr val="black"/>
                </a:solidFill>
              </a:rPr>
              <a:t>Plunging </a:t>
            </a:r>
            <a:r>
              <a:rPr lang="en-US" sz="1800" b="1" dirty="0" smtClean="0">
                <a:solidFill>
                  <a:prstClr val="black"/>
                </a:solidFill>
              </a:rPr>
              <a:t>Pick-Up: 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-  </a:t>
            </a:r>
            <a:r>
              <a:rPr lang="en-US" sz="1200" dirty="0" smtClean="0">
                <a:solidFill>
                  <a:prstClr val="black"/>
                </a:solidFill>
              </a:rPr>
              <a:t>The prototype tank  with full </a:t>
            </a:r>
            <a:r>
              <a:rPr lang="en-US" sz="1200" dirty="0" err="1" smtClean="0">
                <a:solidFill>
                  <a:prstClr val="black"/>
                </a:solidFill>
              </a:rPr>
              <a:t>cryo</a:t>
            </a:r>
            <a:r>
              <a:rPr lang="en-US" sz="1200" dirty="0" smtClean="0">
                <a:solidFill>
                  <a:prstClr val="black"/>
                </a:solidFill>
              </a:rPr>
              <a:t>-plunging concept has been tested in this year. Some improvements must be done. 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 smtClean="0">
                <a:solidFill>
                  <a:prstClr val="black"/>
                </a:solidFill>
              </a:rPr>
              <a:t>-    Endurance tests </a:t>
            </a:r>
            <a:r>
              <a:rPr lang="en-US" sz="1200" dirty="0">
                <a:solidFill>
                  <a:prstClr val="black"/>
                </a:solidFill>
              </a:rPr>
              <a:t>of the plunging foils </a:t>
            </a:r>
            <a:r>
              <a:rPr lang="en-US" sz="1200" dirty="0" smtClean="0">
                <a:solidFill>
                  <a:prstClr val="black"/>
                </a:solidFill>
              </a:rPr>
              <a:t>successful, done. 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 smtClean="0">
                <a:solidFill>
                  <a:prstClr val="black"/>
                </a:solidFill>
              </a:rPr>
              <a:t>-    RF Electrode </a:t>
            </a:r>
            <a:r>
              <a:rPr lang="en-US" sz="1200" dirty="0">
                <a:solidFill>
                  <a:prstClr val="black"/>
                </a:solidFill>
              </a:rPr>
              <a:t>module </a:t>
            </a:r>
            <a:r>
              <a:rPr lang="en-US" sz="1200" dirty="0" smtClean="0">
                <a:solidFill>
                  <a:prstClr val="black"/>
                </a:solidFill>
              </a:rPr>
              <a:t>under re-design.</a:t>
            </a:r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</a:rPr>
              <a:t>The time line is critical but reachable. </a:t>
            </a:r>
            <a:endParaRPr lang="en-US" sz="1200" dirty="0">
              <a:solidFill>
                <a:prstClr val="black"/>
              </a:solidFill>
            </a:endParaRPr>
          </a:p>
          <a:p>
            <a:pPr defTabSz="457051"/>
            <a:endParaRPr lang="en-US" sz="1801" dirty="0" smtClean="0">
              <a:solidFill>
                <a:prstClr val="black"/>
              </a:solidFill>
            </a:endParaRPr>
          </a:p>
          <a:p>
            <a:pPr defTabSz="457051"/>
            <a:endParaRPr lang="en-US" sz="1801" dirty="0" smtClean="0">
              <a:solidFill>
                <a:prstClr val="black"/>
              </a:solidFill>
            </a:endParaRPr>
          </a:p>
          <a:p>
            <a:pPr defTabSz="457051"/>
            <a:r>
              <a:rPr lang="en-US" sz="1801" b="1" dirty="0" smtClean="0">
                <a:solidFill>
                  <a:prstClr val="black"/>
                </a:solidFill>
              </a:rPr>
              <a:t>Palmer Pick-up</a:t>
            </a:r>
          </a:p>
          <a:p>
            <a:pPr marL="171450" indent="-171450" defTabSz="457051"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</a:rPr>
              <a:t>The </a:t>
            </a:r>
            <a:r>
              <a:rPr lang="en-US" sz="1200" dirty="0">
                <a:solidFill>
                  <a:prstClr val="black"/>
                </a:solidFill>
              </a:rPr>
              <a:t>vacuum </a:t>
            </a:r>
            <a:r>
              <a:rPr lang="en-US" sz="1200" dirty="0" smtClean="0">
                <a:solidFill>
                  <a:prstClr val="black"/>
                </a:solidFill>
              </a:rPr>
              <a:t>tank  and inner electrodes under production at external companies. </a:t>
            </a:r>
          </a:p>
          <a:p>
            <a:pPr marL="171450" indent="-171450" defTabSz="457051"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</a:rPr>
              <a:t>The assembling and test with beam will take place at FZJ center in 2020. </a:t>
            </a:r>
          </a:p>
          <a:p>
            <a:pPr marL="171450" indent="-171450" defTabSz="457051"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</a:rPr>
              <a:t>Time line is not critical. </a:t>
            </a:r>
          </a:p>
          <a:p>
            <a:pPr marL="171450" indent="-171450" defTabSz="457051">
              <a:buFontTx/>
              <a:buChar char="-"/>
            </a:pPr>
            <a:endParaRPr lang="en-US" sz="1200" dirty="0">
              <a:solidFill>
                <a:prstClr val="black"/>
              </a:solidFill>
            </a:endParaRPr>
          </a:p>
          <a:p>
            <a:pPr marL="171450" indent="-171450" defTabSz="457051">
              <a:buFontTx/>
              <a:buChar char="-"/>
            </a:pPr>
            <a:endParaRPr lang="en-US" sz="1200" dirty="0" smtClean="0">
              <a:solidFill>
                <a:prstClr val="black"/>
              </a:solidFill>
            </a:endParaRPr>
          </a:p>
          <a:p>
            <a:pPr marL="171450" indent="-171450" defTabSz="457051">
              <a:buFontTx/>
              <a:buChar char="-"/>
            </a:pPr>
            <a:endParaRPr lang="en-US" sz="1200" dirty="0">
              <a:solidFill>
                <a:prstClr val="black"/>
              </a:solidFill>
            </a:endParaRPr>
          </a:p>
          <a:p>
            <a:r>
              <a:rPr lang="en-US" sz="1800" b="1" dirty="0">
                <a:solidFill>
                  <a:prstClr val="black"/>
                </a:solidFill>
              </a:rPr>
              <a:t>Power Amplifiers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Series production ongoing. First batch (8 units from 34) has been delivered to GSI. </a:t>
            </a:r>
            <a:r>
              <a:rPr lang="en-US" sz="1200" dirty="0" smtClean="0">
                <a:solidFill>
                  <a:prstClr val="black"/>
                </a:solidFill>
              </a:rPr>
              <a:t>SAT ongoing</a:t>
            </a:r>
            <a:endParaRPr lang="en-US" sz="12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Time line is not critical </a:t>
            </a:r>
          </a:p>
          <a:p>
            <a:pPr marL="171450" indent="-171450" defTabSz="457051">
              <a:buFontTx/>
              <a:buChar char="-"/>
            </a:pPr>
            <a:endParaRPr lang="en-US" sz="1200" dirty="0" smtClean="0">
              <a:solidFill>
                <a:prstClr val="black"/>
              </a:solidFill>
            </a:endParaRPr>
          </a:p>
          <a:p>
            <a:pPr defTabSz="457051"/>
            <a:endParaRPr lang="en-US" sz="180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38" y="1238495"/>
            <a:ext cx="2650349" cy="17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33" y="5027515"/>
            <a:ext cx="1907390" cy="149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28" y="3405691"/>
            <a:ext cx="2425664" cy="12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680045" y="2984989"/>
            <a:ext cx="194636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</a:rPr>
              <a:t>Prototype of Pick-Up tank </a:t>
            </a:r>
            <a:endParaRPr lang="en-US" sz="1200" b="1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5819686" y="4628352"/>
            <a:ext cx="187904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dirty="0" smtClean="0"/>
              <a:t>Palmer Pick-up design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91972" y="5257626"/>
            <a:ext cx="1619354" cy="41549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50" b="1" dirty="0" smtClean="0"/>
              <a:t>Power Amplifier under</a:t>
            </a:r>
          </a:p>
          <a:p>
            <a:pPr algn="l"/>
            <a:r>
              <a:rPr lang="en-US" sz="1050" b="1" dirty="0" smtClean="0"/>
              <a:t> test at GSI 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2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624"/>
            <a:ext cx="8605837" cy="490538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+mn-lt"/>
              </a:rPr>
              <a:t>WP 2.5.2</a:t>
            </a:r>
            <a:r>
              <a:rPr lang="en-US" smtClean="0">
                <a:latin typeface="+mn-lt"/>
              </a:rPr>
              <a:t>: Magnets – Alexander Starostenko 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0" y="1203261"/>
            <a:ext cx="91207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Dipoles </a:t>
            </a:r>
            <a:r>
              <a:rPr lang="en-US" b="1" dirty="0">
                <a:solidFill>
                  <a:srgbClr val="FF0000"/>
                </a:solidFill>
              </a:rPr>
              <a:t>(26 units</a:t>
            </a:r>
            <a:r>
              <a:rPr lang="en-US" b="1" dirty="0" smtClean="0">
                <a:solidFill>
                  <a:srgbClr val="FF0000"/>
                </a:solidFill>
              </a:rPr>
              <a:t>):  </a:t>
            </a:r>
            <a:r>
              <a:rPr lang="en-US" dirty="0" smtClean="0"/>
              <a:t>CDR, FDR  done, production is ongoing.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Coils </a:t>
            </a:r>
            <a:r>
              <a:rPr lang="en-US" dirty="0"/>
              <a:t>for </a:t>
            </a:r>
            <a:r>
              <a:rPr lang="en-US" dirty="0" err="1"/>
              <a:t>FoS</a:t>
            </a:r>
            <a:r>
              <a:rPr lang="en-US" dirty="0"/>
              <a:t> </a:t>
            </a:r>
            <a:r>
              <a:rPr lang="en-US" dirty="0" smtClean="0"/>
              <a:t> dipole will be finished in December 2019.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Large size laminations for 2 dipoles are ordered in a firm and will be delivered in November 2019.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Stamping of the pole iron sheets shall start in January 2020 – delay caused by interference with HEBT magnets.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FoS</a:t>
            </a:r>
            <a:r>
              <a:rPr lang="en-US" dirty="0" smtClean="0"/>
              <a:t> dipole will be ready to test in March 2020.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Series production will start in June 2020.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Last dipole will be delivered, tested and installed in August 2023.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7" y="3744973"/>
            <a:ext cx="4784924" cy="2849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7234" y="6224795"/>
            <a:ext cx="3588603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First two impregnated dipole coils</a:t>
            </a:r>
            <a:endParaRPr lang="ru-RU" sz="1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3" y="3723048"/>
            <a:ext cx="4400713" cy="25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76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75" y="74782"/>
            <a:ext cx="5584535" cy="787560"/>
          </a:xfrm>
        </p:spPr>
        <p:txBody>
          <a:bodyPr/>
          <a:lstStyle/>
          <a:p>
            <a:r>
              <a:rPr lang="en-US" dirty="0"/>
              <a:t>Stochastic cooling </a:t>
            </a:r>
            <a:r>
              <a:rPr lang="en-US" dirty="0" smtClean="0"/>
              <a:t>system: Status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207034" y="1328665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</a:rPr>
              <a:t>Microwave Damping- Coated Ceramic </a:t>
            </a:r>
            <a:r>
              <a:rPr lang="en-US" sz="1800" b="1" dirty="0" smtClean="0">
                <a:solidFill>
                  <a:prstClr val="black"/>
                </a:solidFill>
              </a:rPr>
              <a:t>Absorbers</a:t>
            </a:r>
          </a:p>
          <a:p>
            <a:pPr defTabSz="457051"/>
            <a:r>
              <a:rPr lang="en-US" sz="1200" dirty="0" smtClean="0">
                <a:solidFill>
                  <a:prstClr val="black"/>
                </a:solidFill>
              </a:rPr>
              <a:t>- Draft </a:t>
            </a:r>
            <a:r>
              <a:rPr lang="en-US" sz="1200" dirty="0">
                <a:solidFill>
                  <a:prstClr val="black"/>
                </a:solidFill>
              </a:rPr>
              <a:t>engineering concept ready.</a:t>
            </a:r>
          </a:p>
          <a:p>
            <a:pPr defTabSz="457051"/>
            <a:r>
              <a:rPr lang="en-US" sz="1200" dirty="0" smtClean="0">
                <a:solidFill>
                  <a:prstClr val="black"/>
                </a:solidFill>
              </a:rPr>
              <a:t>First </a:t>
            </a:r>
            <a:r>
              <a:rPr lang="en-US" sz="1200" dirty="0">
                <a:solidFill>
                  <a:prstClr val="black"/>
                </a:solidFill>
              </a:rPr>
              <a:t>batch of Al2O3 tubes for prototyping coated (by </a:t>
            </a:r>
            <a:r>
              <a:rPr lang="en-US" sz="1200" dirty="0" err="1">
                <a:solidFill>
                  <a:prstClr val="black"/>
                </a:solidFill>
              </a:rPr>
              <a:t>NiCr</a:t>
            </a:r>
            <a:r>
              <a:rPr lang="en-US" sz="1200" dirty="0">
                <a:solidFill>
                  <a:prstClr val="black"/>
                </a:solidFill>
              </a:rPr>
              <a:t>-sputtering at ISE Freiburg).</a:t>
            </a:r>
          </a:p>
          <a:p>
            <a:pPr defTabSz="457051"/>
            <a:r>
              <a:rPr lang="en-US" sz="1200" dirty="0" smtClean="0">
                <a:solidFill>
                  <a:prstClr val="black"/>
                </a:solidFill>
              </a:rPr>
              <a:t>- UHV </a:t>
            </a:r>
            <a:r>
              <a:rPr lang="en-US" sz="1200" dirty="0">
                <a:solidFill>
                  <a:prstClr val="black"/>
                </a:solidFill>
              </a:rPr>
              <a:t>test done (outgassing rate acceptable</a:t>
            </a:r>
            <a:r>
              <a:rPr lang="en-US" sz="1200" dirty="0" smtClean="0">
                <a:solidFill>
                  <a:prstClr val="black"/>
                </a:solidFill>
              </a:rPr>
              <a:t>).</a:t>
            </a:r>
            <a:endParaRPr lang="en-US" sz="1200" dirty="0">
              <a:solidFill>
                <a:prstClr val="black"/>
              </a:solidFill>
            </a:endParaRPr>
          </a:p>
          <a:p>
            <a:pPr defTabSz="457051"/>
            <a:r>
              <a:rPr lang="en-US" sz="1200" dirty="0" smtClean="0">
                <a:solidFill>
                  <a:prstClr val="black"/>
                </a:solidFill>
              </a:rPr>
              <a:t>2019-2020: </a:t>
            </a:r>
            <a:r>
              <a:rPr lang="en-US" sz="1200" dirty="0">
                <a:solidFill>
                  <a:prstClr val="black"/>
                </a:solidFill>
              </a:rPr>
              <a:t>Procure and store series of tubes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</a:p>
          <a:p>
            <a:pPr defTabSz="457051"/>
            <a:r>
              <a:rPr lang="en-US" sz="1200" dirty="0" smtClean="0">
                <a:solidFill>
                  <a:prstClr val="black"/>
                </a:solidFill>
              </a:rPr>
              <a:t>Q1/2020 :assembly </a:t>
            </a:r>
            <a:r>
              <a:rPr lang="en-US" sz="1200" dirty="0">
                <a:solidFill>
                  <a:prstClr val="black"/>
                </a:solidFill>
              </a:rPr>
              <a:t>and full damping tube concept test  after </a:t>
            </a:r>
            <a:r>
              <a:rPr lang="en-US" sz="1200" dirty="0" smtClean="0">
                <a:solidFill>
                  <a:prstClr val="black"/>
                </a:solidFill>
              </a:rPr>
              <a:t>delivery of  </a:t>
            </a:r>
            <a:r>
              <a:rPr lang="en-US" sz="1200" dirty="0">
                <a:solidFill>
                  <a:prstClr val="black"/>
                </a:solidFill>
              </a:rPr>
              <a:t>prototype chamber by </a:t>
            </a:r>
            <a:r>
              <a:rPr lang="en-US" sz="1200" dirty="0" smtClean="0">
                <a:solidFill>
                  <a:prstClr val="black"/>
                </a:solidFill>
              </a:rPr>
              <a:t>BINP. </a:t>
            </a:r>
          </a:p>
          <a:p>
            <a:pPr marL="171450" indent="-171450" defTabSz="457051"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</a:rPr>
              <a:t>Time line is not critical </a:t>
            </a:r>
          </a:p>
          <a:p>
            <a:pPr defTabSz="457051"/>
            <a:endParaRPr lang="en-US" sz="1200" dirty="0" smtClean="0">
              <a:solidFill>
                <a:prstClr val="black"/>
              </a:solidFill>
            </a:endParaRPr>
          </a:p>
          <a:p>
            <a:pPr defTabSz="457051"/>
            <a:endParaRPr lang="en-US" sz="1200" dirty="0">
              <a:solidFill>
                <a:prstClr val="black"/>
              </a:solidFill>
            </a:endParaRPr>
          </a:p>
          <a:p>
            <a:pPr defTabSz="457051"/>
            <a:endParaRPr lang="en-US" sz="1200" dirty="0" smtClean="0">
              <a:solidFill>
                <a:prstClr val="black"/>
              </a:solidFill>
            </a:endParaRPr>
          </a:p>
          <a:p>
            <a:pPr defTabSz="457051"/>
            <a:endParaRPr lang="en-US" sz="1200" dirty="0">
              <a:solidFill>
                <a:prstClr val="black"/>
              </a:solidFill>
            </a:endParaRPr>
          </a:p>
          <a:p>
            <a:pPr defTabSz="457051"/>
            <a:r>
              <a:rPr lang="en-US" sz="1800" b="1" dirty="0" smtClean="0">
                <a:solidFill>
                  <a:prstClr val="black"/>
                </a:solidFill>
              </a:rPr>
              <a:t>Kicker</a:t>
            </a:r>
            <a:endParaRPr lang="en-US" sz="1600" b="1" dirty="0" smtClean="0">
              <a:solidFill>
                <a:prstClr val="black"/>
              </a:solidFill>
            </a:endParaRPr>
          </a:p>
          <a:p>
            <a:pPr marL="171450" indent="-171450" defTabSz="457051"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</a:rPr>
              <a:t>The concept of the RF electrodes for Kicker is still under study.  </a:t>
            </a:r>
          </a:p>
          <a:p>
            <a:pPr marL="171450" indent="-171450" defTabSz="457051"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</a:rPr>
              <a:t>No engineering design for electrodes and tanks.   </a:t>
            </a:r>
          </a:p>
          <a:p>
            <a:pPr marL="171450" indent="-171450" defTabSz="457051"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</a:rPr>
              <a:t>The time line is very critical. Q4/2023 ?</a:t>
            </a:r>
          </a:p>
          <a:p>
            <a:pPr defTabSz="457051"/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2" y="1328665"/>
            <a:ext cx="3376493" cy="183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049016" y="3165815"/>
            <a:ext cx="349742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</a:rPr>
              <a:t>Resistively coated ceramic tube modules inside all hexagonal quadrupole/</a:t>
            </a:r>
            <a:r>
              <a:rPr lang="en-US" sz="900" b="1" dirty="0" err="1">
                <a:solidFill>
                  <a:prstClr val="black"/>
                </a:solidFill>
              </a:rPr>
              <a:t>sextupole</a:t>
            </a:r>
            <a:r>
              <a:rPr lang="en-US" sz="900" b="1" dirty="0">
                <a:solidFill>
                  <a:prstClr val="black"/>
                </a:solidFill>
              </a:rPr>
              <a:t> vacuum </a:t>
            </a:r>
            <a:r>
              <a:rPr lang="en-US" sz="900" b="1" dirty="0" smtClean="0">
                <a:solidFill>
                  <a:prstClr val="black"/>
                </a:solidFill>
              </a:rPr>
              <a:t>chambers</a:t>
            </a:r>
            <a:endParaRPr lang="en-US" sz="700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634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39685" y="1212941"/>
            <a:ext cx="8211834" cy="4903585"/>
          </a:xfrm>
        </p:spPr>
        <p:txBody>
          <a:bodyPr>
            <a:normAutofit/>
          </a:bodyPr>
          <a:lstStyle/>
          <a:p>
            <a:r>
              <a:rPr lang="en-US" sz="2100" dirty="0" smtClean="0"/>
              <a:t>It is important to have some convenient place for preassembling and testing of the magnets.</a:t>
            </a:r>
            <a:endParaRPr lang="en-US" sz="2100" dirty="0"/>
          </a:p>
          <a:p>
            <a:r>
              <a:rPr lang="en-US" sz="2100" dirty="0" smtClean="0"/>
              <a:t>Delay with the design and production of CR magnets is not critical relative to current plan (start commissioning in Q4 2023). </a:t>
            </a:r>
          </a:p>
          <a:p>
            <a:r>
              <a:rPr lang="en-US" sz="2100" dirty="0" smtClean="0"/>
              <a:t>Still we should find </a:t>
            </a:r>
            <a:r>
              <a:rPr lang="en-US" sz="2100" dirty="0"/>
              <a:t>a</a:t>
            </a:r>
            <a:r>
              <a:rPr lang="en-US" sz="2100" dirty="0" smtClean="0"/>
              <a:t> way to accelerate the manufacturing of few critical components. </a:t>
            </a:r>
          </a:p>
          <a:p>
            <a:r>
              <a:rPr lang="en-US" sz="2100" dirty="0" smtClean="0"/>
              <a:t>Cooperation with industry is one of such steps.</a:t>
            </a:r>
          </a:p>
          <a:p>
            <a:pPr marL="0" indent="0">
              <a:buNone/>
            </a:pPr>
            <a:r>
              <a:rPr lang="en-US" sz="2100" dirty="0" smtClean="0">
                <a:solidFill>
                  <a:srgbClr val="FF0000"/>
                </a:solidFill>
              </a:rPr>
              <a:t>Integrated over all CR Work Packages time </a:t>
            </a:r>
            <a:r>
              <a:rPr lang="en-US" sz="2100" dirty="0">
                <a:solidFill>
                  <a:srgbClr val="FF0000"/>
                </a:solidFill>
              </a:rPr>
              <a:t>l</a:t>
            </a:r>
            <a:r>
              <a:rPr lang="en-US" sz="2100" dirty="0" smtClean="0">
                <a:solidFill>
                  <a:srgbClr val="FF0000"/>
                </a:solidFill>
              </a:rPr>
              <a:t>ine plan: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31</a:t>
            </a:fld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1"/>
            <a:ext cx="5870411" cy="4297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668727"/>
              </p:ext>
            </p:extLst>
          </p:nvPr>
        </p:nvGraphicFramePr>
        <p:xfrm>
          <a:off x="284671" y="4118654"/>
          <a:ext cx="8220973" cy="298137"/>
        </p:xfrm>
        <a:graphic>
          <a:graphicData uri="http://schemas.openxmlformats.org/drawingml/2006/table">
            <a:tbl>
              <a:tblPr/>
              <a:tblGrid>
                <a:gridCol w="820411"/>
                <a:gridCol w="1443766"/>
                <a:gridCol w="1478416"/>
                <a:gridCol w="1478416"/>
                <a:gridCol w="1478416"/>
                <a:gridCol w="1521548"/>
              </a:tblGrid>
              <a:tr h="261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371700"/>
              </p:ext>
            </p:extLst>
          </p:nvPr>
        </p:nvGraphicFramePr>
        <p:xfrm>
          <a:off x="269681" y="4380213"/>
          <a:ext cx="8235964" cy="2117402"/>
        </p:xfrm>
        <a:graphic>
          <a:graphicData uri="http://schemas.openxmlformats.org/drawingml/2006/table">
            <a:tbl>
              <a:tblPr/>
              <a:tblGrid>
                <a:gridCol w="831322"/>
                <a:gridCol w="89872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23575"/>
                <a:gridCol w="147420"/>
              </a:tblGrid>
              <a:tr h="332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Months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 Building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Delivery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Pre- Assemb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Installation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Commission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9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0" marR="4640" marT="464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3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6647688" cy="7248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WP 2.5.2</a:t>
            </a:r>
            <a:r>
              <a:rPr lang="en-US" dirty="0" smtClean="0">
                <a:latin typeface="+mn-lt"/>
              </a:rPr>
              <a:t>: Magnets – Denis </a:t>
            </a:r>
            <a:r>
              <a:rPr lang="en-US" dirty="0" err="1" smtClean="0">
                <a:latin typeface="+mn-lt"/>
              </a:rPr>
              <a:t>Gurov</a:t>
            </a:r>
            <a:r>
              <a:rPr lang="en-US" dirty="0" smtClean="0">
                <a:latin typeface="+mn-lt"/>
              </a:rPr>
              <a:t>, Anatoly </a:t>
            </a:r>
            <a:r>
              <a:rPr lang="en-US" dirty="0" err="1" smtClean="0">
                <a:latin typeface="+mn-lt"/>
              </a:rPr>
              <a:t>Utkin</a:t>
            </a:r>
            <a:r>
              <a:rPr lang="en-US" dirty="0" smtClean="0">
                <a:latin typeface="+mn-lt"/>
              </a:rPr>
              <a:t>, Alexander </a:t>
            </a:r>
            <a:r>
              <a:rPr lang="en-US" dirty="0" err="1" smtClean="0">
                <a:latin typeface="+mn-lt"/>
              </a:rPr>
              <a:t>Tsyganov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0" y="1205898"/>
            <a:ext cx="8892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Quads, </a:t>
            </a:r>
            <a:r>
              <a:rPr lang="en-US" b="1" dirty="0" err="1" smtClean="0">
                <a:solidFill>
                  <a:srgbClr val="FF0000"/>
                </a:solidFill>
              </a:rPr>
              <a:t>Sextupoles</a:t>
            </a:r>
            <a:r>
              <a:rPr lang="en-US" b="1" dirty="0" smtClean="0">
                <a:solidFill>
                  <a:srgbClr val="FF0000"/>
                </a:solidFill>
              </a:rPr>
              <a:t>, Correctors:  </a:t>
            </a:r>
            <a:r>
              <a:rPr lang="en-US" dirty="0" smtClean="0"/>
              <a:t>Design nearly finished, CDR for the largest WQ-family passed.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Production drawings for WQ will be ready in November 2019. FDR for WQ expected in December 2019 – February 2020.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Other families, SWQ, EWQ, NQ and </a:t>
            </a:r>
            <a:r>
              <a:rPr lang="en-US" dirty="0" err="1" smtClean="0"/>
              <a:t>sextupoles</a:t>
            </a:r>
            <a:r>
              <a:rPr lang="en-US" dirty="0" smtClean="0"/>
              <a:t>, are pre-designed. CDR, FDR, production will start in first half 2020.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Cooperation with the external partners to accelerate the production:  stamping of iron sheets. Negotiations in progress.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FoS</a:t>
            </a:r>
            <a:r>
              <a:rPr lang="en-US" dirty="0" smtClean="0"/>
              <a:t> WQ: October 2020.</a:t>
            </a:r>
            <a:r>
              <a:rPr lang="en-US" dirty="0"/>
              <a:t> </a:t>
            </a:r>
            <a:r>
              <a:rPr lang="en-US" dirty="0" smtClean="0"/>
              <a:t>Series production: autumn 2020 - </a:t>
            </a:r>
            <a:r>
              <a:rPr lang="en-US" dirty="0"/>
              <a:t>August </a:t>
            </a:r>
            <a:r>
              <a:rPr lang="en-US" dirty="0" smtClean="0"/>
              <a:t>2023.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3237" r="25566" b="3437"/>
          <a:stretch/>
        </p:blipFill>
        <p:spPr>
          <a:xfrm>
            <a:off x="4643931" y="3695255"/>
            <a:ext cx="3240612" cy="29334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9484" y="4706243"/>
            <a:ext cx="2704447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Most complicated design of SWQ-type quad with the </a:t>
            </a:r>
            <a:r>
              <a:rPr lang="en-US" dirty="0" err="1" smtClean="0"/>
              <a:t>octupole</a:t>
            </a:r>
            <a:r>
              <a:rPr lang="en-US" dirty="0" smtClean="0"/>
              <a:t> corrector coils embedded: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7476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6647688" cy="7248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WP 2.5.2</a:t>
            </a:r>
            <a:r>
              <a:rPr lang="en-US" dirty="0" smtClean="0">
                <a:latin typeface="+mn-lt"/>
              </a:rPr>
              <a:t>: Magnets – 3d models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" y="1190446"/>
            <a:ext cx="3374038" cy="3455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10" y="1190447"/>
            <a:ext cx="3322439" cy="43304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6614" r="38564"/>
          <a:stretch/>
        </p:blipFill>
        <p:spPr>
          <a:xfrm>
            <a:off x="6840747" y="1190447"/>
            <a:ext cx="2303253" cy="38091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467" y="4866901"/>
            <a:ext cx="122341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WQ-Quad</a:t>
            </a:r>
            <a:endParaRPr lang="ru-RU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985403" y="5569153"/>
            <a:ext cx="162095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CR-</a:t>
            </a:r>
            <a:r>
              <a:rPr lang="en-US" dirty="0" err="1" smtClean="0"/>
              <a:t>Sextupole</a:t>
            </a:r>
            <a:endParaRPr lang="ru-RU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994181" y="5142950"/>
            <a:ext cx="194162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CR H/V-corrector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8585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76864" cy="490066"/>
          </a:xfrm>
        </p:spPr>
        <p:txBody>
          <a:bodyPr>
            <a:normAutofit/>
          </a:bodyPr>
          <a:lstStyle/>
          <a:p>
            <a:r>
              <a:rPr lang="en-US" dirty="0" smtClean="0"/>
              <a:t>2.5.2 Timeline for Magnets</a:t>
            </a:r>
            <a:endParaRPr lang="en-US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0" y="1183394"/>
          <a:ext cx="8995158" cy="2239813"/>
        </p:xfrm>
        <a:graphic>
          <a:graphicData uri="http://schemas.openxmlformats.org/drawingml/2006/table">
            <a:tbl>
              <a:tblPr/>
              <a:tblGrid>
                <a:gridCol w="936103"/>
                <a:gridCol w="96769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</a:tblGrid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Assemb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Commissio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468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84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94" y="11004"/>
            <a:ext cx="7180670" cy="33104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WP 2.5.3</a:t>
            </a:r>
            <a:r>
              <a:rPr lang="en-US" dirty="0" smtClean="0">
                <a:latin typeface="+mn-lt"/>
              </a:rPr>
              <a:t>: Power Converters – Dmitry </a:t>
            </a:r>
            <a:r>
              <a:rPr lang="en-US" dirty="0" err="1" smtClean="0">
                <a:latin typeface="+mn-lt"/>
              </a:rPr>
              <a:t>Senkov</a:t>
            </a:r>
            <a:endParaRPr lang="ru-RU" dirty="0"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Koop, CR status</a:t>
            </a:r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905256" y="1226691"/>
            <a:ext cx="66693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Dipole power converter(I=1.5 kA, U=2.5 kV) :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CDR and FDR expected in November 2019.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Commercial offer to produce the full system done.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FAT and delivery planned for the first half of 2023.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Quad power converters (1.5 kA) and </a:t>
            </a:r>
            <a:r>
              <a:rPr lang="en-US" sz="2000" b="1" dirty="0" err="1">
                <a:solidFill>
                  <a:srgbClr val="FF0000"/>
                </a:solidFill>
              </a:rPr>
              <a:t>Sextupole</a:t>
            </a:r>
            <a:r>
              <a:rPr lang="en-US" sz="2000" b="1" dirty="0">
                <a:solidFill>
                  <a:srgbClr val="FF0000"/>
                </a:solidFill>
              </a:rPr>
              <a:t> power converters (500A):</a:t>
            </a:r>
            <a:r>
              <a:rPr lang="en-US" sz="2000" dirty="0"/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Predesign done. Test-unit is in operation during one year at the magnet test stand.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CDR and FDR expected in November 2019.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err="1"/>
              <a:t>FoS</a:t>
            </a:r>
            <a:r>
              <a:rPr lang="en-US" sz="2000" dirty="0"/>
              <a:t> : October 2020.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Series production: autumn 2020 - August 2023.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Power converters for correctors (20 A):</a:t>
            </a:r>
            <a:r>
              <a:rPr lang="en-US" sz="2000" dirty="0"/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CDR planned for November 2019. FDR and production start in first half 2020.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Pulse power converters for septa magnets (5 kA):</a:t>
            </a:r>
            <a:r>
              <a:rPr lang="en-US" sz="2000" dirty="0"/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/>
              <a:t>CDR planned for November 2019. FDR and production start in first half 2020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234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677"/>
            <a:ext cx="5870411" cy="4098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 2.5.3</a:t>
            </a:r>
            <a:r>
              <a:rPr lang="en-US" dirty="0"/>
              <a:t>: Power Converters </a:t>
            </a:r>
            <a:r>
              <a:rPr lang="en-US" dirty="0" smtClean="0"/>
              <a:t>parts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87903"/>
            <a:ext cx="2631078" cy="1919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4992" y="3107208"/>
            <a:ext cx="2621295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500A Power section for </a:t>
            </a:r>
          </a:p>
          <a:p>
            <a:r>
              <a:rPr lang="en-US" dirty="0"/>
              <a:t>Quad </a:t>
            </a:r>
            <a:r>
              <a:rPr lang="en-US" dirty="0" smtClean="0"/>
              <a:t>Power Converter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24338" y="5030479"/>
            <a:ext cx="318555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Preliminary design for </a:t>
            </a:r>
          </a:p>
          <a:p>
            <a:r>
              <a:rPr lang="en-US" dirty="0"/>
              <a:t>1500A Quad power converter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10" y="1187903"/>
            <a:ext cx="4530389" cy="3842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72" y="1453903"/>
            <a:ext cx="1982531" cy="3510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0390" y="5156605"/>
            <a:ext cx="283122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Prototype pulsed Power Converter for Septum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02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76864" cy="490066"/>
          </a:xfrm>
        </p:spPr>
        <p:txBody>
          <a:bodyPr>
            <a:normAutofit/>
          </a:bodyPr>
          <a:lstStyle/>
          <a:p>
            <a:r>
              <a:rPr lang="en-US" dirty="0" smtClean="0"/>
              <a:t>2.5.3 Timeline for Power Converters</a:t>
            </a:r>
            <a:endParaRPr lang="en-US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566549"/>
              </p:ext>
            </p:extLst>
          </p:nvPr>
        </p:nvGraphicFramePr>
        <p:xfrm>
          <a:off x="0" y="1183394"/>
          <a:ext cx="8995158" cy="2239813"/>
        </p:xfrm>
        <a:graphic>
          <a:graphicData uri="http://schemas.openxmlformats.org/drawingml/2006/table">
            <a:tbl>
              <a:tblPr/>
              <a:tblGrid>
                <a:gridCol w="936103"/>
                <a:gridCol w="96769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  <a:gridCol w="134954"/>
              </a:tblGrid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Months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Production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Delivery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Assemb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Commissio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468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88" marR="5088" marT="5088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88" marR="5088" marT="5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Koop, CR status</a:t>
            </a:r>
            <a:endParaRPr lang="en-GB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5815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5023</TotalTime>
  <Words>2812</Words>
  <Application>Microsoft Office PowerPoint</Application>
  <PresentationFormat>Экран (4:3)</PresentationFormat>
  <Paragraphs>2689</Paragraphs>
  <Slides>31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DejaVu Sans</vt:lpstr>
      <vt:lpstr>Times New Roman</vt:lpstr>
      <vt:lpstr>Wingdings</vt:lpstr>
      <vt:lpstr>MAC-Template-V03</vt:lpstr>
      <vt:lpstr>CR status and time line</vt:lpstr>
      <vt:lpstr>Outline</vt:lpstr>
      <vt:lpstr>WP 2.5.2: Magnets – Alexander Starostenko </vt:lpstr>
      <vt:lpstr>WP 2.5.2: Magnets – Denis Gurov, Anatoly Utkin, Alexander Tsyganov</vt:lpstr>
      <vt:lpstr>WP 2.5.2: Magnets – 3d models</vt:lpstr>
      <vt:lpstr>2.5.2 Timeline for Magnets</vt:lpstr>
      <vt:lpstr>WP 2.5.3: Power Converters – Dmitry Senkov</vt:lpstr>
      <vt:lpstr>WP 2.5.3: Power Converters parts </vt:lpstr>
      <vt:lpstr>2.5.3 Timeline for Power Converters</vt:lpstr>
      <vt:lpstr>WP 2.5.5: Septums, Kickers– Peter Shatunov, Alexey Kasaev</vt:lpstr>
      <vt:lpstr>WP 2.5.5: Septums, Kickers</vt:lpstr>
      <vt:lpstr>2.5.5 Timeline for Septum Magnets</vt:lpstr>
      <vt:lpstr>Презентация PowerPoint</vt:lpstr>
      <vt:lpstr>Презентация PowerPoint</vt:lpstr>
      <vt:lpstr>Презентация PowerPoint</vt:lpstr>
      <vt:lpstr>Презентация PowerPoint</vt:lpstr>
      <vt:lpstr>2.5.6 Timeline for BPMs</vt:lpstr>
      <vt:lpstr>WP 2.5.7: Vacuum – Alexander Krasnov </vt:lpstr>
      <vt:lpstr>WP 2.5.7: Vacuum – Quadrupole chamber </vt:lpstr>
      <vt:lpstr>Презентация PowerPoint</vt:lpstr>
      <vt:lpstr>2.5.7 Timeline for Dipole Vacuum Chambers</vt:lpstr>
      <vt:lpstr>WP 2.5.23: Infrastructure – Albert Rakhimov,  Vasily Prosvetov</vt:lpstr>
      <vt:lpstr>RF system (debuncher)</vt:lpstr>
      <vt:lpstr>RF system</vt:lpstr>
      <vt:lpstr>RF system: Status </vt:lpstr>
      <vt:lpstr>RF system: Open points to be improved </vt:lpstr>
      <vt:lpstr>RF system: Next steps</vt:lpstr>
      <vt:lpstr>Stochastic cooling system</vt:lpstr>
      <vt:lpstr>Stochastic cooling system: Status</vt:lpstr>
      <vt:lpstr>Stochastic cooling system: Status</vt:lpstr>
      <vt:lpstr>Summary</vt:lpstr>
    </vt:vector>
  </TitlesOfParts>
  <Company>GSI Helmholzzentrum für Schwerionenforschung 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Ivan</cp:lastModifiedBy>
  <cp:revision>95</cp:revision>
  <dcterms:created xsi:type="dcterms:W3CDTF">2017-05-03T12:35:34Z</dcterms:created>
  <dcterms:modified xsi:type="dcterms:W3CDTF">2019-11-25T13:30:02Z</dcterms:modified>
</cp:coreProperties>
</file>