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61" r:id="rId4"/>
    <p:sldId id="286" r:id="rId5"/>
    <p:sldId id="287" r:id="rId6"/>
    <p:sldId id="288" r:id="rId7"/>
    <p:sldId id="272" r:id="rId8"/>
    <p:sldId id="290" r:id="rId9"/>
    <p:sldId id="291" r:id="rId10"/>
    <p:sldId id="289" r:id="rId11"/>
    <p:sldId id="260" r:id="rId12"/>
    <p:sldId id="285" r:id="rId13"/>
    <p:sldId id="262" r:id="rId14"/>
    <p:sldId id="263" r:id="rId15"/>
    <p:sldId id="264" r:id="rId16"/>
    <p:sldId id="265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73" r:id="rId25"/>
    <p:sldId id="274" r:id="rId26"/>
    <p:sldId id="276" r:id="rId27"/>
    <p:sldId id="275" r:id="rId28"/>
    <p:sldId id="28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11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GSI\&#1047;&#1086;&#1083;&#1086;&#1090;&#1072;&#1088;&#1077;&#1074;\&#1042;&#1086;&#1088;&#1082;&#1096;&#1086;&#1087;%20-3%20-%202019\&#1050;&#1074;&#1072;&#1076;&#1088;&#1091;&#1087;&#1086;&#1083;&#1100;&#1085;&#1099;&#1081;%20&#1084;&#1072;&#1075;&#1085;&#1080;&#1090;%20SFRS%20Q-1b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GSI\&#1047;&#1086;&#1083;&#1086;&#1090;&#1072;&#1088;&#1077;&#1074;\&#1042;&#1086;&#1088;&#1082;&#1096;&#1086;&#1087;%20-3%20-%202019\&#1050;&#1074;&#1072;&#1076;&#1088;&#1091;&#1087;&#1086;&#1083;&#1100;&#1085;&#1099;&#1081;%20&#1084;&#1072;&#1075;&#1085;&#1080;&#1090;%20SFRS%20Q-1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xVal>
            <c:numRef>
              <c:f>Лист1!$O$5:$O$10</c:f>
              <c:numCache>
                <c:formatCode>General</c:formatCode>
                <c:ptCount val="6"/>
                <c:pt idx="0">
                  <c:v>50</c:v>
                </c:pt>
                <c:pt idx="1">
                  <c:v>44</c:v>
                </c:pt>
                <c:pt idx="2">
                  <c:v>34</c:v>
                </c:pt>
                <c:pt idx="3">
                  <c:v>24</c:v>
                </c:pt>
                <c:pt idx="4">
                  <c:v>14</c:v>
                </c:pt>
                <c:pt idx="5">
                  <c:v>4</c:v>
                </c:pt>
              </c:numCache>
            </c:numRef>
          </c:xVal>
          <c:yVal>
            <c:numRef>
              <c:f>Лист1!$P$5:$P$10</c:f>
              <c:numCache>
                <c:formatCode>General</c:formatCode>
                <c:ptCount val="6"/>
                <c:pt idx="0">
                  <c:v>11.840741</c:v>
                </c:pt>
                <c:pt idx="1">
                  <c:v>11.051546000000002</c:v>
                </c:pt>
                <c:pt idx="2">
                  <c:v>9.2571110000000001</c:v>
                </c:pt>
                <c:pt idx="3">
                  <c:v>6.6605239999999997</c:v>
                </c:pt>
                <c:pt idx="4">
                  <c:v>3.887499</c:v>
                </c:pt>
                <c:pt idx="5">
                  <c:v>1.1083430000000001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015920"/>
        <c:axId val="161774528"/>
      </c:scatterChart>
      <c:valAx>
        <c:axId val="161015920"/>
        <c:scaling>
          <c:orientation val="minMax"/>
          <c:max val="55"/>
          <c:min val="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</a:t>
                </a:r>
                <a:r>
                  <a:rPr lang="en-US" baseline="0"/>
                  <a:t> (kA)</a:t>
                </a:r>
                <a:endParaRPr lang="ru-RU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61774528"/>
        <c:crosses val="autoZero"/>
        <c:crossBetween val="midCat"/>
      </c:valAx>
      <c:valAx>
        <c:axId val="161774528"/>
        <c:scaling>
          <c:orientation val="minMax"/>
          <c:max val="12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 (T/m)</a:t>
                </a:r>
                <a:endParaRPr lang="ru-RU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6101592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6</a:t>
            </a:r>
            <a:r>
              <a:rPr lang="en-US" baseline="0"/>
              <a:t> </a:t>
            </a:r>
            <a:r>
              <a:rPr lang="en-US" cap="none" baseline="0"/>
              <a:t>and 10 harmonics at diferent gradient magnitudes</a:t>
            </a:r>
            <a:endParaRPr lang="ru-RU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A6/A2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Лист1!$P$5:$P$10</c:f>
              <c:numCache>
                <c:formatCode>General</c:formatCode>
                <c:ptCount val="6"/>
                <c:pt idx="0">
                  <c:v>11.840741</c:v>
                </c:pt>
                <c:pt idx="1">
                  <c:v>11.051546000000002</c:v>
                </c:pt>
                <c:pt idx="2">
                  <c:v>9.2571110000000001</c:v>
                </c:pt>
                <c:pt idx="3">
                  <c:v>6.6605239999999997</c:v>
                </c:pt>
                <c:pt idx="4">
                  <c:v>3.887499</c:v>
                </c:pt>
                <c:pt idx="5">
                  <c:v>1.1083430000000001</c:v>
                </c:pt>
              </c:numCache>
            </c:numRef>
          </c:xVal>
          <c:yVal>
            <c:numRef>
              <c:f>Лист1!$Q$5:$Q$10</c:f>
              <c:numCache>
                <c:formatCode>General</c:formatCode>
                <c:ptCount val="6"/>
                <c:pt idx="0">
                  <c:v>-1.0552943687094679E-3</c:v>
                </c:pt>
                <c:pt idx="1">
                  <c:v>-6.2113866446917763E-4</c:v>
                </c:pt>
                <c:pt idx="2">
                  <c:v>5.315292287400639E-5</c:v>
                </c:pt>
                <c:pt idx="3">
                  <c:v>5.8285086367645684E-4</c:v>
                </c:pt>
                <c:pt idx="4">
                  <c:v>7.8706356694135471E-4</c:v>
                </c:pt>
                <c:pt idx="5">
                  <c:v>8.3820683403215983E-4</c:v>
                </c:pt>
              </c:numCache>
            </c:numRef>
          </c:yVal>
          <c:smooth val="1"/>
        </c:ser>
        <c:ser>
          <c:idx val="1"/>
          <c:order val="1"/>
          <c:tx>
            <c:v>A10/A2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Лист1!$P$5:$P$10</c:f>
              <c:numCache>
                <c:formatCode>General</c:formatCode>
                <c:ptCount val="6"/>
                <c:pt idx="0">
                  <c:v>11.840741</c:v>
                </c:pt>
                <c:pt idx="1">
                  <c:v>11.051546000000002</c:v>
                </c:pt>
                <c:pt idx="2">
                  <c:v>9.2571110000000001</c:v>
                </c:pt>
                <c:pt idx="3">
                  <c:v>6.6605239999999997</c:v>
                </c:pt>
                <c:pt idx="4">
                  <c:v>3.887499</c:v>
                </c:pt>
                <c:pt idx="5">
                  <c:v>1.1083430000000001</c:v>
                </c:pt>
              </c:numCache>
            </c:numRef>
          </c:xVal>
          <c:yVal>
            <c:numRef>
              <c:f>Лист1!$R$5:$R$10</c:f>
              <c:numCache>
                <c:formatCode>General</c:formatCode>
                <c:ptCount val="6"/>
                <c:pt idx="0">
                  <c:v>-7.9251109038138052E-4</c:v>
                </c:pt>
                <c:pt idx="1">
                  <c:v>-7.5760803187077794E-4</c:v>
                </c:pt>
                <c:pt idx="2">
                  <c:v>-7.1808670367448592E-4</c:v>
                </c:pt>
                <c:pt idx="3">
                  <c:v>-7.1602010322519634E-4</c:v>
                </c:pt>
                <c:pt idx="4">
                  <c:v>-6.9926146081577211E-4</c:v>
                </c:pt>
                <c:pt idx="5">
                  <c:v>-6.9457609926832536E-4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970328"/>
        <c:axId val="162330536"/>
      </c:scatterChart>
      <c:valAx>
        <c:axId val="124970328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G (T/</a:t>
                </a:r>
                <a:r>
                  <a:rPr lang="en-US" cap="none" baseline="0"/>
                  <a:t>m</a:t>
                </a:r>
                <a:r>
                  <a:rPr lang="en-US" baseline="0"/>
                  <a:t>)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330536"/>
        <c:crosses val="autoZero"/>
        <c:crossBetween val="midCat"/>
      </c:valAx>
      <c:valAx>
        <c:axId val="162330536"/>
        <c:scaling>
          <c:orientation val="minMax"/>
          <c:max val="1.5000000000000005E-3"/>
          <c:min val="-1.5000000000000005E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9703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95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29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9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1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83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71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5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1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44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45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55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3F9F6-05BC-4FF2-84AC-11D27CBDB2D4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53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>
            <a:spLocks noGrp="1"/>
          </p:cNvSpPr>
          <p:nvPr>
            <p:ph type="ctrTitle"/>
          </p:nvPr>
        </p:nvSpPr>
        <p:spPr>
          <a:xfrm>
            <a:off x="0" y="883466"/>
            <a:ext cx="12192000" cy="15219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</a:t>
            </a:r>
            <a:r>
              <a:rPr lang="en-US" sz="3200" b="1" spc="-1" dirty="0" smtClean="0">
                <a:uFill>
                  <a:solidFill>
                    <a:srgbClr val="FFFFFF"/>
                  </a:solidFill>
                </a:uFill>
                <a:latin typeface="Courier New"/>
              </a:rPr>
              <a:t>Radiation resistant SFRS magnets.</a:t>
            </a:r>
            <a:endParaRPr lang="en-US" sz="3200" b="1" strike="noStrike" spc="-1" dirty="0" smtClean="0">
              <a:uFill>
                <a:solidFill>
                  <a:srgbClr val="FFFFFF"/>
                </a:solidFill>
              </a:uFill>
              <a:latin typeface="Courier New"/>
            </a:endParaRPr>
          </a:p>
        </p:txBody>
      </p:sp>
      <p:sp>
        <p:nvSpPr>
          <p:cNvPr id="5" name="TextShape 2"/>
          <p:cNvSpPr txBox="1">
            <a:spLocks noGrp="1"/>
          </p:cNvSpPr>
          <p:nvPr>
            <p:ph type="subTitle" idx="1"/>
          </p:nvPr>
        </p:nvSpPr>
        <p:spPr>
          <a:xfrm>
            <a:off x="354227" y="3602037"/>
            <a:ext cx="11615351" cy="2905855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endParaRPr lang="en-US" sz="2400" b="1" spc="-1" dirty="0" smtClean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  <a:p>
            <a:pPr algn="ctr">
              <a:lnSpc>
                <a:spcPct val="80000"/>
              </a:lnSpc>
            </a:pPr>
            <a:r>
              <a:rPr lang="en-US" sz="2400" b="1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D. </a:t>
            </a:r>
            <a:r>
              <a:rPr lang="en-US" sz="2400" b="1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Gurov</a:t>
            </a:r>
            <a:r>
              <a:rPr lang="en-US" sz="2400" b="1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en-US" sz="2400" b="1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A.Utkin</a:t>
            </a:r>
            <a:r>
              <a:rPr lang="en-US" sz="2400" b="1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for CR team</a:t>
            </a:r>
          </a:p>
          <a:p>
            <a:pPr algn="ctr">
              <a:lnSpc>
                <a:spcPct val="80000"/>
              </a:lnSpc>
            </a:pPr>
            <a:endParaRPr lang="en-US" sz="2400" spc="-1" dirty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  <a:p>
            <a:pPr algn="ctr">
              <a:lnSpc>
                <a:spcPct val="80000"/>
              </a:lnSpc>
            </a:pPr>
            <a:r>
              <a:rPr lang="ru-RU" sz="24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BINP</a:t>
            </a:r>
            <a:r>
              <a:rPr lang="ru-RU" sz="24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ru-RU" sz="2400" b="0" strike="noStrike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Novosibirsk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endParaRPr lang="ru-RU" sz="2400" b="0" strike="noStrike" spc="-1" dirty="0" smtClean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80000"/>
              </a:lnSpc>
            </a:pPr>
            <a:r>
              <a:rPr lang="ru-RU" sz="24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28.11.</a:t>
            </a:r>
            <a:r>
              <a:rPr lang="ru-RU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201</a:t>
            </a:r>
            <a:r>
              <a:rPr lang="en-US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9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</a:t>
            </a:r>
            <a:r>
              <a:rPr lang="en-US" spc="-1" baseline="30000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rd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FAIR-BINP Workshop</a:t>
            </a:r>
            <a:r>
              <a:rPr lang="ru-RU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Novosibirsk</a:t>
            </a:r>
            <a:r>
              <a:rPr lang="ru-RU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RUSSIA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77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876161"/>
              </p:ext>
            </p:extLst>
          </p:nvPr>
        </p:nvGraphicFramePr>
        <p:xfrm>
          <a:off x="613462" y="2060296"/>
          <a:ext cx="11076969" cy="21536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5947"/>
                <a:gridCol w="1665042"/>
                <a:gridCol w="1059140"/>
                <a:gridCol w="1334292"/>
                <a:gridCol w="1334292"/>
                <a:gridCol w="1334292"/>
                <a:gridCol w="1659672"/>
                <a:gridCol w="1334292"/>
              </a:tblGrid>
              <a:tr h="47456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aseline="0" dirty="0">
                          <a:effectLst/>
                        </a:rPr>
                        <a:t>2.4.2.2.1</a:t>
                      </a:r>
                      <a:endParaRPr lang="ru-RU" sz="16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Quadrupole 1a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1.6 T/m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15.4 T/m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0.933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 Ø 130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±1∙10</a:t>
                      </a:r>
                      <a:r>
                        <a:rPr lang="en-GB" sz="1600" b="0" baseline="30000" dirty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715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2.4.2.2.1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Quadrupole 1b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1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1.2 T/m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11.8 T/m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1.244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Ø 180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±1∙10</a:t>
                      </a:r>
                      <a:r>
                        <a:rPr lang="en-GB" sz="1600" b="0" baseline="30000" dirty="0">
                          <a:effectLst/>
                        </a:rPr>
                        <a:t>-3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716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2.4.2.2.2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u="sng" dirty="0">
                          <a:effectLst/>
                        </a:rPr>
                        <a:t>Quadrupole 2</a:t>
                      </a:r>
                      <a:endParaRPr lang="ru-RU" sz="16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</a:rPr>
                        <a:t>1</a:t>
                      </a:r>
                      <a:endParaRPr lang="ru-RU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0.6 T/m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6.1 T/m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1.200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380 × 240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±1∙10</a:t>
                      </a:r>
                      <a:r>
                        <a:rPr lang="en-GB" sz="1600" b="0" baseline="30000" dirty="0">
                          <a:effectLst/>
                        </a:rPr>
                        <a:t>-3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480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2.4.2.3.1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u="sng" dirty="0" err="1">
                          <a:effectLst/>
                        </a:rPr>
                        <a:t>Sextupole</a:t>
                      </a:r>
                      <a:r>
                        <a:rPr lang="en-GB" sz="1600" b="1" u="sng" dirty="0">
                          <a:effectLst/>
                        </a:rPr>
                        <a:t> 1</a:t>
                      </a:r>
                      <a:endParaRPr lang="ru-RU" sz="16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</a:rPr>
                        <a:t>2</a:t>
                      </a:r>
                      <a:endParaRPr lang="ru-RU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3.5 T/m</a:t>
                      </a:r>
                      <a:r>
                        <a:rPr lang="en-GB" sz="1600" b="0" baseline="30000" dirty="0">
                          <a:effectLst/>
                        </a:rPr>
                        <a:t>2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</a:rPr>
                        <a:t>34 T/m</a:t>
                      </a:r>
                      <a:r>
                        <a:rPr lang="en-GB" sz="1600" b="0" baseline="30000">
                          <a:effectLst/>
                        </a:rPr>
                        <a:t>2</a:t>
                      </a:r>
                      <a:endParaRPr lang="ru-RU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</a:rPr>
                        <a:t>0.600</a:t>
                      </a:r>
                      <a:endParaRPr lang="ru-RU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</a:rPr>
                        <a:t>Ø 380</a:t>
                      </a:r>
                      <a:endParaRPr lang="ru-RU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</a:rPr>
                        <a:t>±5∙10</a:t>
                      </a:r>
                      <a:r>
                        <a:rPr lang="en-GB" sz="1600" b="0" baseline="30000" dirty="0">
                          <a:effectLst/>
                        </a:rPr>
                        <a:t>-3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Parameters of multipoles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090863" y="34147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4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7764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Wire for coils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50" name="Picture 2" descr="rr_w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12" b="26218"/>
          <a:stretch>
            <a:fillRect/>
          </a:stretch>
        </p:blipFill>
        <p:spPr bwMode="auto">
          <a:xfrm>
            <a:off x="6423949" y="1365813"/>
            <a:ext cx="5405377" cy="532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54256" cy="4690922"/>
          </a:xfrm>
        </p:spPr>
        <p:txBody>
          <a:bodyPr/>
          <a:lstStyle/>
          <a:p>
            <a:r>
              <a:rPr lang="en-US" dirty="0" smtClean="0"/>
              <a:t>Wire 2000A-H</a:t>
            </a:r>
          </a:p>
          <a:p>
            <a:r>
              <a:rPr lang="en-US" dirty="0" smtClean="0"/>
              <a:t>Minimal bending radius 120-130 mm.</a:t>
            </a:r>
            <a:endParaRPr lang="en-US" dirty="0"/>
          </a:p>
          <a:p>
            <a:r>
              <a:rPr lang="en-US" dirty="0" smtClean="0"/>
              <a:t>Maximal length of wire – 60 m.</a:t>
            </a:r>
          </a:p>
          <a:p>
            <a:r>
              <a:rPr lang="en-US" dirty="0" smtClean="0"/>
              <a:t>Maximal current 2000  </a:t>
            </a:r>
            <a:r>
              <a:rPr lang="en-US" dirty="0" err="1" smtClean="0"/>
              <a:t>Amper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8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7078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Construction of Quadrupole-1b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74491" y="6211084"/>
            <a:ext cx="4794422" cy="6357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Quarter of yoke with coils (dimensions are in cm)</a:t>
            </a:r>
            <a:endParaRPr lang="ru-RU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7940232" y="1326892"/>
            <a:ext cx="4251767" cy="5386423"/>
          </a:xfrm>
        </p:spPr>
        <p:txBody>
          <a:bodyPr/>
          <a:lstStyle/>
          <a:p>
            <a:r>
              <a:rPr lang="en-US" sz="2400" dirty="0" smtClean="0"/>
              <a:t>Coil contain 4 separate segments </a:t>
            </a:r>
            <a:r>
              <a:rPr lang="en-US" sz="2400" dirty="0"/>
              <a:t>9</a:t>
            </a:r>
            <a:r>
              <a:rPr lang="en-US" sz="2400" dirty="0" smtClean="0"/>
              <a:t> turns each (36 turns)</a:t>
            </a:r>
          </a:p>
          <a:p>
            <a:r>
              <a:rPr lang="en-US" sz="2400" dirty="0" smtClean="0"/>
              <a:t>Maximal current – 50 kA ( 1390 A per turn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6" t="16519" r="20975" b="26220"/>
          <a:stretch/>
        </p:blipFill>
        <p:spPr>
          <a:xfrm>
            <a:off x="413438" y="982494"/>
            <a:ext cx="7526793" cy="5169653"/>
          </a:xfrm>
        </p:spPr>
      </p:pic>
    </p:spTree>
    <p:extLst>
      <p:ext uri="{BB962C8B-B14F-4D97-AF65-F5344CB8AC3E}">
        <p14:creationId xmlns:p14="http://schemas.microsoft.com/office/powerpoint/2010/main" val="253430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763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Construction of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Quadrupole-1b coil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Объект 4"/>
          <p:cNvSpPr txBox="1">
            <a:spLocks/>
          </p:cNvSpPr>
          <p:nvPr/>
        </p:nvSpPr>
        <p:spPr>
          <a:xfrm>
            <a:off x="6169306" y="871283"/>
            <a:ext cx="5096719" cy="53864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Longitudinal dimensions of all segments of coil are equal on area 55 mm.</a:t>
            </a:r>
          </a:p>
          <a:p>
            <a:r>
              <a:rPr lang="en-US" sz="2400" dirty="0" smtClean="0"/>
              <a:t>The ends of  wire in segments are directed upwards (along the neck of the yoke)</a:t>
            </a:r>
          </a:p>
          <a:p>
            <a:r>
              <a:rPr lang="en-US" sz="2400" dirty="0" smtClean="0"/>
              <a:t>We </a:t>
            </a:r>
            <a:r>
              <a:rPr lang="en-US" sz="2400" dirty="0"/>
              <a:t>propose to make not a monolithic, but a composite coil and place the segments in the frame and rigidly fix them in places of their equal longitudinal size</a:t>
            </a:r>
            <a:endParaRPr lang="en-US" sz="2400" dirty="0" smtClean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3" t="18876" r="30476" b="16975"/>
          <a:stretch/>
        </p:blipFill>
        <p:spPr>
          <a:xfrm>
            <a:off x="641685" y="798982"/>
            <a:ext cx="5093368" cy="5947961"/>
          </a:xfrm>
        </p:spPr>
      </p:pic>
    </p:spTree>
    <p:extLst>
      <p:ext uri="{BB962C8B-B14F-4D97-AF65-F5344CB8AC3E}">
        <p14:creationId xmlns:p14="http://schemas.microsoft.com/office/powerpoint/2010/main" val="356253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44691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3D magnetic calculations for quadrupole-1b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7095281" y="1311121"/>
            <a:ext cx="5096719" cy="53864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Calculations was made at “Mermaid” software for magneto-static </a:t>
            </a:r>
            <a:r>
              <a:rPr lang="en-US" sz="2400" dirty="0" err="1" smtClean="0"/>
              <a:t>calculatins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Calculated 1/8 of quadrupole magnet</a:t>
            </a:r>
          </a:p>
          <a:p>
            <a:r>
              <a:rPr lang="en-US" sz="2400" dirty="0" smtClean="0"/>
              <a:t>Steel type, used in calculations – Armco</a:t>
            </a:r>
          </a:p>
          <a:p>
            <a:r>
              <a:rPr lang="en-US" sz="2400" dirty="0" smtClean="0"/>
              <a:t>Calculations was made for total currents  </a:t>
            </a:r>
            <a:r>
              <a:rPr lang="en-US" sz="2400" dirty="0"/>
              <a:t>4</a:t>
            </a:r>
            <a:r>
              <a:rPr lang="en-US" sz="2400" dirty="0" smtClean="0"/>
              <a:t>, 14, 24, 34, 44, 50 kA</a:t>
            </a:r>
          </a:p>
          <a:p>
            <a:r>
              <a:rPr lang="en-US" sz="2400" dirty="0" smtClean="0"/>
              <a:t>Yoke length 1180 mm.</a:t>
            </a:r>
          </a:p>
          <a:p>
            <a:r>
              <a:rPr lang="en-US" sz="2400" dirty="0" smtClean="0"/>
              <a:t>Inscribed radius 95 mm.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187" t="22861" r="22401" b="27737"/>
          <a:stretch/>
        </p:blipFill>
        <p:spPr>
          <a:xfrm>
            <a:off x="66295" y="1810079"/>
            <a:ext cx="6583158" cy="403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9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1763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Field in yoke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0" y="945581"/>
            <a:ext cx="5972175" cy="512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Field in yoke (</a:t>
            </a:r>
            <a:r>
              <a:rPr lang="en-US" sz="2000" dirty="0" err="1" smtClean="0"/>
              <a:t>kGs</a:t>
            </a:r>
            <a:r>
              <a:rPr lang="en-US" sz="2000" dirty="0" smtClean="0"/>
              <a:t>) at maximal gradient value</a:t>
            </a:r>
            <a:endParaRPr lang="ru-RU" sz="2000" dirty="0"/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5832909" y="945581"/>
            <a:ext cx="6244791" cy="4548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Permeability in yoke at maximal gradient value</a:t>
            </a:r>
            <a:endParaRPr lang="ru-RU" sz="20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6314" t="5422" r="21757" b="6294"/>
          <a:stretch/>
        </p:blipFill>
        <p:spPr>
          <a:xfrm>
            <a:off x="328864" y="1425910"/>
            <a:ext cx="5649702" cy="5283119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6578" t="4111" r="22678" b="6285"/>
          <a:stretch/>
        </p:blipFill>
        <p:spPr>
          <a:xfrm>
            <a:off x="6513094" y="1423467"/>
            <a:ext cx="5477329" cy="528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42542"/>
            <a:ext cx="12192000" cy="69500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Yoke saturation and longitudinal field distribution 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92528" y="1446834"/>
            <a:ext cx="6123338" cy="4665207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51630115"/>
              </p:ext>
            </p:extLst>
          </p:nvPr>
        </p:nvGraphicFramePr>
        <p:xfrm>
          <a:off x="489399" y="1455313"/>
          <a:ext cx="5375856" cy="4708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17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2906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Field quality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3298785" y="6026867"/>
            <a:ext cx="5972175" cy="512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Field quality at 90 mm radius</a:t>
            </a:r>
            <a:endParaRPr lang="ru-RU" sz="2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30779556"/>
              </p:ext>
            </p:extLst>
          </p:nvPr>
        </p:nvGraphicFramePr>
        <p:xfrm>
          <a:off x="1811609" y="746975"/>
          <a:ext cx="9199827" cy="5164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0104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7078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Construction of Quadrupole2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74491" y="6211084"/>
            <a:ext cx="4794422" cy="6357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Quarter of yoke with coils (dimensions are in cm)</a:t>
            </a:r>
            <a:endParaRPr lang="ru-RU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0" y="544011"/>
            <a:ext cx="8149136" cy="5731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7940232" y="1326892"/>
            <a:ext cx="4251767" cy="5386423"/>
          </a:xfrm>
        </p:spPr>
        <p:txBody>
          <a:bodyPr/>
          <a:lstStyle/>
          <a:p>
            <a:r>
              <a:rPr lang="en-US" sz="2400" dirty="0" smtClean="0"/>
              <a:t>Coil contain 4 separate segments 11 turns each (length of wire in segments varies from 42 to 50 meters)</a:t>
            </a:r>
          </a:p>
          <a:p>
            <a:r>
              <a:rPr lang="en-US" sz="2400" dirty="0" smtClean="0"/>
              <a:t>Maximal current – 76 kA ( 1730 A per turn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85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763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Construction of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Quadrupole2 coil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1" y="650830"/>
            <a:ext cx="5301205" cy="620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4"/>
          <p:cNvSpPr txBox="1">
            <a:spLocks/>
          </p:cNvSpPr>
          <p:nvPr/>
        </p:nvSpPr>
        <p:spPr>
          <a:xfrm>
            <a:off x="6169306" y="871283"/>
            <a:ext cx="5096719" cy="53864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Longitudinal dimensions of all segments of coil are equal on area 96 mm.</a:t>
            </a:r>
          </a:p>
          <a:p>
            <a:r>
              <a:rPr lang="en-US" sz="2400" dirty="0" smtClean="0"/>
              <a:t>The ends of  wire in segments are directed upwards (along the neck of the yoke)</a:t>
            </a:r>
          </a:p>
          <a:p>
            <a:r>
              <a:rPr lang="en-US" sz="2400" dirty="0" smtClean="0"/>
              <a:t>We </a:t>
            </a:r>
            <a:r>
              <a:rPr lang="en-US" sz="2400" dirty="0"/>
              <a:t>propose to make not a monolithic, but a composite coil and place the segments in the frame and rigidly fix them in places of their equal longitudinal size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7823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4952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Contents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632030"/>
            <a:ext cx="10515600" cy="513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Dipole 3D view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Dipole transversal view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Dipole commutation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Mechanical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adjustman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box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Production plan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Parameters of multipoles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Wire for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coils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Construction of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Quadrupole 1-b</a:t>
            </a:r>
            <a:endParaRPr lang="en-US" sz="1600" dirty="0"/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Field in yoke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Yoke saturation and longitudinal field distribution 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Field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quality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Construction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of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Quadrupole2</a:t>
            </a:r>
            <a:endParaRPr lang="en-US" sz="1600" dirty="0" smtClean="0">
              <a:latin typeface="+mn-lt"/>
            </a:endParaRP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Field in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yoke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Yoke saturation and longitudinal field distribution 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Field quality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Construction of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sextupole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Field in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yoke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Yoke saturation and longitudinal field distribution 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Field quality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70000"/>
              </a:lnSpc>
              <a:buFont typeface="+mj-lt"/>
              <a:buAutoNum type="arabicPeriod"/>
            </a:pPr>
            <a:endParaRPr lang="en-US" sz="19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44691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3D magnetic calculations for quadrupole2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49010"/>
            <a:ext cx="7205008" cy="509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4"/>
          <p:cNvSpPr txBox="1">
            <a:spLocks/>
          </p:cNvSpPr>
          <p:nvPr/>
        </p:nvSpPr>
        <p:spPr>
          <a:xfrm>
            <a:off x="7095281" y="1311121"/>
            <a:ext cx="5096719" cy="53864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Calculations was made at “Mermaid” software for magneto-static </a:t>
            </a:r>
            <a:r>
              <a:rPr lang="en-US" sz="2400" dirty="0" err="1" smtClean="0"/>
              <a:t>calculatins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Calculated 1/8 of quadrupole magnet</a:t>
            </a:r>
          </a:p>
          <a:p>
            <a:r>
              <a:rPr lang="en-US" sz="2400" dirty="0" smtClean="0"/>
              <a:t>Steel type, used in calculations – Armco</a:t>
            </a:r>
          </a:p>
          <a:p>
            <a:r>
              <a:rPr lang="en-US" sz="2400" dirty="0" smtClean="0"/>
              <a:t>Calculations was made for total currents  10, 20, 40, 60, 75.4 kA</a:t>
            </a:r>
          </a:p>
          <a:p>
            <a:r>
              <a:rPr lang="en-US" sz="2400" dirty="0" smtClean="0"/>
              <a:t>Yoke length 1060 mm.</a:t>
            </a:r>
          </a:p>
          <a:p>
            <a:r>
              <a:rPr lang="en-US" sz="2400" dirty="0" smtClean="0"/>
              <a:t>Inscribed radius 163 mm.</a:t>
            </a:r>
          </a:p>
        </p:txBody>
      </p:sp>
    </p:spTree>
    <p:extLst>
      <p:ext uri="{BB962C8B-B14F-4D97-AF65-F5344CB8AC3E}">
        <p14:creationId xmlns:p14="http://schemas.microsoft.com/office/powerpoint/2010/main" val="417999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1763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Field in yoke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" t="4524" r="19900" b="5509"/>
          <a:stretch/>
        </p:blipFill>
        <p:spPr bwMode="auto">
          <a:xfrm>
            <a:off x="0" y="1386731"/>
            <a:ext cx="5859553" cy="547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t="4816" r="19192" b="5799"/>
          <a:stretch/>
        </p:blipFill>
        <p:spPr bwMode="auto">
          <a:xfrm>
            <a:off x="6393083" y="1412676"/>
            <a:ext cx="5798917" cy="544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Текст 2"/>
          <p:cNvSpPr txBox="1">
            <a:spLocks/>
          </p:cNvSpPr>
          <p:nvPr/>
        </p:nvSpPr>
        <p:spPr>
          <a:xfrm>
            <a:off x="0" y="945581"/>
            <a:ext cx="5972175" cy="512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Field in yoke (</a:t>
            </a:r>
            <a:r>
              <a:rPr lang="en-US" sz="2000" dirty="0" err="1" smtClean="0"/>
              <a:t>kGs</a:t>
            </a:r>
            <a:r>
              <a:rPr lang="en-US" sz="2000" dirty="0" smtClean="0"/>
              <a:t>) at maximal gradient value</a:t>
            </a:r>
            <a:endParaRPr lang="ru-RU" sz="2000" dirty="0"/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5832909" y="945581"/>
            <a:ext cx="6244791" cy="4548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Permeability in yoke at maximal gradient value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1648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42542"/>
            <a:ext cx="12192000" cy="69500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Yoke saturation and longitudinal field distribution 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6835"/>
            <a:ext cx="5976248" cy="490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048" y="1400537"/>
            <a:ext cx="6060230" cy="493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3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4481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Field quality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" y="1794076"/>
            <a:ext cx="6178976" cy="465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770927"/>
            <a:ext cx="6001949" cy="459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Текст 2"/>
          <p:cNvSpPr txBox="1">
            <a:spLocks/>
          </p:cNvSpPr>
          <p:nvPr/>
        </p:nvSpPr>
        <p:spPr>
          <a:xfrm>
            <a:off x="138896" y="1107627"/>
            <a:ext cx="5972175" cy="512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Field quality at 140 mm radius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21586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7078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Construction of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sextupole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841"/>
            <a:ext cx="5181600" cy="370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94" y="835949"/>
            <a:ext cx="5691852" cy="316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19" y="4513606"/>
            <a:ext cx="2963682" cy="227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4"/>
          <p:cNvSpPr txBox="1">
            <a:spLocks/>
          </p:cNvSpPr>
          <p:nvPr/>
        </p:nvSpPr>
        <p:spPr>
          <a:xfrm>
            <a:off x="5081286" y="3912244"/>
            <a:ext cx="6933236" cy="28788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Calculations was made at “Mermaid” software for magneto-static </a:t>
            </a:r>
            <a:r>
              <a:rPr lang="en-US" sz="1800" dirty="0" err="1" smtClean="0"/>
              <a:t>calculatins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Calculated 1/8 of </a:t>
            </a:r>
            <a:r>
              <a:rPr lang="en-US" sz="1800" dirty="0" err="1" smtClean="0"/>
              <a:t>sextupole</a:t>
            </a:r>
            <a:r>
              <a:rPr lang="en-US" sz="1800" dirty="0" smtClean="0"/>
              <a:t> magnet</a:t>
            </a:r>
          </a:p>
          <a:p>
            <a:r>
              <a:rPr lang="en-US" sz="1800" dirty="0" smtClean="0"/>
              <a:t>Steel type, used in calculations – Armco</a:t>
            </a:r>
          </a:p>
          <a:p>
            <a:r>
              <a:rPr lang="en-US" sz="1800" dirty="0" smtClean="0"/>
              <a:t>Calculations was made for total currents  3.6, 18, 27, 36 kA</a:t>
            </a:r>
          </a:p>
          <a:p>
            <a:r>
              <a:rPr lang="en-US" sz="1800" dirty="0" smtClean="0"/>
              <a:t>Yoke length 600 mm,  inscribed radius  200 mm.</a:t>
            </a:r>
          </a:p>
          <a:p>
            <a:r>
              <a:rPr lang="en-US" sz="1800" dirty="0" smtClean="0"/>
              <a:t>Length of wire, required for coil is about 55 meters. </a:t>
            </a:r>
          </a:p>
          <a:p>
            <a:r>
              <a:rPr lang="en-US" sz="1800" dirty="0" smtClean="0"/>
              <a:t>Imax= 1720A</a:t>
            </a:r>
          </a:p>
          <a:p>
            <a:pPr marL="0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225937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501" y="924342"/>
            <a:ext cx="8831483" cy="567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0228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3D magnetic calculations for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sextupole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788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9676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Field in yoke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5" t="5105" r="19900" b="6380"/>
          <a:stretch/>
        </p:blipFill>
        <p:spPr bwMode="auto">
          <a:xfrm>
            <a:off x="208344" y="1282312"/>
            <a:ext cx="5711063" cy="532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t="5396" r="19639" b="6379"/>
          <a:stretch/>
        </p:blipFill>
        <p:spPr bwMode="auto">
          <a:xfrm>
            <a:off x="6123008" y="1308600"/>
            <a:ext cx="5984111" cy="546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0" y="945581"/>
            <a:ext cx="5972175" cy="512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Field in yoke (</a:t>
            </a:r>
            <a:r>
              <a:rPr lang="en-US" sz="2000" dirty="0" err="1" smtClean="0"/>
              <a:t>kGs</a:t>
            </a:r>
            <a:r>
              <a:rPr lang="en-US" sz="2000" dirty="0" smtClean="0"/>
              <a:t>) at maximal gradient value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89650" y="945581"/>
            <a:ext cx="50444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Permeability </a:t>
            </a:r>
            <a:r>
              <a:rPr lang="en-US" sz="2000" dirty="0"/>
              <a:t>in yoke at maximal gradient value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51519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2825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Yoke saturation and longitudinal field distribution </a:t>
            </a:r>
            <a:endParaRPr lang="ru-RU" sz="32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4341"/>
            <a:ext cx="5935337" cy="464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582" y="1412751"/>
            <a:ext cx="6057418" cy="466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090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2906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Field quality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73" y="721339"/>
            <a:ext cx="8954225" cy="519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3298785" y="6026867"/>
            <a:ext cx="5972175" cy="512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Field quality at 190 mm radius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48966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7078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Radiation resistant dipole magnet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0" t="10603" r="33328" b="3364"/>
          <a:stretch/>
        </p:blipFill>
        <p:spPr>
          <a:xfrm>
            <a:off x="3041583" y="881539"/>
            <a:ext cx="4918509" cy="5907869"/>
          </a:xfrm>
        </p:spPr>
      </p:pic>
    </p:spTree>
    <p:extLst>
      <p:ext uri="{BB962C8B-B14F-4D97-AF65-F5344CB8AC3E}">
        <p14:creationId xmlns:p14="http://schemas.microsoft.com/office/powerpoint/2010/main" val="13230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707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70000"/>
              </a:lnSpc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Dipole transversal view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8" t="3924" r="28712" b="3500"/>
          <a:stretch/>
        </p:blipFill>
        <p:spPr>
          <a:xfrm>
            <a:off x="3140811" y="866274"/>
            <a:ext cx="6399480" cy="5991726"/>
          </a:xfrm>
        </p:spPr>
      </p:pic>
    </p:spTree>
    <p:extLst>
      <p:ext uri="{BB962C8B-B14F-4D97-AF65-F5344CB8AC3E}">
        <p14:creationId xmlns:p14="http://schemas.microsoft.com/office/powerpoint/2010/main" val="263325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7078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Water and current commutation box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3"/>
          <a:stretch/>
        </p:blipFill>
        <p:spPr>
          <a:xfrm>
            <a:off x="490888" y="835933"/>
            <a:ext cx="11633861" cy="5989189"/>
          </a:xfrm>
        </p:spPr>
      </p:pic>
    </p:spTree>
    <p:extLst>
      <p:ext uri="{BB962C8B-B14F-4D97-AF65-F5344CB8AC3E}">
        <p14:creationId xmlns:p14="http://schemas.microsoft.com/office/powerpoint/2010/main" val="9432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7078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Mechanical adjustment box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2500" t="29100" r="61632" b="32921"/>
          <a:stretch/>
        </p:blipFill>
        <p:spPr>
          <a:xfrm>
            <a:off x="7601" y="1070135"/>
            <a:ext cx="6088399" cy="49676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2947" t="15900" r="62737" b="15090"/>
          <a:stretch/>
        </p:blipFill>
        <p:spPr>
          <a:xfrm>
            <a:off x="6292404" y="1071653"/>
            <a:ext cx="5132783" cy="496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0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9055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Production plan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090863" y="34147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242977"/>
              </p:ext>
            </p:extLst>
          </p:nvPr>
        </p:nvGraphicFramePr>
        <p:xfrm>
          <a:off x="2906831" y="590558"/>
          <a:ext cx="6808670" cy="6267442"/>
        </p:xfrm>
        <a:graphic>
          <a:graphicData uri="http://schemas.openxmlformats.org/drawingml/2006/table">
            <a:tbl>
              <a:tblPr/>
              <a:tblGrid>
                <a:gridCol w="382275"/>
                <a:gridCol w="578073"/>
                <a:gridCol w="1491800"/>
                <a:gridCol w="1510448"/>
                <a:gridCol w="1559397"/>
                <a:gridCol w="1286677"/>
              </a:tblGrid>
              <a:tr h="1831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Times New Roman" panose="02020603050405020304" pitchFamily="18" charset="0"/>
                        </a:rPr>
                        <a:t>Month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Times New Roman" panose="02020603050405020304" pitchFamily="18" charset="0"/>
                        </a:rPr>
                        <a:t>Date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Times New Roman" panose="02020603050405020304" pitchFamily="18" charset="0"/>
                        </a:rPr>
                        <a:t>Yoke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Times New Roman" panose="02020603050405020304" pitchFamily="18" charset="0"/>
                        </a:rPr>
                        <a:t>Stand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Times New Roman" panose="02020603050405020304" pitchFamily="18" charset="0"/>
                        </a:rPr>
                        <a:t>Coil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Times New Roman" panose="02020603050405020304" pitchFamily="18" charset="0"/>
                        </a:rPr>
                        <a:t>Magnet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01.04.2019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01.05.2019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01.06.2019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01.07.2019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01.08.2019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 Cyr" panose="020B0604020202020204" pitchFamily="34" charset="0"/>
                        </a:rPr>
                        <a:t>Design (yoke 3D)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01.09.2019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01.10.2019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01.11.2019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01.12.2019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 Cyr" panose="020B0604020202020204" pitchFamily="34" charset="0"/>
                        </a:rPr>
                        <a:t>Conseptional design (water,current)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01.01.2020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01.02.2020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01.03.2020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 Cyr" panose="020B0604020202020204" pitchFamily="34" charset="0"/>
                        </a:rPr>
                        <a:t>Steel Procurement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01.04.2020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 Cyr" panose="020B0604020202020204" pitchFamily="34" charset="0"/>
                        </a:rPr>
                        <a:t>Adopting drawings (translation e.t.c)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01.05.2020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 Cyr" panose="020B0604020202020204" pitchFamily="34" charset="0"/>
                        </a:rPr>
                        <a:t>Yoke production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 Cyr" panose="020B0604020202020204" pitchFamily="34" charset="0"/>
                        </a:rPr>
                        <a:t>Passing drawings for production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01.06.2020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 Cyr" panose="020B0604020202020204" pitchFamily="34" charset="0"/>
                        </a:rPr>
                        <a:t>Passing drawings for production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 Cyr" panose="020B0604020202020204" pitchFamily="34" charset="0"/>
                        </a:rPr>
                        <a:t>Technological design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01.07.2020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 Cyr" panose="020B0604020202020204" pitchFamily="34" charset="0"/>
                        </a:rPr>
                        <a:t>Technological design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01.08.2020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 Cyr" panose="020B0604020202020204" pitchFamily="34" charset="0"/>
                        </a:rPr>
                        <a:t>Cable delivering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01.09.2020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 Cyr" panose="020B0604020202020204" pitchFamily="34" charset="0"/>
                        </a:rPr>
                        <a:t>Materials procurement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01.10.2020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 Cyr" panose="020B0604020202020204" pitchFamily="34" charset="0"/>
                        </a:rPr>
                        <a:t>Materials procurement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 Cyr" panose="020B0604020202020204" pitchFamily="34" charset="0"/>
                        </a:rPr>
                        <a:t>(alloy,cupper,tubes,ceramics,st.steel)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01.11.2020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 Cyr" panose="020B0604020202020204" pitchFamily="34" charset="0"/>
                        </a:rPr>
                        <a:t>(steel, reductors e.t.c)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 Cyr" panose="020B0604020202020204" pitchFamily="34" charset="0"/>
                        </a:rPr>
                        <a:t>Tooling production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01.12.2020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01.01.2021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 Cyr" panose="020B0604020202020204" pitchFamily="34" charset="0"/>
                        </a:rPr>
                        <a:t>Stand productin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01.02.2021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01.03.2021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01.04.2021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01.05.2021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 Cyr" panose="020B0604020202020204" pitchFamily="34" charset="0"/>
                        </a:rPr>
                        <a:t>Coils  production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01.06.2021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 Cyr" panose="020B0604020202020204" pitchFamily="34" charset="0"/>
                        </a:rPr>
                        <a:t>(winding, impregnation)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01.07.2021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 Cyr" panose="020B0604020202020204" pitchFamily="34" charset="0"/>
                        </a:rPr>
                        <a:t>(production of segments)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01.08.2021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 Cyr" panose="020B0604020202020204" pitchFamily="34" charset="0"/>
                        </a:rPr>
                        <a:t>(uniting segments into coils)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01.09.2021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01.10.2021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01.11.2021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 Cyr" panose="020B0604020202020204" pitchFamily="34" charset="0"/>
                        </a:rPr>
                        <a:t>Test of coils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01.12.2021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 Cyr" panose="020B0604020202020204" pitchFamily="34" charset="0"/>
                        </a:rPr>
                        <a:t>Assembling of magnets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01.01.2022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01.02.2022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01.03.2022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 Cyr" panose="020B0604020202020204" pitchFamily="34" charset="0"/>
                        </a:rPr>
                        <a:t>Measurement and optimisation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01.04.2022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01.05.2022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 Cyr" panose="020B0604020202020204" pitchFamily="34" charset="0"/>
                        </a:rPr>
                        <a:t>Disassembling and packing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01.06.2022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01.07.2022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01.08.2022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01.09.2022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96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01.10.2022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49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9055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Hangling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instruction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090863" y="34147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" y="1076325"/>
            <a:ext cx="1035367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1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9055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Hangling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instruction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090863" y="34147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578" t="8521" r="53984" b="11959"/>
          <a:stretch/>
        </p:blipFill>
        <p:spPr>
          <a:xfrm>
            <a:off x="1514473" y="723899"/>
            <a:ext cx="8648701" cy="609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8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2222</TotalTime>
  <Words>894</Words>
  <Application>Microsoft Office PowerPoint</Application>
  <PresentationFormat>Широкоэкранный</PresentationFormat>
  <Paragraphs>402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Arial Cyr</vt:lpstr>
      <vt:lpstr>Calibri</vt:lpstr>
      <vt:lpstr>Calibri Light</vt:lpstr>
      <vt:lpstr>Courier New</vt:lpstr>
      <vt:lpstr>Times New Roman</vt:lpstr>
      <vt:lpstr>Тема Office</vt:lpstr>
      <vt:lpstr> Radiation resistant SFRS magnets.</vt:lpstr>
      <vt:lpstr>Contents</vt:lpstr>
      <vt:lpstr>Radiation resistant dipole magnet</vt:lpstr>
      <vt:lpstr>Dipole transversal view</vt:lpstr>
      <vt:lpstr>Water and current commutation box</vt:lpstr>
      <vt:lpstr>Mechanical adjustment box</vt:lpstr>
      <vt:lpstr>Production plan</vt:lpstr>
      <vt:lpstr>Hangling instruction</vt:lpstr>
      <vt:lpstr>Hangling instruction</vt:lpstr>
      <vt:lpstr>Parameters of multipoles</vt:lpstr>
      <vt:lpstr>Wire for coils</vt:lpstr>
      <vt:lpstr>Construction of Quadrupole-1b</vt:lpstr>
      <vt:lpstr>Construction of Quadrupole-1b coil</vt:lpstr>
      <vt:lpstr>3D magnetic calculations for quadrupole-1b</vt:lpstr>
      <vt:lpstr>Field in yoke</vt:lpstr>
      <vt:lpstr>Yoke saturation and longitudinal field distribution </vt:lpstr>
      <vt:lpstr> Field quality</vt:lpstr>
      <vt:lpstr>Construction of Quadrupole2</vt:lpstr>
      <vt:lpstr>Construction of Quadrupole2 coil</vt:lpstr>
      <vt:lpstr>3D magnetic calculations for quadrupole2</vt:lpstr>
      <vt:lpstr>Field in yoke</vt:lpstr>
      <vt:lpstr>Yoke saturation and longitudinal field distribution </vt:lpstr>
      <vt:lpstr> Field quality</vt:lpstr>
      <vt:lpstr>Construction of sextupole</vt:lpstr>
      <vt:lpstr>3D magnetic calculations for sextupole</vt:lpstr>
      <vt:lpstr>Field in yoke</vt:lpstr>
      <vt:lpstr>Yoke saturation and longitudinal field distribution </vt:lpstr>
      <vt:lpstr> Field quality</vt:lpstr>
    </vt:vector>
  </TitlesOfParts>
  <Company>BINP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BINP User</dc:creator>
  <cp:lastModifiedBy>BINP User</cp:lastModifiedBy>
  <cp:revision>196</cp:revision>
  <dcterms:created xsi:type="dcterms:W3CDTF">2019-05-16T06:11:09Z</dcterms:created>
  <dcterms:modified xsi:type="dcterms:W3CDTF">2019-11-28T03:28:24Z</dcterms:modified>
</cp:coreProperties>
</file>