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49" r:id="rId1"/>
    <p:sldMasterId id="2147483985" r:id="rId2"/>
  </p:sldMasterIdLst>
  <p:notesMasterIdLst>
    <p:notesMasterId r:id="rId20"/>
  </p:notesMasterIdLst>
  <p:handoutMasterIdLst>
    <p:handoutMasterId r:id="rId21"/>
  </p:handoutMasterIdLst>
  <p:sldIdLst>
    <p:sldId id="777" r:id="rId3"/>
    <p:sldId id="813" r:id="rId4"/>
    <p:sldId id="814" r:id="rId5"/>
    <p:sldId id="818" r:id="rId6"/>
    <p:sldId id="820" r:id="rId7"/>
    <p:sldId id="873" r:id="rId8"/>
    <p:sldId id="821" r:id="rId9"/>
    <p:sldId id="875" r:id="rId10"/>
    <p:sldId id="870" r:id="rId11"/>
    <p:sldId id="819" r:id="rId12"/>
    <p:sldId id="848" r:id="rId13"/>
    <p:sldId id="871" r:id="rId14"/>
    <p:sldId id="866" r:id="rId15"/>
    <p:sldId id="812" r:id="rId16"/>
    <p:sldId id="869" r:id="rId17"/>
    <p:sldId id="867" r:id="rId18"/>
    <p:sldId id="872" r:id="rId1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er, Michael" initials="MG" lastIdx="2" clrIdx="0"/>
  <p:cmAuthor id="1" name="Blaurock, Joerg" initials="BJ" lastIdx="1" clrIdx="1">
    <p:extLst>
      <p:ext uri="{19B8F6BF-5375-455C-9EA6-DF929625EA0E}">
        <p15:presenceInfo xmlns:p15="http://schemas.microsoft.com/office/powerpoint/2012/main" userId="S-1-5-21-839522115-515967899-725345543-31758" providerId="AD"/>
      </p:ext>
    </p:extLst>
  </p:cmAuthor>
  <p:cmAuthor id="2" name="Oepen, Nico" initials="ON" lastIdx="3" clrIdx="2">
    <p:extLst>
      <p:ext uri="{19B8F6BF-5375-455C-9EA6-DF929625EA0E}">
        <p15:presenceInfo xmlns:p15="http://schemas.microsoft.com/office/powerpoint/2012/main" userId="S-1-5-21-839522115-515967899-725345543-36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8"/>
    <a:srgbClr val="FF00FF"/>
    <a:srgbClr val="CC0099"/>
    <a:srgbClr val="FF9900"/>
    <a:srgbClr val="969696"/>
    <a:srgbClr val="A40000"/>
    <a:srgbClr val="C1713F"/>
    <a:srgbClr val="9696C4"/>
    <a:srgbClr val="00599D"/>
    <a:srgbClr val="68A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0246" autoAdjust="0"/>
  </p:normalViewPr>
  <p:slideViewPr>
    <p:cSldViewPr snapToObjects="1">
      <p:cViewPr varScale="1">
        <p:scale>
          <a:sx n="35" d="100"/>
          <a:sy n="35" d="100"/>
        </p:scale>
        <p:origin x="852" y="27"/>
      </p:cViewPr>
      <p:guideLst>
        <p:guide orient="horz" pos="981"/>
        <p:guide pos="68"/>
        <p:guide orient="horz" pos="4110"/>
        <p:guide orient="horz" pos="2160"/>
      </p:guideLst>
    </p:cSldViewPr>
  </p:slideViewPr>
  <p:outlineViewPr>
    <p:cViewPr>
      <p:scale>
        <a:sx n="33" d="100"/>
        <a:sy n="33" d="100"/>
      </p:scale>
      <p:origin x="0" y="-75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16" d="100"/>
          <a:sy n="116" d="100"/>
        </p:scale>
        <p:origin x="-520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22T08:36:20.44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B17F7-AAAD-4A70-828E-45B19A3DAE8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8DE284E-3301-4795-B596-84FAC3EF5DED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100" noProof="0" dirty="0" smtClean="0"/>
            <a:t>planning phase</a:t>
          </a:r>
        </a:p>
        <a:p>
          <a:r>
            <a:rPr lang="de-DE" sz="1100" noProof="0" dirty="0" smtClean="0"/>
            <a:t>S002</a:t>
          </a:r>
          <a:endParaRPr lang="en-US" sz="1100" noProof="0" dirty="0"/>
        </a:p>
      </dgm:t>
    </dgm:pt>
    <dgm:pt modelId="{B99CD7D0-8703-4ABC-BC25-BB74880A146D}" type="parTrans" cxnId="{8D2E2C17-AA37-43BD-9B34-027A165CEFAE}">
      <dgm:prSet/>
      <dgm:spPr/>
      <dgm:t>
        <a:bodyPr/>
        <a:lstStyle/>
        <a:p>
          <a:endParaRPr lang="en-US"/>
        </a:p>
      </dgm:t>
    </dgm:pt>
    <dgm:pt modelId="{785A7E15-6C76-4551-88D8-ED0A56DF180D}" type="sibTrans" cxnId="{8D2E2C17-AA37-43BD-9B34-027A165CEFAE}">
      <dgm:prSet/>
      <dgm:spPr/>
      <dgm:t>
        <a:bodyPr/>
        <a:lstStyle/>
        <a:p>
          <a:endParaRPr lang="en-US"/>
        </a:p>
      </dgm:t>
    </dgm:pt>
    <dgm:pt modelId="{D27341E6-4F23-475C-BDDE-E53B24B9D3D1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100" noProof="0" dirty="0" smtClean="0"/>
            <a:t>manufacturing phase</a:t>
          </a:r>
        </a:p>
        <a:p>
          <a:r>
            <a:rPr lang="de-DE" sz="1100" dirty="0" smtClean="0"/>
            <a:t>S004 &amp; S005</a:t>
          </a:r>
          <a:endParaRPr lang="en-US" sz="1100" dirty="0"/>
        </a:p>
      </dgm:t>
    </dgm:pt>
    <dgm:pt modelId="{5C0AB442-0689-4257-8448-C18B10E91441}" type="parTrans" cxnId="{61D350AD-C603-4073-8FE8-67B94AEF0838}">
      <dgm:prSet/>
      <dgm:spPr/>
      <dgm:t>
        <a:bodyPr/>
        <a:lstStyle/>
        <a:p>
          <a:endParaRPr lang="en-US"/>
        </a:p>
      </dgm:t>
    </dgm:pt>
    <dgm:pt modelId="{305FBA01-BBFC-4AFF-A287-DEA6B95AFB04}" type="sibTrans" cxnId="{61D350AD-C603-4073-8FE8-67B94AEF0838}">
      <dgm:prSet/>
      <dgm:spPr/>
      <dgm:t>
        <a:bodyPr/>
        <a:lstStyle/>
        <a:p>
          <a:endParaRPr lang="en-US"/>
        </a:p>
      </dgm:t>
    </dgm:pt>
    <dgm:pt modelId="{41A54E5F-3452-449F-9191-43C7EA00C4A3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100" noProof="0" dirty="0" smtClean="0"/>
            <a:t>installation &amp; commissioning without beam </a:t>
          </a:r>
        </a:p>
        <a:p>
          <a:r>
            <a:rPr lang="de-DE" sz="1100" dirty="0" smtClean="0"/>
            <a:t>S007</a:t>
          </a:r>
          <a:endParaRPr lang="en-US" sz="1100" dirty="0"/>
        </a:p>
      </dgm:t>
    </dgm:pt>
    <dgm:pt modelId="{9A554A96-4F14-47B9-8A6F-56CB0A1CCFEF}" type="parTrans" cxnId="{949FC4F7-D89A-41AD-8514-3A8BE8426253}">
      <dgm:prSet/>
      <dgm:spPr/>
      <dgm:t>
        <a:bodyPr/>
        <a:lstStyle/>
        <a:p>
          <a:endParaRPr lang="en-US"/>
        </a:p>
      </dgm:t>
    </dgm:pt>
    <dgm:pt modelId="{079819F2-755C-4712-8F10-988734FC676D}" type="sibTrans" cxnId="{949FC4F7-D89A-41AD-8514-3A8BE8426253}">
      <dgm:prSet/>
      <dgm:spPr/>
      <dgm:t>
        <a:bodyPr/>
        <a:lstStyle/>
        <a:p>
          <a:endParaRPr lang="en-US"/>
        </a:p>
      </dgm:t>
    </dgm:pt>
    <dgm:pt modelId="{2FD40D07-214B-47E1-864F-0D357D870E3E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100" noProof="0" dirty="0" smtClean="0"/>
            <a:t>commissioning with beam</a:t>
          </a:r>
        </a:p>
        <a:p>
          <a:r>
            <a:rPr lang="de-DE" sz="1100" dirty="0" smtClean="0"/>
            <a:t>S008 </a:t>
          </a:r>
          <a:endParaRPr lang="en-US" sz="1100" dirty="0"/>
        </a:p>
      </dgm:t>
    </dgm:pt>
    <dgm:pt modelId="{9797CC61-897C-4659-895E-EB9C2B2934B6}" type="parTrans" cxnId="{8126B2CB-6780-48E8-BE2F-097F531F5B11}">
      <dgm:prSet/>
      <dgm:spPr/>
      <dgm:t>
        <a:bodyPr/>
        <a:lstStyle/>
        <a:p>
          <a:endParaRPr lang="en-US"/>
        </a:p>
      </dgm:t>
    </dgm:pt>
    <dgm:pt modelId="{D476119D-74CC-425A-B46E-6F703153568D}" type="sibTrans" cxnId="{8126B2CB-6780-48E8-BE2F-097F531F5B11}">
      <dgm:prSet/>
      <dgm:spPr/>
      <dgm:t>
        <a:bodyPr/>
        <a:lstStyle/>
        <a:p>
          <a:endParaRPr lang="en-US"/>
        </a:p>
      </dgm:t>
    </dgm:pt>
    <dgm:pt modelId="{78041AD1-2F27-4E16-87E1-1D570BD3F7BF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1100" noProof="0" dirty="0" smtClean="0"/>
            <a:t>shipment </a:t>
          </a:r>
          <a:r>
            <a:rPr lang="de-DE" sz="1100" dirty="0" smtClean="0"/>
            <a:t>&amp; SATA</a:t>
          </a:r>
        </a:p>
        <a:p>
          <a:r>
            <a:rPr lang="de-DE" sz="1100" dirty="0" smtClean="0"/>
            <a:t>S006</a:t>
          </a:r>
          <a:endParaRPr lang="en-US" sz="1100" dirty="0"/>
        </a:p>
      </dgm:t>
    </dgm:pt>
    <dgm:pt modelId="{B8C521B5-542F-476B-A191-882818EB9372}" type="parTrans" cxnId="{73606DD7-82FD-4568-B90A-C59C0D031FA4}">
      <dgm:prSet/>
      <dgm:spPr/>
      <dgm:t>
        <a:bodyPr/>
        <a:lstStyle/>
        <a:p>
          <a:endParaRPr lang="en-US"/>
        </a:p>
      </dgm:t>
    </dgm:pt>
    <dgm:pt modelId="{512EAD38-71C6-4437-807F-3229A7F58E79}" type="sibTrans" cxnId="{73606DD7-82FD-4568-B90A-C59C0D031FA4}">
      <dgm:prSet/>
      <dgm:spPr/>
      <dgm:t>
        <a:bodyPr/>
        <a:lstStyle/>
        <a:p>
          <a:endParaRPr lang="en-US"/>
        </a:p>
      </dgm:t>
    </dgm:pt>
    <dgm:pt modelId="{D4AA43C1-5FC4-4F89-8C3F-C7F75586F0EC}" type="pres">
      <dgm:prSet presAssocID="{28DB17F7-AAAD-4A70-828E-45B19A3DAE8D}" presName="Name0" presStyleCnt="0">
        <dgm:presLayoutVars>
          <dgm:dir/>
          <dgm:resizeHandles val="exact"/>
        </dgm:presLayoutVars>
      </dgm:prSet>
      <dgm:spPr/>
    </dgm:pt>
    <dgm:pt modelId="{5754F88B-65EE-4296-B125-6A25A84F9575}" type="pres">
      <dgm:prSet presAssocID="{18DE284E-3301-4795-B596-84FAC3EF5DED}" presName="composite" presStyleCnt="0"/>
      <dgm:spPr/>
    </dgm:pt>
    <dgm:pt modelId="{8C2241F4-5901-4B19-9824-719B46C34533}" type="pres">
      <dgm:prSet presAssocID="{18DE284E-3301-4795-B596-84FAC3EF5DED}" presName="bgChev" presStyleLbl="node1" presStyleIdx="0" presStyleCnt="5" custScaleX="90595" custScaleY="41386" custLinFactNeighborX="3888" custLinFactNeighborY="14448"/>
      <dgm:spPr>
        <a:solidFill>
          <a:srgbClr val="92D050"/>
        </a:solidFill>
      </dgm:spPr>
    </dgm:pt>
    <dgm:pt modelId="{FB961775-4420-41E4-A8F1-8E033F230BE1}" type="pres">
      <dgm:prSet presAssocID="{18DE284E-3301-4795-B596-84FAC3EF5DED}" presName="txNode" presStyleLbl="fgAcc1" presStyleIdx="0" presStyleCnt="5" custScaleX="112701" custScaleY="115290" custLinFactNeighborX="-18009" custLinFactNeighborY="8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7DCA0-E88C-4763-808C-97F111151C57}" type="pres">
      <dgm:prSet presAssocID="{785A7E15-6C76-4551-88D8-ED0A56DF180D}" presName="compositeSpace" presStyleCnt="0"/>
      <dgm:spPr/>
    </dgm:pt>
    <dgm:pt modelId="{5F5166CC-651B-4043-B90D-9C08D507A904}" type="pres">
      <dgm:prSet presAssocID="{D27341E6-4F23-475C-BDDE-E53B24B9D3D1}" presName="composite" presStyleCnt="0"/>
      <dgm:spPr/>
    </dgm:pt>
    <dgm:pt modelId="{756E9911-7AEB-43D2-BFA6-DD1CA4F77C39}" type="pres">
      <dgm:prSet presAssocID="{D27341E6-4F23-475C-BDDE-E53B24B9D3D1}" presName="bgChev" presStyleLbl="node1" presStyleIdx="1" presStyleCnt="5" custScaleX="88663" custScaleY="41386" custLinFactNeighborX="2731" custLinFactNeighborY="14448"/>
      <dgm:spPr>
        <a:solidFill>
          <a:srgbClr val="92D050"/>
        </a:solidFill>
      </dgm:spPr>
    </dgm:pt>
    <dgm:pt modelId="{B4C0766F-2761-4D1C-B4D4-DBA3BDDE9628}" type="pres">
      <dgm:prSet presAssocID="{D27341E6-4F23-475C-BDDE-E53B24B9D3D1}" presName="txNode" presStyleLbl="fgAcc1" presStyleIdx="1" presStyleCnt="5" custScaleY="115290" custLinFactNeighborX="-16437" custLinFactNeighborY="87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81AD0-F2BB-4416-A50C-D7F7B527C550}" type="pres">
      <dgm:prSet presAssocID="{305FBA01-BBFC-4AFF-A287-DEA6B95AFB04}" presName="compositeSpace" presStyleCnt="0"/>
      <dgm:spPr/>
    </dgm:pt>
    <dgm:pt modelId="{DE79A498-9C65-4F67-B6F9-562557264616}" type="pres">
      <dgm:prSet presAssocID="{78041AD1-2F27-4E16-87E1-1D570BD3F7BF}" presName="composite" presStyleCnt="0"/>
      <dgm:spPr/>
    </dgm:pt>
    <dgm:pt modelId="{48AB19F6-8871-4AD0-B2E8-9F799AAE484E}" type="pres">
      <dgm:prSet presAssocID="{78041AD1-2F27-4E16-87E1-1D570BD3F7BF}" presName="bgChev" presStyleLbl="node1" presStyleIdx="2" presStyleCnt="5" custScaleX="80461" custScaleY="41386" custLinFactNeighborX="7062" custLinFactNeighborY="14448"/>
      <dgm:spPr>
        <a:solidFill>
          <a:srgbClr val="92D050"/>
        </a:solidFill>
      </dgm:spPr>
    </dgm:pt>
    <dgm:pt modelId="{827516C5-C4FC-4DC2-A9C7-A37FF552220B}" type="pres">
      <dgm:prSet presAssocID="{78041AD1-2F27-4E16-87E1-1D570BD3F7BF}" presName="txNode" presStyleLbl="fgAcc1" presStyleIdx="2" presStyleCnt="5" custScaleX="94784" custScaleY="115290" custLinFactNeighborX="-14167" custLinFactNeighborY="89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C78B3-703E-4033-8F5E-25230874C0AC}" type="pres">
      <dgm:prSet presAssocID="{512EAD38-71C6-4437-807F-3229A7F58E79}" presName="compositeSpace" presStyleCnt="0"/>
      <dgm:spPr/>
    </dgm:pt>
    <dgm:pt modelId="{D970070E-634A-4DBA-B2C1-0F06D41C1DA4}" type="pres">
      <dgm:prSet presAssocID="{41A54E5F-3452-449F-9191-43C7EA00C4A3}" presName="composite" presStyleCnt="0"/>
      <dgm:spPr/>
    </dgm:pt>
    <dgm:pt modelId="{48A7A0D3-87A9-4E41-AAB8-C1F6166E141F}" type="pres">
      <dgm:prSet presAssocID="{41A54E5F-3452-449F-9191-43C7EA00C4A3}" presName="bgChev" presStyleLbl="node1" presStyleIdx="3" presStyleCnt="5" custScaleX="105760" custScaleY="41386" custLinFactNeighborX="8264" custLinFactNeighborY="14448"/>
      <dgm:spPr>
        <a:solidFill>
          <a:srgbClr val="92D050"/>
        </a:solidFill>
      </dgm:spPr>
    </dgm:pt>
    <dgm:pt modelId="{83D9E3BB-AC7A-45AD-9307-65050DC0A32E}" type="pres">
      <dgm:prSet presAssocID="{41A54E5F-3452-449F-9191-43C7EA00C4A3}" presName="txNode" presStyleLbl="fgAcc1" presStyleIdx="3" presStyleCnt="5" custScaleX="129358" custScaleY="115290" custLinFactNeighborX="-12562" custLinFactNeighborY="90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A11ED-72C8-4378-88B4-A89AEE7FEDC0}" type="pres">
      <dgm:prSet presAssocID="{079819F2-755C-4712-8F10-988734FC676D}" presName="compositeSpace" presStyleCnt="0"/>
      <dgm:spPr/>
    </dgm:pt>
    <dgm:pt modelId="{97A367F9-A415-4DA0-9616-975D4FD0F07A}" type="pres">
      <dgm:prSet presAssocID="{2FD40D07-214B-47E1-864F-0D357D870E3E}" presName="composite" presStyleCnt="0"/>
      <dgm:spPr/>
    </dgm:pt>
    <dgm:pt modelId="{A5749FE5-FDBE-4BA1-B1EA-7F6AE01F0100}" type="pres">
      <dgm:prSet presAssocID="{2FD40D07-214B-47E1-864F-0D357D870E3E}" presName="bgChev" presStyleLbl="node1" presStyleIdx="4" presStyleCnt="5" custScaleX="77889" custScaleY="41386" custLinFactNeighborX="1568" custLinFactNeighborY="14448"/>
      <dgm:spPr>
        <a:solidFill>
          <a:srgbClr val="92D050"/>
        </a:solidFill>
      </dgm:spPr>
    </dgm:pt>
    <dgm:pt modelId="{29E86400-4CEE-4DBC-AA9E-185A0F3C8AC8}" type="pres">
      <dgm:prSet presAssocID="{2FD40D07-214B-47E1-864F-0D357D870E3E}" presName="txNode" presStyleLbl="fgAcc1" presStyleIdx="4" presStyleCnt="5" custScaleX="84951" custScaleY="115290" custLinFactNeighborX="-18581" custLinFactNeighborY="92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17D6F-56DB-40C7-B0BE-E217AAA597B4}" type="presOf" srcId="{18DE284E-3301-4795-B596-84FAC3EF5DED}" destId="{FB961775-4420-41E4-A8F1-8E033F230BE1}" srcOrd="0" destOrd="0" presId="urn:microsoft.com/office/officeart/2005/8/layout/chevronAccent+Icon"/>
    <dgm:cxn modelId="{364E15B4-31CD-4D59-8B0E-2E87AB09AAF2}" type="presOf" srcId="{41A54E5F-3452-449F-9191-43C7EA00C4A3}" destId="{83D9E3BB-AC7A-45AD-9307-65050DC0A32E}" srcOrd="0" destOrd="0" presId="urn:microsoft.com/office/officeart/2005/8/layout/chevronAccent+Icon"/>
    <dgm:cxn modelId="{73606DD7-82FD-4568-B90A-C59C0D031FA4}" srcId="{28DB17F7-AAAD-4A70-828E-45B19A3DAE8D}" destId="{78041AD1-2F27-4E16-87E1-1D570BD3F7BF}" srcOrd="2" destOrd="0" parTransId="{B8C521B5-542F-476B-A191-882818EB9372}" sibTransId="{512EAD38-71C6-4437-807F-3229A7F58E79}"/>
    <dgm:cxn modelId="{8D2E2C17-AA37-43BD-9B34-027A165CEFAE}" srcId="{28DB17F7-AAAD-4A70-828E-45B19A3DAE8D}" destId="{18DE284E-3301-4795-B596-84FAC3EF5DED}" srcOrd="0" destOrd="0" parTransId="{B99CD7D0-8703-4ABC-BC25-BB74880A146D}" sibTransId="{785A7E15-6C76-4551-88D8-ED0A56DF180D}"/>
    <dgm:cxn modelId="{CBE8C9DA-CA07-4361-BD46-58303285084D}" type="presOf" srcId="{D27341E6-4F23-475C-BDDE-E53B24B9D3D1}" destId="{B4C0766F-2761-4D1C-B4D4-DBA3BDDE9628}" srcOrd="0" destOrd="0" presId="urn:microsoft.com/office/officeart/2005/8/layout/chevronAccent+Icon"/>
    <dgm:cxn modelId="{E8A0236A-BA0A-4730-BCC5-3AC0E430EFDD}" type="presOf" srcId="{2FD40D07-214B-47E1-864F-0D357D870E3E}" destId="{29E86400-4CEE-4DBC-AA9E-185A0F3C8AC8}" srcOrd="0" destOrd="0" presId="urn:microsoft.com/office/officeart/2005/8/layout/chevronAccent+Icon"/>
    <dgm:cxn modelId="{CCE097A1-6E6A-4D80-A8D7-6B7134B8C670}" type="presOf" srcId="{28DB17F7-AAAD-4A70-828E-45B19A3DAE8D}" destId="{D4AA43C1-5FC4-4F89-8C3F-C7F75586F0EC}" srcOrd="0" destOrd="0" presId="urn:microsoft.com/office/officeart/2005/8/layout/chevronAccent+Icon"/>
    <dgm:cxn modelId="{3FA118C5-A241-44F2-BF6A-00D91A23C49C}" type="presOf" srcId="{78041AD1-2F27-4E16-87E1-1D570BD3F7BF}" destId="{827516C5-C4FC-4DC2-A9C7-A37FF552220B}" srcOrd="0" destOrd="0" presId="urn:microsoft.com/office/officeart/2005/8/layout/chevronAccent+Icon"/>
    <dgm:cxn modelId="{949FC4F7-D89A-41AD-8514-3A8BE8426253}" srcId="{28DB17F7-AAAD-4A70-828E-45B19A3DAE8D}" destId="{41A54E5F-3452-449F-9191-43C7EA00C4A3}" srcOrd="3" destOrd="0" parTransId="{9A554A96-4F14-47B9-8A6F-56CB0A1CCFEF}" sibTransId="{079819F2-755C-4712-8F10-988734FC676D}"/>
    <dgm:cxn modelId="{61D350AD-C603-4073-8FE8-67B94AEF0838}" srcId="{28DB17F7-AAAD-4A70-828E-45B19A3DAE8D}" destId="{D27341E6-4F23-475C-BDDE-E53B24B9D3D1}" srcOrd="1" destOrd="0" parTransId="{5C0AB442-0689-4257-8448-C18B10E91441}" sibTransId="{305FBA01-BBFC-4AFF-A287-DEA6B95AFB04}"/>
    <dgm:cxn modelId="{8126B2CB-6780-48E8-BE2F-097F531F5B11}" srcId="{28DB17F7-AAAD-4A70-828E-45B19A3DAE8D}" destId="{2FD40D07-214B-47E1-864F-0D357D870E3E}" srcOrd="4" destOrd="0" parTransId="{9797CC61-897C-4659-895E-EB9C2B2934B6}" sibTransId="{D476119D-74CC-425A-B46E-6F703153568D}"/>
    <dgm:cxn modelId="{84890647-C20F-4B52-BA5F-A4C921586DD2}" type="presParOf" srcId="{D4AA43C1-5FC4-4F89-8C3F-C7F75586F0EC}" destId="{5754F88B-65EE-4296-B125-6A25A84F9575}" srcOrd="0" destOrd="0" presId="urn:microsoft.com/office/officeart/2005/8/layout/chevronAccent+Icon"/>
    <dgm:cxn modelId="{6D9F1342-FA59-49CC-B855-6EBECB175F9C}" type="presParOf" srcId="{5754F88B-65EE-4296-B125-6A25A84F9575}" destId="{8C2241F4-5901-4B19-9824-719B46C34533}" srcOrd="0" destOrd="0" presId="urn:microsoft.com/office/officeart/2005/8/layout/chevronAccent+Icon"/>
    <dgm:cxn modelId="{31421199-9997-4EE9-860E-AF9B86471BBC}" type="presParOf" srcId="{5754F88B-65EE-4296-B125-6A25A84F9575}" destId="{FB961775-4420-41E4-A8F1-8E033F230BE1}" srcOrd="1" destOrd="0" presId="urn:microsoft.com/office/officeart/2005/8/layout/chevronAccent+Icon"/>
    <dgm:cxn modelId="{40BB05D4-2593-44F2-AAA6-2979A13A13DD}" type="presParOf" srcId="{D4AA43C1-5FC4-4F89-8C3F-C7F75586F0EC}" destId="{5567DCA0-E88C-4763-808C-97F111151C57}" srcOrd="1" destOrd="0" presId="urn:microsoft.com/office/officeart/2005/8/layout/chevronAccent+Icon"/>
    <dgm:cxn modelId="{0689DB83-A3A5-4614-B479-7E4DC2B3504D}" type="presParOf" srcId="{D4AA43C1-5FC4-4F89-8C3F-C7F75586F0EC}" destId="{5F5166CC-651B-4043-B90D-9C08D507A904}" srcOrd="2" destOrd="0" presId="urn:microsoft.com/office/officeart/2005/8/layout/chevronAccent+Icon"/>
    <dgm:cxn modelId="{9A81CE20-99F6-4E88-9A76-99E90065C37D}" type="presParOf" srcId="{5F5166CC-651B-4043-B90D-9C08D507A904}" destId="{756E9911-7AEB-43D2-BFA6-DD1CA4F77C39}" srcOrd="0" destOrd="0" presId="urn:microsoft.com/office/officeart/2005/8/layout/chevronAccent+Icon"/>
    <dgm:cxn modelId="{F5C9F8CE-D595-4B7D-A690-CFCD6B9D9DCC}" type="presParOf" srcId="{5F5166CC-651B-4043-B90D-9C08D507A904}" destId="{B4C0766F-2761-4D1C-B4D4-DBA3BDDE9628}" srcOrd="1" destOrd="0" presId="urn:microsoft.com/office/officeart/2005/8/layout/chevronAccent+Icon"/>
    <dgm:cxn modelId="{A358E353-BB6C-4D9C-8F35-BBFFC705AD74}" type="presParOf" srcId="{D4AA43C1-5FC4-4F89-8C3F-C7F75586F0EC}" destId="{11C81AD0-F2BB-4416-A50C-D7F7B527C550}" srcOrd="3" destOrd="0" presId="urn:microsoft.com/office/officeart/2005/8/layout/chevronAccent+Icon"/>
    <dgm:cxn modelId="{62FE904D-9368-41B2-9545-899B68C41777}" type="presParOf" srcId="{D4AA43C1-5FC4-4F89-8C3F-C7F75586F0EC}" destId="{DE79A498-9C65-4F67-B6F9-562557264616}" srcOrd="4" destOrd="0" presId="urn:microsoft.com/office/officeart/2005/8/layout/chevronAccent+Icon"/>
    <dgm:cxn modelId="{39FCF3A1-905D-4A5A-B475-CB03963979BD}" type="presParOf" srcId="{DE79A498-9C65-4F67-B6F9-562557264616}" destId="{48AB19F6-8871-4AD0-B2E8-9F799AAE484E}" srcOrd="0" destOrd="0" presId="urn:microsoft.com/office/officeart/2005/8/layout/chevronAccent+Icon"/>
    <dgm:cxn modelId="{38098300-982E-4372-9CDA-A74FB5B95D15}" type="presParOf" srcId="{DE79A498-9C65-4F67-B6F9-562557264616}" destId="{827516C5-C4FC-4DC2-A9C7-A37FF552220B}" srcOrd="1" destOrd="0" presId="urn:microsoft.com/office/officeart/2005/8/layout/chevronAccent+Icon"/>
    <dgm:cxn modelId="{BC2F8747-08C8-4738-BB47-4131CAAFFF02}" type="presParOf" srcId="{D4AA43C1-5FC4-4F89-8C3F-C7F75586F0EC}" destId="{C3CC78B3-703E-4033-8F5E-25230874C0AC}" srcOrd="5" destOrd="0" presId="urn:microsoft.com/office/officeart/2005/8/layout/chevronAccent+Icon"/>
    <dgm:cxn modelId="{9BAC9A06-A3D4-4063-8A8C-7AB4C1CF7A82}" type="presParOf" srcId="{D4AA43C1-5FC4-4F89-8C3F-C7F75586F0EC}" destId="{D970070E-634A-4DBA-B2C1-0F06D41C1DA4}" srcOrd="6" destOrd="0" presId="urn:microsoft.com/office/officeart/2005/8/layout/chevronAccent+Icon"/>
    <dgm:cxn modelId="{3AF2D226-8E44-48AC-866D-514B4D58AA5A}" type="presParOf" srcId="{D970070E-634A-4DBA-B2C1-0F06D41C1DA4}" destId="{48A7A0D3-87A9-4E41-AAB8-C1F6166E141F}" srcOrd="0" destOrd="0" presId="urn:microsoft.com/office/officeart/2005/8/layout/chevronAccent+Icon"/>
    <dgm:cxn modelId="{432C832F-AA91-4091-A432-874ED01A606F}" type="presParOf" srcId="{D970070E-634A-4DBA-B2C1-0F06D41C1DA4}" destId="{83D9E3BB-AC7A-45AD-9307-65050DC0A32E}" srcOrd="1" destOrd="0" presId="urn:microsoft.com/office/officeart/2005/8/layout/chevronAccent+Icon"/>
    <dgm:cxn modelId="{8B4ED359-BED8-4587-9ACF-45105CF62310}" type="presParOf" srcId="{D4AA43C1-5FC4-4F89-8C3F-C7F75586F0EC}" destId="{8E1A11ED-72C8-4378-88B4-A89AEE7FEDC0}" srcOrd="7" destOrd="0" presId="urn:microsoft.com/office/officeart/2005/8/layout/chevronAccent+Icon"/>
    <dgm:cxn modelId="{6DCF8099-A2BD-4394-ABC1-2D92EBDE9F23}" type="presParOf" srcId="{D4AA43C1-5FC4-4F89-8C3F-C7F75586F0EC}" destId="{97A367F9-A415-4DA0-9616-975D4FD0F07A}" srcOrd="8" destOrd="0" presId="urn:microsoft.com/office/officeart/2005/8/layout/chevronAccent+Icon"/>
    <dgm:cxn modelId="{CF3F01A0-7B48-4B2C-9F7D-0CE09DA268F8}" type="presParOf" srcId="{97A367F9-A415-4DA0-9616-975D4FD0F07A}" destId="{A5749FE5-FDBE-4BA1-B1EA-7F6AE01F0100}" srcOrd="0" destOrd="0" presId="urn:microsoft.com/office/officeart/2005/8/layout/chevronAccent+Icon"/>
    <dgm:cxn modelId="{1E2D2E4A-28FB-4288-A17E-08ADB88062A8}" type="presParOf" srcId="{97A367F9-A415-4DA0-9616-975D4FD0F07A}" destId="{29E86400-4CEE-4DBC-AA9E-185A0F3C8AC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241F4-5901-4B19-9824-719B46C34533}">
      <dsp:nvSpPr>
        <dsp:cNvPr id="0" name=""/>
        <dsp:cNvSpPr/>
      </dsp:nvSpPr>
      <dsp:spPr>
        <a:xfrm>
          <a:off x="63548" y="849546"/>
          <a:ext cx="1461542" cy="257719"/>
        </a:xfrm>
        <a:prstGeom prst="chevron">
          <a:avLst>
            <a:gd name="adj" fmla="val 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61775-4420-41E4-A8F1-8E033F230BE1}">
      <dsp:nvSpPr>
        <dsp:cNvPr id="0" name=""/>
        <dsp:cNvSpPr/>
      </dsp:nvSpPr>
      <dsp:spPr>
        <a:xfrm>
          <a:off x="23311" y="1229693"/>
          <a:ext cx="1535345" cy="71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planning phase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noProof="0" dirty="0" smtClean="0"/>
            <a:t>S002</a:t>
          </a:r>
          <a:endParaRPr lang="en-US" sz="1100" kern="1200" noProof="0" dirty="0"/>
        </a:p>
      </dsp:txBody>
      <dsp:txXfrm>
        <a:off x="44339" y="1250721"/>
        <a:ext cx="1493289" cy="675880"/>
      </dsp:txXfrm>
    </dsp:sp>
    <dsp:sp modelId="{756E9911-7AEB-43D2-BFA6-DD1CA4F77C39}">
      <dsp:nvSpPr>
        <dsp:cNvPr id="0" name=""/>
        <dsp:cNvSpPr/>
      </dsp:nvSpPr>
      <dsp:spPr>
        <a:xfrm>
          <a:off x="1898245" y="849546"/>
          <a:ext cx="1430373" cy="257719"/>
        </a:xfrm>
        <a:prstGeom prst="chevron">
          <a:avLst>
            <a:gd name="adj" fmla="val 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0766F-2761-4D1C-B4D4-DBA3BDDE9628}">
      <dsp:nvSpPr>
        <dsp:cNvPr id="0" name=""/>
        <dsp:cNvSpPr/>
      </dsp:nvSpPr>
      <dsp:spPr>
        <a:xfrm>
          <a:off x="1969020" y="1229693"/>
          <a:ext cx="1362317" cy="71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manufacturing phase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S004 &amp; S005</a:t>
          </a:r>
          <a:endParaRPr lang="en-US" sz="1100" kern="1200" dirty="0"/>
        </a:p>
      </dsp:txBody>
      <dsp:txXfrm>
        <a:off x="1990048" y="1250721"/>
        <a:ext cx="1320261" cy="675880"/>
      </dsp:txXfrm>
    </dsp:sp>
    <dsp:sp modelId="{48AB19F6-8871-4AD0-B2E8-9F799AAE484E}">
      <dsp:nvSpPr>
        <dsp:cNvPr id="0" name=""/>
        <dsp:cNvSpPr/>
      </dsp:nvSpPr>
      <dsp:spPr>
        <a:xfrm>
          <a:off x="3719381" y="849546"/>
          <a:ext cx="1298053" cy="257719"/>
        </a:xfrm>
        <a:prstGeom prst="chevron">
          <a:avLst>
            <a:gd name="adj" fmla="val 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516C5-C4FC-4DC2-A9C7-A37FF552220B}">
      <dsp:nvSpPr>
        <dsp:cNvPr id="0" name=""/>
        <dsp:cNvSpPr/>
      </dsp:nvSpPr>
      <dsp:spPr>
        <a:xfrm>
          <a:off x="3720579" y="1244956"/>
          <a:ext cx="1291258" cy="71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shipment </a:t>
          </a:r>
          <a:r>
            <a:rPr lang="de-DE" sz="1100" kern="1200" dirty="0" smtClean="0"/>
            <a:t>&amp; SATA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S006</a:t>
          </a:r>
          <a:endParaRPr lang="en-US" sz="1100" kern="1200" dirty="0"/>
        </a:p>
      </dsp:txBody>
      <dsp:txXfrm>
        <a:off x="3741607" y="1265984"/>
        <a:ext cx="1249202" cy="675880"/>
      </dsp:txXfrm>
    </dsp:sp>
    <dsp:sp modelId="{48A7A0D3-87A9-4E41-AAB8-C1F6166E141F}">
      <dsp:nvSpPr>
        <dsp:cNvPr id="0" name=""/>
        <dsp:cNvSpPr/>
      </dsp:nvSpPr>
      <dsp:spPr>
        <a:xfrm>
          <a:off x="5388348" y="849546"/>
          <a:ext cx="1706194" cy="257719"/>
        </a:xfrm>
        <a:prstGeom prst="chevron">
          <a:avLst>
            <a:gd name="adj" fmla="val 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9E3BB-AC7A-45AD-9307-65050DC0A32E}">
      <dsp:nvSpPr>
        <dsp:cNvPr id="0" name=""/>
        <dsp:cNvSpPr/>
      </dsp:nvSpPr>
      <dsp:spPr>
        <a:xfrm>
          <a:off x="5360586" y="1249726"/>
          <a:ext cx="1762266" cy="71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installation &amp; commissioning without beam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S007</a:t>
          </a:r>
          <a:endParaRPr lang="en-US" sz="1100" kern="1200" dirty="0"/>
        </a:p>
      </dsp:txBody>
      <dsp:txXfrm>
        <a:off x="5381614" y="1270754"/>
        <a:ext cx="1720210" cy="675880"/>
      </dsp:txXfrm>
    </dsp:sp>
    <dsp:sp modelId="{A5749FE5-FDBE-4BA1-B1EA-7F6AE01F0100}">
      <dsp:nvSpPr>
        <dsp:cNvPr id="0" name=""/>
        <dsp:cNvSpPr/>
      </dsp:nvSpPr>
      <dsp:spPr>
        <a:xfrm>
          <a:off x="7369474" y="849546"/>
          <a:ext cx="1256560" cy="257719"/>
        </a:xfrm>
        <a:prstGeom prst="chevron">
          <a:avLst>
            <a:gd name="adj" fmla="val 4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86400-4CEE-4DBC-AA9E-185A0F3C8AC8}">
      <dsp:nvSpPr>
        <dsp:cNvPr id="0" name=""/>
        <dsp:cNvSpPr/>
      </dsp:nvSpPr>
      <dsp:spPr>
        <a:xfrm>
          <a:off x="7445403" y="1260574"/>
          <a:ext cx="1157302" cy="71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commissioning with beam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S008 </a:t>
          </a:r>
          <a:endParaRPr lang="en-US" sz="1100" kern="1200" dirty="0"/>
        </a:p>
      </dsp:txBody>
      <dsp:txXfrm>
        <a:off x="7466431" y="1281602"/>
        <a:ext cx="1115246" cy="67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2946666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26" y="7"/>
            <a:ext cx="2946666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329"/>
            <a:ext cx="2946666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26" y="9428329"/>
            <a:ext cx="2946666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F7E7F-48D8-4C89-8CED-1492A6348D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0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2946666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26" y="7"/>
            <a:ext cx="2946666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14961"/>
            <a:ext cx="5437186" cy="44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29"/>
            <a:ext cx="2946666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26" y="9428329"/>
            <a:ext cx="2946666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D29E01-E7D8-4472-AC38-C56E84AF6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7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3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8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1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9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37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36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5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4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0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2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0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29E01-E7D8-4472-AC38-C56E84AF605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7" name="Picture 1" descr="FCAR3________L____4___ Kopie"/>
          <p:cNvPicPr>
            <a:picLocks noChangeAspect="1" noChangeArrowheads="1"/>
          </p:cNvPicPr>
          <p:nvPr userDrawn="1"/>
        </p:nvPicPr>
        <p:blipFill>
          <a:blip r:embed="rId2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pic>
        <p:nvPicPr>
          <p:cNvPr id="16" name="Picture 90" descr="image007"/>
          <p:cNvPicPr>
            <a:picLocks noChangeAspect="1" noChangeArrowheads="1"/>
          </p:cNvPicPr>
          <p:nvPr userDrawn="1"/>
        </p:nvPicPr>
        <p:blipFill>
          <a:blip r:embed="rId4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1"/>
          <p:cNvPicPr>
            <a:picLocks noChangeAspect="1" noChangeArrowheads="1"/>
          </p:cNvPicPr>
          <p:nvPr userDrawn="1"/>
        </p:nvPicPr>
        <p:blipFill>
          <a:blip r:embed="rId5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607175"/>
            <a:ext cx="4355976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000" dirty="0" smtClean="0">
                <a:solidFill>
                  <a:srgbClr val="0070C0"/>
                </a:solidFill>
              </a:rPr>
              <a:t>Nico Oepen | PMO Planning</a:t>
            </a:r>
            <a:endParaRPr lang="de-DE" sz="1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607175"/>
            <a:ext cx="4355976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1000" dirty="0" smtClean="0">
                <a:solidFill>
                  <a:srgbClr val="0070C0"/>
                </a:solidFill>
              </a:rPr>
              <a:t>Nico Oepen | PMO Planning</a:t>
            </a:r>
            <a:endParaRPr lang="de-DE" sz="1000" dirty="0">
              <a:solidFill>
                <a:srgbClr val="0070C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05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D1837C9B-6D25-44C5-9880-48640EF0EB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813" r:id="rId2"/>
    <p:sldLayoutId id="21474839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1574676"/>
              </p:ext>
            </p:extLst>
          </p:nvPr>
        </p:nvGraphicFramePr>
        <p:xfrm>
          <a:off x="1118" y="1118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8" y="1118"/>
                        <a:ext cx="1116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856735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321407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42816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964224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285631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241056" indent="-241056" algn="l" rtl="0" eaLnBrk="1" fontAlgn="base" hangingPunct="1">
        <a:spcBef>
          <a:spcPts val="642"/>
        </a:spcBef>
        <a:spcAft>
          <a:spcPct val="0"/>
        </a:spcAft>
        <a:defRPr sz="2400">
          <a:solidFill>
            <a:srgbClr val="00599D"/>
          </a:solidFill>
          <a:latin typeface="+mn-lt"/>
          <a:ea typeface="+mn-ea"/>
          <a:cs typeface="+mn-cs"/>
          <a:sym typeface="Arial" pitchFamily="34" charset="0"/>
        </a:defRPr>
      </a:lvl1pPr>
      <a:lvl2pPr marL="455328" indent="-135036" algn="l" rtl="0" eaLnBrk="1" fontAlgn="base" hangingPunct="1">
        <a:spcBef>
          <a:spcPts val="484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910655" indent="-267840" algn="l" rtl="0" eaLnBrk="1" fontAlgn="base" hangingPunct="1">
        <a:spcBef>
          <a:spcPts val="422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374911" indent="-411805" algn="l" rtl="0" eaLnBrk="1" fontAlgn="base" hangingPunct="1">
        <a:spcBef>
          <a:spcPts val="422"/>
        </a:spcBef>
        <a:spcAft>
          <a:spcPct val="0"/>
        </a:spcAft>
        <a:defRPr sz="1500">
          <a:solidFill>
            <a:srgbClr val="990000"/>
          </a:solidFill>
          <a:latin typeface="Arial Italic" charset="0"/>
          <a:ea typeface="+mn-ea"/>
          <a:cs typeface="+mn-cs"/>
          <a:sym typeface="Arial Italic" charset="0"/>
        </a:defRPr>
      </a:lvl4pPr>
      <a:lvl5pPr marL="1830240" indent="-544608" algn="l" rtl="0" eaLnBrk="1" fontAlgn="base" hangingPunct="1">
        <a:spcBef>
          <a:spcPts val="422"/>
        </a:spcBef>
        <a:spcAft>
          <a:spcPct val="0"/>
        </a:spcAft>
        <a:defRPr sz="1500">
          <a:solidFill>
            <a:srgbClr val="0066CC"/>
          </a:solidFill>
          <a:latin typeface="+mn-lt"/>
          <a:ea typeface="+mn-ea"/>
          <a:cs typeface="+mn-cs"/>
          <a:sym typeface="Arial" pitchFamily="34" charset="0"/>
        </a:defRPr>
      </a:lvl5pPr>
      <a:lvl6pPr marL="2151648" algn="l" rtl="0" eaLnBrk="1" fontAlgn="base" hangingPunct="1">
        <a:spcBef>
          <a:spcPts val="422"/>
        </a:spcBef>
        <a:spcAft>
          <a:spcPct val="0"/>
        </a:spcAft>
        <a:defRPr sz="15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6pPr>
      <a:lvl7pPr marL="2473055" algn="l" rtl="0" eaLnBrk="1" fontAlgn="base" hangingPunct="1">
        <a:spcBef>
          <a:spcPts val="422"/>
        </a:spcBef>
        <a:spcAft>
          <a:spcPct val="0"/>
        </a:spcAft>
        <a:defRPr sz="15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7pPr>
      <a:lvl8pPr marL="2794464" algn="l" rtl="0" eaLnBrk="1" fontAlgn="base" hangingPunct="1">
        <a:spcBef>
          <a:spcPts val="422"/>
        </a:spcBef>
        <a:spcAft>
          <a:spcPct val="0"/>
        </a:spcAft>
        <a:defRPr sz="15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8pPr>
      <a:lvl9pPr marL="3115873" algn="l" rtl="0" eaLnBrk="1" fontAlgn="base" hangingPunct="1">
        <a:spcBef>
          <a:spcPts val="422"/>
        </a:spcBef>
        <a:spcAft>
          <a:spcPct val="0"/>
        </a:spcAft>
        <a:defRPr sz="15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5112" y="3717032"/>
            <a:ext cx="4491069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000" b="1" kern="0" dirty="0" smtClean="0">
                <a:latin typeface="Calibri" panose="020F0502020204030204" pitchFamily="34" charset="0"/>
              </a:rPr>
              <a:t>Nico Oepen</a:t>
            </a:r>
            <a:endParaRPr lang="en-GB" sz="2000" b="1" i="1" kern="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i="1" kern="0" dirty="0" smtClean="0">
                <a:latin typeface="Calibri" panose="020F0502020204030204" pitchFamily="34" charset="0"/>
              </a:rPr>
              <a:t>26.11.2019</a:t>
            </a:r>
            <a:r>
              <a:rPr lang="de-DE" sz="2000" kern="0" dirty="0" smtClean="0">
                <a:latin typeface="Calibri" panose="020F0502020204030204" pitchFamily="34" charset="0"/>
              </a:rPr>
              <a:t>                                                              </a:t>
            </a:r>
            <a:endParaRPr lang="en-GB" sz="2000" i="1" kern="0" dirty="0" smtClean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566" y="2636912"/>
            <a:ext cx="767385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Supplier Report &amp; Dashboard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 </a:t>
            </a:r>
            <a:r>
              <a:rPr lang="en-US" sz="2400" dirty="0" smtClean="0"/>
              <a:t>BINP-FAIR Collaboration Coordination Workshop</a:t>
            </a:r>
            <a:endParaRPr lang="en-GB" sz="2400" b="1" i="1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00" y="1196752"/>
            <a:ext cx="3353504" cy="4536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700" y="360083"/>
            <a:ext cx="8605837" cy="4905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Supplier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>
                <a:solidFill>
                  <a:srgbClr val="00B0F0"/>
                </a:solidFill>
              </a:rPr>
              <a:t>Satus </a:t>
            </a:r>
            <a:r>
              <a:rPr lang="de-DE" dirty="0" smtClean="0">
                <a:solidFill>
                  <a:srgbClr val="00B0F0"/>
                </a:solidFill>
              </a:rPr>
              <a:t>Report</a:t>
            </a:r>
            <a:r>
              <a:rPr lang="en-US" dirty="0" smtClean="0">
                <a:solidFill>
                  <a:srgbClr val="00B0F0"/>
                </a:solidFill>
              </a:rPr>
              <a:t>: HEBT Vacuum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71600" y="5157192"/>
            <a:ext cx="3269941" cy="408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kern="0" dirty="0" smtClean="0">
                <a:latin typeface="Calibri" panose="020F0502020204030204" pitchFamily="34" charset="0"/>
              </a:rPr>
              <a:t>The whole Excel-template at a glance</a:t>
            </a:r>
          </a:p>
          <a:p>
            <a:pPr algn="ctr"/>
            <a:endParaRPr lang="en-US" sz="1200" kern="0" dirty="0" smtClean="0"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91316" y="3068960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443" y="1391880"/>
            <a:ext cx="5581677" cy="3123068"/>
            <a:chOff x="3491880" y="1282674"/>
            <a:chExt cx="5581677" cy="3123068"/>
          </a:xfrm>
        </p:grpSpPr>
        <p:grpSp>
          <p:nvGrpSpPr>
            <p:cNvPr id="4" name="Group 3"/>
            <p:cNvGrpSpPr/>
            <p:nvPr/>
          </p:nvGrpSpPr>
          <p:grpSpPr>
            <a:xfrm>
              <a:off x="3491880" y="1282674"/>
              <a:ext cx="5581677" cy="3110532"/>
              <a:chOff x="3568419" y="1113942"/>
              <a:chExt cx="5581677" cy="311053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8419" y="1113942"/>
                <a:ext cx="5581677" cy="3110532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5368930" y="1421459"/>
                <a:ext cx="540000" cy="54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1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023280" y="2932716"/>
                <a:ext cx="540000" cy="54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2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078128" y="1400147"/>
                <a:ext cx="540000" cy="54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3</a:t>
                </a:r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512964" y="2564904"/>
              <a:ext cx="2525097" cy="184083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01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12" y="225002"/>
            <a:ext cx="8605837" cy="69074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Supplier</a:t>
            </a:r>
            <a:r>
              <a:rPr lang="de-DE" dirty="0" smtClean="0">
                <a:solidFill>
                  <a:srgbClr val="00B0F0"/>
                </a:solidFill>
              </a:rPr>
              <a:t> Satus Report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tructure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762" y="1119310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762" y="3035001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707730" y="1026828"/>
            <a:ext cx="645655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Static part, will be filled by FAIR team</a:t>
            </a:r>
            <a:r>
              <a:rPr lang="de-DE" kern="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PSP number, </a:t>
            </a:r>
            <a:r>
              <a:rPr lang="en-US" dirty="0"/>
              <a:t>quantity</a:t>
            </a:r>
            <a:r>
              <a:rPr lang="en-US" kern="0" dirty="0" smtClean="0">
                <a:latin typeface="Calibri" panose="020F0502020204030204" pitchFamily="34" charset="0"/>
              </a:rPr>
              <a:t>, DMU drawing number und CID number </a:t>
            </a:r>
            <a:r>
              <a:rPr lang="de-DE" kern="0" dirty="0" smtClean="0">
                <a:latin typeface="Calibri" panose="020F0502020204030204" pitchFamily="34" charset="0"/>
              </a:rPr>
              <a:t>… </a:t>
            </a:r>
            <a:r>
              <a:rPr lang="en-US" kern="0" dirty="0" smtClean="0">
                <a:latin typeface="Calibri" panose="020F0502020204030204" pitchFamily="34" charset="0"/>
              </a:rPr>
              <a:t>number </a:t>
            </a:r>
            <a:r>
              <a:rPr lang="de-DE" kern="0" dirty="0" smtClean="0">
                <a:latin typeface="Calibri" panose="020F0502020204030204" pitchFamily="34" charset="0"/>
              </a:rPr>
              <a:t>… 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3107"/>
          <a:stretch/>
        </p:blipFill>
        <p:spPr>
          <a:xfrm>
            <a:off x="3635896" y="1672722"/>
            <a:ext cx="5499174" cy="861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942" y="2979794"/>
            <a:ext cx="3522058" cy="720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38858" y="3990540"/>
            <a:ext cx="4408685" cy="5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Components status  </a:t>
            </a:r>
            <a:r>
              <a:rPr lang="en-US" i="1" kern="0" dirty="0" smtClean="0">
                <a:latin typeface="Calibri" panose="020F0502020204030204" pitchFamily="34" charset="0"/>
              </a:rPr>
              <a:t>individual</a:t>
            </a:r>
            <a:r>
              <a:rPr lang="en-US" kern="0" dirty="0" smtClean="0">
                <a:latin typeface="Calibri" panose="020F0502020204030204" pitchFamily="34" charset="0"/>
              </a:rPr>
              <a:t> “body”</a:t>
            </a:r>
          </a:p>
        </p:txBody>
      </p:sp>
      <p:sp>
        <p:nvSpPr>
          <p:cNvPr id="13" name="Oval 12"/>
          <p:cNvSpPr/>
          <p:nvPr/>
        </p:nvSpPr>
        <p:spPr>
          <a:xfrm>
            <a:off x="65424" y="3972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711953" y="2980319"/>
            <a:ext cx="44086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FAT,  Delivery date [target] 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Forecast FAT, delivery date [actual prognosis</a:t>
            </a:r>
            <a:r>
              <a:rPr lang="en-US" kern="0" dirty="0">
                <a:latin typeface="Calibri" panose="020F0502020204030204" pitchFamily="34" charset="0"/>
              </a:rPr>
              <a:t>]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696" y="4319381"/>
            <a:ext cx="7460556" cy="1261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21" y="4562814"/>
            <a:ext cx="1498943" cy="10184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5436096" y="678462"/>
            <a:ext cx="2289729" cy="3888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example</a:t>
            </a:r>
            <a:r>
              <a:rPr lang="de-DE" kern="0" dirty="0" smtClean="0">
                <a:latin typeface="Calibri" panose="020F0502020204030204" pitchFamily="34" charset="0"/>
              </a:rPr>
              <a:t> HEBT Magnets</a:t>
            </a: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20700544">
            <a:off x="4788024" y="5515495"/>
            <a:ext cx="1152128" cy="78198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rgbClr val="00B050"/>
                </a:solidFill>
              </a:rPr>
              <a:t>please</a:t>
            </a:r>
            <a:r>
              <a:rPr lang="de-DE" sz="1400" dirty="0" smtClean="0">
                <a:solidFill>
                  <a:srgbClr val="00B050"/>
                </a:solidFill>
              </a:rPr>
              <a:t> update </a:t>
            </a:r>
            <a:r>
              <a:rPr lang="de-DE" sz="1400" dirty="0" err="1" smtClean="0">
                <a:solidFill>
                  <a:srgbClr val="00B050"/>
                </a:solidFill>
              </a:rPr>
              <a:t>monthly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20243600">
            <a:off x="7576021" y="3305001"/>
            <a:ext cx="1152128" cy="840664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rgbClr val="00B050"/>
                </a:solidFill>
              </a:rPr>
              <a:t>please</a:t>
            </a:r>
            <a:r>
              <a:rPr lang="de-DE" sz="1400" dirty="0" smtClean="0">
                <a:solidFill>
                  <a:srgbClr val="00B050"/>
                </a:solidFill>
              </a:rPr>
              <a:t> update </a:t>
            </a:r>
            <a:r>
              <a:rPr lang="de-DE" sz="1400" dirty="0" err="1" smtClean="0">
                <a:solidFill>
                  <a:srgbClr val="00B050"/>
                </a:solidFill>
              </a:rPr>
              <a:t>monthly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12" y="225002"/>
            <a:ext cx="8605837" cy="69074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Supplier</a:t>
            </a:r>
            <a:r>
              <a:rPr lang="de-DE" dirty="0" smtClean="0">
                <a:solidFill>
                  <a:srgbClr val="00B0F0"/>
                </a:solidFill>
              </a:rPr>
              <a:t> Satus Report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tructure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36096" y="678462"/>
            <a:ext cx="2289729" cy="3888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example</a:t>
            </a:r>
            <a:r>
              <a:rPr lang="de-DE" kern="0" dirty="0" smtClean="0">
                <a:latin typeface="Calibri" panose="020F0502020204030204" pitchFamily="34" charset="0"/>
              </a:rPr>
              <a:t> HEBT </a:t>
            </a:r>
            <a:r>
              <a:rPr lang="de-DE" kern="0" dirty="0" err="1" smtClean="0">
                <a:latin typeface="Calibri" panose="020F0502020204030204" pitchFamily="34" charset="0"/>
              </a:rPr>
              <a:t>Vacuum</a:t>
            </a:r>
            <a:endParaRPr lang="de-DE" kern="0" dirty="0" smtClean="0">
              <a:latin typeface="Calibri" panose="020F0502020204030204" pitchFamily="34" charset="0"/>
            </a:endParaRP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121354"/>
            <a:ext cx="3900264" cy="5276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53733" y="1965427"/>
            <a:ext cx="3114211" cy="17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Summary: completed tasks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for last month &amp;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tasks planned for next month  </a:t>
            </a:r>
          </a:p>
        </p:txBody>
      </p:sp>
      <p:sp>
        <p:nvSpPr>
          <p:cNvPr id="10" name="Oval 9"/>
          <p:cNvSpPr/>
          <p:nvPr/>
        </p:nvSpPr>
        <p:spPr>
          <a:xfrm>
            <a:off x="197709" y="2204864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73600">
            <a:off x="1640903" y="3793149"/>
            <a:ext cx="1240467" cy="86662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rgbClr val="00B050"/>
                </a:solidFill>
              </a:rPr>
              <a:t>please</a:t>
            </a:r>
            <a:r>
              <a:rPr lang="de-DE" sz="1400" dirty="0" smtClean="0">
                <a:solidFill>
                  <a:srgbClr val="00B050"/>
                </a:solidFill>
              </a:rPr>
              <a:t> update </a:t>
            </a:r>
            <a:r>
              <a:rPr lang="de-DE" sz="1400" dirty="0" err="1" smtClean="0">
                <a:solidFill>
                  <a:srgbClr val="00B050"/>
                </a:solidFill>
              </a:rPr>
              <a:t>monthly</a:t>
            </a:r>
            <a:endParaRPr lang="en-US" sz="1400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78772" y="1520790"/>
            <a:ext cx="3866803" cy="4951733"/>
            <a:chOff x="5178772" y="1520790"/>
            <a:chExt cx="3866803" cy="49517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8772" y="1520790"/>
              <a:ext cx="3866803" cy="4951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 bwMode="auto">
            <a:xfrm rot="20312666">
              <a:off x="6279877" y="3827663"/>
              <a:ext cx="1676499" cy="393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46800" tIns="90000" rIns="46800" bIns="90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b="1" kern="0" dirty="0" err="1" smtClean="0">
                  <a:latin typeface="Calibri" panose="020F0502020204030204" pitchFamily="34" charset="0"/>
                </a:rPr>
                <a:t>example</a:t>
              </a:r>
              <a:r>
                <a:rPr lang="de-DE" sz="1200" b="1" kern="0" dirty="0" smtClean="0">
                  <a:latin typeface="Calibri" panose="020F0502020204030204" pitchFamily="34" charset="0"/>
                </a:rPr>
                <a:t> </a:t>
              </a:r>
              <a:r>
                <a:rPr lang="de-DE" sz="1200" b="1" kern="0" dirty="0" err="1" smtClean="0">
                  <a:latin typeface="Calibri" panose="020F0502020204030204" pitchFamily="34" charset="0"/>
                </a:rPr>
                <a:t>from</a:t>
              </a:r>
              <a:r>
                <a:rPr lang="de-DE" sz="1200" b="1" kern="0" dirty="0" smtClean="0">
                  <a:latin typeface="Calibri" panose="020F0502020204030204" pitchFamily="34" charset="0"/>
                </a:rPr>
                <a:t> SIS100</a:t>
              </a:r>
              <a:endParaRPr lang="en-US" sz="1200" b="1" kern="0" dirty="0" smtClean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9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 bwMode="auto">
          <a:xfrm>
            <a:off x="-252536" y="2238863"/>
            <a:ext cx="7920880" cy="39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03300" indent="-285750">
              <a:buFont typeface="Wingdings" panose="05000000000000000000" pitchFamily="2" charset="2"/>
              <a:buChar char="§"/>
            </a:pPr>
            <a:r>
              <a:rPr lang="de-DE" kern="0" dirty="0">
                <a:latin typeface="Calibri" panose="020F0502020204030204" pitchFamily="34" charset="0"/>
              </a:rPr>
              <a:t>High </a:t>
            </a:r>
            <a:r>
              <a:rPr lang="de-DE" kern="0" dirty="0" err="1">
                <a:latin typeface="Calibri" panose="020F0502020204030204" pitchFamily="34" charset="0"/>
              </a:rPr>
              <a:t>quantity</a:t>
            </a:r>
            <a:r>
              <a:rPr lang="de-DE" kern="0" dirty="0">
                <a:latin typeface="Calibri" panose="020F0502020204030204" pitchFamily="34" charset="0"/>
              </a:rPr>
              <a:t> </a:t>
            </a:r>
            <a:r>
              <a:rPr lang="de-DE" kern="0" dirty="0" err="1">
                <a:latin typeface="Calibri" panose="020F0502020204030204" pitchFamily="34" charset="0"/>
              </a:rPr>
              <a:t>of</a:t>
            </a:r>
            <a:r>
              <a:rPr lang="de-DE" kern="0" dirty="0">
                <a:latin typeface="Calibri" panose="020F0502020204030204" pitchFamily="34" charset="0"/>
              </a:rPr>
              <a:t> </a:t>
            </a:r>
            <a:r>
              <a:rPr lang="de-DE" kern="0" dirty="0" err="1">
                <a:latin typeface="Calibri" panose="020F0502020204030204" pitchFamily="34" charset="0"/>
              </a:rPr>
              <a:t>components</a:t>
            </a:r>
            <a:r>
              <a:rPr lang="de-DE" kern="0" dirty="0">
                <a:latin typeface="Calibri" panose="020F0502020204030204" pitchFamily="34" charset="0"/>
              </a:rPr>
              <a:t> will </a:t>
            </a:r>
            <a:r>
              <a:rPr lang="de-DE" kern="0" dirty="0" err="1">
                <a:latin typeface="Calibri" panose="020F0502020204030204" pitchFamily="34" charset="0"/>
              </a:rPr>
              <a:t>be</a:t>
            </a:r>
            <a:r>
              <a:rPr lang="de-DE" kern="0" dirty="0">
                <a:latin typeface="Calibri" panose="020F0502020204030204" pitchFamily="34" charset="0"/>
              </a:rPr>
              <a:t> </a:t>
            </a:r>
            <a:r>
              <a:rPr lang="de-DE" kern="0" dirty="0" err="1">
                <a:latin typeface="Calibri" panose="020F0502020204030204" pitchFamily="34" charset="0"/>
              </a:rPr>
              <a:t>delivered</a:t>
            </a:r>
            <a:r>
              <a:rPr lang="de-DE" kern="0" dirty="0">
                <a:latin typeface="Calibri" panose="020F0502020204030204" pitchFamily="34" charset="0"/>
              </a:rPr>
              <a:t> </a:t>
            </a:r>
            <a:r>
              <a:rPr lang="de-DE" kern="0" dirty="0" err="1">
                <a:latin typeface="Calibri" panose="020F0502020204030204" pitchFamily="34" charset="0"/>
              </a:rPr>
              <a:t>by</a:t>
            </a:r>
            <a:r>
              <a:rPr lang="de-DE" kern="0" dirty="0">
                <a:latin typeface="Calibri" panose="020F0502020204030204" pitchFamily="34" charset="0"/>
              </a:rPr>
              <a:t> BINP </a:t>
            </a:r>
            <a:r>
              <a:rPr lang="de-DE" kern="0" dirty="0" err="1">
                <a:latin typeface="Calibri" panose="020F0502020204030204" pitchFamily="34" charset="0"/>
              </a:rPr>
              <a:t>to</a:t>
            </a:r>
            <a:r>
              <a:rPr lang="de-DE" kern="0" dirty="0">
                <a:latin typeface="Calibri" panose="020F0502020204030204" pitchFamily="34" charset="0"/>
              </a:rPr>
              <a:t> </a:t>
            </a:r>
            <a:r>
              <a:rPr lang="de-DE" kern="0" dirty="0" smtClean="0">
                <a:latin typeface="Calibri" panose="020F0502020204030204" pitchFamily="34" charset="0"/>
              </a:rPr>
              <a:t>FAIR</a:t>
            </a:r>
          </a:p>
          <a:p>
            <a:pPr marL="1003300" indent="-285750">
              <a:buFont typeface="Wingdings" panose="05000000000000000000" pitchFamily="2" charset="2"/>
              <a:buChar char="§"/>
            </a:pPr>
            <a:endParaRPr lang="de-DE" kern="0" dirty="0" smtClean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r>
              <a:rPr lang="en-US" kern="0" dirty="0" smtClean="0">
                <a:latin typeface="Calibri" panose="020F0502020204030204" pitchFamily="34" charset="0"/>
              </a:rPr>
              <a:t>In </a:t>
            </a:r>
            <a:r>
              <a:rPr lang="en-US" kern="0" dirty="0">
                <a:latin typeface="Calibri" panose="020F0502020204030204" pitchFamily="34" charset="0"/>
              </a:rPr>
              <a:t>the coming months the delivery volume will increase </a:t>
            </a:r>
            <a:r>
              <a:rPr lang="en-US" kern="0" dirty="0" smtClean="0">
                <a:latin typeface="Calibri" panose="020F0502020204030204" pitchFamily="34" charset="0"/>
              </a:rPr>
              <a:t>continuously</a:t>
            </a:r>
          </a:p>
          <a:p>
            <a:pPr marL="1003300" indent="-285750">
              <a:buFont typeface="Wingdings" panose="05000000000000000000" pitchFamily="2" charset="2"/>
              <a:buChar char="§"/>
            </a:pPr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r>
              <a:rPr lang="de-DE" kern="0" dirty="0" err="1" smtClean="0">
                <a:latin typeface="Calibri" panose="020F0502020204030204" pitchFamily="34" charset="0"/>
              </a:rPr>
              <a:t>Logistics</a:t>
            </a:r>
            <a:r>
              <a:rPr lang="de-DE" kern="0" dirty="0" smtClean="0">
                <a:latin typeface="Calibri" panose="020F0502020204030204" pitchFamily="34" charset="0"/>
              </a:rPr>
              <a:t> at FAIR </a:t>
            </a:r>
            <a:r>
              <a:rPr lang="de-DE" kern="0" dirty="0" err="1" smtClean="0">
                <a:latin typeface="Calibri" panose="020F0502020204030204" pitchFamily="34" charset="0"/>
              </a:rPr>
              <a:t>needs</a:t>
            </a:r>
            <a:r>
              <a:rPr lang="de-DE" kern="0" dirty="0" smtClean="0">
                <a:latin typeface="Calibri" panose="020F0502020204030204" pitchFamily="34" charset="0"/>
              </a:rPr>
              <a:t> high </a:t>
            </a:r>
            <a:r>
              <a:rPr lang="de-DE" kern="0" dirty="0" err="1" smtClean="0">
                <a:latin typeface="Calibri" panose="020F0502020204030204" pitchFamily="34" charset="0"/>
              </a:rPr>
              <a:t>quality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data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for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coordinated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transport</a:t>
            </a:r>
            <a:r>
              <a:rPr lang="de-DE" kern="0" dirty="0" smtClean="0">
                <a:latin typeface="Calibri" panose="020F0502020204030204" pitchFamily="34" charset="0"/>
              </a:rPr>
              <a:t>/</a:t>
            </a:r>
            <a:r>
              <a:rPr lang="de-DE" kern="0" dirty="0" err="1" smtClean="0">
                <a:latin typeface="Calibri" panose="020F0502020204030204" pitchFamily="34" charset="0"/>
              </a:rPr>
              <a:t>storage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endParaRPr lang="de-DE" kern="0" dirty="0">
              <a:latin typeface="Calibri" panose="020F0502020204030204" pitchFamily="34" charset="0"/>
            </a:endParaRPr>
          </a:p>
          <a:p>
            <a:pPr marL="717550"/>
            <a:r>
              <a:rPr lang="de-DE" kern="0" dirty="0" smtClean="0">
                <a:latin typeface="Calibri" panose="020F0502020204030204" pitchFamily="34" charset="0"/>
              </a:rPr>
              <a:t>      </a:t>
            </a:r>
            <a:r>
              <a:rPr lang="de-DE" kern="0" dirty="0" err="1" smtClean="0">
                <a:latin typeface="Calibri" panose="020F0502020204030204" pitchFamily="34" charset="0"/>
              </a:rPr>
              <a:t>and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installation</a:t>
            </a:r>
            <a:endParaRPr lang="de-DE" kern="0" dirty="0" smtClean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r>
              <a:rPr lang="de-DE" kern="0" dirty="0" smtClean="0">
                <a:latin typeface="Calibri" panose="020F0502020204030204" pitchFamily="34" charset="0"/>
              </a:rPr>
              <a:t>Critical </a:t>
            </a:r>
            <a:r>
              <a:rPr lang="de-DE" kern="0" dirty="0" err="1" smtClean="0">
                <a:latin typeface="Calibri" panose="020F0502020204030204" pitchFamily="34" charset="0"/>
              </a:rPr>
              <a:t>path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definition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and</a:t>
            </a:r>
            <a:r>
              <a:rPr lang="de-DE" kern="0" dirty="0" smtClean="0">
                <a:latin typeface="Calibri" panose="020F0502020204030204" pitchFamily="34" charset="0"/>
              </a:rPr>
              <a:t> update </a:t>
            </a:r>
            <a:r>
              <a:rPr lang="de-DE" kern="0" dirty="0" err="1" smtClean="0">
                <a:latin typeface="Calibri" panose="020F0502020204030204" pitchFamily="34" charset="0"/>
              </a:rPr>
              <a:t>using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the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status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reports</a:t>
            </a:r>
            <a:endParaRPr lang="de-DE" kern="0" dirty="0" smtClean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r>
              <a:rPr lang="de-DE" kern="0" dirty="0" smtClean="0">
                <a:latin typeface="Calibri" panose="020F0502020204030204" pitchFamily="34" charset="0"/>
              </a:rPr>
              <a:t>Cashflow </a:t>
            </a:r>
            <a:r>
              <a:rPr lang="de-DE" kern="0" dirty="0" err="1" smtClean="0">
                <a:latin typeface="Calibri" panose="020F0502020204030204" pitchFamily="34" charset="0"/>
              </a:rPr>
              <a:t>planning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for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the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next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years</a:t>
            </a:r>
            <a:endParaRPr lang="de-DE" kern="0" dirty="0" smtClean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r>
              <a:rPr lang="de-DE" kern="0" dirty="0" err="1" smtClean="0">
                <a:latin typeface="Calibri" panose="020F0502020204030204" pitchFamily="34" charset="0"/>
              </a:rPr>
              <a:t>Coordinate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and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provide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resources</a:t>
            </a:r>
            <a:r>
              <a:rPr lang="de-DE" kern="0" dirty="0" smtClean="0">
                <a:latin typeface="Calibri" panose="020F0502020204030204" pitchFamily="34" charset="0"/>
              </a:rPr>
              <a:t> (personal/</a:t>
            </a:r>
            <a:r>
              <a:rPr lang="de-DE" kern="0" dirty="0" err="1" smtClean="0">
                <a:latin typeface="Calibri" panose="020F0502020204030204" pitchFamily="34" charset="0"/>
              </a:rPr>
              <a:t>work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areas</a:t>
            </a:r>
            <a:r>
              <a:rPr lang="de-DE" kern="0" dirty="0" smtClean="0">
                <a:latin typeface="Calibri" panose="020F0502020204030204" pitchFamily="34" charset="0"/>
              </a:rPr>
              <a:t>/</a:t>
            </a:r>
            <a:r>
              <a:rPr lang="de-DE" kern="0" dirty="0" err="1" smtClean="0">
                <a:latin typeface="Calibri" panose="020F0502020204030204" pitchFamily="34" charset="0"/>
              </a:rPr>
              <a:t>equipment</a:t>
            </a:r>
            <a:r>
              <a:rPr lang="de-DE" kern="0" dirty="0" smtClean="0">
                <a:latin typeface="Calibri" panose="020F0502020204030204" pitchFamily="34" charset="0"/>
              </a:rPr>
              <a:t>) </a:t>
            </a:r>
            <a:r>
              <a:rPr lang="de-DE" kern="0" dirty="0" err="1" smtClean="0">
                <a:latin typeface="Calibri" panose="020F0502020204030204" pitchFamily="34" charset="0"/>
              </a:rPr>
              <a:t>for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installation</a:t>
            </a:r>
            <a:endParaRPr lang="de-DE" kern="0" dirty="0" smtClean="0">
              <a:latin typeface="Calibri" panose="020F0502020204030204" pitchFamily="34" charset="0"/>
            </a:endParaRPr>
          </a:p>
          <a:p>
            <a:pPr marL="717550"/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§"/>
            </a:pPr>
            <a:r>
              <a:rPr lang="de-DE" kern="0" dirty="0" err="1" smtClean="0">
                <a:latin typeface="Calibri" panose="020F0502020204030204" pitchFamily="34" charset="0"/>
              </a:rPr>
              <a:t>Ensure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that</a:t>
            </a:r>
            <a:r>
              <a:rPr lang="de-DE" kern="0" dirty="0" smtClean="0">
                <a:latin typeface="Calibri" panose="020F0502020204030204" pitchFamily="34" charset="0"/>
              </a:rPr>
              <a:t> all </a:t>
            </a:r>
            <a:r>
              <a:rPr lang="de-DE" kern="0" dirty="0" err="1" smtClean="0">
                <a:latin typeface="Calibri" panose="020F0502020204030204" pitchFamily="34" charset="0"/>
              </a:rPr>
              <a:t>components</a:t>
            </a:r>
            <a:r>
              <a:rPr lang="de-DE" kern="0" dirty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are</a:t>
            </a:r>
            <a:r>
              <a:rPr lang="de-DE" kern="0" dirty="0" smtClean="0">
                <a:latin typeface="Calibri" panose="020F0502020204030204" pitchFamily="34" charset="0"/>
              </a:rPr>
              <a:t> at FAIR </a:t>
            </a:r>
            <a:r>
              <a:rPr lang="de-DE" kern="0" dirty="0" err="1" smtClean="0">
                <a:latin typeface="Calibri" panose="020F0502020204030204" pitchFamily="34" charset="0"/>
              </a:rPr>
              <a:t>when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needed</a:t>
            </a:r>
            <a:endParaRPr lang="de-DE" kern="0" dirty="0" smtClean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Ø"/>
            </a:pPr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Ø"/>
            </a:pPr>
            <a:endParaRPr lang="de-DE" kern="0" dirty="0" smtClean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Ø"/>
            </a:pPr>
            <a:endParaRPr lang="de-DE" kern="0" dirty="0">
              <a:latin typeface="Calibri" panose="020F0502020204030204" pitchFamily="34" charset="0"/>
            </a:endParaRPr>
          </a:p>
          <a:p>
            <a:pPr marL="1003300" indent="-285750">
              <a:buFont typeface="Wingdings" panose="05000000000000000000" pitchFamily="2" charset="2"/>
              <a:buChar char="Ø"/>
            </a:pPr>
            <a:endParaRPr lang="en-US" kern="0" dirty="0" smtClean="0">
              <a:latin typeface="Calibri" panose="020F0502020204030204" pitchFamily="34" charset="0"/>
            </a:endParaRPr>
          </a:p>
          <a:p>
            <a:pPr indent="628650"/>
            <a:endParaRPr lang="de-DE" sz="1200" kern="0" dirty="0" smtClean="0">
              <a:latin typeface="Calibri" panose="020F0502020204030204" pitchFamily="34" charset="0"/>
            </a:endParaRPr>
          </a:p>
          <a:p>
            <a:pPr indent="628650"/>
            <a:endParaRPr lang="de-DE" sz="1200" kern="0" dirty="0">
              <a:latin typeface="Calibri" panose="020F0502020204030204" pitchFamily="34" charset="0"/>
            </a:endParaRPr>
          </a:p>
          <a:p>
            <a:r>
              <a:rPr lang="de-DE" kern="0" dirty="0" smtClean="0">
                <a:latin typeface="Calibri" panose="020F0502020204030204" pitchFamily="34" charset="0"/>
              </a:rPr>
              <a:t>	</a:t>
            </a:r>
            <a:endParaRPr lang="en-US" kern="0" dirty="0" smtClean="0">
              <a:latin typeface="Calibri" panose="020F0502020204030204" pitchFamily="34" charset="0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	</a:t>
            </a: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1399" y="370200"/>
            <a:ext cx="8605837" cy="4905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Summary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902149" y="1412775"/>
            <a:ext cx="30243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b="1" kern="0" dirty="0" err="1" smtClean="0">
                <a:latin typeface="Calibri" panose="020F0502020204030204" pitchFamily="34" charset="0"/>
              </a:rPr>
              <a:t>Why</a:t>
            </a:r>
            <a:r>
              <a:rPr lang="de-DE" sz="2000" b="1" kern="0" dirty="0" smtClean="0">
                <a:latin typeface="Calibri" panose="020F0502020204030204" pitchFamily="34" charset="0"/>
              </a:rPr>
              <a:t> </a:t>
            </a:r>
            <a:r>
              <a:rPr lang="de-DE" sz="2000" b="1" kern="0" dirty="0" err="1" smtClean="0">
                <a:latin typeface="Calibri" panose="020F0502020204030204" pitchFamily="34" charset="0"/>
              </a:rPr>
              <a:t>is</a:t>
            </a:r>
            <a:r>
              <a:rPr lang="de-DE" sz="2000" b="1" kern="0" dirty="0" smtClean="0">
                <a:latin typeface="Calibri" panose="020F0502020204030204" pitchFamily="34" charset="0"/>
              </a:rPr>
              <a:t> all </a:t>
            </a:r>
            <a:r>
              <a:rPr lang="de-DE" sz="2000" b="1" kern="0" dirty="0" err="1" smtClean="0">
                <a:latin typeface="Calibri" panose="020F0502020204030204" pitchFamily="34" charset="0"/>
              </a:rPr>
              <a:t>this</a:t>
            </a:r>
            <a:r>
              <a:rPr lang="de-DE" sz="2000" b="1" kern="0" dirty="0" smtClean="0">
                <a:latin typeface="Calibri" panose="020F0502020204030204" pitchFamily="34" charset="0"/>
              </a:rPr>
              <a:t> </a:t>
            </a:r>
            <a:r>
              <a:rPr lang="de-DE" sz="2000" b="1" kern="0" dirty="0" err="1" smtClean="0">
                <a:latin typeface="Calibri" panose="020F0502020204030204" pitchFamily="34" charset="0"/>
              </a:rPr>
              <a:t>important</a:t>
            </a:r>
            <a:r>
              <a:rPr lang="de-DE" sz="2000" b="1" kern="0" dirty="0" smtClean="0">
                <a:latin typeface="Calibri" panose="020F0502020204030204" pitchFamily="34" charset="0"/>
              </a:rPr>
              <a:t>?</a:t>
            </a:r>
            <a:endParaRPr lang="en-US" sz="2000" b="1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8394"/>
            <a:ext cx="4591739" cy="30366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008" y="1793836"/>
            <a:ext cx="4320480" cy="14401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 team work further 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976"/>
            <a:ext cx="9144000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 bwMode="auto">
          <a:xfrm>
            <a:off x="140039" y="1158998"/>
            <a:ext cx="836200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kern="0" dirty="0" smtClean="0">
                <a:latin typeface="Calibri" panose="020F0502020204030204" pitchFamily="34" charset="0"/>
              </a:rPr>
              <a:t>Define list of components for detailed 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      supplier tracking &amp; expediting status report</a:t>
            </a:r>
          </a:p>
          <a:p>
            <a:r>
              <a:rPr lang="de-DE" kern="0" dirty="0" smtClean="0">
                <a:latin typeface="Calibri" panose="020F0502020204030204" pitchFamily="34" charset="0"/>
              </a:rPr>
              <a:t>      </a:t>
            </a:r>
            <a:endParaRPr lang="de-DE" sz="1400" kern="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kern="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kern="0" dirty="0" smtClean="0">
                <a:latin typeface="Calibri" panose="020F0502020204030204" pitchFamily="34" charset="0"/>
              </a:rPr>
              <a:t>create subproject dashboard overview </a:t>
            </a:r>
          </a:p>
          <a:p>
            <a:r>
              <a:rPr lang="de-DE" kern="0" dirty="0" smtClean="0">
                <a:latin typeface="Calibri" panose="020F0502020204030204" pitchFamily="34" charset="0"/>
              </a:rPr>
              <a:t>      </a:t>
            </a:r>
            <a:endParaRPr lang="de-DE" sz="1200" kern="0" dirty="0" smtClean="0">
              <a:latin typeface="Calibri" panose="020F0502020204030204" pitchFamily="34" charset="0"/>
            </a:endParaRPr>
          </a:p>
          <a:p>
            <a:endParaRPr lang="de-DE" sz="1200" kern="0" dirty="0">
              <a:latin typeface="Calibri" panose="020F0502020204030204" pitchFamily="34" charset="0"/>
            </a:endParaRPr>
          </a:p>
          <a:p>
            <a:endParaRPr lang="de-DE" sz="1200" kern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kern="0" dirty="0" smtClean="0">
                <a:latin typeface="Calibri" panose="020F0502020204030204" pitchFamily="34" charset="0"/>
              </a:rPr>
              <a:t>Template preparation</a:t>
            </a:r>
          </a:p>
          <a:p>
            <a:r>
              <a:rPr lang="en-US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    </a:t>
            </a:r>
            <a:endParaRPr lang="en-US" sz="800" kern="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00" kern="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400" kern="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000" kern="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kern="0" dirty="0" smtClean="0">
                <a:latin typeface="Calibri" panose="020F0502020204030204" pitchFamily="34" charset="0"/>
              </a:rPr>
              <a:t>Contact BINP </a:t>
            </a:r>
          </a:p>
          <a:p>
            <a:r>
              <a:rPr lang="en-US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    </a:t>
            </a:r>
            <a:endParaRPr lang="de-DE" sz="1000" kern="0" dirty="0" smtClean="0">
              <a:latin typeface="Calibri" panose="020F0502020204030204" pitchFamily="34" charset="0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	</a:t>
            </a: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1399" y="370200"/>
            <a:ext cx="8605837" cy="49053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mplementation steps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42" y="3388278"/>
            <a:ext cx="4679630" cy="198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693133" y="5696633"/>
            <a:ext cx="5442368" cy="445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FAIR </a:t>
            </a:r>
            <a:r>
              <a:rPr lang="en-US" kern="0" dirty="0">
                <a:solidFill>
                  <a:schemeClr val="tx1"/>
                </a:solidFill>
                <a:latin typeface="Calibri" panose="020F0502020204030204" pitchFamily="34" charset="0"/>
              </a:rPr>
              <a:t>receives monthly status reports from every supplier</a:t>
            </a:r>
            <a:endParaRPr lang="en-US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68" y="1210101"/>
            <a:ext cx="4356224" cy="17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1399" y="370200"/>
            <a:ext cx="8605837" cy="490538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Top </a:t>
            </a:r>
            <a:r>
              <a:rPr lang="de-DE" dirty="0" err="1" smtClean="0">
                <a:solidFill>
                  <a:srgbClr val="00B0F0"/>
                </a:solidFill>
              </a:rPr>
              <a:t>level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overview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dashboard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for</a:t>
            </a:r>
            <a:r>
              <a:rPr lang="de-DE" dirty="0" smtClean="0">
                <a:solidFill>
                  <a:srgbClr val="00B0F0"/>
                </a:solidFill>
              </a:rPr>
              <a:t> FAIR </a:t>
            </a:r>
            <a:r>
              <a:rPr lang="de-DE" dirty="0" err="1" smtClean="0">
                <a:solidFill>
                  <a:srgbClr val="00B0F0"/>
                </a:solidFill>
              </a:rPr>
              <a:t>management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980728"/>
            <a:ext cx="8819308" cy="1296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>
              <a:buClr>
                <a:srgbClr val="00B0F0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u="sng" dirty="0" smtClean="0">
                <a:solidFill>
                  <a:schemeClr val="tx1"/>
                </a:solidFill>
              </a:rPr>
              <a:t>components dashboard overview </a:t>
            </a:r>
            <a:r>
              <a:rPr lang="en-US" sz="1600" dirty="0" smtClean="0">
                <a:solidFill>
                  <a:schemeClr val="tx1"/>
                </a:solidFill>
              </a:rPr>
              <a:t>is a summary of all suppliers reports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7" y="2396861"/>
            <a:ext cx="8803263" cy="36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12" y="225002"/>
            <a:ext cx="8605837" cy="69074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Supplier</a:t>
            </a:r>
            <a:r>
              <a:rPr lang="de-DE" dirty="0" smtClean="0">
                <a:solidFill>
                  <a:srgbClr val="00B0F0"/>
                </a:solidFill>
              </a:rPr>
              <a:t> Satus Report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tructure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44548" y="4526273"/>
            <a:ext cx="8332613" cy="148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b="1" kern="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Step</a:t>
            </a:r>
            <a:r>
              <a:rPr lang="de-DE" b="1" kern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2:</a:t>
            </a:r>
          </a:p>
          <a:p>
            <a:endParaRPr lang="de-DE" kern="0" dirty="0" smtClean="0">
              <a:latin typeface="Calibri" panose="020F0502020204030204" pitchFamily="34" charset="0"/>
            </a:endParaRPr>
          </a:p>
          <a:p>
            <a:r>
              <a:rPr lang="de-DE" kern="0" dirty="0" smtClean="0">
                <a:latin typeface="Calibri" panose="020F0502020204030204" pitchFamily="34" charset="0"/>
              </a:rPr>
              <a:t>Third </a:t>
            </a:r>
            <a:r>
              <a:rPr lang="de-DE" kern="0" dirty="0" err="1" smtClean="0">
                <a:latin typeface="Calibri" panose="020F0502020204030204" pitchFamily="34" charset="0"/>
              </a:rPr>
              <a:t>sheet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</a:p>
          <a:p>
            <a:r>
              <a:rPr lang="de-DE" kern="0" dirty="0" smtClean="0">
                <a:latin typeface="Calibri" panose="020F0502020204030204" pitchFamily="34" charset="0"/>
              </a:rPr>
              <a:t>„</a:t>
            </a:r>
            <a:r>
              <a:rPr lang="de-DE" kern="0" dirty="0" err="1" smtClean="0">
                <a:latin typeface="Calibri" panose="020F0502020204030204" pitchFamily="34" charset="0"/>
              </a:rPr>
              <a:t>Component</a:t>
            </a:r>
            <a:r>
              <a:rPr lang="de-DE" kern="0" dirty="0" smtClean="0">
                <a:latin typeface="Calibri" panose="020F0502020204030204" pitchFamily="34" charset="0"/>
              </a:rPr>
              <a:t> Dashboards“</a:t>
            </a:r>
          </a:p>
          <a:p>
            <a:endParaRPr lang="de-DE" kern="0" dirty="0">
              <a:latin typeface="Calibri" panose="020F0502020204030204" pitchFamily="34" charset="0"/>
            </a:endParaRPr>
          </a:p>
          <a:p>
            <a:r>
              <a:rPr lang="de-DE" kern="0" dirty="0" err="1" smtClean="0">
                <a:latin typeface="Calibri" panose="020F0502020204030204" pitchFamily="34" charset="0"/>
              </a:rPr>
              <a:t>To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be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updated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monthly</a:t>
            </a:r>
            <a:r>
              <a:rPr lang="de-DE" kern="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de-DE" kern="0" dirty="0" err="1" smtClean="0">
                <a:latin typeface="Calibri" panose="020F0502020204030204" pitchFamily="34" charset="0"/>
              </a:rPr>
              <a:t>Detailed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steps</a:t>
            </a:r>
            <a:r>
              <a:rPr lang="de-DE" kern="0" dirty="0" smtClean="0">
                <a:latin typeface="Calibri" panose="020F0502020204030204" pitchFamily="34" charset="0"/>
              </a:rPr>
              <a:t> in </a:t>
            </a:r>
            <a:r>
              <a:rPr lang="de-DE" kern="0" dirty="0" err="1" smtClean="0">
                <a:latin typeface="Calibri" panose="020F0502020204030204" pitchFamily="34" charset="0"/>
              </a:rPr>
              <a:t>the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</a:p>
          <a:p>
            <a:r>
              <a:rPr lang="de-DE" kern="0" dirty="0" err="1" smtClean="0">
                <a:latin typeface="Calibri" panose="020F0502020204030204" pitchFamily="34" charset="0"/>
              </a:rPr>
              <a:t>production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phase</a:t>
            </a:r>
            <a:r>
              <a:rPr lang="de-DE" kern="0" dirty="0" smtClean="0">
                <a:latin typeface="Calibri" panose="020F0502020204030204" pitchFamily="34" charset="0"/>
              </a:rPr>
              <a:t>.</a:t>
            </a: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36096" y="678462"/>
            <a:ext cx="2289729" cy="3888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example</a:t>
            </a:r>
            <a:r>
              <a:rPr lang="de-DE" kern="0" dirty="0" smtClean="0">
                <a:latin typeface="Calibri" panose="020F0502020204030204" pitchFamily="34" charset="0"/>
              </a:rPr>
              <a:t> HEBT </a:t>
            </a:r>
            <a:r>
              <a:rPr lang="de-DE" kern="0" dirty="0" err="1" smtClean="0">
                <a:latin typeface="Calibri" panose="020F0502020204030204" pitchFamily="34" charset="0"/>
              </a:rPr>
              <a:t>Vacuum</a:t>
            </a:r>
            <a:endParaRPr lang="de-DE" kern="0" dirty="0" smtClean="0">
              <a:latin typeface="Calibri" panose="020F0502020204030204" pitchFamily="34" charset="0"/>
            </a:endParaRP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2" y="678462"/>
            <a:ext cx="8778576" cy="4892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4168" y="2420888"/>
            <a:ext cx="2945928" cy="24476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 bwMode="auto">
          <a:xfrm>
            <a:off x="483846" y="1417696"/>
            <a:ext cx="8424936" cy="48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buFont typeface="Wingdings" panose="05000000000000000000" pitchFamily="2" charset="2"/>
              <a:buChar char="§"/>
              <a:defRPr sz="20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marL="742950" lvl="1" indent="-285750">
              <a:buFont typeface="Wingdings" panose="05000000000000000000" pitchFamily="2" charset="2"/>
              <a:buChar char="§"/>
              <a:defRPr sz="2000" i="1">
                <a:solidFill>
                  <a:prstClr val="black"/>
                </a:solidFill>
                <a:latin typeface="Arial"/>
              </a:defRPr>
            </a:lvl2pPr>
            <a:lvl3pPr marL="742950" lvl="2" indent="-285750">
              <a:buFont typeface="Wingdings" panose="05000000000000000000" pitchFamily="2" charset="2"/>
              <a:buChar char="§"/>
              <a:defRPr sz="20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3pPr>
            <a:lvl4pPr marL="1657350" lvl="3" indent="-285750">
              <a:buFont typeface="Wingdings" panose="05000000000000000000" pitchFamily="2" charset="2"/>
              <a:buChar char="§"/>
              <a:defRPr sz="2000" i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4pPr>
          </a:lstStyle>
          <a:p>
            <a:pPr marL="457200" lvl="2" indent="0">
              <a:buNone/>
            </a:pPr>
            <a:endParaRPr lang="de-DE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9900"/>
                </a:solidFill>
              </a:rPr>
              <a:t>Supplier Report &amp; Dashboard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lvl="1"/>
            <a:r>
              <a:rPr lang="en-US" dirty="0">
                <a:solidFill>
                  <a:srgbClr val="00B0F0"/>
                </a:solidFill>
              </a:rPr>
              <a:t>Project steering &amp; tracking </a:t>
            </a:r>
            <a:r>
              <a:rPr lang="en-US" dirty="0" smtClean="0">
                <a:solidFill>
                  <a:srgbClr val="00B0F0"/>
                </a:solidFill>
              </a:rPr>
              <a:t>process </a:t>
            </a:r>
            <a:r>
              <a:rPr lang="en-US" dirty="0">
                <a:solidFill>
                  <a:srgbClr val="00B0F0"/>
                </a:solidFill>
              </a:rPr>
              <a:t>overview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Components status tracking</a:t>
            </a: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8785157"/>
              </p:ext>
            </p:extLst>
          </p:nvPr>
        </p:nvGraphicFramePr>
        <p:xfrm>
          <a:off x="303213" y="476672"/>
          <a:ext cx="885666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50" y="382630"/>
            <a:ext cx="8605837" cy="4905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Project steering &amp; tracking process overview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72" y="4221088"/>
            <a:ext cx="8616963" cy="665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reporting data bank for planning = MS Project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13072" y="4926636"/>
            <a:ext cx="3240360" cy="146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Input </a:t>
            </a:r>
            <a:r>
              <a:rPr lang="en-US" sz="1400" dirty="0" smtClean="0">
                <a:solidFill>
                  <a:schemeClr val="tx1"/>
                </a:solidFill>
              </a:rPr>
              <a:t>for </a:t>
            </a:r>
            <a:r>
              <a:rPr lang="en-US" sz="1400" dirty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eporting: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progress reporting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critical </a:t>
            </a:r>
            <a:r>
              <a:rPr lang="en-US" sz="1400" dirty="0">
                <a:solidFill>
                  <a:schemeClr val="tx1"/>
                </a:solidFill>
              </a:rPr>
              <a:t>path </a:t>
            </a:r>
            <a:r>
              <a:rPr lang="en-US" sz="1400" dirty="0" smtClean="0">
                <a:solidFill>
                  <a:schemeClr val="tx1"/>
                </a:solidFill>
              </a:rPr>
              <a:t>analysis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project prognosis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resource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planning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cost planning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7348" y="4926636"/>
            <a:ext cx="3158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Input for </a:t>
            </a:r>
            <a:r>
              <a:rPr lang="en-US" sz="1400" b="1" u="sng" dirty="0" smtClean="0"/>
              <a:t>logistics and installation</a:t>
            </a:r>
            <a:r>
              <a:rPr lang="en-US" sz="1400" dirty="0" smtClean="0"/>
              <a:t>: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coordination of the delivery/storage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dirty="0" err="1" smtClean="0"/>
              <a:t>coordination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installation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313072" y="2708920"/>
            <a:ext cx="1594632" cy="1123750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procurement tracking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&amp; expediting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20752" y="2708920"/>
            <a:ext cx="3024336" cy="1123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components </a:t>
            </a:r>
            <a:endParaRPr lang="en-US" dirty="0" smtClean="0"/>
          </a:p>
          <a:p>
            <a:pPr lvl="0" algn="ctr"/>
            <a:r>
              <a:rPr lang="en-US" dirty="0" smtClean="0"/>
              <a:t>status </a:t>
            </a:r>
            <a:r>
              <a:rPr lang="en-US" dirty="0"/>
              <a:t>tracking </a:t>
            </a:r>
          </a:p>
          <a:p>
            <a:pPr lvl="0" algn="ctr"/>
            <a:r>
              <a:rPr lang="de-DE" dirty="0" smtClean="0"/>
              <a:t>M8-M10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754688" y="2708920"/>
            <a:ext cx="1697632" cy="1123750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pre - &amp; installation  </a:t>
            </a:r>
            <a:endParaRPr lang="en-US" dirty="0" smtClean="0"/>
          </a:p>
          <a:p>
            <a:pPr lvl="0" algn="ctr"/>
            <a:r>
              <a:rPr lang="de-DE" dirty="0" err="1" smtClean="0"/>
              <a:t>status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740352" y="2708920"/>
            <a:ext cx="1189683" cy="1123750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dirty="0" err="1" smtClean="0"/>
              <a:t>tbd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3071" y="4221088"/>
            <a:ext cx="8616963" cy="21602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50" y="356460"/>
            <a:ext cx="8605837" cy="490538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B0F0"/>
                </a:solidFill>
              </a:rPr>
              <a:t>Components </a:t>
            </a:r>
            <a:r>
              <a:rPr lang="en-US" dirty="0">
                <a:solidFill>
                  <a:srgbClr val="00B0F0"/>
                </a:solidFill>
              </a:rPr>
              <a:t>status tracking </a:t>
            </a:r>
            <a:r>
              <a:rPr lang="de-DE" dirty="0" smtClean="0">
                <a:solidFill>
                  <a:srgbClr val="00B0F0"/>
                </a:solidFill>
              </a:rPr>
              <a:t>M8-M10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27984" y="1187492"/>
            <a:ext cx="4483617" cy="663553"/>
            <a:chOff x="1969154" y="108509"/>
            <a:chExt cx="3239608" cy="463465"/>
          </a:xfrm>
          <a:solidFill>
            <a:srgbClr val="FF00FF"/>
          </a:solidFill>
        </p:grpSpPr>
        <p:sp>
          <p:nvSpPr>
            <p:cNvPr id="17" name="Rectangle 16"/>
            <p:cNvSpPr/>
            <p:nvPr/>
          </p:nvSpPr>
          <p:spPr>
            <a:xfrm>
              <a:off x="1969154" y="108509"/>
              <a:ext cx="3239608" cy="4634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1969154" y="108509"/>
              <a:ext cx="3239608" cy="4634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lvl="0" algn="ctr"/>
            </a:lstStyle>
            <a:p>
              <a:r>
                <a:rPr lang="en-US" dirty="0"/>
                <a:t>components status tracking </a:t>
              </a:r>
            </a:p>
            <a:p>
              <a:r>
                <a:rPr lang="de-DE" dirty="0" smtClean="0"/>
                <a:t>M8-M10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427984" y="1995170"/>
            <a:ext cx="4483617" cy="114579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566119" y="2041496"/>
            <a:ext cx="1313380" cy="1457440"/>
            <a:chOff x="1964080" y="1415588"/>
            <a:chExt cx="1303157" cy="595680"/>
          </a:xfrm>
        </p:grpSpPr>
        <p:sp>
          <p:nvSpPr>
            <p:cNvPr id="39" name="Rounded Rectangle 38"/>
            <p:cNvSpPr/>
            <p:nvPr/>
          </p:nvSpPr>
          <p:spPr>
            <a:xfrm>
              <a:off x="1964080" y="1415588"/>
              <a:ext cx="1303157" cy="595680"/>
            </a:xfrm>
            <a:prstGeom prst="roundRect">
              <a:avLst>
                <a:gd name="adj" fmla="val 1000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5"/>
            <p:cNvSpPr txBox="1"/>
            <p:nvPr/>
          </p:nvSpPr>
          <p:spPr>
            <a:xfrm>
              <a:off x="1981527" y="1433035"/>
              <a:ext cx="1268263" cy="56078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manufacturing </a:t>
              </a:r>
              <a:r>
                <a:rPr lang="en-US" sz="1400" dirty="0" smtClean="0"/>
                <a:t>phase</a:t>
              </a:r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endParaRPr lang="en-US" sz="1400" dirty="0"/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S004 &amp; S005</a:t>
              </a:r>
            </a:p>
          </p:txBody>
        </p:sp>
      </p:grpSp>
      <p:sp>
        <p:nvSpPr>
          <p:cNvPr id="41" name="Chevron 40"/>
          <p:cNvSpPr/>
          <p:nvPr/>
        </p:nvSpPr>
        <p:spPr>
          <a:xfrm>
            <a:off x="512160" y="1143286"/>
            <a:ext cx="1543212" cy="707759"/>
          </a:xfrm>
          <a:prstGeom prst="chevron">
            <a:avLst>
              <a:gd name="adj" fmla="val 4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Group 45"/>
          <p:cNvGrpSpPr/>
          <p:nvPr/>
        </p:nvGrpSpPr>
        <p:grpSpPr>
          <a:xfrm>
            <a:off x="2061369" y="2004363"/>
            <a:ext cx="1562966" cy="1503766"/>
            <a:chOff x="1964080" y="1415588"/>
            <a:chExt cx="1303157" cy="595680"/>
          </a:xfrm>
        </p:grpSpPr>
        <p:sp>
          <p:nvSpPr>
            <p:cNvPr id="47" name="Rounded Rectangle 46"/>
            <p:cNvSpPr/>
            <p:nvPr/>
          </p:nvSpPr>
          <p:spPr>
            <a:xfrm>
              <a:off x="1964080" y="1415588"/>
              <a:ext cx="1303157" cy="595680"/>
            </a:xfrm>
            <a:prstGeom prst="roundRect">
              <a:avLst>
                <a:gd name="adj" fmla="val 1000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5"/>
            <p:cNvSpPr txBox="1"/>
            <p:nvPr/>
          </p:nvSpPr>
          <p:spPr>
            <a:xfrm>
              <a:off x="1981527" y="1433035"/>
              <a:ext cx="1268263" cy="56078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49784" rIns="49784" bIns="49784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shipment &amp; SATA</a:t>
              </a:r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endParaRPr lang="en-US" sz="1400" dirty="0" smtClean="0"/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 smtClean="0"/>
                <a:t>S006</a:t>
              </a:r>
              <a:endParaRPr lang="en-US" sz="1400" dirty="0"/>
            </a:p>
          </p:txBody>
        </p:sp>
      </p:grpSp>
      <p:sp>
        <p:nvSpPr>
          <p:cNvPr id="49" name="Chevron 48"/>
          <p:cNvSpPr/>
          <p:nvPr/>
        </p:nvSpPr>
        <p:spPr>
          <a:xfrm>
            <a:off x="1992518" y="1143286"/>
            <a:ext cx="1694176" cy="707759"/>
          </a:xfrm>
          <a:prstGeom prst="chevron">
            <a:avLst>
              <a:gd name="adj" fmla="val 4000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447282" y="2004363"/>
            <a:ext cx="446431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monthly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supplier status report </a:t>
            </a:r>
            <a:endParaRPr lang="en-US" sz="1200" b="1" dirty="0" smtClean="0"/>
          </a:p>
          <a:p>
            <a:pPr lvl="0"/>
            <a:r>
              <a:rPr lang="de-DE" sz="1200" b="1" dirty="0" smtClean="0"/>
              <a:t>    </a:t>
            </a:r>
            <a:r>
              <a:rPr lang="en-US" sz="1200" b="1" dirty="0"/>
              <a:t>supplier tracking &amp; expediting (</a:t>
            </a:r>
            <a:r>
              <a:rPr lang="en-US" sz="1200" b="1" dirty="0" smtClean="0"/>
              <a:t>components status</a:t>
            </a:r>
            <a:r>
              <a:rPr lang="en-US" sz="1200" dirty="0"/>
              <a:t>)</a:t>
            </a:r>
          </a:p>
          <a:p>
            <a:pPr lvl="0"/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583703" y="3931099"/>
            <a:ext cx="8327898" cy="237822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A </a:t>
            </a:r>
            <a:r>
              <a:rPr lang="en-US" sz="1400" dirty="0">
                <a:solidFill>
                  <a:schemeClr val="tx1"/>
                </a:solidFill>
              </a:rPr>
              <a:t>realistic status &amp; planning </a:t>
            </a:r>
            <a:r>
              <a:rPr lang="en-US" sz="1400" dirty="0" smtClean="0">
                <a:solidFill>
                  <a:schemeClr val="tx1"/>
                </a:solidFill>
              </a:rPr>
              <a:t>is </a:t>
            </a:r>
            <a:r>
              <a:rPr lang="en-US" sz="1400" dirty="0">
                <a:solidFill>
                  <a:schemeClr val="tx1"/>
                </a:solidFill>
              </a:rPr>
              <a:t>very important </a:t>
            </a:r>
            <a:r>
              <a:rPr lang="en-US" sz="1400" dirty="0" smtClean="0">
                <a:solidFill>
                  <a:schemeClr val="tx1"/>
                </a:solidFill>
              </a:rPr>
              <a:t>to steer and update: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400" dirty="0" err="1" smtClean="0">
                <a:solidFill>
                  <a:schemeClr val="tx1"/>
                </a:solidFill>
              </a:rPr>
              <a:t>Planning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logistics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</a:rPr>
              <a:t>Integration &amp; </a:t>
            </a:r>
            <a:r>
              <a:rPr lang="de-DE" sz="1400" dirty="0" err="1" smtClean="0">
                <a:solidFill>
                  <a:schemeClr val="tx1"/>
                </a:solidFill>
              </a:rPr>
              <a:t>pre-assembly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</a:rPr>
              <a:t>Installation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1"/>
                </a:solidFill>
              </a:rPr>
              <a:t>Payment &amp; </a:t>
            </a:r>
            <a:r>
              <a:rPr lang="de-DE" sz="1400" dirty="0" err="1" smtClean="0">
                <a:solidFill>
                  <a:schemeClr val="tx1"/>
                </a:solidFill>
              </a:rPr>
              <a:t>outflow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planning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de-DE" sz="1400" dirty="0" smtClean="0">
              <a:solidFill>
                <a:srgbClr val="FF0000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406" y="3704741"/>
            <a:ext cx="3100287" cy="418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 </a:t>
            </a:r>
            <a:r>
              <a:rPr lang="en-US" dirty="0"/>
              <a:t>&amp; aim 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992518" y="5789698"/>
            <a:ext cx="5442368" cy="445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FAIR </a:t>
            </a:r>
            <a:r>
              <a:rPr lang="en-US" kern="0" dirty="0">
                <a:solidFill>
                  <a:schemeClr val="tx1"/>
                </a:solidFill>
                <a:latin typeface="Calibri" panose="020F0502020204030204" pitchFamily="34" charset="0"/>
              </a:rPr>
              <a:t>receives monthly status reports from every supplier</a:t>
            </a:r>
            <a:endParaRPr lang="en-US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" y="1340768"/>
            <a:ext cx="9096692" cy="34899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99" y="370200"/>
            <a:ext cx="8605837" cy="4905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Status of the implementation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05" y="4509120"/>
            <a:ext cx="9096692" cy="216024"/>
          </a:xfrm>
          <a:prstGeom prst="rect">
            <a:avLst/>
          </a:prstGeom>
          <a:noFill/>
          <a:ln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429897" y="5340450"/>
            <a:ext cx="82857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kern="0" dirty="0" smtClean="0">
                <a:latin typeface="Calibri" panose="020F0502020204030204" pitchFamily="34" charset="0"/>
              </a:rPr>
              <a:t>At HEBT Magnets/</a:t>
            </a:r>
            <a:r>
              <a:rPr lang="de-DE" kern="0" dirty="0" err="1" smtClean="0">
                <a:latin typeface="Calibri" panose="020F0502020204030204" pitchFamily="34" charset="0"/>
              </a:rPr>
              <a:t>Vacuum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the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template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is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already</a:t>
            </a:r>
            <a:r>
              <a:rPr lang="de-DE" kern="0" dirty="0" smtClean="0">
                <a:latin typeface="Calibri" panose="020F0502020204030204" pitchFamily="34" charset="0"/>
              </a:rPr>
              <a:t> in </a:t>
            </a:r>
            <a:r>
              <a:rPr lang="de-DE" kern="0" dirty="0" err="1" smtClean="0">
                <a:latin typeface="Calibri" panose="020F0502020204030204" pitchFamily="34" charset="0"/>
              </a:rPr>
              <a:t>use</a:t>
            </a:r>
            <a:r>
              <a:rPr lang="de-DE" kern="0" dirty="0" smtClean="0">
                <a:latin typeface="Calibri" panose="020F0502020204030204" pitchFamily="34" charset="0"/>
              </a:rPr>
              <a:t>. The </a:t>
            </a:r>
            <a:r>
              <a:rPr lang="de-DE" kern="0" dirty="0" err="1" smtClean="0">
                <a:latin typeface="Calibri" panose="020F0502020204030204" pitchFamily="34" charset="0"/>
              </a:rPr>
              <a:t>rest</a:t>
            </a:r>
            <a:r>
              <a:rPr lang="de-DE" kern="0" dirty="0" smtClean="0">
                <a:latin typeface="Calibri" panose="020F0502020204030204" pitchFamily="34" charset="0"/>
              </a:rPr>
              <a:t> will </a:t>
            </a:r>
            <a:r>
              <a:rPr lang="de-DE" kern="0" dirty="0">
                <a:latin typeface="Calibri" panose="020F0502020204030204" pitchFamily="34" charset="0"/>
              </a:rPr>
              <a:t>follow </a:t>
            </a:r>
            <a:r>
              <a:rPr lang="de-DE" kern="0" dirty="0" err="1">
                <a:latin typeface="Calibri" panose="020F0502020204030204" pitchFamily="34" charset="0"/>
              </a:rPr>
              <a:t>successively</a:t>
            </a:r>
            <a:r>
              <a:rPr lang="de-DE" kern="0" dirty="0">
                <a:latin typeface="Calibri" panose="020F0502020204030204" pitchFamily="34" charset="0"/>
              </a:rPr>
              <a:t> (</a:t>
            </a:r>
            <a:r>
              <a:rPr lang="de-DE" kern="0" dirty="0" smtClean="0">
                <a:latin typeface="Calibri" panose="020F0502020204030204" pitchFamily="34" charset="0"/>
              </a:rPr>
              <a:t>after </a:t>
            </a:r>
            <a:r>
              <a:rPr lang="de-DE" kern="0" dirty="0" err="1" smtClean="0">
                <a:latin typeface="Calibri" panose="020F0502020204030204" pitchFamily="34" charset="0"/>
              </a:rPr>
              <a:t>contract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signature</a:t>
            </a:r>
            <a:r>
              <a:rPr lang="de-DE" kern="0" dirty="0" smtClean="0">
                <a:latin typeface="Calibri" panose="020F0502020204030204" pitchFamily="34" charset="0"/>
              </a:rPr>
              <a:t>).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BINP </a:t>
            </a:r>
            <a:r>
              <a:rPr lang="de-DE" dirty="0" err="1" smtClean="0"/>
              <a:t>components</a:t>
            </a:r>
            <a:r>
              <a:rPr lang="de-DE" dirty="0" smtClean="0"/>
              <a:t> at FAIR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73036"/>
            <a:ext cx="4440701" cy="5602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611560" y="1969380"/>
            <a:ext cx="3672408" cy="347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kern="0" dirty="0" smtClean="0">
                <a:latin typeface="Calibri" panose="020F0502020204030204" pitchFamily="34" charset="0"/>
              </a:rPr>
              <a:t>BINP </a:t>
            </a:r>
            <a:r>
              <a:rPr lang="de-DE" kern="0" dirty="0" err="1" smtClean="0">
                <a:latin typeface="Calibri" panose="020F0502020204030204" pitchFamily="34" charset="0"/>
              </a:rPr>
              <a:t>is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involved</a:t>
            </a:r>
            <a:r>
              <a:rPr lang="de-DE" kern="0" dirty="0" smtClean="0">
                <a:latin typeface="Calibri" panose="020F0502020204030204" pitchFamily="34" charset="0"/>
              </a:rPr>
              <a:t> in:</a:t>
            </a:r>
          </a:p>
          <a:p>
            <a:endParaRPr lang="de-DE" kern="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libri" panose="020F0502020204030204" pitchFamily="34" charset="0"/>
              </a:rPr>
              <a:t>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libri" panose="020F0502020204030204" pitchFamily="34" charset="0"/>
              </a:rPr>
              <a:t>Super-FRS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 err="1" smtClean="0">
                <a:latin typeface="Calibri" panose="020F0502020204030204" pitchFamily="34" charset="0"/>
              </a:rPr>
              <a:t>pbar</a:t>
            </a:r>
            <a:endParaRPr lang="de-DE" kern="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libri" panose="020F0502020204030204" pitchFamily="34" charset="0"/>
              </a:rPr>
              <a:t>HEBT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libri" panose="020F0502020204030204" pitchFamily="34" charset="0"/>
              </a:rPr>
              <a:t>CBM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latin typeface="Calibri" panose="020F0502020204030204" pitchFamily="34" charset="0"/>
              </a:rPr>
              <a:t>PANDA</a:t>
            </a:r>
          </a:p>
          <a:p>
            <a:pPr lvl="1"/>
            <a:endParaRPr lang="de-DE" kern="0" dirty="0" smtClean="0">
              <a:latin typeface="Calibri" panose="020F0502020204030204" pitchFamily="34" charset="0"/>
            </a:endParaRPr>
          </a:p>
          <a:p>
            <a:pPr lvl="1"/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Almost</a:t>
            </a:r>
            <a:r>
              <a:rPr lang="de-DE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entire</a:t>
            </a:r>
            <a:r>
              <a:rPr lang="de-DE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southern </a:t>
            </a:r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part</a:t>
            </a:r>
            <a:r>
              <a:rPr lang="de-DE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u="sng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facility</a:t>
            </a:r>
            <a:r>
              <a:rPr lang="de-DE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endParaRPr lang="de-DE" kern="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552" y="4574612"/>
            <a:ext cx="396230" cy="288032"/>
          </a:xfrm>
          <a:prstGeom prst="rightArrow">
            <a:avLst/>
          </a:prstGeom>
          <a:solidFill>
            <a:srgbClr val="006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 bwMode="auto">
          <a:xfrm>
            <a:off x="93610" y="5373216"/>
            <a:ext cx="8206704" cy="104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kern="0" dirty="0" smtClean="0">
                <a:latin typeface="Calibri" panose="020F0502020204030204" pitchFamily="34" charset="0"/>
              </a:rPr>
              <a:t>2836 Components in total (</a:t>
            </a:r>
            <a:r>
              <a:rPr lang="de-DE" sz="1400" kern="0" dirty="0" err="1" smtClean="0">
                <a:latin typeface="Calibri" panose="020F0502020204030204" pitchFamily="34" charset="0"/>
              </a:rPr>
              <a:t>thereof</a:t>
            </a:r>
            <a:r>
              <a:rPr lang="de-DE" sz="1400" kern="0" dirty="0" smtClean="0">
                <a:latin typeface="Calibri" panose="020F0502020204030204" pitchFamily="34" charset="0"/>
              </a:rPr>
              <a:t> 1759 </a:t>
            </a:r>
            <a:r>
              <a:rPr lang="de-DE" sz="1400" kern="0" dirty="0" err="1" smtClean="0">
                <a:latin typeface="Calibri" panose="020F0502020204030204" pitchFamily="34" charset="0"/>
              </a:rPr>
              <a:t>are</a:t>
            </a:r>
            <a:r>
              <a:rPr lang="de-DE" sz="1400" kern="0" dirty="0" smtClean="0">
                <a:latin typeface="Calibri" panose="020F0502020204030204" pitchFamily="34" charset="0"/>
              </a:rPr>
              <a:t> </a:t>
            </a:r>
            <a:r>
              <a:rPr lang="de-DE" sz="1400" kern="0" dirty="0" err="1" smtClean="0">
                <a:latin typeface="Calibri" panose="020F0502020204030204" pitchFamily="34" charset="0"/>
              </a:rPr>
              <a:t>vacuum</a:t>
            </a:r>
            <a:r>
              <a:rPr lang="de-DE" sz="1400" kern="0" dirty="0" smtClean="0">
                <a:latin typeface="Calibri" panose="020F0502020204030204" pitchFamily="34" charset="0"/>
              </a:rPr>
              <a:t> </a:t>
            </a:r>
            <a:r>
              <a:rPr lang="de-DE" sz="1400" kern="0" dirty="0" err="1" smtClean="0">
                <a:latin typeface="Calibri" panose="020F0502020204030204" pitchFamily="34" charset="0"/>
              </a:rPr>
              <a:t>small</a:t>
            </a:r>
            <a:r>
              <a:rPr lang="de-DE" sz="1400" kern="0" dirty="0" smtClean="0">
                <a:latin typeface="Calibri" panose="020F0502020204030204" pitchFamily="34" charset="0"/>
              </a:rPr>
              <a:t> </a:t>
            </a:r>
            <a:r>
              <a:rPr lang="de-DE" sz="1400" kern="0" dirty="0" err="1" smtClean="0">
                <a:latin typeface="Calibri" panose="020F0502020204030204" pitchFamily="34" charset="0"/>
              </a:rPr>
              <a:t>parts</a:t>
            </a:r>
            <a:r>
              <a:rPr lang="de-DE" sz="1400" kern="0" dirty="0" smtClean="0">
                <a:latin typeface="Calibri" panose="020F0502020204030204" pitchFamily="34" charset="0"/>
              </a:rPr>
              <a:t> </a:t>
            </a:r>
            <a:r>
              <a:rPr lang="de-DE" sz="1400" kern="0" dirty="0" err="1" smtClean="0">
                <a:latin typeface="Calibri" panose="020F0502020204030204" pitchFamily="34" charset="0"/>
              </a:rPr>
              <a:t>and</a:t>
            </a:r>
            <a:r>
              <a:rPr lang="de-DE" sz="1400" kern="0" dirty="0" smtClean="0">
                <a:latin typeface="Calibri" panose="020F0502020204030204" pitchFamily="34" charset="0"/>
              </a:rPr>
              <a:t> </a:t>
            </a:r>
            <a:r>
              <a:rPr lang="de-DE" sz="1400" kern="0" dirty="0" err="1" smtClean="0">
                <a:latin typeface="Calibri" panose="020F0502020204030204" pitchFamily="34" charset="0"/>
              </a:rPr>
              <a:t>standard</a:t>
            </a:r>
            <a:r>
              <a:rPr lang="de-DE" sz="1400" kern="0" dirty="0" smtClean="0">
                <a:latin typeface="Calibri" panose="020F0502020204030204" pitchFamily="34" charset="0"/>
              </a:rPr>
              <a:t> </a:t>
            </a:r>
            <a:r>
              <a:rPr lang="de-DE" sz="1400" kern="0" dirty="0" err="1" smtClean="0">
                <a:latin typeface="Calibri" panose="020F0502020204030204" pitchFamily="34" charset="0"/>
              </a:rPr>
              <a:t>components</a:t>
            </a:r>
            <a:r>
              <a:rPr lang="de-DE" sz="1400" kern="0" dirty="0" smtClean="0">
                <a:latin typeface="Calibri" panose="020F0502020204030204" pitchFamily="34" charset="0"/>
              </a:rPr>
              <a:t>)</a:t>
            </a:r>
          </a:p>
          <a:p>
            <a:endParaRPr lang="de-DE" kern="0" dirty="0" smtClean="0">
              <a:latin typeface="Calibri" panose="020F0502020204030204" pitchFamily="34" charset="0"/>
            </a:endParaRPr>
          </a:p>
          <a:p>
            <a:r>
              <a:rPr lang="de-DE" kern="0" dirty="0" smtClean="0">
                <a:latin typeface="Calibri" panose="020F0502020204030204" pitchFamily="34" charset="0"/>
              </a:rPr>
              <a:t>Large </a:t>
            </a:r>
            <a:r>
              <a:rPr lang="de-DE" kern="0" dirty="0" err="1" smtClean="0">
                <a:latin typeface="Calibri" panose="020F0502020204030204" pitchFamily="34" charset="0"/>
              </a:rPr>
              <a:t>numer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of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components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is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built</a:t>
            </a:r>
            <a:r>
              <a:rPr lang="de-DE" kern="0" dirty="0" smtClean="0">
                <a:latin typeface="Calibri" panose="020F0502020204030204" pitchFamily="34" charset="0"/>
              </a:rPr>
              <a:t> at BINP – </a:t>
            </a:r>
            <a:r>
              <a:rPr lang="de-DE" kern="0" dirty="0" err="1" smtClean="0">
                <a:latin typeface="Calibri" panose="020F0502020204030204" pitchFamily="34" charset="0"/>
              </a:rPr>
              <a:t>tracking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is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mandatory</a:t>
            </a:r>
            <a:r>
              <a:rPr lang="de-DE" kern="0" dirty="0" smtClean="0">
                <a:latin typeface="Calibri" panose="020F0502020204030204" pitchFamily="34" charset="0"/>
              </a:rPr>
              <a:t> (</a:t>
            </a:r>
            <a:r>
              <a:rPr lang="de-DE" kern="0" dirty="0" err="1" smtClean="0">
                <a:latin typeface="Calibri" panose="020F0502020204030204" pitchFamily="34" charset="0"/>
              </a:rPr>
              <a:t>logistics</a:t>
            </a:r>
            <a:r>
              <a:rPr lang="de-DE" kern="0" dirty="0" smtClean="0">
                <a:latin typeface="Calibri" panose="020F0502020204030204" pitchFamily="34" charset="0"/>
              </a:rPr>
              <a:t>, </a:t>
            </a:r>
            <a:r>
              <a:rPr lang="de-DE" kern="0" dirty="0" err="1" smtClean="0">
                <a:latin typeface="Calibri" panose="020F0502020204030204" pitchFamily="34" charset="0"/>
              </a:rPr>
              <a:t>installation</a:t>
            </a:r>
            <a:r>
              <a:rPr lang="de-DE" kern="0" dirty="0" smtClean="0">
                <a:latin typeface="Calibri" panose="020F0502020204030204" pitchFamily="34" charset="0"/>
              </a:rPr>
              <a:t>, …)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1399" y="370200"/>
            <a:ext cx="8605837" cy="4905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Components for detailed supplier tracking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0" y="1052736"/>
            <a:ext cx="891663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 bwMode="auto">
          <a:xfrm>
            <a:off x="483846" y="1417696"/>
            <a:ext cx="8424936" cy="48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285750" indent="-285750">
              <a:buFont typeface="Wingdings" panose="05000000000000000000" pitchFamily="2" charset="2"/>
              <a:buChar char="§"/>
              <a:defRPr sz="20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marL="742950" lvl="1" indent="-285750">
              <a:buFont typeface="Wingdings" panose="05000000000000000000" pitchFamily="2" charset="2"/>
              <a:buChar char="§"/>
              <a:defRPr sz="2000" i="1">
                <a:solidFill>
                  <a:prstClr val="black"/>
                </a:solidFill>
                <a:latin typeface="Arial"/>
              </a:defRPr>
            </a:lvl2pPr>
            <a:lvl3pPr marL="742950" lvl="2" indent="-285750">
              <a:buFont typeface="Wingdings" panose="05000000000000000000" pitchFamily="2" charset="2"/>
              <a:buChar char="§"/>
              <a:defRPr sz="20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3pPr>
            <a:lvl4pPr marL="1657350" lvl="3" indent="-285750">
              <a:buFont typeface="Wingdings" panose="05000000000000000000" pitchFamily="2" charset="2"/>
              <a:buChar char="§"/>
              <a:defRPr sz="2000" i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4pPr>
          </a:lstStyle>
          <a:p>
            <a:pPr marL="457200" lvl="2" indent="0">
              <a:buNone/>
            </a:pPr>
            <a:endParaRPr lang="de-DE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9900"/>
                </a:solidFill>
              </a:rPr>
              <a:t>Components status tracking</a:t>
            </a:r>
            <a:endParaRPr lang="en-US" b="1" dirty="0">
              <a:solidFill>
                <a:srgbClr val="FF9900"/>
              </a:solidFill>
            </a:endParaRPr>
          </a:p>
          <a:p>
            <a:pPr lvl="1"/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Monthly supplier status report (provided by FAIR)</a:t>
            </a:r>
            <a:endParaRPr lang="de-DE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CB536F-118C-48DF-B346-38E5E90C7A5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12" y="225002"/>
            <a:ext cx="8605837" cy="690741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Supplier</a:t>
            </a:r>
            <a:r>
              <a:rPr lang="de-DE" dirty="0" smtClean="0">
                <a:solidFill>
                  <a:srgbClr val="00B0F0"/>
                </a:solidFill>
              </a:rPr>
              <a:t> Satus Report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395550" y="1646442"/>
            <a:ext cx="3072182" cy="52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kern="0" dirty="0" smtClean="0">
                <a:latin typeface="Calibri" panose="020F0502020204030204" pitchFamily="34" charset="0"/>
              </a:rPr>
              <a:t>First </a:t>
            </a:r>
            <a:r>
              <a:rPr lang="de-DE" kern="0" dirty="0" err="1" smtClean="0">
                <a:latin typeface="Calibri" panose="020F0502020204030204" pitchFamily="34" charset="0"/>
              </a:rPr>
              <a:t>sheet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for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your</a:t>
            </a:r>
            <a:r>
              <a:rPr lang="de-DE" kern="0" dirty="0" smtClean="0">
                <a:latin typeface="Calibri" panose="020F0502020204030204" pitchFamily="34" charset="0"/>
              </a:rPr>
              <a:t> </a:t>
            </a:r>
            <a:r>
              <a:rPr lang="de-DE" kern="0" dirty="0" err="1" smtClean="0">
                <a:latin typeface="Calibri" panose="020F0502020204030204" pitchFamily="34" charset="0"/>
              </a:rPr>
              <a:t>information</a:t>
            </a:r>
            <a:endParaRPr lang="de-DE" kern="0" dirty="0" smtClean="0">
              <a:latin typeface="Calibri" panose="020F0502020204030204" pitchFamily="34" charset="0"/>
            </a:endParaRPr>
          </a:p>
          <a:p>
            <a:endParaRPr lang="de-DE" kern="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36096" y="678462"/>
            <a:ext cx="2289729" cy="3888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46800" tIns="90000" rIns="468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kern="0" dirty="0" smtClean="0">
                <a:latin typeface="Calibri" panose="020F0502020204030204" pitchFamily="34" charset="0"/>
              </a:rPr>
              <a:t>example</a:t>
            </a:r>
            <a:r>
              <a:rPr lang="de-DE" kern="0" dirty="0" smtClean="0">
                <a:latin typeface="Calibri" panose="020F0502020204030204" pitchFamily="34" charset="0"/>
              </a:rPr>
              <a:t> HEBT </a:t>
            </a:r>
            <a:r>
              <a:rPr lang="de-DE" kern="0" dirty="0" err="1" smtClean="0">
                <a:latin typeface="Calibri" panose="020F0502020204030204" pitchFamily="34" charset="0"/>
              </a:rPr>
              <a:t>Vacuum</a:t>
            </a:r>
            <a:endParaRPr lang="de-DE" kern="0" dirty="0" smtClean="0">
              <a:latin typeface="Calibri" panose="020F0502020204030204" pitchFamily="34" charset="0"/>
            </a:endParaRP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55518"/>
            <a:ext cx="8630196" cy="22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46800" tIns="90000" rIns="46800" bIns="90000" numCol="1" anchor="t" anchorCtr="0" compatLnSpc="1">
        <a:prstTxWarp prst="textNoShape">
          <a:avLst/>
        </a:prstTxWarp>
        <a:noAutofit/>
      </a:bodyPr>
      <a:lstStyle>
        <a:defPPr>
          <a:defRPr kern="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rlage_Präsentation Gensio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Template_FAIR_Power_Point</Template>
  <TotalTime>0</TotalTime>
  <Words>575</Words>
  <Application>Microsoft Office PowerPoint</Application>
  <PresentationFormat>On-screen Show (4:3)</PresentationFormat>
  <Paragraphs>205</Paragraphs>
  <Slides>17</Slides>
  <Notes>17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Italic</vt:lpstr>
      <vt:lpstr>Arial Narrow</vt:lpstr>
      <vt:lpstr>Calibri</vt:lpstr>
      <vt:lpstr>Wingdings</vt:lpstr>
      <vt:lpstr>ヒラギノ角ゴ ProN W3</vt:lpstr>
      <vt:lpstr>Template_FAIR_Power_Point</vt:lpstr>
      <vt:lpstr>1_Vorlage_Präsentation Gensior</vt:lpstr>
      <vt:lpstr>think-cell Folie</vt:lpstr>
      <vt:lpstr>PowerPoint Presentation</vt:lpstr>
      <vt:lpstr>PowerPoint Presentation</vt:lpstr>
      <vt:lpstr>Project steering &amp; tracking process overview</vt:lpstr>
      <vt:lpstr>Components status tracking M8-M10 </vt:lpstr>
      <vt:lpstr>Status of the implementation </vt:lpstr>
      <vt:lpstr>BINP components at FAIR</vt:lpstr>
      <vt:lpstr>Components for detailed supplier tracking</vt:lpstr>
      <vt:lpstr>PowerPoint Presentation</vt:lpstr>
      <vt:lpstr>Supplier Satus Report</vt:lpstr>
      <vt:lpstr>Supplier Satus Report: HEBT Vacuum</vt:lpstr>
      <vt:lpstr>Supplier Satus Report Structure</vt:lpstr>
      <vt:lpstr>Supplier Satus Report Structure</vt:lpstr>
      <vt:lpstr>Summary</vt:lpstr>
      <vt:lpstr>Many thanks &amp;  great team work further on</vt:lpstr>
      <vt:lpstr>Implementation steps</vt:lpstr>
      <vt:lpstr>Top level overview dashboard for FAIR management</vt:lpstr>
      <vt:lpstr>Supplier Satus Report Structure</vt:lpstr>
    </vt:vector>
  </TitlesOfParts>
  <Company>GSI Helmholzzentrum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Emmanuel ROSI</dc:creator>
  <cp:lastModifiedBy>Oepen, Nico</cp:lastModifiedBy>
  <cp:revision>2394</cp:revision>
  <cp:lastPrinted>2019-09-11T07:13:03Z</cp:lastPrinted>
  <dcterms:created xsi:type="dcterms:W3CDTF">2012-03-26T12:03:48Z</dcterms:created>
  <dcterms:modified xsi:type="dcterms:W3CDTF">2019-11-25T07:06:09Z</dcterms:modified>
</cp:coreProperties>
</file>