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30"/>
  </p:notesMasterIdLst>
  <p:sldIdLst>
    <p:sldId id="282" r:id="rId3"/>
    <p:sldId id="298" r:id="rId4"/>
    <p:sldId id="280" r:id="rId5"/>
    <p:sldId id="290" r:id="rId6"/>
    <p:sldId id="292" r:id="rId7"/>
    <p:sldId id="297" r:id="rId8"/>
    <p:sldId id="299" r:id="rId9"/>
    <p:sldId id="300" r:id="rId10"/>
    <p:sldId id="319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</p:sldIdLst>
  <p:sldSz cx="12801600" cy="9601200" type="A3"/>
  <p:notesSz cx="9774238" cy="6724650"/>
  <p:defaultTextStyle>
    <a:defPPr>
      <a:defRPr lang="en-US"/>
    </a:defPPr>
    <a:lvl1pPr marL="0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854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710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2564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3416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4271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5126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5979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6834" algn="l" defTabSz="122171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00"/>
    <a:srgbClr val="CC70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49" d="100"/>
          <a:sy n="49" d="100"/>
        </p:scale>
        <p:origin x="-1386" y="-10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20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7B938-9146-4E2B-9AAB-ADBBB3276041}" type="datetimeFigureOut">
              <a:rPr lang="en-GB" smtClean="0"/>
              <a:pPr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75025" y="841375"/>
            <a:ext cx="302418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900" y="3236913"/>
            <a:ext cx="7818438" cy="2647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20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7ED9F-BBF4-480A-8AF6-7C473851A9A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2937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the </a:t>
            </a:r>
            <a:r>
              <a:rPr lang="fr-FR" baseline="0" dirty="0" err="1"/>
              <a:t>mecanical</a:t>
            </a:r>
            <a:r>
              <a:rPr lang="fr-FR" baseline="0" dirty="0"/>
              <a:t> part of the </a:t>
            </a:r>
            <a:r>
              <a:rPr lang="fr-FR" baseline="0" dirty="0" err="1"/>
              <a:t>special</a:t>
            </a:r>
            <a:r>
              <a:rPr lang="fr-FR" baseline="0" dirty="0"/>
              <a:t> </a:t>
            </a:r>
            <a:r>
              <a:rPr lang="fr-FR" baseline="0" dirty="0" err="1"/>
              <a:t>magnet</a:t>
            </a:r>
            <a:r>
              <a:rPr lang="fr-FR" baseline="0" dirty="0"/>
              <a:t> 9,75°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30028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72144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4125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CTWS : +- 5mm</a:t>
            </a:r>
          </a:p>
          <a:p>
            <a:r>
              <a:rPr lang="fr-FR" dirty="0" err="1"/>
              <a:t>Pillar</a:t>
            </a:r>
            <a:r>
              <a:rPr lang="fr-FR" baseline="0" dirty="0"/>
              <a:t> :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52835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08423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5762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0148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64938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4687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12860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4510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54612" y="1984016"/>
            <a:ext cx="12497220" cy="70787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2188" y="4542110"/>
            <a:ext cx="9250522" cy="1091812"/>
          </a:xfrm>
        </p:spPr>
        <p:txBody>
          <a:bodyPr anchor="b" anchorCtr="0">
            <a:noAutofit/>
          </a:bodyPr>
          <a:lstStyle>
            <a:lvl1pPr algn="ctr">
              <a:defRPr sz="5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240" y="5633922"/>
            <a:ext cx="8961120" cy="81852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66666"/>
                </a:solidFill>
              </a:defRPr>
            </a:lvl1pPr>
            <a:lvl2pPr marL="640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65728" y="9310255"/>
            <a:ext cx="4719782" cy="29094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defTabSz="640003"/>
            <a:endParaRPr lang="en-GB" sz="2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50989" y="9173702"/>
            <a:ext cx="1042857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9940638" y="9173702"/>
            <a:ext cx="1187724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1102580"/>
          </a:xfrm>
          <a:prstGeom prst="rect">
            <a:avLst/>
          </a:prstGeom>
        </p:spPr>
        <p:txBody>
          <a:bodyPr vert="horz" lIns="128001" tIns="64001" rIns="128001" bIns="64001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91591" y="9171522"/>
            <a:ext cx="9347008" cy="500020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4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0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0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50989" y="9173702"/>
            <a:ext cx="1042857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9940638" y="9173702"/>
            <a:ext cx="1187724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1102580"/>
          </a:xfrm>
          <a:prstGeom prst="rect">
            <a:avLst/>
          </a:prstGeom>
        </p:spPr>
        <p:txBody>
          <a:bodyPr vert="horz" lIns="128001" tIns="64001" rIns="128001" bIns="64001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91591" y="9171522"/>
            <a:ext cx="9347008" cy="500020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4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50989" y="9173702"/>
            <a:ext cx="1042857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9940638" y="9173702"/>
            <a:ext cx="1187724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4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1102580"/>
          </a:xfrm>
          <a:prstGeom prst="rect">
            <a:avLst/>
          </a:prstGeom>
        </p:spPr>
        <p:txBody>
          <a:bodyPr vert="horz" lIns="128001" tIns="64001" rIns="128001" bIns="64001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91591" y="9171522"/>
            <a:ext cx="9347008" cy="500020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4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4179" cy="9601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44000" y="2597403"/>
            <a:ext cx="6703850" cy="2001574"/>
          </a:xfrm>
        </p:spPr>
        <p:txBody>
          <a:bodyPr anchor="t" anchorCtr="0"/>
          <a:lstStyle>
            <a:lvl1pPr>
              <a:lnSpc>
                <a:spcPts val="5320"/>
              </a:lnSpc>
              <a:defRPr sz="39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4000" y="7623314"/>
            <a:ext cx="6703850" cy="403245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120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 | Prénom Nom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5544000" y="8127370"/>
            <a:ext cx="4284381" cy="705678"/>
          </a:xfrm>
        </p:spPr>
        <p:txBody>
          <a:bodyPr anchor="b" anchorCtr="0"/>
          <a:lstStyle>
            <a:lvl1pPr marL="0" indent="0" algn="l">
              <a:buNone/>
              <a:defRPr sz="2200" cap="all" baseline="0">
                <a:solidFill>
                  <a:srgbClr val="666666"/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16" name="Picture 3" descr="C:\Users\eb137366\Downloads\logoirfu02quadr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240" y="8411205"/>
            <a:ext cx="1827798" cy="825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/>
          <p:cNvGrpSpPr>
            <a:grpSpLocks/>
          </p:cNvGrpSpPr>
          <p:nvPr userDrawn="1"/>
        </p:nvGrpSpPr>
        <p:grpSpPr bwMode="auto">
          <a:xfrm>
            <a:off x="1369057" y="4699789"/>
            <a:ext cx="11432544" cy="2964818"/>
            <a:chOff x="528" y="2578"/>
            <a:chExt cx="5144" cy="1334"/>
          </a:xfrm>
        </p:grpSpPr>
        <p:pic>
          <p:nvPicPr>
            <p:cNvPr id="13" name="Picture 5" descr="solenoide_at_100K"/>
            <p:cNvPicPr preferRelativeResize="0"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6" descr="Edelweiss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 Box 7"/>
            <p:cNvSpPr txBox="1">
              <a:spLocks noChangeArrowheads="1"/>
            </p:cNvSpPr>
            <p:nvPr userDrawn="1"/>
          </p:nvSpPr>
          <p:spPr bwMode="auto">
            <a:xfrm>
              <a:off x="4798" y="3640"/>
              <a:ext cx="30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>
                  <a:solidFill>
                    <a:prstClr val="white"/>
                  </a:solidFill>
                </a:rPr>
                <a:t>CMS</a:t>
              </a:r>
            </a:p>
          </p:txBody>
        </p:sp>
        <p:pic>
          <p:nvPicPr>
            <p:cNvPr id="17" name="Picture 8" descr="DoubleChooz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9"/>
            <p:cNvSpPr txBox="1">
              <a:spLocks noChangeArrowheads="1"/>
            </p:cNvSpPr>
            <p:nvPr userDrawn="1"/>
          </p:nvSpPr>
          <p:spPr bwMode="auto">
            <a:xfrm>
              <a:off x="533" y="3642"/>
              <a:ext cx="74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>
                  <a:solidFill>
                    <a:prstClr val="white"/>
                  </a:solidFill>
                </a:rPr>
                <a:t>Double Chooz</a:t>
              </a:r>
            </a:p>
          </p:txBody>
        </p:sp>
        <p:pic>
          <p:nvPicPr>
            <p:cNvPr id="19" name="Picture 10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11" descr="hess-new-small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106" y="3640"/>
              <a:ext cx="351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 dirty="0">
                  <a:solidFill>
                    <a:prstClr val="white"/>
                  </a:solidFill>
                </a:rPr>
                <a:t>HESS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 userDrawn="1"/>
          </p:nvSpPr>
          <p:spPr bwMode="auto">
            <a:xfrm>
              <a:off x="2424" y="3640"/>
              <a:ext cx="559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 dirty="0">
                  <a:solidFill>
                    <a:prstClr val="white"/>
                  </a:solidFill>
                </a:rPr>
                <a:t>Edelweiss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 userDrawn="1"/>
          </p:nvSpPr>
          <p:spPr bwMode="auto">
            <a:xfrm>
              <a:off x="3953" y="3640"/>
              <a:ext cx="499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 dirty="0">
                  <a:solidFill>
                    <a:prstClr val="white"/>
                  </a:solidFill>
                </a:rPr>
                <a:t>Herschel</a:t>
              </a:r>
            </a:p>
          </p:txBody>
        </p:sp>
        <p:pic>
          <p:nvPicPr>
            <p:cNvPr id="24" name="Picture 15" descr="alice_tracking chamber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Text Box 16"/>
            <p:cNvSpPr txBox="1">
              <a:spLocks noChangeArrowheads="1"/>
            </p:cNvSpPr>
            <p:nvPr userDrawn="1"/>
          </p:nvSpPr>
          <p:spPr bwMode="auto">
            <a:xfrm>
              <a:off x="1377" y="3641"/>
              <a:ext cx="67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700" b="1" i="1">
                  <a:solidFill>
                    <a:prstClr val="white"/>
                  </a:solidFill>
                </a:rPr>
                <a:t>ALICE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 userDrawn="1"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en-US" sz="1700" b="1" i="1">
                  <a:solidFill>
                    <a:srgbClr val="000000"/>
                  </a:solidFill>
                </a:rPr>
                <a:t>Detecting radiations from the Universe.  </a:t>
              </a: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GRAFFIN Patrick   MASSINGER Michael   REYMOND Hugo                                  xx/05/2018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257375"/>
            <a:ext cx="12801600" cy="35784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defTabSz="640003"/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1591" y="2030961"/>
            <a:ext cx="11496568" cy="6865019"/>
          </a:xfrm>
          <a:prstGeom prst="rect">
            <a:avLst/>
          </a:prstGeom>
        </p:spPr>
        <p:txBody>
          <a:bodyPr vert="horz" lIns="128001" tIns="64001" rIns="128001" bIns="6400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50989" y="9173702"/>
            <a:ext cx="1042857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 defTabSz="640003"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495582"/>
            <a:ext cx="128016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1102580"/>
          </a:xfrm>
          <a:prstGeom prst="rect">
            <a:avLst/>
          </a:prstGeom>
        </p:spPr>
        <p:txBody>
          <a:bodyPr vert="horz" lIns="128001" tIns="64001" rIns="128001" bIns="64001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1315279"/>
            <a:ext cx="357840" cy="35784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defTabSz="640003"/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9253819"/>
            <a:ext cx="357840" cy="35784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defTabSz="640003"/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940638" y="9173702"/>
            <a:ext cx="1187724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 defTabSz="640003">
              <a:defRPr sz="14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91591" y="9171522"/>
            <a:ext cx="9347008" cy="500020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l" defTabSz="640003">
              <a:defRPr sz="1400">
                <a:solidFill>
                  <a:srgbClr val="333333"/>
                </a:solidFill>
              </a:defRPr>
            </a:lvl1pPr>
          </a:lstStyle>
          <a:p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68" y="357309"/>
            <a:ext cx="921717" cy="768097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51" y="363708"/>
            <a:ext cx="1889322" cy="629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640003" rtl="0" eaLnBrk="1" latinLnBrk="0" hangingPunct="1">
        <a:spcBef>
          <a:spcPct val="0"/>
        </a:spcBef>
        <a:buNone/>
        <a:defRPr sz="3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480003" indent="-480003" algn="l" defTabSz="640003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3400" kern="1200">
          <a:solidFill>
            <a:srgbClr val="333333"/>
          </a:solidFill>
          <a:latin typeface="Arial"/>
          <a:ea typeface="+mn-ea"/>
          <a:cs typeface="Arial"/>
        </a:defRPr>
      </a:lvl1pPr>
      <a:lvl2pPr marL="1040005" indent="-400002" algn="l" defTabSz="640003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800" kern="1200">
          <a:solidFill>
            <a:srgbClr val="333333"/>
          </a:solidFill>
          <a:latin typeface="Arial"/>
          <a:ea typeface="+mn-ea"/>
          <a:cs typeface="Arial"/>
        </a:defRPr>
      </a:lvl2pPr>
      <a:lvl3pPr marL="1600008" indent="-320002" algn="l" defTabSz="640003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500" kern="1200">
          <a:solidFill>
            <a:srgbClr val="333333"/>
          </a:solidFill>
          <a:latin typeface="Arial"/>
          <a:ea typeface="+mn-ea"/>
          <a:cs typeface="Arial"/>
        </a:defRPr>
      </a:lvl3pPr>
      <a:lvl4pPr marL="2240011" indent="-320002" algn="l" defTabSz="640003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200" kern="1200">
          <a:solidFill>
            <a:srgbClr val="333333"/>
          </a:solidFill>
          <a:latin typeface="Arial"/>
          <a:ea typeface="+mn-ea"/>
          <a:cs typeface="Arial"/>
        </a:defRPr>
      </a:lvl4pPr>
      <a:lvl5pPr marL="2880014" indent="-320002" algn="l" defTabSz="640003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5pPr>
      <a:lvl6pPr marL="3520017" indent="-320002" algn="l" defTabSz="64000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020" indent="-320002" algn="l" defTabSz="64000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25" indent="-320002" algn="l" defTabSz="64000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028" indent="-320002" algn="l" defTabSz="64000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03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09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013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16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019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022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25" algn="l" defTabSz="6400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1337767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116800" y="73853"/>
            <a:ext cx="10131050" cy="12722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6400" y="1776264"/>
            <a:ext cx="11441450" cy="6955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72408" y="8827270"/>
            <a:ext cx="8315754" cy="511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rgbClr val="666666"/>
                </a:solidFill>
              </a:defRPr>
            </a:lvl1pPr>
          </a:lstStyle>
          <a:p>
            <a:pPr defTabSz="1280160"/>
            <a:r>
              <a:rPr lang="en-US"/>
              <a:t>GRAFFIN Patrick        REYMOND Hugo                                  xx/05/2018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35426" y="8825038"/>
            <a:ext cx="1566174" cy="511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rgbClr val="666666"/>
                </a:solidFill>
              </a:defRPr>
            </a:lvl1pPr>
          </a:lstStyle>
          <a:p>
            <a:pPr defTabSz="1280160"/>
            <a:r>
              <a:rPr lang="fr-FR" dirty="0"/>
              <a:t>|  PAGE </a:t>
            </a:r>
            <a:fld id="{AEFB9B6D-867A-40B8-ACB0-35CC9F272C9C}" type="slidenum">
              <a:rPr lang="fr-FR" smtClean="0"/>
              <a:pPr defTabSz="1280160"/>
              <a:t>‹Nr.›</a:t>
            </a:fld>
            <a:endParaRPr lang="fr-FR" dirty="0"/>
          </a:p>
        </p:txBody>
      </p:sp>
      <p:pic>
        <p:nvPicPr>
          <p:cNvPr id="2050" name="Picture 2" descr="C:\Users\eb137366\Downloads\irfu_signa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72" y="217438"/>
            <a:ext cx="904485" cy="902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dt="0"/>
  <p:txStyles>
    <p:titleStyle>
      <a:lvl1pPr algn="l" defTabSz="1280160" rtl="0" eaLnBrk="1" latinLnBrk="0" hangingPunct="1">
        <a:spcBef>
          <a:spcPct val="0"/>
        </a:spcBef>
        <a:buNone/>
        <a:defRPr sz="31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293495" indent="0" algn="l" defTabSz="1280160" rtl="0" eaLnBrk="1" latinLnBrk="0" hangingPunct="1">
        <a:lnSpc>
          <a:spcPct val="100000"/>
        </a:lnSpc>
        <a:spcBef>
          <a:spcPts val="0"/>
        </a:spcBef>
        <a:spcAft>
          <a:spcPts val="560"/>
        </a:spcAft>
        <a:buFont typeface="Arial" pitchFamily="34" charset="0"/>
        <a:buNone/>
        <a:defRPr sz="3100" kern="1200">
          <a:solidFill>
            <a:schemeClr val="tx2"/>
          </a:solidFill>
          <a:latin typeface="+mn-lt"/>
          <a:ea typeface="+mn-ea"/>
          <a:cs typeface="+mn-cs"/>
        </a:defRPr>
      </a:lvl1pPr>
      <a:lvl2pPr marL="504508" indent="-504508" algn="l" defTabSz="1280160" rtl="0" eaLnBrk="1" latinLnBrk="0" hangingPunct="1">
        <a:lnSpc>
          <a:spcPts val="2800"/>
        </a:lnSpc>
        <a:spcBef>
          <a:spcPts val="0"/>
        </a:spcBef>
        <a:buSzPct val="90000"/>
        <a:buFontTx/>
        <a:buBlip>
          <a:blip r:embed="rId6"/>
        </a:buBlip>
        <a:defRPr sz="2200" kern="1200">
          <a:solidFill>
            <a:srgbClr val="666666"/>
          </a:solidFill>
          <a:latin typeface="+mn-lt"/>
          <a:ea typeface="+mn-ea"/>
          <a:cs typeface="+mn-cs"/>
        </a:defRPr>
      </a:lvl2pPr>
      <a:lvl3pPr marL="506730" indent="0" algn="l" defTabSz="1280160" rtl="0" eaLnBrk="1" latinLnBrk="0" hangingPunct="1">
        <a:lnSpc>
          <a:spcPts val="2800"/>
        </a:lnSpc>
        <a:spcBef>
          <a:spcPts val="0"/>
        </a:spcBef>
        <a:buSzPct val="36000"/>
        <a:buFont typeface="Arial" pitchFamily="34" charset="0"/>
        <a:buNone/>
        <a:defRPr sz="2200" kern="1200">
          <a:solidFill>
            <a:srgbClr val="666666"/>
          </a:solidFill>
          <a:latin typeface="+mn-lt"/>
          <a:ea typeface="+mn-ea"/>
          <a:cs typeface="+mn-cs"/>
        </a:defRPr>
      </a:lvl3pPr>
      <a:lvl4pPr marL="1413510" indent="-333375" algn="l" defTabSz="1280160" rtl="0" eaLnBrk="1" latinLnBrk="0" hangingPunct="1">
        <a:lnSpc>
          <a:spcPts val="2800"/>
        </a:lnSpc>
        <a:spcBef>
          <a:spcPts val="0"/>
        </a:spcBef>
        <a:buClr>
          <a:srgbClr val="666666"/>
        </a:buClr>
        <a:buSzPct val="36000"/>
        <a:buFontTx/>
        <a:buBlip>
          <a:blip r:embed="rId7"/>
        </a:buBlip>
        <a:defRPr sz="2200" kern="1200">
          <a:solidFill>
            <a:srgbClr val="666666"/>
          </a:solidFill>
          <a:latin typeface="+mn-lt"/>
          <a:ea typeface="+mn-ea"/>
          <a:cs typeface="+mn-cs"/>
        </a:defRPr>
      </a:lvl4pPr>
      <a:lvl5pPr marL="1586865" indent="-160020" algn="l" defTabSz="1280160" rtl="0" eaLnBrk="1" latinLnBrk="0" hangingPunct="1">
        <a:lnSpc>
          <a:spcPts val="28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2200" kern="1200">
          <a:solidFill>
            <a:srgbClr val="666666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39" y="4152528"/>
            <a:ext cx="9250522" cy="1091812"/>
          </a:xfrm>
        </p:spPr>
        <p:txBody>
          <a:bodyPr/>
          <a:lstStyle/>
          <a:p>
            <a:r>
              <a:rPr lang="de-DE" dirty="0" err="1" smtClean="0"/>
              <a:t>Pre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SuperFRS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Elytt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5633922"/>
            <a:ext cx="8961120" cy="103888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Haik Simon</a:t>
            </a:r>
          </a:p>
          <a:p>
            <a:r>
              <a:rPr lang="en-GB" dirty="0" smtClean="0"/>
              <a:t>FAIR</a:t>
            </a:r>
            <a:r>
              <a:rPr lang="de-DE" dirty="0" smtClean="0"/>
              <a:t>-</a:t>
            </a:r>
            <a:r>
              <a:rPr lang="en-GB" dirty="0" smtClean="0"/>
              <a:t>BINP Workshop</a:t>
            </a:r>
            <a:br>
              <a:rPr lang="en-GB" dirty="0" smtClean="0"/>
            </a:br>
            <a:r>
              <a:rPr lang="en-GB" dirty="0" smtClean="0"/>
              <a:t>Novosibirsk, November 25</a:t>
            </a:r>
            <a:r>
              <a:rPr lang="de-DE" dirty="0" smtClean="0"/>
              <a:t>-29, 2019</a:t>
            </a:r>
            <a:endParaRPr lang="en-GB" dirty="0"/>
          </a:p>
        </p:txBody>
      </p:sp>
      <p:sp>
        <p:nvSpPr>
          <p:cNvPr id="4" name="Footer Placeholder 5"/>
          <p:cNvSpPr txBox="1">
            <a:spLocks/>
          </p:cNvSpPr>
          <p:nvPr/>
        </p:nvSpPr>
        <p:spPr>
          <a:xfrm>
            <a:off x="568152" y="9291602"/>
            <a:ext cx="11929889" cy="3095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0854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1710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2564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3416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54271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65126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75979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6834" algn="l" defTabSz="122171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Haik Simon / FAIR</a:t>
            </a:r>
            <a:r>
              <a:rPr lang="de-DE" sz="1400" dirty="0" smtClean="0"/>
              <a:t>-</a:t>
            </a:r>
            <a:r>
              <a:rPr lang="en-GB" sz="1400" dirty="0" smtClean="0"/>
              <a:t>BINP Workshop, </a:t>
            </a:r>
            <a:r>
              <a:rPr lang="en-US" sz="1400" dirty="0" smtClean="0"/>
              <a:t>Novosibirsk, November 25-29, 2019</a:t>
            </a:r>
            <a:endParaRPr lang="en-GB" sz="1400" dirty="0"/>
          </a:p>
        </p:txBody>
      </p:sp>
    </p:spTree>
    <p:extLst>
      <p:ext uri="{BB962C8B-B14F-4D97-AF65-F5344CB8AC3E}">
        <p14:creationId xmlns="" xmlns:p14="http://schemas.microsoft.com/office/powerpoint/2010/main" val="38990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 err="1"/>
              <a:t>Overview</a:t>
            </a:r>
            <a:r>
              <a:rPr lang="fr-FR" sz="3400" dirty="0"/>
              <a:t> D3Y 9.75° </a:t>
            </a:r>
            <a:r>
              <a:rPr lang="fr-FR" sz="3400" dirty="0" smtClean="0"/>
              <a:t>or </a:t>
            </a:r>
            <a:r>
              <a:rPr lang="fr-FR" sz="3400" dirty="0" err="1" smtClean="0"/>
              <a:t>branched</a:t>
            </a:r>
            <a:r>
              <a:rPr lang="fr-FR" sz="3400" dirty="0" smtClean="0"/>
              <a:t> </a:t>
            </a:r>
            <a:r>
              <a:rPr lang="fr-FR" sz="3400" dirty="0" err="1" smtClean="0"/>
              <a:t>dipole</a:t>
            </a:r>
            <a:endParaRPr lang="fr-FR" sz="3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89" r="27317"/>
          <a:stretch/>
        </p:blipFill>
        <p:spPr>
          <a:xfrm>
            <a:off x="107299" y="2367890"/>
            <a:ext cx="5789445" cy="647482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73" r="27228"/>
          <a:stretch/>
        </p:blipFill>
        <p:spPr>
          <a:xfrm>
            <a:off x="5896744" y="1983023"/>
            <a:ext cx="6754350" cy="7244563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1336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Geometry</a:t>
            </a:r>
            <a:r>
              <a:rPr lang="fr-FR" sz="3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fr-FR" sz="3400" dirty="0">
                <a:latin typeface="+mn-lt"/>
                <a:cs typeface="Times New Roman" panose="02020603050405020304" pitchFamily="18" charset="0"/>
              </a:rPr>
            </a:br>
            <a:r>
              <a:rPr lang="fr-FR" sz="3400" dirty="0">
                <a:latin typeface="+mn-lt"/>
                <a:cs typeface="Times New Roman" panose="02020603050405020304" pitchFamily="18" charset="0"/>
              </a:rPr>
              <a:t>Cold mass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5" name="Groupe 97"/>
          <p:cNvGrpSpPr/>
          <p:nvPr/>
        </p:nvGrpSpPr>
        <p:grpSpPr>
          <a:xfrm>
            <a:off x="6064495" y="1978738"/>
            <a:ext cx="6271492" cy="6049502"/>
            <a:chOff x="4067944" y="816711"/>
            <a:chExt cx="4479637" cy="432107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50" b="9051"/>
            <a:stretch/>
          </p:blipFill>
          <p:spPr>
            <a:xfrm>
              <a:off x="4067944" y="1988840"/>
              <a:ext cx="4479637" cy="3148944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/>
            <p:nvPr/>
          </p:nvCxnSpPr>
          <p:spPr>
            <a:xfrm>
              <a:off x="4831598" y="4797152"/>
              <a:ext cx="29523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6012159" y="4777407"/>
              <a:ext cx="539525" cy="28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2407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4572000" y="2924944"/>
              <a:ext cx="0" cy="151216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 rot="16200000">
              <a:off x="4189913" y="3489638"/>
              <a:ext cx="539525" cy="28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1213</a:t>
              </a: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4842135" y="2748601"/>
              <a:ext cx="28009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95319" y="2482082"/>
              <a:ext cx="539525" cy="28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2257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5652120" y="3068960"/>
              <a:ext cx="122413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6022776" y="3068960"/>
              <a:ext cx="437620" cy="28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950</a:t>
              </a: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5796136" y="4188444"/>
              <a:ext cx="86409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6001199" y="3898660"/>
              <a:ext cx="437620" cy="28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620</a:t>
              </a:r>
            </a:p>
          </p:txBody>
        </p:sp>
        <p:grpSp>
          <p:nvGrpSpPr>
            <p:cNvPr id="8" name="Groupe 88"/>
            <p:cNvGrpSpPr/>
            <p:nvPr/>
          </p:nvGrpSpPr>
          <p:grpSpPr>
            <a:xfrm>
              <a:off x="5397924" y="1362599"/>
              <a:ext cx="733025" cy="1515498"/>
              <a:chOff x="5397924" y="1362599"/>
              <a:chExt cx="733025" cy="1515498"/>
            </a:xfrm>
          </p:grpSpPr>
          <p:cxnSp>
            <p:nvCxnSpPr>
              <p:cNvPr id="38" name="Connecteur droit 37"/>
              <p:cNvCxnSpPr/>
              <p:nvPr/>
            </p:nvCxnSpPr>
            <p:spPr>
              <a:xfrm flipV="1">
                <a:off x="5626893" y="1446476"/>
                <a:ext cx="504056" cy="14316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e 56"/>
              <p:cNvGrpSpPr/>
              <p:nvPr/>
            </p:nvGrpSpPr>
            <p:grpSpPr>
              <a:xfrm>
                <a:off x="5397924" y="1362599"/>
                <a:ext cx="671874" cy="1481798"/>
                <a:chOff x="5397924" y="1362599"/>
                <a:chExt cx="671874" cy="1481798"/>
              </a:xfrm>
            </p:grpSpPr>
            <p:cxnSp>
              <p:nvCxnSpPr>
                <p:cNvPr id="36" name="Connecteur droit 35"/>
                <p:cNvCxnSpPr/>
                <p:nvPr/>
              </p:nvCxnSpPr>
              <p:spPr>
                <a:xfrm flipV="1">
                  <a:off x="5652120" y="1511417"/>
                  <a:ext cx="0" cy="13329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ZoneTexte 38"/>
                <p:cNvSpPr txBox="1"/>
                <p:nvPr/>
              </p:nvSpPr>
              <p:spPr>
                <a:xfrm>
                  <a:off x="5652119" y="1362599"/>
                  <a:ext cx="408995" cy="285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1280006"/>
                  <a:r>
                    <a:rPr lang="fr-FR" sz="2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20°</a:t>
                  </a:r>
                </a:p>
              </p:txBody>
            </p:sp>
            <p:sp>
              <p:nvSpPr>
                <p:cNvPr id="40" name="Arc 39"/>
                <p:cNvSpPr/>
                <p:nvPr/>
              </p:nvSpPr>
              <p:spPr>
                <a:xfrm>
                  <a:off x="5397924" y="1620108"/>
                  <a:ext cx="671874" cy="455183"/>
                </a:xfrm>
                <a:prstGeom prst="arc">
                  <a:avLst>
                    <a:gd name="adj1" fmla="val 14881070"/>
                    <a:gd name="adj2" fmla="val 2027677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1280006"/>
                  <a:endParaRPr lang="fr-FR" sz="25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6" name="ZoneTexte 25"/>
            <p:cNvSpPr txBox="1"/>
            <p:nvPr/>
          </p:nvSpPr>
          <p:spPr>
            <a:xfrm>
              <a:off x="5416676" y="816711"/>
              <a:ext cx="2942885" cy="439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80006"/>
              <a:r>
                <a:rPr lang="en-US" sz="1700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The 2 horizontal cold to warm supports :</a:t>
              </a:r>
            </a:p>
            <a:p>
              <a:pPr defTabSz="1280006"/>
              <a:r>
                <a:rPr lang="en-US" sz="1700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allow lateral adjustment of the cold mass</a:t>
              </a:r>
              <a:endParaRPr lang="fr-FR" sz="1700" dirty="0">
                <a:solidFill>
                  <a:srgbClr val="0070C0"/>
                </a:solidFill>
              </a:endParaRPr>
            </a:p>
          </p:txBody>
        </p:sp>
        <p:cxnSp>
          <p:nvCxnSpPr>
            <p:cNvPr id="37" name="Connecteur droit avec flèche 36"/>
            <p:cNvCxnSpPr>
              <a:stCxn id="26" idx="2"/>
            </p:cNvCxnSpPr>
            <p:nvPr/>
          </p:nvCxnSpPr>
          <p:spPr>
            <a:xfrm flipH="1">
              <a:off x="5924053" y="1256392"/>
              <a:ext cx="964066" cy="8604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>
              <a:stCxn id="26" idx="2"/>
            </p:cNvCxnSpPr>
            <p:nvPr/>
          </p:nvCxnSpPr>
          <p:spPr>
            <a:xfrm flipH="1">
              <a:off x="6577532" y="1256392"/>
              <a:ext cx="310586" cy="8188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87"/>
          <p:cNvGrpSpPr/>
          <p:nvPr/>
        </p:nvGrpSpPr>
        <p:grpSpPr>
          <a:xfrm>
            <a:off x="245068" y="2015360"/>
            <a:ext cx="6274734" cy="6283494"/>
            <a:chOff x="175047" y="1439543"/>
            <a:chExt cx="4481953" cy="4488210"/>
          </a:xfrm>
        </p:grpSpPr>
        <p:grpSp>
          <p:nvGrpSpPr>
            <p:cNvPr id="18" name="Groupe 85"/>
            <p:cNvGrpSpPr/>
            <p:nvPr/>
          </p:nvGrpSpPr>
          <p:grpSpPr>
            <a:xfrm>
              <a:off x="175047" y="1439543"/>
              <a:ext cx="4481953" cy="4488210"/>
              <a:chOff x="175047" y="1439543"/>
              <a:chExt cx="4481953" cy="448821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0186" y="1503791"/>
                <a:ext cx="3719668" cy="3891015"/>
              </a:xfrm>
              <a:prstGeom prst="rect">
                <a:avLst/>
              </a:prstGeom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271841" y="3995191"/>
                <a:ext cx="437620" cy="285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fr-FR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420</a:t>
                </a: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>
                <a:off x="755576" y="3118606"/>
                <a:ext cx="0" cy="7200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>
                <a:off x="302882" y="3350306"/>
                <a:ext cx="437620" cy="285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fr-FR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655</a:t>
                </a:r>
              </a:p>
            </p:txBody>
          </p:sp>
          <p:cxnSp>
            <p:nvCxnSpPr>
              <p:cNvPr id="30" name="Connecteur droit 29"/>
              <p:cNvCxnSpPr/>
              <p:nvPr/>
            </p:nvCxnSpPr>
            <p:spPr>
              <a:xfrm flipV="1">
                <a:off x="1833129" y="2536620"/>
                <a:ext cx="0" cy="139643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flipV="1">
                <a:off x="1835696" y="2580534"/>
                <a:ext cx="560371" cy="14231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>
                <a:off x="1877785" y="2629097"/>
                <a:ext cx="408995" cy="285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fr-FR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20°</a:t>
                </a:r>
              </a:p>
            </p:txBody>
          </p:sp>
          <p:sp>
            <p:nvSpPr>
              <p:cNvPr id="34" name="Arc 33"/>
              <p:cNvSpPr/>
              <p:nvPr/>
            </p:nvSpPr>
            <p:spPr>
              <a:xfrm rot="513118">
                <a:off x="1639458" y="2892814"/>
                <a:ext cx="739276" cy="549945"/>
              </a:xfrm>
              <a:prstGeom prst="arc">
                <a:avLst>
                  <a:gd name="adj1" fmla="val 13676416"/>
                  <a:gd name="adj2" fmla="val 1876403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80006"/>
                <a:endParaRPr lang="fr-FR" sz="25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2" name="Connecteur droit avec flèche 41"/>
              <p:cNvCxnSpPr/>
              <p:nvPr/>
            </p:nvCxnSpPr>
            <p:spPr>
              <a:xfrm>
                <a:off x="3923928" y="1782112"/>
                <a:ext cx="0" cy="2565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ZoneTexte 42"/>
              <p:cNvSpPr txBox="1"/>
              <p:nvPr/>
            </p:nvSpPr>
            <p:spPr>
              <a:xfrm rot="5400000">
                <a:off x="3794722" y="2896810"/>
                <a:ext cx="539525" cy="285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fr-FR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2400</a:t>
                </a:r>
              </a:p>
            </p:txBody>
          </p:sp>
          <p:sp>
            <p:nvSpPr>
              <p:cNvPr id="3" name="ZoneTexte 2"/>
              <p:cNvSpPr txBox="1"/>
              <p:nvPr/>
            </p:nvSpPr>
            <p:spPr>
              <a:xfrm>
                <a:off x="192249" y="1439543"/>
                <a:ext cx="3272645" cy="43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en-US" sz="1700" dirty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The 4 vertical cold to warm supports :</a:t>
                </a:r>
              </a:p>
              <a:p>
                <a:pPr defTabSz="1280006"/>
                <a:r>
                  <a:rPr lang="en-US" sz="1700" dirty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allow the vertical adjustment of the cold mass</a:t>
                </a:r>
                <a:endParaRPr lang="fr-FR" sz="1700" dirty="0">
                  <a:solidFill>
                    <a:srgbClr val="0070C0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Connecteur droit avec flèche 16"/>
              <p:cNvCxnSpPr>
                <a:stCxn id="3" idx="2"/>
              </p:cNvCxnSpPr>
              <p:nvPr/>
            </p:nvCxnSpPr>
            <p:spPr>
              <a:xfrm flipH="1">
                <a:off x="1000638" y="1879224"/>
                <a:ext cx="827934" cy="1239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/>
              <p:cNvCxnSpPr>
                <a:stCxn id="3" idx="2"/>
              </p:cNvCxnSpPr>
              <p:nvPr/>
            </p:nvCxnSpPr>
            <p:spPr>
              <a:xfrm>
                <a:off x="1828572" y="1879224"/>
                <a:ext cx="1495879" cy="1239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175047" y="5301208"/>
                <a:ext cx="4481953" cy="626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80006"/>
                <a:r>
                  <a:rPr lang="en-US" sz="1700" dirty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The 4 tilted cold to warm supports :</a:t>
                </a:r>
              </a:p>
              <a:p>
                <a:pPr defTabSz="1280006"/>
                <a:r>
                  <a:rPr lang="en-US" sz="1700" dirty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reduce the movement of the cold mass during energizing phase</a:t>
                </a:r>
                <a:endParaRPr lang="fr-FR" sz="1700" dirty="0">
                  <a:solidFill>
                    <a:srgbClr val="0070C0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2" name="Connecteur droit avec flèche 51"/>
              <p:cNvCxnSpPr/>
              <p:nvPr/>
            </p:nvCxnSpPr>
            <p:spPr>
              <a:xfrm flipV="1">
                <a:off x="1685267" y="3544334"/>
                <a:ext cx="679712" cy="17498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 flipV="1">
                <a:off x="1691681" y="3563312"/>
                <a:ext cx="360039" cy="17200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/>
              <p:cNvCxnSpPr>
                <a:stCxn id="3" idx="2"/>
              </p:cNvCxnSpPr>
              <p:nvPr/>
            </p:nvCxnSpPr>
            <p:spPr>
              <a:xfrm flipH="1">
                <a:off x="1084642" y="1879224"/>
                <a:ext cx="743930" cy="1239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/>
              <p:cNvCxnSpPr>
                <a:stCxn id="3" idx="2"/>
              </p:cNvCxnSpPr>
              <p:nvPr/>
            </p:nvCxnSpPr>
            <p:spPr>
              <a:xfrm>
                <a:off x="1828572" y="1879224"/>
                <a:ext cx="1573404" cy="1239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/>
              <p:cNvCxnSpPr/>
              <p:nvPr/>
            </p:nvCxnSpPr>
            <p:spPr>
              <a:xfrm flipV="1">
                <a:off x="1684835" y="4743412"/>
                <a:ext cx="324261" cy="5507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 flipV="1">
                <a:off x="1691681" y="4662078"/>
                <a:ext cx="704386" cy="628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Connecteur droit avec flèche 86"/>
            <p:cNvCxnSpPr/>
            <p:nvPr/>
          </p:nvCxnSpPr>
          <p:spPr>
            <a:xfrm>
              <a:off x="754665" y="3915826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5509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Geometry</a:t>
            </a:r>
            <a:r>
              <a:rPr lang="fr-FR" sz="3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fr-FR" sz="3400" dirty="0">
                <a:latin typeface="+mn-lt"/>
                <a:cs typeface="Times New Roman" panose="02020603050405020304" pitchFamily="18" charset="0"/>
              </a:rPr>
            </a:br>
            <a:r>
              <a:rPr lang="fr-FR" sz="3400" dirty="0">
                <a:latin typeface="+mn-lt"/>
                <a:cs typeface="Times New Roman" panose="02020603050405020304" pitchFamily="18" charset="0"/>
              </a:rPr>
              <a:t>Cold mass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3" name="Groupe 8"/>
          <p:cNvGrpSpPr/>
          <p:nvPr/>
        </p:nvGrpSpPr>
        <p:grpSpPr>
          <a:xfrm>
            <a:off x="3242803" y="1623888"/>
            <a:ext cx="6444313" cy="6552728"/>
            <a:chOff x="527151" y="1292275"/>
            <a:chExt cx="4603081" cy="468052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525" r="33463" b="9782"/>
            <a:stretch/>
          </p:blipFill>
          <p:spPr>
            <a:xfrm>
              <a:off x="527151" y="1292275"/>
              <a:ext cx="3974944" cy="4680520"/>
            </a:xfrm>
            <a:prstGeom prst="rect">
              <a:avLst/>
            </a:prstGeom>
          </p:spPr>
        </p:pic>
        <p:grpSp>
          <p:nvGrpSpPr>
            <p:cNvPr id="5" name="Groupe 34"/>
            <p:cNvGrpSpPr/>
            <p:nvPr/>
          </p:nvGrpSpPr>
          <p:grpSpPr>
            <a:xfrm>
              <a:off x="2947362" y="3016481"/>
              <a:ext cx="2182870" cy="2281051"/>
              <a:chOff x="6831787" y="2574739"/>
              <a:chExt cx="2182870" cy="2281051"/>
            </a:xfrm>
          </p:grpSpPr>
          <p:cxnSp>
            <p:nvCxnSpPr>
              <p:cNvPr id="10" name="Connecteur droit 9"/>
              <p:cNvCxnSpPr/>
              <p:nvPr/>
            </p:nvCxnSpPr>
            <p:spPr>
              <a:xfrm flipV="1">
                <a:off x="7125700" y="3923362"/>
                <a:ext cx="1888957" cy="34706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flipV="1">
                <a:off x="7668344" y="2574739"/>
                <a:ext cx="31055" cy="150233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>
                <a:off x="8291499" y="2964420"/>
                <a:ext cx="408995" cy="285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80006"/>
                <a:r>
                  <a:rPr lang="fr-FR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70°</a:t>
                </a:r>
              </a:p>
            </p:txBody>
          </p:sp>
          <p:sp>
            <p:nvSpPr>
              <p:cNvPr id="15" name="Arc 14"/>
              <p:cNvSpPr/>
              <p:nvPr/>
            </p:nvSpPr>
            <p:spPr>
              <a:xfrm>
                <a:off x="6831787" y="3011554"/>
                <a:ext cx="1915286" cy="1844236"/>
              </a:xfrm>
              <a:prstGeom prst="arc">
                <a:avLst>
                  <a:gd name="adj1" fmla="val 15811915"/>
                  <a:gd name="adj2" fmla="val 20378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80006"/>
                <a:endParaRPr lang="fr-FR" sz="25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e 33"/>
          <p:cNvGrpSpPr/>
          <p:nvPr/>
        </p:nvGrpSpPr>
        <p:grpSpPr>
          <a:xfrm>
            <a:off x="3678899" y="2700940"/>
            <a:ext cx="5631545" cy="5869095"/>
            <a:chOff x="458658" y="2037066"/>
            <a:chExt cx="4022532" cy="4192211"/>
          </a:xfrm>
        </p:grpSpPr>
        <p:sp>
          <p:nvSpPr>
            <p:cNvPr id="16" name="Rectangle 15"/>
            <p:cNvSpPr/>
            <p:nvPr/>
          </p:nvSpPr>
          <p:spPr>
            <a:xfrm>
              <a:off x="2000887" y="2037066"/>
              <a:ext cx="2480303" cy="285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80006"/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Cold to warm supports (x10) </a:t>
              </a:r>
            </a:p>
          </p:txBody>
        </p:sp>
        <p:cxnSp>
          <p:nvCxnSpPr>
            <p:cNvPr id="20" name="Connecteur droit avec flèche 19"/>
            <p:cNvCxnSpPr>
              <a:stCxn id="16" idx="2"/>
            </p:cNvCxnSpPr>
            <p:nvPr/>
          </p:nvCxnSpPr>
          <p:spPr>
            <a:xfrm flipH="1">
              <a:off x="2206819" y="2322859"/>
              <a:ext cx="1034220" cy="9268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58658" y="5943484"/>
              <a:ext cx="2704724" cy="285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80006"/>
              <a:r>
                <a:rPr lang="fr-FR" sz="2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Adjustable</a:t>
              </a:r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pillars</a:t>
              </a:r>
              <a:r>
                <a:rPr lang="fr-FR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M24 (± 7 mm)</a:t>
              </a:r>
            </a:p>
          </p:txBody>
        </p:sp>
        <p:cxnSp>
          <p:nvCxnSpPr>
            <p:cNvPr id="27" name="Connecteur droit avec flèche 26"/>
            <p:cNvCxnSpPr>
              <a:stCxn id="23" idx="0"/>
            </p:cNvCxnSpPr>
            <p:nvPr/>
          </p:nvCxnSpPr>
          <p:spPr>
            <a:xfrm flipV="1">
              <a:off x="1811020" y="5038664"/>
              <a:ext cx="2068444" cy="9048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>
              <a:stCxn id="23" idx="0"/>
            </p:cNvCxnSpPr>
            <p:nvPr/>
          </p:nvCxnSpPr>
          <p:spPr>
            <a:xfrm flipV="1">
              <a:off x="1811020" y="4494284"/>
              <a:ext cx="395798" cy="1449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8440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Cryostat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02" y="1346152"/>
            <a:ext cx="8645393" cy="7430536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4" y="1516942"/>
            <a:ext cx="1906905" cy="1826754"/>
          </a:xfrm>
          <a:prstGeom prst="rect">
            <a:avLst/>
          </a:prstGeom>
        </p:spPr>
      </p:pic>
      <p:sp>
        <p:nvSpPr>
          <p:cNvPr id="66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8701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73" t="4451" r="5454" b="6524"/>
          <a:stretch/>
        </p:blipFill>
        <p:spPr>
          <a:xfrm>
            <a:off x="4787823" y="3691679"/>
            <a:ext cx="7863275" cy="49145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50" r="8263"/>
          <a:stretch/>
        </p:blipFill>
        <p:spPr>
          <a:xfrm>
            <a:off x="251319" y="1346061"/>
            <a:ext cx="7056693" cy="4462651"/>
          </a:xfrm>
          <a:prstGeom prst="rect">
            <a:avLst/>
          </a:prstGeom>
        </p:spPr>
      </p:pic>
      <p:cxnSp>
        <p:nvCxnSpPr>
          <p:cNvPr id="28" name="Connecteur droit 27"/>
          <p:cNvCxnSpPr/>
          <p:nvPr/>
        </p:nvCxnSpPr>
        <p:spPr>
          <a:xfrm flipV="1">
            <a:off x="1561862" y="2078699"/>
            <a:ext cx="8719458" cy="626659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08337" y="1817765"/>
            <a:ext cx="1608463" cy="1083375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62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0002318" y="7220069"/>
            <a:ext cx="1946239" cy="1083375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6200" dirty="0">
                <a:solidFill>
                  <a:prstClr val="black"/>
                </a:solidFill>
              </a:rPr>
              <a:t>New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2425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2" y="2179415"/>
            <a:ext cx="11188598" cy="68552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98" t="30614" r="9116" b="26972"/>
          <a:stretch/>
        </p:blipFill>
        <p:spPr>
          <a:xfrm>
            <a:off x="1864296" y="3035745"/>
            <a:ext cx="2670788" cy="9086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20" t="9943" r="15482" b="11655"/>
          <a:stretch/>
        </p:blipFill>
        <p:spPr>
          <a:xfrm>
            <a:off x="449448" y="1810475"/>
            <a:ext cx="2422960" cy="1679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128" y="1473830"/>
            <a:ext cx="4435693" cy="28227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defTabSz="1280006"/>
            <a:endParaRPr lang="fr-FR" sz="2500" dirty="0">
              <a:solidFill>
                <a:prstClr val="white"/>
              </a:solidFill>
            </a:endParaRPr>
          </a:p>
        </p:txBody>
      </p:sp>
      <p:cxnSp>
        <p:nvCxnSpPr>
          <p:cNvPr id="10" name="Connecteur droit avec flèche 9"/>
          <p:cNvCxnSpPr>
            <a:stCxn id="8" idx="2"/>
          </p:cNvCxnSpPr>
          <p:nvPr/>
        </p:nvCxnSpPr>
        <p:spPr>
          <a:xfrm>
            <a:off x="2569974" y="4296544"/>
            <a:ext cx="1814602" cy="2016224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042782" y="7743627"/>
            <a:ext cx="2270710" cy="11756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>
                <a:solidFill>
                  <a:srgbClr val="006937"/>
                </a:solidFill>
              </a:rPr>
              <a:t>Fixing Part</a:t>
            </a: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Plate : 10 mm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Base Plate : 15 mm</a:t>
            </a: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3547786" y="8129959"/>
            <a:ext cx="1494996" cy="201514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0560905" y="3056275"/>
            <a:ext cx="2117560" cy="6524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Flange</a:t>
            </a:r>
            <a:endParaRPr lang="fr-FR" sz="1700" dirty="0">
              <a:solidFill>
                <a:srgbClr val="006937"/>
              </a:solidFill>
            </a:endParaRP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 28 mm</a:t>
            </a:r>
          </a:p>
        </p:txBody>
      </p:sp>
      <p:cxnSp>
        <p:nvCxnSpPr>
          <p:cNvPr id="14" name="Connecteur droit avec flèche 13"/>
          <p:cNvCxnSpPr>
            <a:stCxn id="13" idx="2"/>
          </p:cNvCxnSpPr>
          <p:nvPr/>
        </p:nvCxnSpPr>
        <p:spPr>
          <a:xfrm flipH="1">
            <a:off x="10634875" y="3708747"/>
            <a:ext cx="984810" cy="51636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392688" y="1574642"/>
            <a:ext cx="2048250" cy="9140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Flange</a:t>
            </a:r>
            <a:endParaRPr lang="fr-FR" sz="1700" dirty="0">
              <a:solidFill>
                <a:srgbClr val="006937"/>
              </a:solidFill>
            </a:endParaRP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 28 mm</a:t>
            </a:r>
          </a:p>
        </p:txBody>
      </p:sp>
      <p:cxnSp>
        <p:nvCxnSpPr>
          <p:cNvPr id="16" name="Connecteur droit avec flèche 15"/>
          <p:cNvCxnSpPr>
            <a:stCxn id="15" idx="3"/>
          </p:cNvCxnSpPr>
          <p:nvPr/>
        </p:nvCxnSpPr>
        <p:spPr>
          <a:xfrm>
            <a:off x="7440938" y="2031683"/>
            <a:ext cx="711531" cy="77098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687957" y="6867390"/>
            <a:ext cx="2135286" cy="6524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Chamber</a:t>
            </a:r>
            <a:endParaRPr lang="fr-FR" sz="1700" dirty="0">
              <a:solidFill>
                <a:srgbClr val="006937"/>
              </a:solidFill>
            </a:endParaRP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 12 mm</a:t>
            </a:r>
          </a:p>
        </p:txBody>
      </p:sp>
      <p:cxnSp>
        <p:nvCxnSpPr>
          <p:cNvPr id="18" name="Connecteur droit avec flèche 17"/>
          <p:cNvCxnSpPr>
            <a:stCxn id="17" idx="0"/>
          </p:cNvCxnSpPr>
          <p:nvPr/>
        </p:nvCxnSpPr>
        <p:spPr>
          <a:xfrm flipH="1" flipV="1">
            <a:off x="7545378" y="5663366"/>
            <a:ext cx="1210222" cy="1204024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50506" y="8265238"/>
            <a:ext cx="2046650" cy="9140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Flange</a:t>
            </a:r>
            <a:endParaRPr lang="fr-FR" sz="1700" dirty="0">
              <a:solidFill>
                <a:srgbClr val="006937"/>
              </a:solidFill>
            </a:endParaRP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 34 mm</a:t>
            </a:r>
          </a:p>
        </p:txBody>
      </p:sp>
      <p:cxnSp>
        <p:nvCxnSpPr>
          <p:cNvPr id="20" name="Connecteur droit avec flèche 19"/>
          <p:cNvCxnSpPr>
            <a:stCxn id="19" idx="3"/>
          </p:cNvCxnSpPr>
          <p:nvPr/>
        </p:nvCxnSpPr>
        <p:spPr>
          <a:xfrm flipV="1">
            <a:off x="2197156" y="8169840"/>
            <a:ext cx="372820" cy="5524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0160397" y="6246495"/>
            <a:ext cx="2244395" cy="11756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>
                <a:solidFill>
                  <a:srgbClr val="006937"/>
                </a:solidFill>
              </a:rPr>
              <a:t>Fixing Part</a:t>
            </a: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Plate : 10 mm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Base Plate : 15 mm</a:t>
            </a:r>
          </a:p>
        </p:txBody>
      </p:sp>
      <p:cxnSp>
        <p:nvCxnSpPr>
          <p:cNvPr id="22" name="Connecteur droit avec flèche 21"/>
          <p:cNvCxnSpPr>
            <a:stCxn id="21" idx="0"/>
          </p:cNvCxnSpPr>
          <p:nvPr/>
        </p:nvCxnSpPr>
        <p:spPr>
          <a:xfrm flipH="1" flipV="1">
            <a:off x="11188165" y="5341821"/>
            <a:ext cx="94430" cy="904674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9823243" y="1496217"/>
            <a:ext cx="2117035" cy="14373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>
                <a:solidFill>
                  <a:srgbClr val="006937"/>
                </a:solidFill>
              </a:rPr>
              <a:t>Fixing Part</a:t>
            </a: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Plate : 10 mm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Base Plate : 15 mm</a:t>
            </a:r>
          </a:p>
        </p:txBody>
      </p:sp>
      <p:cxnSp>
        <p:nvCxnSpPr>
          <p:cNvPr id="24" name="Connecteur droit avec flèche 23"/>
          <p:cNvCxnSpPr>
            <a:stCxn id="23" idx="1"/>
          </p:cNvCxnSpPr>
          <p:nvPr/>
        </p:nvCxnSpPr>
        <p:spPr>
          <a:xfrm flipH="1">
            <a:off x="9122703" y="2214868"/>
            <a:ext cx="700540" cy="164569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60472" y="4792770"/>
            <a:ext cx="2209502" cy="11756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>
                <a:solidFill>
                  <a:srgbClr val="006937"/>
                </a:solidFill>
              </a:rPr>
              <a:t>Fixing Part</a:t>
            </a:r>
          </a:p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Thickness</a:t>
            </a:r>
            <a:r>
              <a:rPr lang="fr-FR" sz="1700" dirty="0">
                <a:solidFill>
                  <a:srgbClr val="006937"/>
                </a:solidFill>
              </a:rPr>
              <a:t> :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Plate : 10 mm</a:t>
            </a:r>
          </a:p>
          <a:p>
            <a:pPr defTabSz="1280006"/>
            <a:r>
              <a:rPr lang="fr-FR" sz="1700" dirty="0">
                <a:solidFill>
                  <a:srgbClr val="006937"/>
                </a:solidFill>
              </a:rPr>
              <a:t>Base Plate : 15 mm</a:t>
            </a:r>
          </a:p>
        </p:txBody>
      </p:sp>
      <p:cxnSp>
        <p:nvCxnSpPr>
          <p:cNvPr id="26" name="Connecteur droit avec flèche 25"/>
          <p:cNvCxnSpPr>
            <a:stCxn id="25" idx="2"/>
          </p:cNvCxnSpPr>
          <p:nvPr/>
        </p:nvCxnSpPr>
        <p:spPr>
          <a:xfrm>
            <a:off x="1465223" y="5968462"/>
            <a:ext cx="269450" cy="76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52130" y="1486521"/>
            <a:ext cx="3195658" cy="387785"/>
          </a:xfrm>
          <a:prstGeom prst="rect">
            <a:avLst/>
          </a:prstGeom>
          <a:noFill/>
          <a:ln>
            <a:noFill/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dirty="0" err="1">
                <a:solidFill>
                  <a:srgbClr val="006937"/>
                </a:solidFill>
              </a:rPr>
              <a:t>Machining</a:t>
            </a:r>
            <a:r>
              <a:rPr lang="fr-FR" sz="1700" dirty="0">
                <a:solidFill>
                  <a:srgbClr val="006937"/>
                </a:solidFill>
              </a:rPr>
              <a:t> Part</a:t>
            </a:r>
          </a:p>
        </p:txBody>
      </p:sp>
      <p:sp>
        <p:nvSpPr>
          <p:cNvPr id="27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0659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6" y="2077914"/>
            <a:ext cx="11089232" cy="6794375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stCxn id="9" idx="0"/>
          </p:cNvCxnSpPr>
          <p:nvPr/>
        </p:nvCxnSpPr>
        <p:spPr>
          <a:xfrm flipH="1" flipV="1">
            <a:off x="4126541" y="7925749"/>
            <a:ext cx="792114" cy="59262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126542" y="8518377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13" name="Connecteur droit avec flèche 12"/>
          <p:cNvCxnSpPr>
            <a:stCxn id="14" idx="0"/>
          </p:cNvCxnSpPr>
          <p:nvPr/>
        </p:nvCxnSpPr>
        <p:spPr>
          <a:xfrm flipH="1" flipV="1">
            <a:off x="10792205" y="5316898"/>
            <a:ext cx="792114" cy="59262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792205" y="5909526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15" name="Connecteur droit avec flèche 14"/>
          <p:cNvCxnSpPr>
            <a:stCxn id="16" idx="1"/>
          </p:cNvCxnSpPr>
          <p:nvPr/>
        </p:nvCxnSpPr>
        <p:spPr>
          <a:xfrm flipH="1">
            <a:off x="8719459" y="2771818"/>
            <a:ext cx="1108923" cy="1121483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9828382" y="2599464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19" name="Connecteur droit avec flèche 18"/>
          <p:cNvCxnSpPr>
            <a:stCxn id="20" idx="2"/>
          </p:cNvCxnSpPr>
          <p:nvPr/>
        </p:nvCxnSpPr>
        <p:spPr>
          <a:xfrm>
            <a:off x="1446678" y="6254233"/>
            <a:ext cx="579531" cy="461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54563" y="5909526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23" name="Connecteur droit avec flèche 22"/>
          <p:cNvCxnSpPr>
            <a:stCxn id="24" idx="1"/>
          </p:cNvCxnSpPr>
          <p:nvPr/>
        </p:nvCxnSpPr>
        <p:spPr>
          <a:xfrm flipH="1">
            <a:off x="8215401" y="1905560"/>
            <a:ext cx="549380" cy="693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764781" y="1733205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26" name="Connecteur droit avec flèche 25"/>
          <p:cNvCxnSpPr>
            <a:stCxn id="27" idx="1"/>
          </p:cNvCxnSpPr>
          <p:nvPr/>
        </p:nvCxnSpPr>
        <p:spPr>
          <a:xfrm flipH="1">
            <a:off x="10534062" y="3647716"/>
            <a:ext cx="350403" cy="3460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0884465" y="3475361"/>
            <a:ext cx="1584229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UX=UY=UZ=0</a:t>
            </a:r>
          </a:p>
        </p:txBody>
      </p:sp>
      <p:cxnSp>
        <p:nvCxnSpPr>
          <p:cNvPr id="29" name="Connecteur droit avec flèche 28"/>
          <p:cNvCxnSpPr>
            <a:stCxn id="30" idx="3"/>
          </p:cNvCxnSpPr>
          <p:nvPr/>
        </p:nvCxnSpPr>
        <p:spPr>
          <a:xfrm flipV="1">
            <a:off x="1561862" y="7724127"/>
            <a:ext cx="1008112" cy="62189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13924" y="8173667"/>
            <a:ext cx="1147938" cy="344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UX=UY=0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561864" y="4264706"/>
            <a:ext cx="2633760" cy="560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400" dirty="0">
                <a:solidFill>
                  <a:prstClr val="black"/>
                </a:solidFill>
              </a:rPr>
              <a:t>Vacuum in the </a:t>
            </a:r>
            <a:r>
              <a:rPr lang="fr-FR" sz="1400" dirty="0" err="1">
                <a:solidFill>
                  <a:prstClr val="black"/>
                </a:solidFill>
              </a:rPr>
              <a:t>beam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chamber</a:t>
            </a:r>
            <a:r>
              <a:rPr lang="fr-FR" sz="1400" dirty="0">
                <a:solidFill>
                  <a:prstClr val="black"/>
                </a:solidFill>
              </a:rPr>
              <a:t> (</a:t>
            </a:r>
            <a:r>
              <a:rPr lang="fr-FR" sz="1400" dirty="0" err="1">
                <a:solidFill>
                  <a:prstClr val="black"/>
                </a:solidFill>
              </a:rPr>
              <a:t>External</a:t>
            </a:r>
            <a:r>
              <a:rPr lang="fr-FR" sz="1400" dirty="0">
                <a:solidFill>
                  <a:prstClr val="black"/>
                </a:solidFill>
              </a:rPr>
              <a:t> Pressure : 0,1 </a:t>
            </a:r>
            <a:r>
              <a:rPr lang="fr-FR" sz="1400" dirty="0" err="1">
                <a:solidFill>
                  <a:prstClr val="black"/>
                </a:solidFill>
              </a:rPr>
              <a:t>Mpa</a:t>
            </a:r>
            <a:r>
              <a:rPr lang="fr-FR" sz="1400" dirty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3" name="Groupe 27"/>
          <p:cNvGrpSpPr/>
          <p:nvPr/>
        </p:nvGrpSpPr>
        <p:grpSpPr>
          <a:xfrm>
            <a:off x="8978155" y="6668698"/>
            <a:ext cx="1157481" cy="1770335"/>
            <a:chOff x="6660232" y="4618813"/>
            <a:chExt cx="826772" cy="1264525"/>
          </a:xfrm>
        </p:grpSpPr>
        <p:grpSp>
          <p:nvGrpSpPr>
            <p:cNvPr id="5" name="Groupe 20"/>
            <p:cNvGrpSpPr/>
            <p:nvPr/>
          </p:nvGrpSpPr>
          <p:grpSpPr>
            <a:xfrm>
              <a:off x="6804248" y="4941168"/>
              <a:ext cx="432048" cy="792088"/>
              <a:chOff x="6804248" y="4941168"/>
              <a:chExt cx="432048" cy="792088"/>
            </a:xfrm>
          </p:grpSpPr>
          <p:cxnSp>
            <p:nvCxnSpPr>
              <p:cNvPr id="8" name="Connecteur droit avec flèche 7"/>
              <p:cNvCxnSpPr/>
              <p:nvPr/>
            </p:nvCxnSpPr>
            <p:spPr>
              <a:xfrm flipV="1">
                <a:off x="6804248" y="4941168"/>
                <a:ext cx="0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6804248" y="5229200"/>
                <a:ext cx="432048" cy="2880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>
                <a:off x="6804248" y="5517232"/>
                <a:ext cx="432048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21"/>
            <p:cNvSpPr txBox="1"/>
            <p:nvPr/>
          </p:nvSpPr>
          <p:spPr>
            <a:xfrm>
              <a:off x="7198972" y="5003884"/>
              <a:ext cx="288032" cy="34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80006"/>
              <a:r>
                <a:rPr lang="fr-FR" sz="2500" dirty="0">
                  <a:solidFill>
                    <a:prstClr val="black"/>
                  </a:solidFill>
                </a:rPr>
                <a:t>X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189641" y="5542585"/>
              <a:ext cx="288032" cy="34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80006"/>
              <a:r>
                <a:rPr lang="fr-FR" sz="2500" dirty="0">
                  <a:solidFill>
                    <a:prstClr val="black"/>
                  </a:solidFill>
                </a:rPr>
                <a:t>Y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 flipH="1">
              <a:off x="6660232" y="4618813"/>
              <a:ext cx="360040" cy="34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80006"/>
              <a:r>
                <a:rPr lang="fr-FR" sz="2500" dirty="0">
                  <a:solidFill>
                    <a:prstClr val="black"/>
                  </a:solidFill>
                </a:rPr>
                <a:t>Z</a:t>
              </a:r>
            </a:p>
          </p:txBody>
        </p:sp>
      </p:grpSp>
      <p:sp>
        <p:nvSpPr>
          <p:cNvPr id="33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369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393741" y="1560627"/>
            <a:ext cx="1781731" cy="387799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Displacement</a:t>
            </a:r>
            <a:endParaRPr lang="fr-FR" sz="1700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e 18"/>
          <p:cNvGrpSpPr/>
          <p:nvPr/>
        </p:nvGrpSpPr>
        <p:grpSpPr>
          <a:xfrm>
            <a:off x="1029169" y="2127284"/>
            <a:ext cx="9126993" cy="6753200"/>
            <a:chOff x="735119" y="1519489"/>
            <a:chExt cx="6519281" cy="4823714"/>
          </a:xfrm>
        </p:grpSpPr>
        <p:grpSp>
          <p:nvGrpSpPr>
            <p:cNvPr id="5" name="Groupe 15"/>
            <p:cNvGrpSpPr/>
            <p:nvPr/>
          </p:nvGrpSpPr>
          <p:grpSpPr>
            <a:xfrm>
              <a:off x="735119" y="1519489"/>
              <a:ext cx="6519281" cy="4823714"/>
              <a:chOff x="-1675861" y="1472982"/>
              <a:chExt cx="7688224" cy="5688633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359" t="9021" r="12167" b="5863"/>
              <a:stretch/>
            </p:blipFill>
            <p:spPr>
              <a:xfrm>
                <a:off x="-1675861" y="1544991"/>
                <a:ext cx="7632848" cy="5616624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524939" y="1472982"/>
                <a:ext cx="487424" cy="3312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80006"/>
                <a:endParaRPr lang="fr-FR" sz="2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0" name="Connecteur droit avec flèche 9"/>
            <p:cNvCxnSpPr/>
            <p:nvPr/>
          </p:nvCxnSpPr>
          <p:spPr>
            <a:xfrm flipV="1">
              <a:off x="1958226" y="3165120"/>
              <a:ext cx="1173614" cy="9119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1034214" y="4082768"/>
              <a:ext cx="1728192" cy="34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80006"/>
              <a:r>
                <a:rPr lang="fr-FR" sz="2500" dirty="0">
                  <a:solidFill>
                    <a:prstClr val="black"/>
                  </a:solidFill>
                </a:rPr>
                <a:t>Uz =10.5 mm</a:t>
              </a: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111" t="2175" r="3926" b="42172"/>
          <a:stretch/>
        </p:blipFill>
        <p:spPr>
          <a:xfrm>
            <a:off x="10030003" y="1393499"/>
            <a:ext cx="2771597" cy="743955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329291" y="3016239"/>
            <a:ext cx="2128896" cy="1421928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8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4193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5" r="20863"/>
          <a:stretch/>
        </p:blipFill>
        <p:spPr>
          <a:xfrm>
            <a:off x="762131" y="1573298"/>
            <a:ext cx="8599958" cy="67167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196" t="3406" r="5992" b="55792"/>
          <a:stretch/>
        </p:blipFill>
        <p:spPr>
          <a:xfrm>
            <a:off x="9776803" y="2767662"/>
            <a:ext cx="2822714" cy="54572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93741" y="1560627"/>
            <a:ext cx="1781731" cy="387799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Displacement</a:t>
            </a:r>
            <a:endParaRPr lang="fr-FR" sz="1700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116800" y="4699789"/>
            <a:ext cx="453174" cy="20162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07067" y="4172637"/>
            <a:ext cx="2419469" cy="517065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2500" dirty="0">
                <a:solidFill>
                  <a:prstClr val="black"/>
                </a:solidFill>
              </a:rPr>
              <a:t>Uz </a:t>
            </a:r>
            <a:r>
              <a:rPr lang="fr-FR" sz="2500" dirty="0" smtClean="0">
                <a:solidFill>
                  <a:prstClr val="black"/>
                </a:solidFill>
              </a:rPr>
              <a:t>= 1.09 </a:t>
            </a:r>
            <a:r>
              <a:rPr lang="fr-FR" sz="2500" dirty="0">
                <a:solidFill>
                  <a:prstClr val="black"/>
                </a:solidFill>
              </a:rPr>
              <a:t>mm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602422" y="6111148"/>
            <a:ext cx="2575964" cy="1421928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8400" dirty="0">
                <a:solidFill>
                  <a:prstClr val="black"/>
                </a:solidFill>
              </a:rPr>
              <a:t>New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18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93741" y="1560627"/>
            <a:ext cx="1781731" cy="387799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u="sng" dirty="0">
                <a:solidFill>
                  <a:prstClr val="black"/>
                </a:solidFill>
                <a:cs typeface="Times New Roman" panose="02020603050405020304" pitchFamily="18" charset="0"/>
              </a:rPr>
              <a:t>Von-Mises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749" t="2183" r="6288" b="45439"/>
          <a:stretch/>
        </p:blipFill>
        <p:spPr>
          <a:xfrm>
            <a:off x="9929194" y="1725557"/>
            <a:ext cx="2867014" cy="724298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5" t="6024" r="21251" b="12134"/>
          <a:stretch/>
        </p:blipFill>
        <p:spPr>
          <a:xfrm>
            <a:off x="845727" y="1977889"/>
            <a:ext cx="7957237" cy="693945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041944" y="5707903"/>
            <a:ext cx="2128896" cy="1421928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8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15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894206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rgbClr val="0070C0"/>
                </a:solidFill>
              </a:rPr>
              <a:t>Super-FRS layout</a:t>
            </a: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91590" y="9171522"/>
            <a:ext cx="11929889" cy="500020"/>
          </a:xfrm>
        </p:spPr>
        <p:txBody>
          <a:bodyPr/>
          <a:lstStyle/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  <p:grpSp>
        <p:nvGrpSpPr>
          <p:cNvPr id="2" name="Group 10"/>
          <p:cNvGrpSpPr/>
          <p:nvPr/>
        </p:nvGrpSpPr>
        <p:grpSpPr>
          <a:xfrm>
            <a:off x="74791" y="2208312"/>
            <a:ext cx="12729724" cy="6195769"/>
            <a:chOff x="6524" y="227635"/>
            <a:chExt cx="12729724" cy="6195769"/>
          </a:xfrm>
        </p:grpSpPr>
        <p:grpSp>
          <p:nvGrpSpPr>
            <p:cNvPr id="4" name="Group 11"/>
            <p:cNvGrpSpPr/>
            <p:nvPr/>
          </p:nvGrpSpPr>
          <p:grpSpPr>
            <a:xfrm>
              <a:off x="126743" y="371364"/>
              <a:ext cx="12554660" cy="5618285"/>
              <a:chOff x="228600" y="1213337"/>
              <a:chExt cx="12554660" cy="5618285"/>
            </a:xfrm>
          </p:grpSpPr>
          <p:pic>
            <p:nvPicPr>
              <p:cNvPr id="146" name="Picture 145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10607" t="21545" b="12927"/>
              <a:stretch/>
            </p:blipFill>
            <p:spPr>
              <a:xfrm>
                <a:off x="228600" y="1213337"/>
                <a:ext cx="7847120" cy="3235571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3989" t="12003" b="6978"/>
              <a:stretch/>
            </p:blipFill>
            <p:spPr>
              <a:xfrm>
                <a:off x="5233010" y="2831122"/>
                <a:ext cx="7550250" cy="400050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 rot="14206949">
              <a:off x="114785" y="1360461"/>
              <a:ext cx="44510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4207167">
              <a:off x="413783" y="1159180"/>
              <a:ext cx="44322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4173572">
              <a:off x="237434" y="1268249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4168985">
              <a:off x="632087" y="982721"/>
              <a:ext cx="48750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LM_03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 rot="4468561" flipH="1" flipV="1">
              <a:off x="972001" y="954000"/>
              <a:ext cx="324000" cy="1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 rot="14191939">
              <a:off x="815682" y="892761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TA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4132666">
              <a:off x="869538" y="792141"/>
              <a:ext cx="5223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NC_QQ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4167072">
              <a:off x="1009062" y="693723"/>
              <a:ext cx="5223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NC_QS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4617482">
              <a:off x="1156696" y="593147"/>
              <a:ext cx="5223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NC_D1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5330380">
              <a:off x="1431776" y="452693"/>
              <a:ext cx="5223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NC_D2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5985122">
              <a:off x="1730131" y="394512"/>
              <a:ext cx="5223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NC_D3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4617482">
              <a:off x="1409238" y="578721"/>
              <a:ext cx="3491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BC1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5664831">
              <a:off x="1680121" y="502728"/>
              <a:ext cx="3491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BC2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1899152" y="389326"/>
              <a:ext cx="5234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BC3-NCS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2069930" y="407291"/>
              <a:ext cx="48750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2404949" y="412476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2223387" y="407290"/>
              <a:ext cx="48750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619979" y="431919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2788921" y="42114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2942416" y="42114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098016" y="42114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224969" y="420417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SM_07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8234" y="1589089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FTF1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77270" y="1258600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FPF0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84201" y="940441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FPF1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98066" y="93552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FPF2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23058" y="93552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FPF3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60996" y="122056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FPF4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64134" y="2068581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FMF1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87884" y="306806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FMF2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255783" y="2735571"/>
              <a:ext cx="722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FMF3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66910" y="4057808"/>
              <a:ext cx="627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FRF1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8287395">
              <a:off x="7106647" y="3851850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01194" y="4709986"/>
              <a:ext cx="699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FRF2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96911" y="5831819"/>
              <a:ext cx="6756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FRF3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874408">
              <a:off x="7819513" y="4628751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DC_19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8287395">
              <a:off x="8754337" y="5652486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DC_20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87216" y="4125681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FHF1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552813" y="2937260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287395">
              <a:off x="8267335" y="3881614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8100374">
              <a:off x="8545306" y="4048143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6453807">
              <a:off x="8527014" y="3188606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4724011">
              <a:off x="9619432" y="2986495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4724011">
              <a:off x="9867985" y="2591166"/>
              <a:ext cx="7779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DC_14 </a:t>
              </a:r>
              <a:r>
                <a:rPr lang="en-GB" sz="400" b="1" dirty="0"/>
                <a:t>(maybe)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440099" y="271471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004100" y="231167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182843" y="2370977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5680154">
              <a:off x="11157791" y="2900216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2443" y="2172706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996468">
              <a:off x="12089630" y="2515775"/>
              <a:ext cx="5128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DC_16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773297" y="1807394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FLF6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2019951">
              <a:off x="12297730" y="2203589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DC_17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16360533">
              <a:off x="7251174" y="3110432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DC_09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18176350">
              <a:off x="6170977" y="2745496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3372082" y="435392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18154989">
              <a:off x="4407505" y="869565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 rot="19885700">
              <a:off x="5391070" y="1907967"/>
              <a:ext cx="4471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 rot="18176350">
              <a:off x="6257280" y="2795211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8176350">
              <a:off x="6088156" y="2690977"/>
              <a:ext cx="4385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DC_06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798512">
              <a:off x="3506519" y="413978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17200187">
              <a:off x="3707091" y="452693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17766371">
              <a:off x="3916537" y="546106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SCD_03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18171552">
              <a:off x="4195657" y="709014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LM_04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18171552">
              <a:off x="4655675" y="1031121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8462300">
              <a:off x="4868405" y="1155886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9102044">
              <a:off x="5022228" y="1280877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SCD_05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9649278">
              <a:off x="5140397" y="1424974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SCD_06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9838688">
              <a:off x="5262737" y="1650899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LM_06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9649278">
              <a:off x="5586109" y="2282058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SCD_07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18805728">
              <a:off x="5657430" y="2367864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SCD_08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8402878">
              <a:off x="5749852" y="2446263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SCD_09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9838688">
              <a:off x="5498658" y="2102189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LM_07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18234383">
              <a:off x="5931166" y="2569181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LM_08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8234383">
              <a:off x="6403459" y="2887616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LM_09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17536299">
              <a:off x="6542483" y="2972641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17231001">
              <a:off x="6528502" y="2856080"/>
              <a:ext cx="8558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SCD_11 (branch)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6782140">
              <a:off x="6759820" y="3044446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16507429">
              <a:off x="6984285" y="308084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6517861">
              <a:off x="7489754" y="3103411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LM_11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894149" y="4665400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FHF2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550045" y="5102949"/>
              <a:ext cx="706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2060"/>
                  </a:solidFill>
                </a:rPr>
                <a:t>FHF3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8144144">
              <a:off x="8054763" y="3777216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18144144">
              <a:off x="9032673" y="4407153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LM_13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9043027">
              <a:off x="9500154" y="479425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GLAD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6624649">
              <a:off x="7709838" y="3098844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SCD_13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6424625">
              <a:off x="8223677" y="3154605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LM_14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6424625">
              <a:off x="8711981" y="3185272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4764908">
              <a:off x="9318165" y="3080551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4764908">
              <a:off x="9896282" y="2812908"/>
              <a:ext cx="477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LM_17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8298875">
              <a:off x="6758412" y="3697738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18298875">
              <a:off x="7246936" y="3999249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LM_19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 rot="19702312">
              <a:off x="7672319" y="4464088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LM_20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 rot="20034595">
              <a:off x="7939341" y="4888437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LM_21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 rot="18177937">
              <a:off x="8506145" y="5508793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LM_22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 rot="18234635">
              <a:off x="9128706" y="5912450"/>
              <a:ext cx="4797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LM_23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 rot="16624649">
              <a:off x="7751419" y="3009301"/>
              <a:ext cx="7949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SCD_14 (branch)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 rot="16975203">
              <a:off x="8019765" y="3181594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SCD_15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 rot="16200000">
              <a:off x="8909140" y="3173417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SCD_16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 rot="15615117">
              <a:off x="9019204" y="3160283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SCD_17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 rot="15144452">
              <a:off x="9124245" y="3126891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SCD_18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 rot="18557867">
              <a:off x="7416237" y="4116596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SCD_19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 rot="19588419">
              <a:off x="7592018" y="4291996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SCD_21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 rot="18986083">
              <a:off x="7505935" y="4196415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SCD_20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 rot="19588419">
              <a:off x="8026079" y="5094170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SCD_22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 rot="19277929">
              <a:off x="7864425" y="5378832"/>
              <a:ext cx="7929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SCD_23 (branch)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 rot="18713769">
              <a:off x="8274534" y="5393741"/>
              <a:ext cx="526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SCD_24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 rot="3811556">
              <a:off x="10690007" y="2994256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EBM_01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rot="5400000">
              <a:off x="10998069" y="2927906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EBM_02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 rot="5570965">
              <a:off x="11304733" y="2972640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EBM_03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 rot="2024996">
              <a:off x="11998516" y="2634940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EBM_04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 rot="1978686">
              <a:off x="12178963" y="2368268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EBM_05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 rot="4642484">
              <a:off x="10832816" y="2941952"/>
              <a:ext cx="4966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EBD_01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 rot="4608885">
              <a:off x="11599099" y="2986405"/>
              <a:ext cx="4988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EBD_02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 rot="2819817">
              <a:off x="11854917" y="2848222"/>
              <a:ext cx="4988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EBD_03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679182" y="380294"/>
              <a:ext cx="50471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</a:rPr>
                <a:t>Assembly Units </a:t>
              </a:r>
            </a:p>
            <a:p>
              <a:r>
                <a:rPr lang="en-GB" sz="3200" b="1" dirty="0">
                  <a:solidFill>
                    <a:srgbClr val="002060"/>
                  </a:solidFill>
                </a:rPr>
                <a:t>along the beamline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06679" y="2902670"/>
              <a:ext cx="4764371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NC_QQ	</a:t>
              </a:r>
              <a:r>
                <a:rPr lang="en-GB" sz="1400" dirty="0" err="1"/>
                <a:t>nc</a:t>
              </a:r>
              <a:r>
                <a:rPr lang="en-GB" sz="1400" dirty="0"/>
                <a:t> quadrupole 1a + quadrupole 1b</a:t>
              </a:r>
            </a:p>
            <a:p>
              <a:r>
                <a:rPr lang="en-GB" sz="1400" dirty="0"/>
                <a:t>NC_QS	</a:t>
              </a:r>
              <a:r>
                <a:rPr lang="en-GB" sz="1400" dirty="0" err="1"/>
                <a:t>nc</a:t>
              </a:r>
              <a:r>
                <a:rPr lang="en-GB" sz="1400" dirty="0"/>
                <a:t> quadrupole 2 + </a:t>
              </a:r>
              <a:r>
                <a:rPr lang="en-GB" sz="1400" dirty="0" err="1"/>
                <a:t>sextupole</a:t>
              </a:r>
              <a:endParaRPr lang="en-GB" sz="1400" dirty="0"/>
            </a:p>
            <a:p>
              <a:r>
                <a:rPr lang="en-GB" sz="1400" dirty="0"/>
                <a:t>NC_D	</a:t>
              </a:r>
              <a:r>
                <a:rPr lang="en-GB" sz="1400" dirty="0" err="1" smtClean="0"/>
                <a:t>nc</a:t>
              </a:r>
              <a:r>
                <a:rPr lang="en-GB" sz="1400" dirty="0" smtClean="0"/>
                <a:t> </a:t>
              </a:r>
              <a:r>
                <a:rPr lang="en-GB" sz="1400" dirty="0"/>
                <a:t>dipole</a:t>
              </a:r>
            </a:p>
            <a:p>
              <a:r>
                <a:rPr lang="en-GB" sz="1400" dirty="0"/>
                <a:t>BC	</a:t>
              </a:r>
              <a:r>
                <a:rPr lang="en-GB" sz="1400" dirty="0" smtClean="0"/>
                <a:t>beam </a:t>
              </a:r>
              <a:r>
                <a:rPr lang="en-GB" sz="1400" dirty="0"/>
                <a:t>catcher</a:t>
              </a:r>
            </a:p>
            <a:p>
              <a:r>
                <a:rPr lang="en-GB" sz="1400" dirty="0"/>
                <a:t>BC3-NCS	beam catcher 3 + nc sextupole</a:t>
              </a:r>
            </a:p>
            <a:p>
              <a:r>
                <a:rPr lang="en-GB" sz="1400" dirty="0"/>
                <a:t>TA	</a:t>
              </a:r>
              <a:r>
                <a:rPr lang="en-GB" sz="1400" dirty="0" smtClean="0"/>
                <a:t>target </a:t>
              </a:r>
              <a:r>
                <a:rPr lang="en-GB" sz="1400" dirty="0"/>
                <a:t>chamber</a:t>
              </a:r>
            </a:p>
            <a:p>
              <a:r>
                <a:rPr lang="en-GB" sz="1400" dirty="0"/>
                <a:t>DC	</a:t>
              </a:r>
              <a:r>
                <a:rPr lang="en-GB" sz="1400" dirty="0" smtClean="0"/>
                <a:t>diagnostic </a:t>
              </a:r>
              <a:r>
                <a:rPr lang="en-GB" sz="1400" dirty="0"/>
                <a:t>chamber</a:t>
              </a:r>
            </a:p>
            <a:p>
              <a:r>
                <a:rPr lang="en-GB" sz="1400" dirty="0"/>
                <a:t>SM	</a:t>
              </a:r>
              <a:r>
                <a:rPr lang="en-GB" sz="1400" dirty="0" err="1" smtClean="0"/>
                <a:t>sc</a:t>
              </a:r>
              <a:r>
                <a:rPr lang="en-GB" sz="1400" dirty="0" smtClean="0"/>
                <a:t> </a:t>
              </a:r>
              <a:r>
                <a:rPr lang="en-GB" sz="1400" dirty="0"/>
                <a:t>short multiplet</a:t>
              </a:r>
            </a:p>
            <a:p>
              <a:r>
                <a:rPr lang="en-GB" sz="1400" dirty="0"/>
                <a:t>LM	</a:t>
              </a:r>
              <a:r>
                <a:rPr lang="en-GB" sz="1400" dirty="0" err="1" smtClean="0"/>
                <a:t>sc</a:t>
              </a:r>
              <a:r>
                <a:rPr lang="en-GB" sz="1400" dirty="0" smtClean="0"/>
                <a:t> </a:t>
              </a:r>
              <a:r>
                <a:rPr lang="en-GB" sz="1400" dirty="0"/>
                <a:t>long </a:t>
              </a:r>
              <a:r>
                <a:rPr lang="en-GB" sz="1400" dirty="0" smtClean="0"/>
                <a:t>multiplet</a:t>
              </a:r>
              <a:endParaRPr lang="en-GB" sz="1400" dirty="0"/>
            </a:p>
            <a:p>
              <a:r>
                <a:rPr lang="en-GB" sz="1400" dirty="0"/>
                <a:t>SCD	</a:t>
              </a:r>
              <a:r>
                <a:rPr lang="en-GB" sz="1400" dirty="0" err="1" smtClean="0"/>
                <a:t>sc</a:t>
              </a:r>
              <a:r>
                <a:rPr lang="en-GB" sz="1400" dirty="0" smtClean="0"/>
                <a:t> </a:t>
              </a:r>
              <a:r>
                <a:rPr lang="en-GB" sz="1400" dirty="0"/>
                <a:t>dipole</a:t>
              </a:r>
            </a:p>
            <a:p>
              <a:r>
                <a:rPr lang="en-GB" sz="1400" dirty="0"/>
                <a:t>VAC	</a:t>
              </a:r>
              <a:r>
                <a:rPr lang="en-GB" sz="1400" dirty="0" smtClean="0"/>
                <a:t>vacuum </a:t>
              </a:r>
              <a:r>
                <a:rPr lang="en-GB" sz="1400" dirty="0"/>
                <a:t>part</a:t>
              </a:r>
            </a:p>
            <a:p>
              <a:r>
                <a:rPr lang="en-GB" sz="1400" dirty="0"/>
                <a:t>EBD	</a:t>
              </a:r>
              <a:r>
                <a:rPr lang="en-GB" sz="1400" dirty="0" smtClean="0"/>
                <a:t>EB </a:t>
              </a:r>
              <a:r>
                <a:rPr lang="en-GB" sz="1400" dirty="0"/>
                <a:t>dipole</a:t>
              </a:r>
            </a:p>
            <a:p>
              <a:r>
                <a:rPr lang="en-GB" sz="1400" dirty="0"/>
                <a:t>EBM	</a:t>
              </a:r>
              <a:r>
                <a:rPr lang="en-GB" sz="1400" dirty="0" smtClean="0"/>
                <a:t>EB </a:t>
              </a:r>
              <a:r>
                <a:rPr lang="en-GB" sz="1400" dirty="0"/>
                <a:t>multiplet</a:t>
              </a:r>
            </a:p>
            <a:p>
              <a:r>
                <a:rPr lang="en-GB" sz="1400" dirty="0"/>
                <a:t>BDN	</a:t>
              </a:r>
              <a:r>
                <a:rPr lang="en-GB" sz="1400" dirty="0" smtClean="0"/>
                <a:t>Beam </a:t>
              </a:r>
              <a:r>
                <a:rPr lang="en-GB" sz="1400" dirty="0"/>
                <a:t>dump </a:t>
              </a:r>
              <a:r>
                <a:rPr lang="en-GB" sz="1200" dirty="0"/>
                <a:t>NUSTAR</a:t>
              </a:r>
            </a:p>
            <a:p>
              <a:endParaRPr lang="en-GB" sz="1400" dirty="0"/>
            </a:p>
          </p:txBody>
        </p:sp>
        <p:sp>
          <p:nvSpPr>
            <p:cNvPr id="129" name="TextBox 128"/>
            <p:cNvSpPr txBox="1"/>
            <p:nvPr/>
          </p:nvSpPr>
          <p:spPr>
            <a:xfrm rot="14173572">
              <a:off x="431571" y="1044357"/>
              <a:ext cx="56400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 rot="18313146">
              <a:off x="6921504" y="3794742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VAC_07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9986237">
              <a:off x="7823810" y="4726936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VAC_08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18149219">
              <a:off x="8893524" y="5790121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VAC_10</a:t>
              </a:r>
            </a:p>
          </p:txBody>
        </p: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0117" y="5641776"/>
              <a:ext cx="172764" cy="132114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8722" y="5916876"/>
              <a:ext cx="172764" cy="132114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 rot="18149219">
              <a:off x="9326957" y="6044360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VAC_11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 rot="18175551">
              <a:off x="8383774" y="3941974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 rot="18101477">
              <a:off x="8717414" y="4201628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VAC_04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 rot="18101477">
              <a:off x="9251254" y="4468667"/>
              <a:ext cx="518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VAC_ NUSTAR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 rot="14173572">
              <a:off x="-175450" y="1465640"/>
              <a:ext cx="56400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VAC_01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 rot="19549081">
              <a:off x="8073349" y="5179508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VAC_09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 rot="19243627">
              <a:off x="10258965" y="5021600"/>
              <a:ext cx="122553" cy="500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E"/>
            </a:p>
          </p:txBody>
        </p:sp>
        <p:sp>
          <p:nvSpPr>
            <p:cNvPr id="142" name="TextBox 141"/>
            <p:cNvSpPr txBox="1"/>
            <p:nvPr/>
          </p:nvSpPr>
          <p:spPr>
            <a:xfrm rot="19257366">
              <a:off x="9965292" y="5076316"/>
              <a:ext cx="35898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BDN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 rot="14664856">
              <a:off x="9685706" y="2854665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VAC_05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 rot="14664856">
              <a:off x="10253165" y="2533728"/>
              <a:ext cx="5580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/>
                <a:t>VAC_06</a:t>
              </a:r>
            </a:p>
          </p:txBody>
        </p:sp>
        <p:sp>
          <p:nvSpPr>
            <p:cNvPr id="145" name="Oval 144"/>
            <p:cNvSpPr/>
            <p:nvPr/>
          </p:nvSpPr>
          <p:spPr>
            <a:xfrm>
              <a:off x="11494594" y="1921274"/>
              <a:ext cx="170729" cy="1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="" xmlns:p14="http://schemas.microsoft.com/office/powerpoint/2010/main" val="15717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1"/>
          <p:cNvGrpSpPr/>
          <p:nvPr/>
        </p:nvGrpSpPr>
        <p:grpSpPr>
          <a:xfrm>
            <a:off x="-15623" y="3427681"/>
            <a:ext cx="7560840" cy="6397301"/>
            <a:chOff x="124656" y="2448342"/>
            <a:chExt cx="5400600" cy="456950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412" r="22439"/>
            <a:stretch/>
          </p:blipFill>
          <p:spPr>
            <a:xfrm>
              <a:off x="124656" y="2448342"/>
              <a:ext cx="5400600" cy="4569501"/>
            </a:xfrm>
            <a:prstGeom prst="rect">
              <a:avLst/>
            </a:prstGeom>
          </p:spPr>
        </p:pic>
        <p:cxnSp>
          <p:nvCxnSpPr>
            <p:cNvPr id="17" name="Connecteur droit 16"/>
            <p:cNvCxnSpPr/>
            <p:nvPr/>
          </p:nvCxnSpPr>
          <p:spPr>
            <a:xfrm flipH="1">
              <a:off x="596761" y="4809123"/>
              <a:ext cx="1768344" cy="158141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 de texte 2"/>
            <p:cNvSpPr txBox="1">
              <a:spLocks noChangeArrowheads="1"/>
            </p:cNvSpPr>
            <p:nvPr/>
          </p:nvSpPr>
          <p:spPr bwMode="auto">
            <a:xfrm>
              <a:off x="2051720" y="4360687"/>
              <a:ext cx="383444" cy="508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39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Zone de texte 2"/>
            <p:cNvSpPr txBox="1">
              <a:spLocks noChangeArrowheads="1"/>
            </p:cNvSpPr>
            <p:nvPr/>
          </p:nvSpPr>
          <p:spPr bwMode="auto">
            <a:xfrm>
              <a:off x="405039" y="5769139"/>
              <a:ext cx="383444" cy="508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39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26" t="6091" r="2774" b="24965"/>
          <a:stretch/>
        </p:blipFill>
        <p:spPr>
          <a:xfrm>
            <a:off x="10534059" y="1346061"/>
            <a:ext cx="2016224" cy="6174686"/>
          </a:xfrm>
          <a:prstGeom prst="rect">
            <a:avLst/>
          </a:prstGeom>
        </p:spPr>
      </p:pic>
      <p:grpSp>
        <p:nvGrpSpPr>
          <p:cNvPr id="5" name="Groupe 14"/>
          <p:cNvGrpSpPr/>
          <p:nvPr/>
        </p:nvGrpSpPr>
        <p:grpSpPr>
          <a:xfrm>
            <a:off x="7527460" y="5406554"/>
            <a:ext cx="3125147" cy="3005107"/>
            <a:chOff x="3640" y="4044711"/>
            <a:chExt cx="2232248" cy="214650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75" t="4976" r="21651" b="4976"/>
            <a:stretch/>
          </p:blipFill>
          <p:spPr>
            <a:xfrm>
              <a:off x="3640" y="4603840"/>
              <a:ext cx="2232248" cy="1587376"/>
            </a:xfrm>
            <a:prstGeom prst="rect">
              <a:avLst/>
            </a:prstGeom>
          </p:spPr>
        </p:pic>
        <p:cxnSp>
          <p:nvCxnSpPr>
            <p:cNvPr id="11" name="Connecteur droit avec flèche 10"/>
            <p:cNvCxnSpPr>
              <a:stCxn id="12" idx="2"/>
            </p:cNvCxnSpPr>
            <p:nvPr/>
          </p:nvCxnSpPr>
          <p:spPr>
            <a:xfrm>
              <a:off x="1003989" y="4331731"/>
              <a:ext cx="115775" cy="83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 de texte 2"/>
            <p:cNvSpPr txBox="1">
              <a:spLocks noChangeArrowheads="1"/>
            </p:cNvSpPr>
            <p:nvPr/>
          </p:nvSpPr>
          <p:spPr bwMode="auto">
            <a:xfrm>
              <a:off x="551919" y="4044711"/>
              <a:ext cx="904140" cy="2870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15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(122 </a:t>
              </a:r>
              <a:r>
                <a:rPr lang="fr-FR" sz="1500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MPa</a:t>
              </a:r>
              <a:r>
                <a:rPr lang="fr-FR" sz="15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5" name="Groupe 2"/>
          <p:cNvGrpSpPr/>
          <p:nvPr/>
        </p:nvGrpSpPr>
        <p:grpSpPr>
          <a:xfrm>
            <a:off x="6543173" y="2329376"/>
            <a:ext cx="4562055" cy="2318658"/>
            <a:chOff x="5623831" y="4595563"/>
            <a:chExt cx="3258611" cy="165618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375" t="10604" r="15350" b="10604"/>
            <a:stretch/>
          </p:blipFill>
          <p:spPr>
            <a:xfrm>
              <a:off x="5623831" y="4595563"/>
              <a:ext cx="2188529" cy="1656184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>
              <a:stCxn id="14" idx="1"/>
            </p:cNvCxnSpPr>
            <p:nvPr/>
          </p:nvCxnSpPr>
          <p:spPr>
            <a:xfrm flipH="1">
              <a:off x="7170546" y="5495423"/>
              <a:ext cx="644217" cy="527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 de texte 2"/>
            <p:cNvSpPr txBox="1">
              <a:spLocks noChangeArrowheads="1"/>
            </p:cNvSpPr>
            <p:nvPr/>
          </p:nvSpPr>
          <p:spPr bwMode="auto">
            <a:xfrm>
              <a:off x="7814763" y="5351610"/>
              <a:ext cx="1067679" cy="287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15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Max 108 </a:t>
              </a:r>
              <a:r>
                <a:rPr lang="fr-FR" sz="1500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MPa</a:t>
              </a:r>
              <a:endPara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8393741" y="1560627"/>
            <a:ext cx="1781731" cy="387799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u="sng" dirty="0">
                <a:solidFill>
                  <a:prstClr val="black"/>
                </a:solidFill>
                <a:cs typeface="Times New Roman" panose="02020603050405020304" pitchFamily="18" charset="0"/>
              </a:rPr>
              <a:t>Von-Mises</a:t>
            </a:r>
          </a:p>
        </p:txBody>
      </p:sp>
      <p:grpSp>
        <p:nvGrpSpPr>
          <p:cNvPr id="16" name="Groupe 28"/>
          <p:cNvGrpSpPr/>
          <p:nvPr/>
        </p:nvGrpSpPr>
        <p:grpSpPr>
          <a:xfrm>
            <a:off x="232277" y="1735682"/>
            <a:ext cx="5847419" cy="3438967"/>
            <a:chOff x="165912" y="1239771"/>
            <a:chExt cx="4176728" cy="245640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383" r="17713" b="6383"/>
            <a:stretch/>
          </p:blipFill>
          <p:spPr>
            <a:xfrm>
              <a:off x="165912" y="1239771"/>
              <a:ext cx="4139952" cy="2456405"/>
            </a:xfrm>
            <a:prstGeom prst="rect">
              <a:avLst/>
            </a:prstGeom>
          </p:spPr>
        </p:pic>
        <p:cxnSp>
          <p:nvCxnSpPr>
            <p:cNvPr id="23" name="Connecteur droit 22"/>
            <p:cNvCxnSpPr/>
            <p:nvPr/>
          </p:nvCxnSpPr>
          <p:spPr>
            <a:xfrm flipH="1">
              <a:off x="788483" y="1475273"/>
              <a:ext cx="3478042" cy="1260694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 de texte 2"/>
            <p:cNvSpPr txBox="1">
              <a:spLocks noChangeArrowheads="1"/>
            </p:cNvSpPr>
            <p:nvPr/>
          </p:nvSpPr>
          <p:spPr bwMode="auto">
            <a:xfrm>
              <a:off x="3959196" y="1445334"/>
              <a:ext cx="383444" cy="508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39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8" name="Zone de texte 2"/>
            <p:cNvSpPr txBox="1">
              <a:spLocks noChangeArrowheads="1"/>
            </p:cNvSpPr>
            <p:nvPr/>
          </p:nvSpPr>
          <p:spPr bwMode="auto">
            <a:xfrm>
              <a:off x="731632" y="2616495"/>
              <a:ext cx="383444" cy="508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defTabSz="1280006">
                <a:lnSpc>
                  <a:spcPct val="107000"/>
                </a:lnSpc>
                <a:spcAft>
                  <a:spcPts val="1120"/>
                </a:spcAft>
              </a:pPr>
              <a:r>
                <a:rPr lang="fr-FR" sz="39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5034571" y="7174274"/>
            <a:ext cx="2575964" cy="1421928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8400" dirty="0">
                <a:solidFill>
                  <a:prstClr val="black"/>
                </a:solidFill>
              </a:rPr>
              <a:t>New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8563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11322" r="20075" b="9941"/>
          <a:stretch/>
        </p:blipFill>
        <p:spPr>
          <a:xfrm>
            <a:off x="469646" y="4722804"/>
            <a:ext cx="7258406" cy="42652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500"/>
          <a:stretch/>
        </p:blipFill>
        <p:spPr>
          <a:xfrm>
            <a:off x="46837" y="1408628"/>
            <a:ext cx="4139926" cy="28958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03"/>
          <a:stretch/>
        </p:blipFill>
        <p:spPr>
          <a:xfrm>
            <a:off x="5754407" y="2733198"/>
            <a:ext cx="3613378" cy="2458270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stCxn id="10" idx="1"/>
          </p:cNvCxnSpPr>
          <p:nvPr/>
        </p:nvCxnSpPr>
        <p:spPr>
          <a:xfrm flipH="1">
            <a:off x="2116802" y="2216689"/>
            <a:ext cx="2221939" cy="2806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338740" y="201535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122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/>
          <p:cNvCxnSpPr>
            <a:stCxn id="14" idx="1"/>
          </p:cNvCxnSpPr>
          <p:nvPr/>
        </p:nvCxnSpPr>
        <p:spPr>
          <a:xfrm flipH="1">
            <a:off x="8108376" y="2934534"/>
            <a:ext cx="1057347" cy="1622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393741" y="1560627"/>
            <a:ext cx="1781731" cy="387799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defTabSz="1280006"/>
            <a:r>
              <a:rPr lang="fr-FR" sz="1700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Tresca</a:t>
            </a:r>
            <a:endParaRPr lang="fr-FR" sz="1700" u="sng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" name="Groupe 7"/>
          <p:cNvGrpSpPr/>
          <p:nvPr/>
        </p:nvGrpSpPr>
        <p:grpSpPr>
          <a:xfrm>
            <a:off x="10175472" y="1393800"/>
            <a:ext cx="2475624" cy="7135622"/>
            <a:chOff x="7268193" y="995570"/>
            <a:chExt cx="1768303" cy="509687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5429" t="5439" r="1184" b="26875"/>
            <a:stretch/>
          </p:blipFill>
          <p:spPr>
            <a:xfrm>
              <a:off x="7268193" y="995570"/>
              <a:ext cx="1768303" cy="509687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05667" y="1335745"/>
              <a:ext cx="1224136" cy="335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006"/>
              <a:endParaRPr lang="fr-FR" sz="25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9165723" y="2733198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734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2" r="20863"/>
          <a:stretch/>
        </p:blipFill>
        <p:spPr>
          <a:xfrm>
            <a:off x="1057806" y="2481943"/>
            <a:ext cx="9476253" cy="601625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104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2" r="20863"/>
          <a:stretch/>
        </p:blipFill>
        <p:spPr>
          <a:xfrm>
            <a:off x="1057806" y="2481943"/>
            <a:ext cx="9476253" cy="601625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98" t="30614" r="9116" b="26972"/>
          <a:stretch/>
        </p:blipFill>
        <p:spPr>
          <a:xfrm rot="20833407">
            <a:off x="3946891" y="7356552"/>
            <a:ext cx="3353749" cy="1140969"/>
          </a:xfrm>
          <a:prstGeom prst="rect">
            <a:avLst/>
          </a:prstGeom>
        </p:spPr>
      </p:pic>
      <p:sp>
        <p:nvSpPr>
          <p:cNvPr id="19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1332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1057806" y="2481943"/>
            <a:ext cx="9476253" cy="6016256"/>
            <a:chOff x="755576" y="1772816"/>
            <a:chExt cx="6768752" cy="429732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12" r="20863"/>
            <a:stretch/>
          </p:blipFill>
          <p:spPr>
            <a:xfrm>
              <a:off x="755576" y="1772816"/>
              <a:ext cx="6768752" cy="4297326"/>
            </a:xfrm>
            <a:prstGeom prst="rect">
              <a:avLst/>
            </a:prstGeom>
          </p:spPr>
        </p:pic>
        <p:grpSp>
          <p:nvGrpSpPr>
            <p:cNvPr id="5" name="Groupe 25"/>
            <p:cNvGrpSpPr/>
            <p:nvPr/>
          </p:nvGrpSpPr>
          <p:grpSpPr>
            <a:xfrm>
              <a:off x="2708845" y="4437112"/>
              <a:ext cx="291341" cy="935697"/>
              <a:chOff x="2708845" y="4437112"/>
              <a:chExt cx="291341" cy="935697"/>
            </a:xfrm>
          </p:grpSpPr>
          <p:cxnSp>
            <p:nvCxnSpPr>
              <p:cNvPr id="21" name="Connecteur droit avec flèche 20"/>
              <p:cNvCxnSpPr/>
              <p:nvPr/>
            </p:nvCxnSpPr>
            <p:spPr>
              <a:xfrm>
                <a:off x="2978662" y="4492121"/>
                <a:ext cx="0" cy="8806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H="1" flipV="1">
                <a:off x="2724986" y="4437112"/>
                <a:ext cx="275200" cy="8685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H="1" flipV="1">
                <a:off x="2708845" y="5277312"/>
                <a:ext cx="275200" cy="8685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e 31"/>
          <p:cNvGrpSpPr/>
          <p:nvPr/>
        </p:nvGrpSpPr>
        <p:grpSpPr>
          <a:xfrm>
            <a:off x="3814983" y="7356551"/>
            <a:ext cx="3485657" cy="1512438"/>
            <a:chOff x="2724986" y="5254679"/>
            <a:chExt cx="2489755" cy="1080313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498" t="30614" r="9116" b="26972"/>
            <a:stretch/>
          </p:blipFill>
          <p:spPr>
            <a:xfrm rot="20833407">
              <a:off x="2819206" y="5254679"/>
              <a:ext cx="2395535" cy="814978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2724986" y="5856979"/>
              <a:ext cx="187776" cy="4780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2902871" y="6250732"/>
              <a:ext cx="219916" cy="669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2735588" y="5819417"/>
              <a:ext cx="219916" cy="669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2519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2" r="20863"/>
          <a:stretch/>
        </p:blipFill>
        <p:spPr>
          <a:xfrm>
            <a:off x="1057806" y="2481943"/>
            <a:ext cx="9476253" cy="601625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1"/>
          <p:cNvGrpSpPr/>
          <p:nvPr/>
        </p:nvGrpSpPr>
        <p:grpSpPr>
          <a:xfrm>
            <a:off x="3946891" y="7356552"/>
            <a:ext cx="3353749" cy="1140969"/>
            <a:chOff x="2819206" y="5254679"/>
            <a:chExt cx="2395535" cy="814978"/>
          </a:xfrm>
        </p:grpSpPr>
        <p:grpSp>
          <p:nvGrpSpPr>
            <p:cNvPr id="5" name="Groupe 19"/>
            <p:cNvGrpSpPr/>
            <p:nvPr/>
          </p:nvGrpSpPr>
          <p:grpSpPr>
            <a:xfrm>
              <a:off x="2819206" y="5254679"/>
              <a:ext cx="2395535" cy="814978"/>
              <a:chOff x="2819206" y="5254679"/>
              <a:chExt cx="2395535" cy="814978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498" t="30614" r="9116" b="26972"/>
              <a:stretch/>
            </p:blipFill>
            <p:spPr>
              <a:xfrm rot="20833407">
                <a:off x="2819206" y="5254679"/>
                <a:ext cx="2395535" cy="814978"/>
              </a:xfrm>
              <a:prstGeom prst="rect">
                <a:avLst/>
              </a:prstGeom>
            </p:spPr>
          </p:pic>
          <p:cxnSp>
            <p:nvCxnSpPr>
              <p:cNvPr id="13" name="Connecteur droit avec flèche 12"/>
              <p:cNvCxnSpPr/>
              <p:nvPr/>
            </p:nvCxnSpPr>
            <p:spPr>
              <a:xfrm flipH="1">
                <a:off x="4563610" y="5335892"/>
                <a:ext cx="431107" cy="1440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 flipH="1">
                <a:off x="3879913" y="5341050"/>
                <a:ext cx="1118181" cy="3735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Arc 20"/>
            <p:cNvSpPr/>
            <p:nvPr/>
          </p:nvSpPr>
          <p:spPr>
            <a:xfrm rot="21086246">
              <a:off x="3580555" y="5642044"/>
              <a:ext cx="316025" cy="273324"/>
            </a:xfrm>
            <a:prstGeom prst="arc">
              <a:avLst>
                <a:gd name="adj1" fmla="val 15771385"/>
                <a:gd name="adj2" fmla="val 4511479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80006"/>
              <a:endParaRPr lang="fr-FR" sz="2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475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2" r="20863"/>
          <a:stretch/>
        </p:blipFill>
        <p:spPr>
          <a:xfrm>
            <a:off x="1057806" y="2481943"/>
            <a:ext cx="9476253" cy="601625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1"/>
          <p:cNvGrpSpPr/>
          <p:nvPr/>
        </p:nvGrpSpPr>
        <p:grpSpPr>
          <a:xfrm>
            <a:off x="3946891" y="7356552"/>
            <a:ext cx="3353749" cy="1140969"/>
            <a:chOff x="2819206" y="5254679"/>
            <a:chExt cx="2395535" cy="814978"/>
          </a:xfrm>
        </p:grpSpPr>
        <p:grpSp>
          <p:nvGrpSpPr>
            <p:cNvPr id="5" name="Groupe 19"/>
            <p:cNvGrpSpPr/>
            <p:nvPr/>
          </p:nvGrpSpPr>
          <p:grpSpPr>
            <a:xfrm>
              <a:off x="2819206" y="5254679"/>
              <a:ext cx="2395535" cy="814978"/>
              <a:chOff x="2819206" y="5254679"/>
              <a:chExt cx="2395535" cy="814978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498" t="30614" r="9116" b="26972"/>
              <a:stretch/>
            </p:blipFill>
            <p:spPr>
              <a:xfrm rot="20833407">
                <a:off x="2819206" y="5254679"/>
                <a:ext cx="2395535" cy="814978"/>
              </a:xfrm>
              <a:prstGeom prst="rect">
                <a:avLst/>
              </a:prstGeom>
            </p:spPr>
          </p:pic>
          <p:cxnSp>
            <p:nvCxnSpPr>
              <p:cNvPr id="13" name="Connecteur droit avec flèche 12"/>
              <p:cNvCxnSpPr/>
              <p:nvPr/>
            </p:nvCxnSpPr>
            <p:spPr>
              <a:xfrm flipH="1">
                <a:off x="4563610" y="5335892"/>
                <a:ext cx="431107" cy="1440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 flipH="1">
                <a:off x="3879913" y="5341050"/>
                <a:ext cx="1118181" cy="3735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Arc 20"/>
            <p:cNvSpPr/>
            <p:nvPr/>
          </p:nvSpPr>
          <p:spPr>
            <a:xfrm rot="21086246">
              <a:off x="3580555" y="5642044"/>
              <a:ext cx="316025" cy="273324"/>
            </a:xfrm>
            <a:prstGeom prst="arc">
              <a:avLst>
                <a:gd name="adj1" fmla="val 15771385"/>
                <a:gd name="adj2" fmla="val 4511479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80006"/>
              <a:endParaRPr lang="fr-FR" sz="25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23" name="Connecteur droit 22"/>
          <p:cNvCxnSpPr/>
          <p:nvPr/>
        </p:nvCxnSpPr>
        <p:spPr>
          <a:xfrm flipH="1">
            <a:off x="4176630" y="7881101"/>
            <a:ext cx="1014436" cy="4879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21" idx="2"/>
          </p:cNvCxnSpPr>
          <p:nvPr/>
        </p:nvCxnSpPr>
        <p:spPr>
          <a:xfrm flipH="1">
            <a:off x="4200263" y="8267284"/>
            <a:ext cx="1110263" cy="2309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710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15"/>
          <a:stretch/>
        </p:blipFill>
        <p:spPr>
          <a:xfrm>
            <a:off x="251317" y="1487682"/>
            <a:ext cx="3948944" cy="3125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0" r="18501"/>
          <a:stretch/>
        </p:blipFill>
        <p:spPr>
          <a:xfrm>
            <a:off x="1057807" y="2481943"/>
            <a:ext cx="9778686" cy="60162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/>
            </a:r>
            <a:br>
              <a:rPr lang="fr-FR" dirty="0"/>
            </a:br>
            <a:r>
              <a:rPr lang="fr-FR" sz="2000" dirty="0"/>
              <a:t>Vacuum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29" t="5439" r="1184" b="26875"/>
          <a:stretch/>
        </p:blipFill>
        <p:spPr>
          <a:xfrm>
            <a:off x="10937304" y="1393799"/>
            <a:ext cx="1713790" cy="49397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5" r="19288"/>
          <a:stretch/>
        </p:blipFill>
        <p:spPr>
          <a:xfrm>
            <a:off x="7408914" y="6010334"/>
            <a:ext cx="3831197" cy="2822714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10332438" y="7320596"/>
            <a:ext cx="1003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11336238" y="7119260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116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>
            <a:stCxn id="11" idx="1"/>
          </p:cNvCxnSpPr>
          <p:nvPr/>
        </p:nvCxnSpPr>
        <p:spPr>
          <a:xfrm flipH="1" flipV="1">
            <a:off x="10332438" y="6615202"/>
            <a:ext cx="1003801" cy="70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5" idx="1"/>
          </p:cNvCxnSpPr>
          <p:nvPr/>
        </p:nvCxnSpPr>
        <p:spPr>
          <a:xfrm flipH="1">
            <a:off x="3074030" y="2852733"/>
            <a:ext cx="1310546" cy="1343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 de texte 2"/>
          <p:cNvSpPr txBox="1">
            <a:spLocks noChangeArrowheads="1"/>
          </p:cNvSpPr>
          <p:nvPr/>
        </p:nvSpPr>
        <p:spPr bwMode="auto">
          <a:xfrm>
            <a:off x="4384576" y="2651396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93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3174842" y="3383139"/>
            <a:ext cx="1209734" cy="9134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/>
          <p:cNvSpPr txBox="1">
            <a:spLocks noChangeArrowheads="1"/>
          </p:cNvSpPr>
          <p:nvPr/>
        </p:nvSpPr>
        <p:spPr bwMode="auto">
          <a:xfrm>
            <a:off x="4384576" y="3181803"/>
            <a:ext cx="1415669" cy="40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128001" tIns="64001" rIns="128001" bIns="64001" anchor="t" anchorCtr="0">
            <a:noAutofit/>
          </a:bodyPr>
          <a:lstStyle/>
          <a:p>
            <a:pPr defTabSz="1280006">
              <a:lnSpc>
                <a:spcPct val="107000"/>
              </a:lnSpc>
              <a:spcAft>
                <a:spcPts val="1120"/>
              </a:spcAft>
            </a:pPr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138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</a:t>
            </a:r>
            <a:endParaRPr lang="fr-FR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23"/>
          <p:cNvGrpSpPr/>
          <p:nvPr/>
        </p:nvGrpSpPr>
        <p:grpSpPr>
          <a:xfrm>
            <a:off x="3946891" y="7356552"/>
            <a:ext cx="3353749" cy="1140969"/>
            <a:chOff x="2819206" y="5254679"/>
            <a:chExt cx="2395535" cy="814978"/>
          </a:xfrm>
        </p:grpSpPr>
        <p:grpSp>
          <p:nvGrpSpPr>
            <p:cNvPr id="20" name="Groupe 21"/>
            <p:cNvGrpSpPr/>
            <p:nvPr/>
          </p:nvGrpSpPr>
          <p:grpSpPr>
            <a:xfrm>
              <a:off x="2819206" y="5254679"/>
              <a:ext cx="2395535" cy="814978"/>
              <a:chOff x="2819206" y="5254679"/>
              <a:chExt cx="2395535" cy="814978"/>
            </a:xfrm>
          </p:grpSpPr>
          <p:grpSp>
            <p:nvGrpSpPr>
              <p:cNvPr id="22" name="Groupe 19"/>
              <p:cNvGrpSpPr/>
              <p:nvPr/>
            </p:nvGrpSpPr>
            <p:grpSpPr>
              <a:xfrm>
                <a:off x="2819206" y="5254679"/>
                <a:ext cx="2395535" cy="814978"/>
                <a:chOff x="2819206" y="5254679"/>
                <a:chExt cx="2395535" cy="814978"/>
              </a:xfrm>
            </p:grpSpPr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498" t="30614" r="9116" b="26972"/>
                <a:stretch/>
              </p:blipFill>
              <p:spPr>
                <a:xfrm rot="20833407">
                  <a:off x="2819206" y="5254679"/>
                  <a:ext cx="2395535" cy="814978"/>
                </a:xfrm>
                <a:prstGeom prst="rect">
                  <a:avLst/>
                </a:prstGeom>
              </p:spPr>
            </p:pic>
            <p:cxnSp>
              <p:nvCxnSpPr>
                <p:cNvPr id="13" name="Connecteur droit avec flèche 12"/>
                <p:cNvCxnSpPr/>
                <p:nvPr/>
              </p:nvCxnSpPr>
              <p:spPr>
                <a:xfrm flipH="1">
                  <a:off x="4563610" y="5335892"/>
                  <a:ext cx="431107" cy="1440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avec flèche 18"/>
                <p:cNvCxnSpPr/>
                <p:nvPr/>
              </p:nvCxnSpPr>
              <p:spPr>
                <a:xfrm flipH="1">
                  <a:off x="3879913" y="5341050"/>
                  <a:ext cx="1118181" cy="37354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ysDot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Arc 20"/>
              <p:cNvSpPr/>
              <p:nvPr/>
            </p:nvSpPr>
            <p:spPr>
              <a:xfrm rot="21086246">
                <a:off x="3580555" y="5642044"/>
                <a:ext cx="316025" cy="273324"/>
              </a:xfrm>
              <a:prstGeom prst="arc">
                <a:avLst>
                  <a:gd name="adj1" fmla="val 15771385"/>
                  <a:gd name="adj2" fmla="val 4511479"/>
                </a:avLst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80006"/>
                <a:endParaRPr lang="fr-FR" sz="2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Explosion 1 2"/>
            <p:cNvSpPr/>
            <p:nvPr/>
          </p:nvSpPr>
          <p:spPr>
            <a:xfrm>
              <a:off x="3561968" y="5479908"/>
              <a:ext cx="217944" cy="234686"/>
            </a:xfrm>
            <a:prstGeom prst="irregularSeal1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006"/>
              <a:endParaRPr lang="fr-FR" sz="2500" dirty="0">
                <a:solidFill>
                  <a:prstClr val="white"/>
                </a:solidFill>
              </a:endParaRPr>
            </a:p>
          </p:txBody>
        </p:sp>
        <p:sp>
          <p:nvSpPr>
            <p:cNvPr id="23" name="Explosion 1 22"/>
            <p:cNvSpPr/>
            <p:nvPr/>
          </p:nvSpPr>
          <p:spPr>
            <a:xfrm>
              <a:off x="3729413" y="5832301"/>
              <a:ext cx="217944" cy="234686"/>
            </a:xfrm>
            <a:prstGeom prst="irregularSeal1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80006"/>
              <a:endParaRPr lang="fr-FR" sz="25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5" name="Connecteur droit 24"/>
          <p:cNvCxnSpPr/>
          <p:nvPr/>
        </p:nvCxnSpPr>
        <p:spPr>
          <a:xfrm flipH="1">
            <a:off x="4176630" y="7881101"/>
            <a:ext cx="1014436" cy="4879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4200263" y="8267284"/>
            <a:ext cx="1110263" cy="2309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506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894206"/>
          </a:xfrm>
        </p:spPr>
        <p:txBody>
          <a:bodyPr>
            <a:normAutofit/>
          </a:bodyPr>
          <a:lstStyle/>
          <a:p>
            <a:r>
              <a:rPr lang="de-DE" sz="4400" dirty="0" smtClean="0">
                <a:solidFill>
                  <a:srgbClr val="0070C0"/>
                </a:solidFill>
              </a:rPr>
              <a:t>Delivery Matrix</a:t>
            </a: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91590" y="9171522"/>
            <a:ext cx="11929889" cy="500020"/>
          </a:xfrm>
        </p:spPr>
        <p:txBody>
          <a:bodyPr/>
          <a:lstStyle/>
          <a:p>
            <a:pPr algn="l"/>
            <a:r>
              <a:rPr lang="en-GB" dirty="0" smtClean="0"/>
              <a:t>Haik Simon / FAIR-GSI Workshop, Novosibirsk, 25-29 November 2019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64096" y="1776264"/>
            <a:ext cx="12668250" cy="5414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4800" y="4728592"/>
            <a:ext cx="288032" cy="28803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176664" y="4266000"/>
            <a:ext cx="288032" cy="28803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00600" y="5408602"/>
            <a:ext cx="223224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 smtClean="0">
                <a:solidFill>
                  <a:srgbClr val="C00000"/>
                </a:solidFill>
              </a:rPr>
              <a:t>First of Series</a:t>
            </a:r>
          </a:p>
        </p:txBody>
      </p:sp>
      <p:sp>
        <p:nvSpPr>
          <p:cNvPr id="10" name="Rechteck 9"/>
          <p:cNvSpPr/>
          <p:nvPr/>
        </p:nvSpPr>
        <p:spPr>
          <a:xfrm>
            <a:off x="-19455" y="4224536"/>
            <a:ext cx="12801600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7912" y="4944616"/>
            <a:ext cx="12801600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00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894206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Super-FRS </a:t>
            </a:r>
            <a:r>
              <a:rPr lang="en-GB" sz="4400" dirty="0" smtClean="0">
                <a:solidFill>
                  <a:srgbClr val="0070C0"/>
                </a:solidFill>
              </a:rPr>
              <a:t>Vacuum</a:t>
            </a:r>
            <a:r>
              <a:rPr lang="en-GB" sz="4400" dirty="0">
                <a:solidFill>
                  <a:srgbClr val="0070C0"/>
                </a:solidFill>
              </a:rPr>
              <a:t/>
            </a:r>
            <a:br>
              <a:rPr lang="en-GB" sz="4400" dirty="0">
                <a:solidFill>
                  <a:srgbClr val="0070C0"/>
                </a:solidFill>
              </a:rPr>
            </a:br>
            <a:r>
              <a:rPr lang="en-GB" sz="3600" dirty="0" smtClean="0">
                <a:solidFill>
                  <a:srgbClr val="0070C0"/>
                </a:solidFill>
              </a:rPr>
              <a:t>SC standard-dipoles chambers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91590" y="9171522"/>
            <a:ext cx="11929889" cy="500020"/>
          </a:xfrm>
        </p:spPr>
        <p:txBody>
          <a:bodyPr/>
          <a:lstStyle/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88" y="2856384"/>
            <a:ext cx="7314735" cy="342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7616" y="1632248"/>
            <a:ext cx="6927171" cy="1876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420"/>
              </a:spcBef>
              <a:buSzPct val="110000"/>
            </a:pPr>
            <a:r>
              <a:rPr kumimoji="1" lang="en-US" altLang="ja-JP" sz="2520" b="1" dirty="0">
                <a:ea typeface="ＭＳ Ｐゴシック" charset="-128"/>
                <a:cs typeface="Times New Roman" pitchFamily="18" charset="0"/>
              </a:rPr>
              <a:t>Scope:</a:t>
            </a:r>
          </a:p>
          <a:p>
            <a:pPr marL="302400" indent="-302400"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GB" altLang="ja-JP" sz="2520" dirty="0" smtClean="0">
                <a:ea typeface="ＭＳ Ｐゴシック" charset="-128"/>
              </a:rPr>
              <a:t>21 vacuum chambers </a:t>
            </a:r>
            <a:r>
              <a:rPr kumimoji="1" lang="en-GB" altLang="ja-JP" sz="2520" dirty="0">
                <a:ea typeface="ＭＳ Ｐゴシック" charset="-128"/>
              </a:rPr>
              <a:t>for </a:t>
            </a:r>
            <a:r>
              <a:rPr kumimoji="1" lang="en-GB" altLang="ja-JP" sz="2520" dirty="0" err="1" smtClean="0">
                <a:ea typeface="ＭＳ Ｐゴシック" charset="-128"/>
              </a:rPr>
              <a:t>sc</a:t>
            </a:r>
            <a:r>
              <a:rPr kumimoji="1" lang="en-GB" altLang="ja-JP" sz="2520" dirty="0" smtClean="0">
                <a:ea typeface="ＭＳ Ｐゴシック" charset="-128"/>
              </a:rPr>
              <a:t> standard </a:t>
            </a:r>
            <a:r>
              <a:rPr kumimoji="1" lang="en-GB" altLang="ja-JP" sz="2520" dirty="0">
                <a:ea typeface="ＭＳ Ｐゴシック" charset="-128"/>
              </a:rPr>
              <a:t>dipoles including pumping </a:t>
            </a:r>
            <a:r>
              <a:rPr kumimoji="1" lang="en-GB" altLang="ja-JP" sz="2520" dirty="0" smtClean="0">
                <a:ea typeface="ＭＳ Ｐゴシック" charset="-128"/>
              </a:rPr>
              <a:t>ports</a:t>
            </a:r>
          </a:p>
          <a:p>
            <a:pPr marL="302400" indent="-302400"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GB" altLang="ja-JP" sz="2520" dirty="0" smtClean="0">
                <a:ea typeface="ＭＳ Ｐゴシック" charset="-128"/>
              </a:rPr>
              <a:t>installation services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7616" y="3508403"/>
            <a:ext cx="9301648" cy="5676284"/>
          </a:xfrm>
          <a:prstGeom prst="rect">
            <a:avLst/>
          </a:prstGeom>
          <a:noFill/>
          <a:ln>
            <a:noFill/>
          </a:ln>
          <a:extLst/>
        </p:spPr>
        <p:txBody>
          <a:bodyPr lIns="126000" tIns="85176" rIns="126000" bIns="63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640080" eaLnBrk="1" hangingPunct="1">
              <a:lnSpc>
                <a:spcPct val="114000"/>
              </a:lnSpc>
            </a:pPr>
            <a:r>
              <a:rPr lang="en-US" sz="252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Status / Schedule</a:t>
            </a:r>
            <a:endParaRPr lang="en-US" sz="252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302400" indent="-302400" defTabSz="64008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Detailed specs released</a:t>
            </a:r>
          </a:p>
          <a:p>
            <a:pPr marL="302400" indent="-302400" defTabSz="64008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Contract signed on 11/09/2019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CDR FoS: Nov </a:t>
            </a: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2019</a:t>
            </a:r>
            <a:endParaRPr lang="en-GB" sz="2520" dirty="0" smtClean="0">
              <a:solidFill>
                <a:srgbClr val="C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FDR FoS: Feb 2020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CDR series: Mar 2020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FAT and delivery FoS: Apr 2020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FDR series: May 2020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Manufacturing: May 2020 – Feb 2022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End of FAT series: Feb 2022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End of SAT: Apr 2022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End of installation services: Apr 2022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Final acceptance: Apr 2022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de-DE" sz="252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de-DE" sz="252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en-US" sz="252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scheduling in line with </a:t>
            </a:r>
            <a:r>
              <a:rPr lang="en-GB" sz="252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nc</a:t>
            </a: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magnets</a:t>
            </a:r>
            <a:endParaRPr lang="en-GB" sz="252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8587483">
            <a:off x="10846394" y="7613197"/>
            <a:ext cx="191430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C00000"/>
                </a:solidFill>
              </a:rPr>
              <a:t>Reporting …</a:t>
            </a:r>
            <a:endParaRPr lang="en-GB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4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1593" y="378002"/>
            <a:ext cx="8218575" cy="894206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Super-FRS </a:t>
            </a:r>
            <a:r>
              <a:rPr lang="en-GB" sz="4400" dirty="0" smtClean="0">
                <a:solidFill>
                  <a:srgbClr val="0070C0"/>
                </a:solidFill>
              </a:rPr>
              <a:t>Vacuum</a:t>
            </a:r>
            <a:r>
              <a:rPr lang="en-GB" sz="4400" dirty="0">
                <a:solidFill>
                  <a:srgbClr val="0070C0"/>
                </a:solidFill>
              </a:rPr>
              <a:t/>
            </a:r>
            <a:br>
              <a:rPr lang="en-GB" sz="4400" dirty="0">
                <a:solidFill>
                  <a:srgbClr val="0070C0"/>
                </a:solidFill>
              </a:rPr>
            </a:br>
            <a:r>
              <a:rPr lang="en-GB" sz="3600" dirty="0" smtClean="0">
                <a:solidFill>
                  <a:srgbClr val="0070C0"/>
                </a:solidFill>
              </a:rPr>
              <a:t>SC branched-dipoles chambers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91590" y="9171522"/>
            <a:ext cx="11929889" cy="500020"/>
          </a:xfrm>
        </p:spPr>
        <p:txBody>
          <a:bodyPr/>
          <a:lstStyle/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08" y="5664696"/>
            <a:ext cx="5954352" cy="33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56" y="1854414"/>
            <a:ext cx="5522304" cy="331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694" y="1675453"/>
            <a:ext cx="6195291" cy="9842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420"/>
              </a:spcBef>
              <a:buSzPct val="110000"/>
            </a:pPr>
            <a:r>
              <a:rPr kumimoji="1" lang="en-US" altLang="ja-JP" sz="2520" b="1" dirty="0">
                <a:ea typeface="ＭＳ Ｐゴシック" charset="-128"/>
                <a:cs typeface="Times New Roman" pitchFamily="18" charset="0"/>
              </a:rPr>
              <a:t>Scope:</a:t>
            </a:r>
          </a:p>
          <a:p>
            <a:pPr marL="302400" indent="-302400" eaLnBrk="1" hangingPunct="1">
              <a:lnSpc>
                <a:spcPct val="115000"/>
              </a:lnSpc>
              <a:buSzPct val="110000"/>
              <a:buFontTx/>
              <a:buChar char="•"/>
            </a:pPr>
            <a:r>
              <a:rPr kumimoji="1" lang="en-US" altLang="ja-JP" sz="2520" dirty="0">
                <a:ea typeface="ＭＳ Ｐゴシック" charset="-128"/>
              </a:rPr>
              <a:t>3 </a:t>
            </a:r>
            <a:r>
              <a:rPr kumimoji="1" lang="en-US" altLang="ja-JP" sz="2520" dirty="0" err="1">
                <a:ea typeface="ＭＳ Ｐゴシック" charset="-128"/>
              </a:rPr>
              <a:t>s</a:t>
            </a:r>
            <a:r>
              <a:rPr kumimoji="1" lang="en-US" altLang="ja-JP" sz="2520" dirty="0" err="1" smtClean="0">
                <a:ea typeface="ＭＳ Ｐゴシック" charset="-128"/>
              </a:rPr>
              <a:t>c</a:t>
            </a:r>
            <a:r>
              <a:rPr kumimoji="1" lang="en-US" altLang="ja-JP" sz="2520" dirty="0" smtClean="0">
                <a:ea typeface="ＭＳ Ｐゴシック" charset="-128"/>
              </a:rPr>
              <a:t> branched-dipoles chambers</a:t>
            </a:r>
            <a:endParaRPr lang="en-US" sz="252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9694" y="3310743"/>
            <a:ext cx="7143194" cy="4399229"/>
          </a:xfrm>
          <a:prstGeom prst="rect">
            <a:avLst/>
          </a:prstGeom>
          <a:noFill/>
          <a:ln>
            <a:noFill/>
          </a:ln>
          <a:extLst/>
        </p:spPr>
        <p:txBody>
          <a:bodyPr lIns="126000" tIns="85176" rIns="126000" bIns="63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640080" eaLnBrk="1" hangingPunct="1">
              <a:lnSpc>
                <a:spcPct val="114000"/>
              </a:lnSpc>
            </a:pPr>
            <a:r>
              <a:rPr lang="en-US" sz="2520" b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Status / Schedule</a:t>
            </a:r>
            <a:endParaRPr lang="en-US" sz="252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302400" indent="-302400" defTabSz="64008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52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EoI</a:t>
            </a: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520" dirty="0">
                <a:solidFill>
                  <a:srgbClr val="000000"/>
                </a:solidFill>
                <a:cs typeface="Times New Roman" pitchFamily="18" charset="0"/>
              </a:rPr>
              <a:t>received long time </a:t>
            </a:r>
            <a:r>
              <a:rPr lang="en-US" sz="2520" dirty="0" smtClean="0">
                <a:solidFill>
                  <a:srgbClr val="000000"/>
                </a:solidFill>
                <a:cs typeface="Times New Roman" pitchFamily="18" charset="0"/>
              </a:rPr>
              <a:t>ago</a:t>
            </a:r>
          </a:p>
          <a:p>
            <a:pPr marL="302400" indent="-302400" defTabSz="64008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chamber's specs released (included in magnets’ specs)</a:t>
            </a:r>
            <a:endParaRPr lang="en-US" sz="252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Design of magnet CDR CEA: Q1/2019</a:t>
            </a:r>
            <a:endParaRPr lang="de-DE" sz="252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Magnet production scheme allows for </a:t>
            </a:r>
            <a:b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integration of BINP chamber in the </a:t>
            </a:r>
            <a:b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US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assembly scheme</a:t>
            </a:r>
            <a:endParaRPr lang="en-GB" sz="252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Manufacturing expected together  with</a:t>
            </a:r>
            <a:b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GB" sz="252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branched dipoles </a:t>
            </a: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(currently 2021)</a:t>
            </a:r>
          </a:p>
          <a:p>
            <a:pPr marL="263525" indent="-263525" defTabSz="640080" eaLnBrk="1" hangingPunct="1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0" algn="l"/>
                <a:tab pos="8032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52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Technical discussion in the workshop</a:t>
            </a:r>
            <a:endParaRPr lang="en-GB" sz="252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62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0120" y="192088"/>
            <a:ext cx="8218575" cy="1102580"/>
          </a:xfrm>
        </p:spPr>
        <p:txBody>
          <a:bodyPr>
            <a:normAutofit fontScale="90000"/>
          </a:bodyPr>
          <a:lstStyle/>
          <a:p>
            <a:r>
              <a:rPr lang="de-DE" sz="4400" dirty="0" smtClean="0"/>
              <a:t>Hall </a:t>
            </a:r>
            <a:r>
              <a:rPr lang="de-DE" sz="4400" dirty="0" err="1" smtClean="0"/>
              <a:t>space</a:t>
            </a:r>
            <a:r>
              <a:rPr lang="de-DE" sz="4400" dirty="0" smtClean="0"/>
              <a:t> (~60 x 20 = 1200 m²)</a:t>
            </a:r>
            <a:endParaRPr lang="de-DE" sz="4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Haik Simon / FAIR-GSI Workshop, Novosibirsk, 25-29 November 2019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28" y="1839324"/>
            <a:ext cx="12313368" cy="69217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0160" y="6596732"/>
            <a:ext cx="6771405" cy="267765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Deliver</a:t>
            </a:r>
            <a:r>
              <a:rPr lang="de-DE" dirty="0" smtClean="0"/>
              <a:t> </a:t>
            </a:r>
            <a:r>
              <a:rPr lang="de-DE" dirty="0" err="1" smtClean="0"/>
              <a:t>directly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 smtClean="0"/>
              <a:t>:</a:t>
            </a:r>
          </a:p>
          <a:p>
            <a:pPr algn="l"/>
            <a:r>
              <a:rPr lang="de-DE" dirty="0" smtClean="0"/>
              <a:t># Magnet +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end </a:t>
            </a:r>
            <a:r>
              <a:rPr lang="de-DE" dirty="0" err="1" smtClean="0"/>
              <a:t>flanges</a:t>
            </a:r>
            <a:endParaRPr lang="de-DE" dirty="0" smtClean="0"/>
          </a:p>
          <a:p>
            <a:pPr algn="l"/>
            <a:r>
              <a:rPr lang="de-DE" dirty="0" smtClean="0"/>
              <a:t>+Single </a:t>
            </a:r>
            <a:r>
              <a:rPr lang="de-DE" dirty="0" err="1" smtClean="0"/>
              <a:t>crane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algn="l"/>
            <a:r>
              <a:rPr lang="de-DE" dirty="0" smtClean="0"/>
              <a:t>+Transport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via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cushion</a:t>
            </a:r>
            <a:endParaRPr lang="de-DE" dirty="0" smtClean="0"/>
          </a:p>
          <a:p>
            <a:pPr algn="l"/>
            <a:r>
              <a:rPr lang="de-DE" dirty="0" smtClean="0"/>
              <a:t>+</a:t>
            </a:r>
            <a:r>
              <a:rPr lang="de-DE" dirty="0" err="1" smtClean="0"/>
              <a:t>No</a:t>
            </a:r>
            <a:r>
              <a:rPr lang="de-DE" dirty="0" smtClean="0"/>
              <a:t> additional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.</a:t>
            </a:r>
          </a:p>
          <a:p>
            <a:pPr algn="l">
              <a:buFontTx/>
              <a:buChar char="-"/>
            </a:pPr>
            <a:r>
              <a:rPr lang="de-DE" dirty="0" err="1" smtClean="0"/>
              <a:t>crane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 </a:t>
            </a:r>
            <a:r>
              <a:rPr lang="de-DE" dirty="0" err="1" smtClean="0">
                <a:sym typeface="Wingdings" pitchFamily="2" charset="2"/>
              </a:rPr>
              <a:t>lifting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tool</a:t>
            </a:r>
            <a:r>
              <a:rPr lang="de-DE" dirty="0" smtClean="0">
                <a:sym typeface="Wingdings" pitchFamily="2" charset="2"/>
              </a:rPr>
              <a:t> 25t </a:t>
            </a:r>
            <a:r>
              <a:rPr lang="de-DE" dirty="0" err="1" smtClean="0">
                <a:sym typeface="Wingdings" pitchFamily="2" charset="2"/>
              </a:rPr>
              <a:t>required</a:t>
            </a:r>
            <a:endParaRPr lang="de-DE" dirty="0" smtClean="0">
              <a:sym typeface="Wingdings" pitchFamily="2" charset="2"/>
            </a:endParaRPr>
          </a:p>
          <a:p>
            <a:pPr algn="l">
              <a:buFontTx/>
              <a:buChar char="-"/>
            </a:pPr>
            <a:r>
              <a:rPr lang="de-DE" dirty="0" err="1" smtClean="0">
                <a:sym typeface="Wingdings" pitchFamily="2" charset="2"/>
              </a:rPr>
              <a:t>Floor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at</a:t>
            </a:r>
            <a:r>
              <a:rPr lang="de-DE" dirty="0" smtClean="0">
                <a:sym typeface="Wingdings" pitchFamily="2" charset="2"/>
              </a:rPr>
              <a:t> -3m     </a:t>
            </a:r>
            <a:r>
              <a:rPr lang="de-DE" dirty="0" err="1" smtClean="0">
                <a:sym typeface="Wingdings" pitchFamily="2" charset="2"/>
              </a:rPr>
              <a:t>fork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lift</a:t>
            </a:r>
            <a:r>
              <a:rPr lang="de-DE" dirty="0" smtClean="0">
                <a:sym typeface="Wingdings" pitchFamily="2" charset="2"/>
              </a:rPr>
              <a:t>, </a:t>
            </a:r>
            <a:r>
              <a:rPr lang="de-DE" dirty="0" err="1" smtClean="0">
                <a:sym typeface="Wingdings" pitchFamily="2" charset="2"/>
              </a:rPr>
              <a:t>tools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require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transport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11153328" y="5769803"/>
            <a:ext cx="1523174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Truck</a:t>
            </a:r>
            <a:br>
              <a:rPr lang="de-DE" dirty="0" smtClean="0"/>
            </a:br>
            <a:r>
              <a:rPr lang="de-DE" dirty="0" err="1" smtClean="0"/>
              <a:t>onloading</a:t>
            </a:r>
            <a:endParaRPr lang="de-DE" dirty="0" smtClean="0"/>
          </a:p>
        </p:txBody>
      </p:sp>
      <p:sp>
        <p:nvSpPr>
          <p:cNvPr id="9" name="Pfeil nach rechts 8"/>
          <p:cNvSpPr/>
          <p:nvPr/>
        </p:nvSpPr>
        <p:spPr>
          <a:xfrm rot="9243334">
            <a:off x="10520662" y="6018391"/>
            <a:ext cx="474296" cy="504056"/>
          </a:xfrm>
          <a:prstGeom prst="rightArrow">
            <a:avLst/>
          </a:prstGeom>
          <a:solidFill>
            <a:srgbClr val="FDBB63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8633048" y="5664696"/>
            <a:ext cx="4024536" cy="364847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6198" y="1070587"/>
            <a:ext cx="8215402" cy="1411357"/>
          </a:xfrm>
        </p:spPr>
        <p:txBody>
          <a:bodyPr/>
          <a:lstStyle/>
          <a:p>
            <a:pPr algn="ctr"/>
            <a:r>
              <a:rPr lang="fr-FR" sz="3400" b="1" dirty="0">
                <a:latin typeface="+mn-lt"/>
                <a:cs typeface="Times New Roman" panose="02020603050405020304" pitchFamily="18" charset="0"/>
              </a:rPr>
              <a:t>Super-FRS</a:t>
            </a:r>
            <a:br>
              <a:rPr lang="fr-FR" sz="3400" b="1" dirty="0">
                <a:latin typeface="+mn-lt"/>
                <a:cs typeface="Times New Roman" panose="02020603050405020304" pitchFamily="18" charset="0"/>
              </a:rPr>
            </a:br>
            <a:r>
              <a:rPr lang="fr-FR" sz="3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3400" b="1" dirty="0" smtClean="0">
                <a:latin typeface="+mn-lt"/>
                <a:cs typeface="Times New Roman" panose="02020603050405020304" pitchFamily="18" charset="0"/>
              </a:rPr>
              <a:t>D3y – </a:t>
            </a:r>
            <a:r>
              <a:rPr lang="fr-FR" sz="3400" b="1" dirty="0" err="1" smtClean="0">
                <a:latin typeface="+mn-lt"/>
                <a:cs typeface="Times New Roman" panose="02020603050405020304" pitchFamily="18" charset="0"/>
              </a:rPr>
              <a:t>branched</a:t>
            </a:r>
            <a:r>
              <a:rPr lang="fr-FR" sz="3400" b="1" dirty="0" smtClean="0">
                <a:latin typeface="+mn-lt"/>
                <a:cs typeface="Times New Roman" panose="02020603050405020304" pitchFamily="18" charset="0"/>
              </a:rPr>
              <a:t> SC </a:t>
            </a:r>
            <a:r>
              <a:rPr lang="fr-FR" sz="3400" b="1" dirty="0" err="1" smtClean="0">
                <a:latin typeface="+mn-lt"/>
                <a:cs typeface="Times New Roman" panose="02020603050405020304" pitchFamily="18" charset="0"/>
              </a:rPr>
              <a:t>dipoles</a:t>
            </a:r>
            <a:endParaRPr lang="fr-FR" sz="3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8368" y="2683565"/>
            <a:ext cx="5645427" cy="2052856"/>
          </a:xfrm>
          <a:prstGeom prst="rect">
            <a:avLst/>
          </a:prstGeom>
          <a:noFill/>
        </p:spPr>
        <p:txBody>
          <a:bodyPr wrap="square" lIns="128001" tIns="64001" rIns="128001" bIns="64001" rtlCol="0">
            <a:spAutoFit/>
          </a:bodyPr>
          <a:lstStyle/>
          <a:p>
            <a:pPr algn="ctr" defTabSz="1280006"/>
            <a:r>
              <a:rPr lang="fr-FR" sz="2500" dirty="0" err="1" smtClean="0">
                <a:solidFill>
                  <a:srgbClr val="808080"/>
                </a:solidFill>
                <a:cs typeface="Times New Roman" panose="02020603050405020304" pitchFamily="18" charset="0"/>
              </a:rPr>
              <a:t>Summary</a:t>
            </a:r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 of 15/06/2018 </a:t>
            </a:r>
            <a:r>
              <a:rPr lang="fr-FR" sz="2500" dirty="0" err="1" smtClean="0">
                <a:solidFill>
                  <a:srgbClr val="808080"/>
                </a:solidFill>
                <a:cs typeface="Times New Roman" panose="02020603050405020304" pitchFamily="18" charset="0"/>
              </a:rPr>
              <a:t>presentation</a:t>
            </a:r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1280006"/>
            <a:endParaRPr lang="fr-FR" sz="2500" dirty="0" smtClean="0">
              <a:solidFill>
                <a:srgbClr val="808080"/>
              </a:solidFill>
              <a:cs typeface="Times New Roman" panose="02020603050405020304" pitchFamily="18" charset="0"/>
            </a:endParaRPr>
          </a:p>
          <a:p>
            <a:pPr algn="ctr" defTabSz="1280006"/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A. </a:t>
            </a:r>
            <a:r>
              <a:rPr lang="fr-FR" sz="2500" dirty="0" err="1" smtClean="0">
                <a:solidFill>
                  <a:srgbClr val="808080"/>
                </a:solidFill>
                <a:cs typeface="Times New Roman" panose="02020603050405020304" pitchFamily="18" charset="0"/>
              </a:rPr>
              <a:t>Madur</a:t>
            </a:r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 on </a:t>
            </a:r>
            <a:r>
              <a:rPr lang="fr-FR" sz="2500" dirty="0" err="1" smtClean="0">
                <a:solidFill>
                  <a:srgbClr val="808080"/>
                </a:solidFill>
                <a:cs typeface="Times New Roman" panose="02020603050405020304" pitchFamily="18" charset="0"/>
              </a:rPr>
              <a:t>behalf</a:t>
            </a:r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 of</a:t>
            </a:r>
            <a:endParaRPr lang="fr-FR" sz="2500" dirty="0">
              <a:solidFill>
                <a:srgbClr val="808080"/>
              </a:solidFill>
              <a:cs typeface="Times New Roman" panose="02020603050405020304" pitchFamily="18" charset="0"/>
            </a:endParaRPr>
          </a:p>
          <a:p>
            <a:pPr algn="ctr" defTabSz="1280006"/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Patrick GRAFFIN, Michaël </a:t>
            </a:r>
            <a:r>
              <a:rPr lang="fr-FR" sz="2500" dirty="0">
                <a:solidFill>
                  <a:srgbClr val="808080"/>
                </a:solidFill>
                <a:cs typeface="Times New Roman" panose="02020603050405020304" pitchFamily="18" charset="0"/>
              </a:rPr>
              <a:t>MASSINGER, </a:t>
            </a:r>
            <a:r>
              <a:rPr lang="fr-FR" sz="2500" dirty="0" smtClean="0">
                <a:solidFill>
                  <a:srgbClr val="808080"/>
                </a:solidFill>
                <a:cs typeface="Times New Roman" panose="02020603050405020304" pitchFamily="18" charset="0"/>
              </a:rPr>
              <a:t>Hugo REYMOND </a:t>
            </a:r>
            <a:endParaRPr lang="en-GB" sz="2500" dirty="0">
              <a:solidFill>
                <a:srgbClr val="80808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00" dirty="0">
                <a:latin typeface="+mn-lt"/>
                <a:cs typeface="Times New Roman" panose="02020603050405020304" pitchFamily="18" charset="0"/>
              </a:rPr>
              <a:t>Super-FRS   D3y</a:t>
            </a:r>
            <a:endParaRPr lang="fr-FR" sz="34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/>
          <a:srcRect l="34871" t="16398" r="27255" b="12605"/>
          <a:stretch/>
        </p:blipFill>
        <p:spPr bwMode="auto">
          <a:xfrm>
            <a:off x="36042" y="1691049"/>
            <a:ext cx="5961515" cy="698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/>
          <a:srcRect l="30746" t="9599" r="36003" b="15400"/>
          <a:stretch/>
        </p:blipFill>
        <p:spPr bwMode="auto">
          <a:xfrm>
            <a:off x="6804047" y="1355250"/>
            <a:ext cx="5997557" cy="7574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368352" y="8825039"/>
            <a:ext cx="8770574" cy="511175"/>
          </a:xfrm>
        </p:spPr>
        <p:txBody>
          <a:bodyPr/>
          <a:lstStyle/>
          <a:p>
            <a:r>
              <a:rPr lang="en-US" sz="1700" dirty="0">
                <a:cs typeface="Times New Roman" panose="02020603050405020304" pitchFamily="18" charset="0"/>
              </a:rPr>
              <a:t>GRAFFIN Patrick	Michael MASSINGER 	  REYMOND Hugo	15/05/2018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945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9600" dirty="0" err="1" smtClean="0"/>
              <a:t>It‘s</a:t>
            </a:r>
            <a:r>
              <a:rPr lang="de-DE" sz="9600" dirty="0" smtClean="0"/>
              <a:t> </a:t>
            </a:r>
            <a:r>
              <a:rPr lang="de-DE" sz="9600" dirty="0" err="1" smtClean="0"/>
              <a:t>movie</a:t>
            </a:r>
            <a:r>
              <a:rPr lang="de-DE" sz="9600" dirty="0" smtClean="0"/>
              <a:t> time</a:t>
            </a:r>
            <a:endParaRPr lang="de-DE" sz="9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GRAFFIN Patrick   MASSINGER Michael   REYMOND Hugo                                  xx/05/2018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d_powerpoint_CEA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Microsoft Office PowerPoint</Application>
  <PresentationFormat>A3 Papier (297x420 mm)</PresentationFormat>
  <Paragraphs>362</Paragraphs>
  <Slides>27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MAC-Template-V03</vt:lpstr>
      <vt:lpstr>Mod_powerpoint_CEA_Irfu</vt:lpstr>
      <vt:lpstr>Pre assembly SuperFRS for Elytt magnets</vt:lpstr>
      <vt:lpstr>Super-FRS layout</vt:lpstr>
      <vt:lpstr>Delivery Matrix</vt:lpstr>
      <vt:lpstr>Super-FRS Vacuum SC standard-dipoles chambers</vt:lpstr>
      <vt:lpstr>Super-FRS Vacuum SC branched-dipoles chambers</vt:lpstr>
      <vt:lpstr>Hall space (~60 x 20 = 1200 m²)</vt:lpstr>
      <vt:lpstr>Super-FRS  D3y – branched SC dipoles</vt:lpstr>
      <vt:lpstr>Super-FRS   D3y</vt:lpstr>
      <vt:lpstr>Folie 9</vt:lpstr>
      <vt:lpstr>Overview D3Y 9.75° or branched dipole</vt:lpstr>
      <vt:lpstr>Geometry Cold mass</vt:lpstr>
      <vt:lpstr>Geometry Cold mass</vt:lpstr>
      <vt:lpstr>Cryostat</vt:lpstr>
      <vt:lpstr>Beam Chamber</vt:lpstr>
      <vt:lpstr>Beam Chamber</vt:lpstr>
      <vt:lpstr>Beam Chamber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  <vt:lpstr>Beam Chamber Vacuum</vt:lpstr>
    </vt:vector>
  </TitlesOfParts>
  <Company>GSI Helmholzzentrum für Schwerionenforschung 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Ricciardi, Maria Valentina Dr.</dc:creator>
  <cp:lastModifiedBy>Haik</cp:lastModifiedBy>
  <cp:revision>123</cp:revision>
  <cp:lastPrinted>2019-11-19T13:22:42Z</cp:lastPrinted>
  <dcterms:created xsi:type="dcterms:W3CDTF">2017-08-11T11:14:23Z</dcterms:created>
  <dcterms:modified xsi:type="dcterms:W3CDTF">2019-11-28T09:41:45Z</dcterms:modified>
</cp:coreProperties>
</file>