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99" r:id="rId3"/>
  </p:sldMasterIdLst>
  <p:notesMasterIdLst>
    <p:notesMasterId r:id="rId28"/>
  </p:notesMasterIdLst>
  <p:sldIdLst>
    <p:sldId id="297" r:id="rId4"/>
    <p:sldId id="299" r:id="rId5"/>
    <p:sldId id="342" r:id="rId6"/>
    <p:sldId id="335" r:id="rId7"/>
    <p:sldId id="328" r:id="rId8"/>
    <p:sldId id="329" r:id="rId9"/>
    <p:sldId id="339" r:id="rId10"/>
    <p:sldId id="321" r:id="rId11"/>
    <p:sldId id="308" r:id="rId12"/>
    <p:sldId id="338" r:id="rId13"/>
    <p:sldId id="340" r:id="rId14"/>
    <p:sldId id="341" r:id="rId15"/>
    <p:sldId id="324" r:id="rId16"/>
    <p:sldId id="334" r:id="rId17"/>
    <p:sldId id="336" r:id="rId18"/>
    <p:sldId id="337" r:id="rId19"/>
    <p:sldId id="319" r:id="rId20"/>
    <p:sldId id="333" r:id="rId21"/>
    <p:sldId id="332" r:id="rId22"/>
    <p:sldId id="344" r:id="rId23"/>
    <p:sldId id="345" r:id="rId24"/>
    <p:sldId id="330" r:id="rId25"/>
    <p:sldId id="331" r:id="rId26"/>
    <p:sldId id="30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00"/>
    <a:srgbClr val="0606FF"/>
    <a:srgbClr val="58FF58"/>
    <a:srgbClr val="AA00AA"/>
    <a:srgbClr val="FF00FF"/>
    <a:srgbClr val="000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3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Click to edit the notes format</a:t>
            </a:r>
          </a:p>
        </p:txBody>
      </p:sp>
      <p:sp>
        <p:nvSpPr>
          <p:cNvPr id="118"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&lt;header&gt;</a:t>
            </a:r>
          </a:p>
        </p:txBody>
      </p:sp>
      <p:sp>
        <p:nvSpPr>
          <p:cNvPr id="119"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&lt;date/time&gt;</a:t>
            </a:r>
          </a:p>
        </p:txBody>
      </p:sp>
      <p:sp>
        <p:nvSpPr>
          <p:cNvPr id="120"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&lt;footer&gt;</a:t>
            </a:r>
          </a:p>
        </p:txBody>
      </p:sp>
      <p:sp>
        <p:nvSpPr>
          <p:cNvPr id="121" name="PlaceHolder 5"/>
          <p:cNvSpPr>
            <a:spLocks noGrp="1"/>
          </p:cNvSpPr>
          <p:nvPr>
            <p:ph type="sldNum"/>
          </p:nvPr>
        </p:nvSpPr>
        <p:spPr>
          <a:xfrm>
            <a:off x="4278960" y="10157400"/>
            <a:ext cx="3280680" cy="534240"/>
          </a:xfrm>
          <a:prstGeom prst="rect">
            <a:avLst/>
          </a:prstGeom>
        </p:spPr>
        <p:txBody>
          <a:bodyPr lIns="0" tIns="0" rIns="0" bIns="0" anchor="b"/>
          <a:lstStyle/>
          <a:p>
            <a:pPr algn="r"/>
            <a:fld id="{CADEF3CE-FA5A-4045-8ECD-98035942465E}" type="slidenum">
              <a:rPr lang="ru-RU" sz="1400" b="0" strike="noStrike" spc="-1">
                <a:solidFill>
                  <a:srgbClr val="000000"/>
                </a:solidFill>
                <a:uFill>
                  <a:solidFill>
                    <a:srgbClr val="FFFFFF"/>
                  </a:solidFill>
                </a:uFill>
                <a:latin typeface="Times New Roman"/>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9764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685800" y="4343400"/>
            <a:ext cx="5486040" cy="4114440"/>
          </a:xfrm>
          <a:prstGeom prst="rect">
            <a:avLst/>
          </a:prstGeom>
        </p:spPr>
        <p:txBody>
          <a:bodyPr/>
          <a:lstStyle/>
          <a:p>
            <a:endParaRPr lang="ru-RU" sz="2000" b="0" strike="noStrike" spc="-1">
              <a:solidFill>
                <a:srgbClr val="000000"/>
              </a:solidFill>
              <a:uFill>
                <a:solidFill>
                  <a:srgbClr val="FFFFFF"/>
                </a:solidFill>
              </a:uFill>
              <a:latin typeface="Arial"/>
            </a:endParaRPr>
          </a:p>
        </p:txBody>
      </p:sp>
      <p:sp>
        <p:nvSpPr>
          <p:cNvPr id="146" name="TextShape 2"/>
          <p:cNvSpPr txBox="1"/>
          <p:nvPr/>
        </p:nvSpPr>
        <p:spPr>
          <a:xfrm>
            <a:off x="3884760" y="8685360"/>
            <a:ext cx="2971440" cy="456840"/>
          </a:xfrm>
          <a:prstGeom prst="rect">
            <a:avLst/>
          </a:prstGeom>
          <a:noFill/>
          <a:ln>
            <a:noFill/>
          </a:ln>
        </p:spPr>
        <p:txBody>
          <a:bodyPr anchor="b"/>
          <a:lstStyle/>
          <a:p>
            <a:pPr algn="r">
              <a:lnSpc>
                <a:spcPct val="100000"/>
              </a:lnSpc>
            </a:pPr>
            <a:fld id="{E77A7F8D-0377-4A4B-88A9-3659A2E6457A}" type="slidenum">
              <a:rPr lang="ru-RU" sz="1200" b="0" strike="noStrike" spc="-1">
                <a:solidFill>
                  <a:srgbClr val="000000"/>
                </a:solidFill>
                <a:uFill>
                  <a:solidFill>
                    <a:srgbClr val="FFFFFF"/>
                  </a:solidFill>
                </a:uFill>
                <a:latin typeface="Arial"/>
                <a:ea typeface="+mn-ea"/>
              </a:rPr>
              <a:t>1</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3896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10</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86005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11</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17974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12</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0447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13</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05438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14</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413416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15</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21374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16</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68319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17</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99645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18</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458936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19</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73097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2</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07114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20</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46417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21</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19756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22</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7752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23</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81792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3</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57425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4</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22555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5</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61746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6</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69015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7</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132429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8</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97307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9</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69476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78588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57516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pic>
        <p:nvPicPr>
          <p:cNvPr id="37" name="Рисунок 36"/>
          <p:cNvPicPr/>
          <p:nvPr/>
        </p:nvPicPr>
        <p:blipFill>
          <a:blip r:embed="rId2"/>
          <a:stretch/>
        </p:blipFill>
        <p:spPr>
          <a:xfrm>
            <a:off x="1225440" y="785520"/>
            <a:ext cx="6692400" cy="5339880"/>
          </a:xfrm>
          <a:prstGeom prst="rect">
            <a:avLst/>
          </a:prstGeom>
          <a:ln>
            <a:noFill/>
          </a:ln>
        </p:spPr>
      </p:pic>
      <p:pic>
        <p:nvPicPr>
          <p:cNvPr id="38" name="Рисунок 37"/>
          <p:cNvPicPr/>
          <p:nvPr/>
        </p:nvPicPr>
        <p:blipFill>
          <a:blip r:embed="rId2"/>
          <a:stretch/>
        </p:blipFill>
        <p:spPr>
          <a:xfrm>
            <a:off x="1225440" y="785520"/>
            <a:ext cx="6692400" cy="53398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45" name="PlaceHolder 2"/>
          <p:cNvSpPr>
            <a:spLocks noGrp="1"/>
          </p:cNvSpPr>
          <p:nvPr>
            <p:ph type="subTitle"/>
          </p:nvPr>
        </p:nvSpPr>
        <p:spPr>
          <a:xfrm>
            <a:off x="457200" y="785880"/>
            <a:ext cx="8229240" cy="53398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28760" y="142920"/>
            <a:ext cx="8229240" cy="264780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785880"/>
            <a:ext cx="8229240" cy="53398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57516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78588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57516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pic>
        <p:nvPicPr>
          <p:cNvPr id="76" name="Рисунок 75"/>
          <p:cNvPicPr/>
          <p:nvPr/>
        </p:nvPicPr>
        <p:blipFill>
          <a:blip r:embed="rId2"/>
          <a:stretch/>
        </p:blipFill>
        <p:spPr>
          <a:xfrm>
            <a:off x="1225440" y="785520"/>
            <a:ext cx="6692400" cy="5339880"/>
          </a:xfrm>
          <a:prstGeom prst="rect">
            <a:avLst/>
          </a:prstGeom>
          <a:ln>
            <a:noFill/>
          </a:ln>
        </p:spPr>
      </p:pic>
      <p:pic>
        <p:nvPicPr>
          <p:cNvPr id="77" name="Рисунок 76"/>
          <p:cNvPicPr/>
          <p:nvPr/>
        </p:nvPicPr>
        <p:blipFill>
          <a:blip r:embed="rId2"/>
          <a:stretch/>
        </p:blipFill>
        <p:spPr>
          <a:xfrm>
            <a:off x="1225440" y="785520"/>
            <a:ext cx="6692400" cy="53398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14488"/>
            <a:ext cx="7772400" cy="1470025"/>
          </a:xfrm>
          <a:solidFill>
            <a:srgbClr val="FFFFCC"/>
          </a:solidFill>
        </p:spPr>
        <p:txBody>
          <a:bodyPr>
            <a:normAutofit/>
          </a:bodyPr>
          <a:lstStyle>
            <a:lvl1pPr>
              <a:defRPr sz="3200"/>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260536-83F8-40CA-92CF-E5301BCE3D79}"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E48B6D3-7DF9-4CBF-952F-EA77155D15A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130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6"/>
            <a:ext cx="8229600" cy="571480"/>
          </a:xfrm>
          <a:solidFill>
            <a:srgbClr val="FFFFCC"/>
          </a:solidFill>
        </p:spPr>
        <p:txBody>
          <a:bodyPr/>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457200" y="785794"/>
            <a:ext cx="8229600" cy="5340369"/>
          </a:xfrm>
        </p:spPr>
        <p:txBody>
          <a:bodyPr/>
          <a:lstStyle>
            <a:lvl1pPr>
              <a:defRPr sz="2400">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54FA08CF-5A3C-4C4B-9271-74938E885DCF}"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a:xfrm>
            <a:off x="8358188" y="6429375"/>
            <a:ext cx="642937" cy="292100"/>
          </a:xfrm>
        </p:spPr>
        <p:txBody>
          <a:bodyPr/>
          <a:lstStyle>
            <a:lvl1pPr>
              <a:defRPr/>
            </a:lvl1pPr>
          </a:lstStyle>
          <a:p>
            <a:pPr>
              <a:defRPr/>
            </a:pPr>
            <a:fld id="{FE03463B-E9E6-4773-BC70-C0BD8D35CCD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464612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D9AE102-6692-42F3-B23F-99FEFFF885B2}"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109ED9A-4238-493D-8216-C4BF3C4578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9046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0719BCD-E931-42FD-9D65-3C81DB142391}" type="datetime1">
              <a:rPr lang="ru-RU" smtClean="0">
                <a:solidFill>
                  <a:prstClr val="black">
                    <a:tint val="75000"/>
                  </a:prstClr>
                </a:solidFill>
              </a:rPr>
              <a:pPr>
                <a:defRPr/>
              </a:pPr>
              <a:t>03.12.2019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CC82E3A-643F-412B-81DD-838B219F98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2064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6BA86D0-D2BB-487F-9206-15810DDBDC27}" type="datetime1">
              <a:rPr lang="ru-RU" smtClean="0">
                <a:solidFill>
                  <a:prstClr val="black">
                    <a:tint val="75000"/>
                  </a:prstClr>
                </a:solidFill>
              </a:rPr>
              <a:pPr>
                <a:defRPr/>
              </a:pPr>
              <a:t>03.12.2019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4F1A4BE-025C-4A15-86C0-CAD2D376BA6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2627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785880"/>
            <a:ext cx="822924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457E896-10F3-43E6-81F7-FD67149903A4}" type="datetime1">
              <a:rPr lang="ru-RU" smtClean="0">
                <a:solidFill>
                  <a:prstClr val="black">
                    <a:tint val="75000"/>
                  </a:prstClr>
                </a:solidFill>
              </a:rPr>
              <a:pPr>
                <a:defRPr/>
              </a:pPr>
              <a:t>03.12.2019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9E216D7-A38A-491C-8140-A7228DDDBCD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116703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A8114C7-26E5-4D1E-A8B0-394194E583FD}" type="datetime1">
              <a:rPr lang="ru-RU" smtClean="0">
                <a:solidFill>
                  <a:prstClr val="black">
                    <a:tint val="75000"/>
                  </a:prstClr>
                </a:solidFill>
              </a:rPr>
              <a:pPr>
                <a:defRPr/>
              </a:pPr>
              <a:t>03.12.2019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5960FA2E-F5FC-44A8-B1AB-2A910475F7B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7688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E4D7B23-DFF6-479A-B04C-DE2E0922E6F0}" type="datetime1">
              <a:rPr lang="ru-RU" smtClean="0">
                <a:solidFill>
                  <a:prstClr val="black">
                    <a:tint val="75000"/>
                  </a:prstClr>
                </a:solidFill>
              </a:rPr>
              <a:pPr>
                <a:defRPr/>
              </a:pPr>
              <a:t>03.12.2019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EC57F19-DC3C-4118-BC70-831BFCA8394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0995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9D8C8E8-B529-4814-8D1F-2CF68A776A8A}" type="datetime1">
              <a:rPr lang="ru-RU" smtClean="0">
                <a:solidFill>
                  <a:prstClr val="black">
                    <a:tint val="75000"/>
                  </a:prstClr>
                </a:solidFill>
              </a:rPr>
              <a:pPr>
                <a:defRPr/>
              </a:pPr>
              <a:t>03.12.2019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E118C06-CBA9-4F8F-AE75-8C7DA312B2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4977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ADF9BA-D33E-46CF-9574-2B155987B764}"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BB7CBE-4DFB-4FE7-A643-A7D3D52FE3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6915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0A6BB78-4CE0-4F75-8BCA-18C5B9A2D55E}"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C0EF89A-05A5-4ACE-8AE9-11DE3B53FA8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7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28760" y="142920"/>
            <a:ext cx="8229240" cy="264780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785880"/>
            <a:ext cx="4015800" cy="533988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57516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28760" y="142920"/>
            <a:ext cx="8229240" cy="570960"/>
          </a:xfrm>
          <a:prstGeom prst="rect">
            <a:avLst/>
          </a:prstGeom>
        </p:spPr>
        <p:txBody>
          <a:bodyPr lIns="0" tIns="0" rIns="0" bIns="0" anchor="ctr"/>
          <a:lstStyle/>
          <a:p>
            <a:endParaRPr lang="ru-RU" sz="40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785880"/>
            <a:ext cx="401580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575160"/>
            <a:ext cx="8229240" cy="2547000"/>
          </a:xfrm>
          <a:prstGeom prst="rect">
            <a:avLst/>
          </a:prstGeom>
        </p:spPr>
        <p:txBody>
          <a:bodyPr lIns="0" tIns="0" rIns="0" bIns="0"/>
          <a:lstStyle/>
          <a:p>
            <a:endParaRPr lang="ru-RU"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714320"/>
            <a:ext cx="7772040" cy="1469520"/>
          </a:xfrm>
          <a:prstGeom prst="rect">
            <a:avLst/>
          </a:prstGeom>
        </p:spPr>
        <p:txBody>
          <a:bodyPr anchor="ctr"/>
          <a:lstStyle/>
          <a:p>
            <a:pPr algn="ctr">
              <a:lnSpc>
                <a:spcPct val="100000"/>
              </a:lnSpc>
            </a:pPr>
            <a:r>
              <a:rPr lang="ru-RU" sz="3200" b="1" strike="noStrike" spc="-1">
                <a:solidFill>
                  <a:srgbClr val="C00000"/>
                </a:solidFill>
                <a:uFill>
                  <a:solidFill>
                    <a:srgbClr val="FFFFFF"/>
                  </a:solidFill>
                </a:uFill>
                <a:latin typeface="Courier New"/>
              </a:rPr>
              <a:t>Образец заголовка</a:t>
            </a:r>
            <a:endParaRPr lang="ru-RU" sz="4000" b="0" strike="noStrike" spc="-1">
              <a:solidFill>
                <a:srgbClr val="000000"/>
              </a:solidFill>
              <a:uFill>
                <a:solidFill>
                  <a:srgbClr val="FFFFFF"/>
                </a:solidFill>
              </a:uFill>
              <a:latin typeface="Arial"/>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ru-RU" sz="1200" b="0" strike="noStrike" spc="-1">
                <a:solidFill>
                  <a:srgbClr val="8B8B8B"/>
                </a:solidFill>
                <a:uFill>
                  <a:solidFill>
                    <a:srgbClr val="FFFFFF"/>
                  </a:solidFill>
                </a:uFill>
                <a:latin typeface="Calibri"/>
              </a:rPr>
              <a:t>29.9.18</a:t>
            </a:r>
            <a:endParaRPr lang="ru-RU"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ru-RU"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0228C8B4-CFEC-4813-A1FF-8BF93A095FF9}" type="slidenum">
              <a:rPr lang="ru-RU" sz="1200" b="0" strike="noStrike" spc="-1">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ru-RU"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ru-RU"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28760" y="142920"/>
            <a:ext cx="8229240" cy="570960"/>
          </a:xfrm>
          <a:prstGeom prst="rect">
            <a:avLst/>
          </a:prstGeom>
        </p:spPr>
        <p:txBody>
          <a:bodyPr anchor="ctr"/>
          <a:lstStyle/>
          <a:p>
            <a:pPr algn="ctr">
              <a:lnSpc>
                <a:spcPct val="100000"/>
              </a:lnSpc>
            </a:pPr>
            <a:r>
              <a:rPr lang="ru-RU" sz="3200" b="1" strike="noStrike" spc="-1">
                <a:solidFill>
                  <a:srgbClr val="C00000"/>
                </a:solidFill>
                <a:uFill>
                  <a:solidFill>
                    <a:srgbClr val="FFFFFF"/>
                  </a:solidFill>
                </a:uFill>
                <a:latin typeface="Courier New"/>
              </a:rPr>
              <a:t>Образец заголовка</a:t>
            </a:r>
            <a:endParaRPr lang="ru-RU" sz="4000" b="0" strike="noStrike" spc="-1">
              <a:solidFill>
                <a:srgbClr val="000000"/>
              </a:solidFill>
              <a:uFill>
                <a:solidFill>
                  <a:srgbClr val="FFFFFF"/>
                </a:solidFill>
              </a:uFill>
              <a:latin typeface="Arial"/>
            </a:endParaRPr>
          </a:p>
        </p:txBody>
      </p:sp>
      <p:sp>
        <p:nvSpPr>
          <p:cNvPr id="40" name="PlaceHolder 2"/>
          <p:cNvSpPr>
            <a:spLocks noGrp="1"/>
          </p:cNvSpPr>
          <p:nvPr>
            <p:ph type="body"/>
          </p:nvPr>
        </p:nvSpPr>
        <p:spPr>
          <a:xfrm>
            <a:off x="457200" y="785880"/>
            <a:ext cx="8229240" cy="5339880"/>
          </a:xfrm>
          <a:prstGeom prst="rect">
            <a:avLst/>
          </a:prstGeom>
        </p:spPr>
        <p:txBody>
          <a:bodyPr/>
          <a:lstStyle/>
          <a:p>
            <a:pPr marL="432000" indent="-324000">
              <a:buClr>
                <a:srgbClr val="000000"/>
              </a:buClr>
              <a:buSzPct val="45000"/>
              <a:buFont typeface="Wingdings" charset="2"/>
              <a:buChar char=""/>
            </a:pPr>
            <a:r>
              <a:rPr lang="ru-RU" sz="2400" b="0" strike="noStrike" spc="-1">
                <a:solidFill>
                  <a:srgbClr val="000000"/>
                </a:solidFill>
                <a:uFill>
                  <a:solidFill>
                    <a:srgbClr val="FFFFFF"/>
                  </a:solidFill>
                </a:uFill>
                <a:latin typeface="Times New Roman"/>
              </a:rPr>
              <a:t>Click to edit the outline text format</a:t>
            </a:r>
            <a:endParaRPr lang="ru-RU"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ru-RU" sz="2400" b="0" strike="noStrike" spc="-1">
                <a:solidFill>
                  <a:srgbClr val="000000"/>
                </a:solidFill>
                <a:uFill>
                  <a:solidFill>
                    <a:srgbClr val="FFFFFF"/>
                  </a:solidFill>
                </a:uFill>
                <a:latin typeface="Times New Roman"/>
              </a:rPr>
              <a:t>Second Outline Level</a:t>
            </a:r>
            <a:endParaRPr lang="ru-RU"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Times New Roman"/>
              </a:rPr>
              <a:t>Third Outline Level</a:t>
            </a:r>
            <a:endParaRPr lang="ru-RU"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ru-RU" sz="2400" b="0" strike="noStrike" spc="-1">
                <a:solidFill>
                  <a:srgbClr val="000000"/>
                </a:solidFill>
                <a:uFill>
                  <a:solidFill>
                    <a:srgbClr val="FFFFFF"/>
                  </a:solidFill>
                </a:uFill>
                <a:latin typeface="Times New Roman"/>
              </a:rPr>
              <a:t>Fourth Outline Level</a:t>
            </a:r>
            <a:endParaRPr lang="ru-RU"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ru-RU" sz="2400" b="0" strike="noStrike" spc="-1">
                <a:solidFill>
                  <a:srgbClr val="000000"/>
                </a:solidFill>
                <a:uFill>
                  <a:solidFill>
                    <a:srgbClr val="FFFFFF"/>
                  </a:solidFill>
                </a:uFill>
                <a:latin typeface="Times New Roman"/>
              </a:rPr>
              <a:t>Fifth Outline Level</a:t>
            </a:r>
            <a:endParaRPr lang="ru-RU"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ru-RU" sz="2400" b="0" strike="noStrike" spc="-1">
                <a:solidFill>
                  <a:srgbClr val="000000"/>
                </a:solidFill>
                <a:uFill>
                  <a:solidFill>
                    <a:srgbClr val="FFFFFF"/>
                  </a:solidFill>
                </a:uFill>
                <a:latin typeface="Times New Roman"/>
              </a:rPr>
              <a:t>Sixth Outline Level</a:t>
            </a:r>
            <a:endParaRPr lang="ru-RU" sz="24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ru-RU" sz="2400" b="0" strike="noStrike" spc="-1">
                <a:solidFill>
                  <a:srgbClr val="000000"/>
                </a:solidFill>
                <a:uFill>
                  <a:solidFill>
                    <a:srgbClr val="FFFFFF"/>
                  </a:solidFill>
                </a:uFill>
                <a:latin typeface="Times New Roman"/>
              </a:rPr>
              <a:t>Seventh Outline LevelОбразец текста</a:t>
            </a:r>
            <a:endParaRPr lang="ru-RU"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ru-RU" sz="2800" b="0" strike="noStrike" spc="-1">
                <a:solidFill>
                  <a:srgbClr val="000000"/>
                </a:solidFill>
                <a:uFill>
                  <a:solidFill>
                    <a:srgbClr val="FFFFFF"/>
                  </a:solidFill>
                </a:uFill>
                <a:latin typeface="Times New Roman"/>
              </a:rPr>
              <a:t>Второй уровень</a:t>
            </a:r>
            <a:endParaRPr lang="ru-RU"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ru-RU" sz="2400" b="0" strike="noStrike" spc="-1">
                <a:solidFill>
                  <a:srgbClr val="000000"/>
                </a:solidFill>
                <a:uFill>
                  <a:solidFill>
                    <a:srgbClr val="FFFFFF"/>
                  </a:solidFill>
                </a:uFill>
                <a:latin typeface="Times New Roman"/>
              </a:rPr>
              <a:t>Третий уровень</a:t>
            </a:r>
            <a:endParaRPr lang="ru-RU"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ru-RU" sz="2000" b="0" strike="noStrike" spc="-1">
                <a:solidFill>
                  <a:srgbClr val="000000"/>
                </a:solidFill>
                <a:uFill>
                  <a:solidFill>
                    <a:srgbClr val="FFFFFF"/>
                  </a:solidFill>
                </a:uFill>
                <a:latin typeface="Times New Roman"/>
              </a:rPr>
              <a:t>Четвертый уровень</a:t>
            </a:r>
            <a:endParaRPr lang="ru-RU"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ru-RU" sz="2000" b="0" strike="noStrike" spc="-1">
                <a:solidFill>
                  <a:srgbClr val="000000"/>
                </a:solidFill>
                <a:uFill>
                  <a:solidFill>
                    <a:srgbClr val="FFFFFF"/>
                  </a:solidFill>
                </a:uFill>
                <a:latin typeface="Times New Roman"/>
              </a:rPr>
              <a:t>Пятый уровень</a:t>
            </a:r>
            <a:endParaRPr lang="ru-RU" sz="2400" b="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ru-RU" sz="1200" b="0" strike="noStrike" spc="-1">
                <a:solidFill>
                  <a:srgbClr val="8B8B8B"/>
                </a:solidFill>
                <a:uFill>
                  <a:solidFill>
                    <a:srgbClr val="FFFFFF"/>
                  </a:solidFill>
                </a:uFill>
                <a:latin typeface="Calibri"/>
              </a:rPr>
              <a:t>29.9.18</a:t>
            </a:r>
            <a:endParaRPr lang="ru-RU" sz="1400" b="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lang="ru-RU" sz="2400" b="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8358120" y="6429240"/>
            <a:ext cx="642600" cy="291600"/>
          </a:xfrm>
          <a:prstGeom prst="rect">
            <a:avLst/>
          </a:prstGeom>
        </p:spPr>
        <p:txBody>
          <a:bodyPr anchor="ctr"/>
          <a:lstStyle/>
          <a:p>
            <a:pPr algn="r">
              <a:lnSpc>
                <a:spcPct val="100000"/>
              </a:lnSpc>
            </a:pPr>
            <a:fld id="{2884007A-949D-430E-A52D-2B9EB6457399}" type="slidenum">
              <a:rPr lang="ru-RU" sz="1200" b="0" strike="noStrike" spc="-1">
                <a:solidFill>
                  <a:srgbClr val="8B8B8B"/>
                </a:solidFill>
                <a:uFill>
                  <a:solidFill>
                    <a:srgbClr val="FFFFFF"/>
                  </a:solidFill>
                </a:uFill>
                <a:latin typeface="Calibri"/>
              </a:rPr>
              <a:t>‹#›</a:t>
            </a:fld>
            <a:endParaRPr lang="ru-R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A9D840-03E2-4AC9-8FA4-757A193A6A8F}" type="datetime1">
              <a:rPr lang="ru-RU" smtClean="0">
                <a:solidFill>
                  <a:prstClr val="black">
                    <a:tint val="75000"/>
                  </a:prstClr>
                </a:solidFill>
              </a:rPr>
              <a:pPr>
                <a:defRPr/>
              </a:pPr>
              <a:t>03.12.2019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D3B56A-6D59-4ADA-AB9B-78F9626AF0C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21030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sz="4000" b="1" kern="1200">
          <a:solidFill>
            <a:srgbClr val="C00000"/>
          </a:solidFill>
          <a:latin typeface="Courier New" pitchFamily="49" charset="0"/>
          <a:ea typeface="+mj-ea"/>
          <a:cs typeface="Courier New" pitchFamily="49" charset="0"/>
        </a:defRPr>
      </a:lvl1pPr>
      <a:lvl2pPr algn="ctr" rtl="0" eaLnBrk="0" fontAlgn="base" hangingPunct="0">
        <a:spcBef>
          <a:spcPct val="0"/>
        </a:spcBef>
        <a:spcAft>
          <a:spcPct val="0"/>
        </a:spcAft>
        <a:defRPr sz="4000" b="1">
          <a:solidFill>
            <a:srgbClr val="C00000"/>
          </a:solidFill>
          <a:latin typeface="Courier New" pitchFamily="49" charset="0"/>
          <a:cs typeface="Courier New" pitchFamily="49" charset="0"/>
        </a:defRPr>
      </a:lvl2pPr>
      <a:lvl3pPr algn="ctr" rtl="0" eaLnBrk="0" fontAlgn="base" hangingPunct="0">
        <a:spcBef>
          <a:spcPct val="0"/>
        </a:spcBef>
        <a:spcAft>
          <a:spcPct val="0"/>
        </a:spcAft>
        <a:defRPr sz="4000" b="1">
          <a:solidFill>
            <a:srgbClr val="C00000"/>
          </a:solidFill>
          <a:latin typeface="Courier New" pitchFamily="49" charset="0"/>
          <a:cs typeface="Courier New" pitchFamily="49" charset="0"/>
        </a:defRPr>
      </a:lvl3pPr>
      <a:lvl4pPr algn="ctr" rtl="0" eaLnBrk="0" fontAlgn="base" hangingPunct="0">
        <a:spcBef>
          <a:spcPct val="0"/>
        </a:spcBef>
        <a:spcAft>
          <a:spcPct val="0"/>
        </a:spcAft>
        <a:defRPr sz="4000" b="1">
          <a:solidFill>
            <a:srgbClr val="C00000"/>
          </a:solidFill>
          <a:latin typeface="Courier New" pitchFamily="49" charset="0"/>
          <a:cs typeface="Courier New" pitchFamily="49" charset="0"/>
        </a:defRPr>
      </a:lvl4pPr>
      <a:lvl5pPr algn="ctr" rtl="0" eaLnBrk="0" fontAlgn="base" hangingPunct="0">
        <a:spcBef>
          <a:spcPct val="0"/>
        </a:spcBef>
        <a:spcAft>
          <a:spcPct val="0"/>
        </a:spcAft>
        <a:defRPr sz="4000" b="1">
          <a:solidFill>
            <a:srgbClr val="C00000"/>
          </a:solidFill>
          <a:latin typeface="Courier New" pitchFamily="49" charset="0"/>
          <a:cs typeface="Courier New" pitchFamily="49" charset="0"/>
        </a:defRPr>
      </a:lvl5pPr>
      <a:lvl6pPr marL="457200" algn="ctr" rtl="0" fontAlgn="base">
        <a:spcBef>
          <a:spcPct val="0"/>
        </a:spcBef>
        <a:spcAft>
          <a:spcPct val="0"/>
        </a:spcAft>
        <a:defRPr sz="4000" b="1">
          <a:solidFill>
            <a:srgbClr val="C00000"/>
          </a:solidFill>
          <a:latin typeface="Courier New" pitchFamily="49" charset="0"/>
          <a:cs typeface="Courier New" pitchFamily="49" charset="0"/>
        </a:defRPr>
      </a:lvl6pPr>
      <a:lvl7pPr marL="914400" algn="ctr" rtl="0" fontAlgn="base">
        <a:spcBef>
          <a:spcPct val="0"/>
        </a:spcBef>
        <a:spcAft>
          <a:spcPct val="0"/>
        </a:spcAft>
        <a:defRPr sz="4000" b="1">
          <a:solidFill>
            <a:srgbClr val="C00000"/>
          </a:solidFill>
          <a:latin typeface="Courier New" pitchFamily="49" charset="0"/>
          <a:cs typeface="Courier New" pitchFamily="49" charset="0"/>
        </a:defRPr>
      </a:lvl7pPr>
      <a:lvl8pPr marL="1371600" algn="ctr" rtl="0" fontAlgn="base">
        <a:spcBef>
          <a:spcPct val="0"/>
        </a:spcBef>
        <a:spcAft>
          <a:spcPct val="0"/>
        </a:spcAft>
        <a:defRPr sz="4000" b="1">
          <a:solidFill>
            <a:srgbClr val="C00000"/>
          </a:solidFill>
          <a:latin typeface="Courier New" pitchFamily="49" charset="0"/>
          <a:cs typeface="Courier New" pitchFamily="49" charset="0"/>
        </a:defRPr>
      </a:lvl8pPr>
      <a:lvl9pPr marL="1828800" algn="ctr" rtl="0" fontAlgn="base">
        <a:spcBef>
          <a:spcPct val="0"/>
        </a:spcBef>
        <a:spcAft>
          <a:spcPct val="0"/>
        </a:spcAft>
        <a:defRPr sz="4000" b="1">
          <a:solidFill>
            <a:srgbClr val="C00000"/>
          </a:solidFill>
          <a:latin typeface="Courier New" pitchFamily="49" charset="0"/>
          <a:cs typeface="Courier New" pitchFamily="4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dms.cern.ch/document/1562811/2.3.1"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edms.cern.ch/document/2117316/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edms.cern.ch/document/2254799/1"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edms.cern.ch/document/1562811/2.3.1" TargetMode="External"/><Relationship Id="rId7" Type="http://schemas.openxmlformats.org/officeDocument/2006/relationships/hyperlink" Target="https://edms.cern.ch/document/2117324/1"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s://edms.cern.ch/document/2117322/1" TargetMode="External"/><Relationship Id="rId5" Type="http://schemas.openxmlformats.org/officeDocument/2006/relationships/hyperlink" Target="https://edms.cern.ch/document/2117326/1" TargetMode="External"/><Relationship Id="rId4" Type="http://schemas.openxmlformats.org/officeDocument/2006/relationships/hyperlink" Target="https://edms.cern.ch/document/2117315/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edms.cern.ch/document/2254799/1" TargetMode="Externa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0" y="1285920"/>
            <a:ext cx="9143640" cy="1469520"/>
          </a:xfrm>
          <a:prstGeom prst="rect">
            <a:avLst/>
          </a:prstGeom>
          <a:solidFill>
            <a:srgbClr val="FFFFCC"/>
          </a:solidFill>
          <a:ln>
            <a:noFill/>
          </a:ln>
        </p:spPr>
        <p:txBody>
          <a:bodyPr anchor="ctr"/>
          <a:lstStyle/>
          <a:p>
            <a:pPr algn="ctr">
              <a:lnSpc>
                <a:spcPct val="100000"/>
              </a:lnSpc>
            </a:pPr>
            <a:r>
              <a:rPr lang="en-US" sz="3200" b="1" strike="noStrike" spc="-1" dirty="0" smtClean="0">
                <a:solidFill>
                  <a:srgbClr val="C00000"/>
                </a:solidFill>
                <a:uFill>
                  <a:solidFill>
                    <a:srgbClr val="FFFFFF"/>
                  </a:solidFill>
                </a:uFill>
                <a:latin typeface="Courier New"/>
              </a:rPr>
              <a:t> Beam Position Monitor for CR.</a:t>
            </a:r>
          </a:p>
          <a:p>
            <a:pPr algn="ctr">
              <a:lnSpc>
                <a:spcPct val="100000"/>
              </a:lnSpc>
            </a:pPr>
            <a:r>
              <a:rPr lang="en-US" sz="3200" b="1" spc="-1" dirty="0" smtClean="0">
                <a:solidFill>
                  <a:srgbClr val="C00000"/>
                </a:solidFill>
                <a:uFill>
                  <a:solidFill>
                    <a:srgbClr val="FFFFFF"/>
                  </a:solidFill>
                </a:uFill>
                <a:latin typeface="Courier New"/>
              </a:rPr>
              <a:t>FDR Review Meeting</a:t>
            </a:r>
            <a:r>
              <a:rPr lang="en-US" sz="3200" b="1" strike="noStrike" spc="-1" dirty="0" smtClean="0">
                <a:solidFill>
                  <a:srgbClr val="C00000"/>
                </a:solidFill>
                <a:uFill>
                  <a:solidFill>
                    <a:srgbClr val="FFFFFF"/>
                  </a:solidFill>
                </a:uFill>
                <a:latin typeface="Courier New"/>
              </a:rPr>
              <a:t>.</a:t>
            </a:r>
          </a:p>
        </p:txBody>
      </p:sp>
      <p:sp>
        <p:nvSpPr>
          <p:cNvPr id="123" name="TextShape 2"/>
          <p:cNvSpPr txBox="1"/>
          <p:nvPr/>
        </p:nvSpPr>
        <p:spPr>
          <a:xfrm>
            <a:off x="826920" y="3352680"/>
            <a:ext cx="7561080" cy="2955600"/>
          </a:xfrm>
          <a:prstGeom prst="rect">
            <a:avLst/>
          </a:prstGeom>
          <a:noFill/>
          <a:ln>
            <a:noFill/>
          </a:ln>
        </p:spPr>
        <p:txBody>
          <a:bodyPr/>
          <a:lstStyle/>
          <a:p>
            <a:pPr algn="ctr">
              <a:lnSpc>
                <a:spcPct val="80000"/>
              </a:lnSpc>
            </a:pPr>
            <a:endParaRPr lang="en-US" sz="2400" b="1" spc="-1" dirty="0" smtClean="0">
              <a:solidFill>
                <a:srgbClr val="808080"/>
              </a:solidFill>
              <a:uFill>
                <a:solidFill>
                  <a:srgbClr val="FFFFFF"/>
                </a:solidFill>
              </a:uFill>
              <a:latin typeface="Courier New"/>
            </a:endParaRPr>
          </a:p>
          <a:p>
            <a:pPr algn="ctr">
              <a:lnSpc>
                <a:spcPct val="80000"/>
              </a:lnSpc>
            </a:pPr>
            <a:r>
              <a:rPr lang="en-US" sz="2400" b="1" spc="-1" dirty="0" smtClean="0">
                <a:solidFill>
                  <a:srgbClr val="808080"/>
                </a:solidFill>
                <a:uFill>
                  <a:solidFill>
                    <a:srgbClr val="FFFFFF"/>
                  </a:solidFill>
                </a:uFill>
                <a:latin typeface="Courier New"/>
              </a:rPr>
              <a:t>Yu. Rogovsky for CR team</a:t>
            </a:r>
          </a:p>
          <a:p>
            <a:pPr algn="ctr">
              <a:lnSpc>
                <a:spcPct val="80000"/>
              </a:lnSpc>
            </a:pPr>
            <a:endParaRPr lang="en-US" sz="2400" spc="-1" dirty="0">
              <a:solidFill>
                <a:srgbClr val="808080"/>
              </a:solidFill>
              <a:uFill>
                <a:solidFill>
                  <a:srgbClr val="FFFFFF"/>
                </a:solidFill>
              </a:uFill>
              <a:latin typeface="Courier New"/>
            </a:endParaRPr>
          </a:p>
          <a:p>
            <a:pPr algn="ctr">
              <a:lnSpc>
                <a:spcPct val="80000"/>
              </a:lnSpc>
            </a:pPr>
            <a:r>
              <a:rPr lang="en-US" sz="2400" spc="-1" dirty="0" smtClean="0">
                <a:solidFill>
                  <a:srgbClr val="808080"/>
                </a:solidFill>
                <a:uFill>
                  <a:solidFill>
                    <a:srgbClr val="FFFFFF"/>
                  </a:solidFill>
                </a:uFill>
                <a:latin typeface="Courier New"/>
              </a:rPr>
              <a:t>BINP</a:t>
            </a:r>
            <a:r>
              <a:rPr lang="ru-RU" sz="2400" b="0" strike="noStrike" spc="-1" dirty="0" smtClean="0">
                <a:solidFill>
                  <a:srgbClr val="808080"/>
                </a:solidFill>
                <a:uFill>
                  <a:solidFill>
                    <a:srgbClr val="FFFFFF"/>
                  </a:solidFill>
                </a:uFill>
                <a:latin typeface="Courier New"/>
              </a:rPr>
              <a:t>, </a:t>
            </a:r>
            <a:r>
              <a:rPr lang="en-US" sz="2400" b="0" strike="noStrike" spc="-1" dirty="0" smtClean="0">
                <a:solidFill>
                  <a:srgbClr val="808080"/>
                </a:solidFill>
                <a:uFill>
                  <a:solidFill>
                    <a:srgbClr val="FFFFFF"/>
                  </a:solidFill>
                </a:uFill>
                <a:latin typeface="Courier New"/>
              </a:rPr>
              <a:t>Novosibirsk</a:t>
            </a:r>
            <a:endParaRPr lang="ru-RU" sz="3200" b="0" strike="noStrike" spc="-1" dirty="0">
              <a:solidFill>
                <a:srgbClr val="000000"/>
              </a:solidFill>
              <a:uFill>
                <a:solidFill>
                  <a:srgbClr val="FFFFFF"/>
                </a:solidFill>
              </a:uFill>
              <a:latin typeface="Arial"/>
            </a:endParaRPr>
          </a:p>
          <a:p>
            <a:pPr algn="ctr">
              <a:lnSpc>
                <a:spcPct val="80000"/>
              </a:lnSpc>
            </a:pPr>
            <a:endParaRPr lang="ru-RU" sz="2400" b="0" strike="noStrike" spc="-1" dirty="0" smtClean="0">
              <a:solidFill>
                <a:srgbClr val="808080"/>
              </a:solidFill>
              <a:uFill>
                <a:solidFill>
                  <a:srgbClr val="FFFFFF"/>
                </a:solidFill>
              </a:uFill>
              <a:latin typeface="Calibri"/>
            </a:endParaRPr>
          </a:p>
          <a:p>
            <a:pPr algn="ctr">
              <a:lnSpc>
                <a:spcPct val="80000"/>
              </a:lnSpc>
            </a:pPr>
            <a:r>
              <a:rPr lang="ru-RU" sz="2400" b="0" strike="noStrike" spc="-1" dirty="0" smtClean="0">
                <a:solidFill>
                  <a:srgbClr val="808080"/>
                </a:solidFill>
                <a:uFill>
                  <a:solidFill>
                    <a:srgbClr val="FFFFFF"/>
                  </a:solidFill>
                </a:uFill>
                <a:latin typeface="Calibri"/>
              </a:rPr>
              <a:t> </a:t>
            </a:r>
            <a:endParaRPr lang="ru-RU" sz="3200" b="0" strike="noStrike" spc="-1" dirty="0">
              <a:solidFill>
                <a:srgbClr val="000000"/>
              </a:solidFill>
              <a:uFill>
                <a:solidFill>
                  <a:srgbClr val="FFFFFF"/>
                </a:solidFill>
              </a:uFill>
              <a:latin typeface="Arial"/>
            </a:endParaRPr>
          </a:p>
          <a:p>
            <a:pPr algn="ctr">
              <a:lnSpc>
                <a:spcPct val="100000"/>
              </a:lnSpc>
            </a:pPr>
            <a:r>
              <a:rPr lang="en-US" spc="-1" dirty="0" smtClean="0">
                <a:solidFill>
                  <a:srgbClr val="808080"/>
                </a:solidFill>
                <a:uFill>
                  <a:solidFill>
                    <a:srgbClr val="FFFFFF"/>
                  </a:solidFill>
                </a:uFill>
                <a:latin typeface="Courier New"/>
              </a:rPr>
              <a:t>November 28</a:t>
            </a:r>
            <a:r>
              <a:rPr lang="ru-RU" sz="1800" b="0" strike="noStrike" spc="-1" dirty="0" smtClean="0">
                <a:solidFill>
                  <a:srgbClr val="808080"/>
                </a:solidFill>
                <a:uFill>
                  <a:solidFill>
                    <a:srgbClr val="FFFFFF"/>
                  </a:solidFill>
                </a:uFill>
                <a:latin typeface="Courier New"/>
              </a:rPr>
              <a:t>, 201</a:t>
            </a:r>
            <a:r>
              <a:rPr lang="en-US" sz="1800" b="0" strike="noStrike" spc="-1" dirty="0" smtClean="0">
                <a:solidFill>
                  <a:srgbClr val="808080"/>
                </a:solidFill>
                <a:uFill>
                  <a:solidFill>
                    <a:srgbClr val="FFFFFF"/>
                  </a:solidFill>
                </a:uFill>
                <a:latin typeface="Courier New"/>
              </a:rPr>
              <a:t>9</a:t>
            </a:r>
            <a:endParaRPr lang="ru-RU" sz="3200" b="0" strike="noStrike" spc="-1" dirty="0">
              <a:solidFill>
                <a:srgbClr val="000000"/>
              </a:solidFill>
              <a:uFill>
                <a:solidFill>
                  <a:srgbClr val="FFFFFF"/>
                </a:solidFill>
              </a:uFill>
              <a:latin typeface="Arial"/>
            </a:endParaRPr>
          </a:p>
          <a:p>
            <a:pPr algn="ctr">
              <a:lnSpc>
                <a:spcPct val="100000"/>
              </a:lnSpc>
            </a:pPr>
            <a:r>
              <a:rPr lang="en-US" spc="-1" dirty="0" smtClean="0">
                <a:solidFill>
                  <a:srgbClr val="808080"/>
                </a:solidFill>
                <a:uFill>
                  <a:solidFill>
                    <a:srgbClr val="FFFFFF"/>
                  </a:solidFill>
                </a:uFill>
                <a:latin typeface="Courier New"/>
              </a:rPr>
              <a:t>3</a:t>
            </a:r>
            <a:r>
              <a:rPr lang="en-US" spc="-1" baseline="30000" dirty="0" smtClean="0">
                <a:solidFill>
                  <a:srgbClr val="808080"/>
                </a:solidFill>
                <a:uFill>
                  <a:solidFill>
                    <a:srgbClr val="FFFFFF"/>
                  </a:solidFill>
                </a:uFill>
                <a:latin typeface="Courier New"/>
              </a:rPr>
              <a:t>rd</a:t>
            </a:r>
            <a:r>
              <a:rPr lang="en-US" spc="-1" dirty="0" smtClean="0">
                <a:solidFill>
                  <a:srgbClr val="808080"/>
                </a:solidFill>
                <a:uFill>
                  <a:solidFill>
                    <a:srgbClr val="FFFFFF"/>
                  </a:solidFill>
                </a:uFill>
                <a:latin typeface="Courier New"/>
              </a:rPr>
              <a:t> BINP-FAIR Workshop</a:t>
            </a:r>
            <a:r>
              <a:rPr lang="ru-RU" sz="1800" b="0" strike="noStrike" spc="-1" dirty="0" smtClean="0">
                <a:solidFill>
                  <a:srgbClr val="808080"/>
                </a:solidFill>
                <a:uFill>
                  <a:solidFill>
                    <a:srgbClr val="FFFFFF"/>
                  </a:solidFill>
                </a:uFill>
                <a:latin typeface="Courier New"/>
              </a:rPr>
              <a:t>, </a:t>
            </a:r>
            <a:r>
              <a:rPr lang="en-US" sz="1800" b="0" strike="noStrike" spc="-1" dirty="0" smtClean="0">
                <a:solidFill>
                  <a:srgbClr val="808080"/>
                </a:solidFill>
                <a:uFill>
                  <a:solidFill>
                    <a:srgbClr val="FFFFFF"/>
                  </a:solidFill>
                </a:uFill>
                <a:latin typeface="Courier New"/>
              </a:rPr>
              <a:t>Novosibirsk, Russia</a:t>
            </a:r>
            <a:endParaRPr lang="ru-RU"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585013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Beam Position Monitor (</a:t>
            </a:r>
            <a:r>
              <a:rPr lang="en-US" altLang="ru-RU" dirty="0" err="1" smtClean="0"/>
              <a:t>Req.Param</a:t>
            </a:r>
            <a:r>
              <a:rPr lang="en-US" altLang="ru-RU" dirty="0" smtClean="0"/>
              <a:t>.)</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10</a:t>
            </a:fld>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456597382"/>
              </p:ext>
            </p:extLst>
          </p:nvPr>
        </p:nvGraphicFramePr>
        <p:xfrm>
          <a:off x="125412" y="884971"/>
          <a:ext cx="4966541" cy="4015740"/>
        </p:xfrm>
        <a:graphic>
          <a:graphicData uri="http://schemas.openxmlformats.org/drawingml/2006/table">
            <a:tbl>
              <a:tblPr firstRow="1" firstCol="1" bandRow="1" bandCol="1">
                <a:tableStyleId>{5C22544A-7EE6-4342-B048-85BDC9FD1C3A}</a:tableStyleId>
              </a:tblPr>
              <a:tblGrid>
                <a:gridCol w="2008188"/>
                <a:gridCol w="838633"/>
                <a:gridCol w="1059860"/>
                <a:gridCol w="73742"/>
                <a:gridCol w="986118"/>
              </a:tblGrid>
              <a:tr h="175260">
                <a:tc>
                  <a:txBody>
                    <a:bodyPr/>
                    <a:lstStyle/>
                    <a:p>
                      <a:pPr algn="ctr">
                        <a:spcAft>
                          <a:spcPts val="0"/>
                        </a:spcAft>
                      </a:pPr>
                      <a:r>
                        <a:rPr lang="en-US" sz="1100" dirty="0">
                          <a:effectLst/>
                        </a:rPr>
                        <a:t>Parameter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tc>
                <a:tc gridSpan="4">
                  <a:txBody>
                    <a:bodyPr/>
                    <a:lstStyle/>
                    <a:p>
                      <a:pPr algn="ctr">
                        <a:spcAft>
                          <a:spcPts val="0"/>
                        </a:spcAft>
                      </a:pPr>
                      <a:r>
                        <a:rPr lang="en-US" sz="1100" dirty="0">
                          <a:effectLst/>
                        </a:rPr>
                        <a:t>Value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175260">
                <a:tc gridSpan="5">
                  <a:txBody>
                    <a:bodyPr/>
                    <a:lstStyle/>
                    <a:p>
                      <a:pPr algn="ctr">
                        <a:spcAft>
                          <a:spcPts val="0"/>
                        </a:spcAft>
                      </a:pPr>
                      <a:r>
                        <a:rPr lang="en-US" sz="1100">
                          <a:effectLst/>
                        </a:rPr>
                        <a:t>Physical requirements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l">
                        <a:spcAft>
                          <a:spcPts val="0"/>
                        </a:spcAft>
                      </a:pPr>
                      <a:r>
                        <a:rPr lang="en-US" sz="1100">
                          <a:effectLst/>
                        </a:rPr>
                        <a:t>Type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tc>
                <a:tc>
                  <a:txBody>
                    <a:bodyPr/>
                    <a:lstStyle/>
                    <a:p>
                      <a:pPr algn="ctr">
                        <a:spcAft>
                          <a:spcPts val="0"/>
                        </a:spcAft>
                      </a:pPr>
                      <a:r>
                        <a:rPr lang="en-US" sz="1100" dirty="0">
                          <a:effectLst/>
                        </a:rPr>
                        <a:t>“Type 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nchor="ctr"/>
                </a:tc>
                <a:tc>
                  <a:txBody>
                    <a:bodyPr/>
                    <a:lstStyle/>
                    <a:p>
                      <a:pPr algn="ctr">
                        <a:spcAft>
                          <a:spcPts val="0"/>
                        </a:spcAft>
                      </a:pPr>
                      <a:r>
                        <a:rPr lang="en-US" sz="1100">
                          <a:effectLst/>
                        </a:rPr>
                        <a:t>“Type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a:effectLst/>
                        </a:rPr>
                        <a:t>“Type 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l">
                        <a:spcAft>
                          <a:spcPts val="0"/>
                        </a:spcAft>
                      </a:pPr>
                      <a:r>
                        <a:rPr lang="en-US" sz="1100">
                          <a:effectLst/>
                        </a:rPr>
                        <a:t>Number of elements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Overall length, flange to flange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630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625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a:effectLst/>
                        </a:rPr>
                        <a:t>340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Horizontal aperture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400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160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a:effectLst/>
                        </a:rPr>
                        <a:t>160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Vertical aperture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dirty="0" smtClean="0">
                          <a:effectLst/>
                        </a:rPr>
                        <a:t>200 </a:t>
                      </a:r>
                      <a:r>
                        <a:rPr lang="en-US" sz="1100" dirty="0">
                          <a:effectLst/>
                        </a:rPr>
                        <a:t>mm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160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a:effectLst/>
                        </a:rPr>
                        <a:t>160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Absolute accuracy (single)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5 mm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Absolute accuracy*</a:t>
                      </a:r>
                      <a:r>
                        <a:rPr lang="en-US" sz="1100" baseline="300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tabLst>
                          <a:tab pos="1558290" algn="ctr"/>
                          <a:tab pos="2049780" algn="l"/>
                        </a:tabLst>
                      </a:pPr>
                      <a:r>
                        <a:rPr lang="en-US" sz="1100" dirty="0">
                          <a:effectLst/>
                        </a:rPr>
                        <a:t>1 mm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Absolute accuracy (K-mod)**</a:t>
                      </a:r>
                      <a:r>
                        <a:rPr lang="en-US" sz="1100" baseline="300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0.4 – 0.5 mm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Resolution *</a:t>
                      </a:r>
                      <a:r>
                        <a:rPr lang="en-US" sz="1100" baseline="300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0.1 mm @ 0.1 kHz</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gridSpan="5">
                  <a:txBody>
                    <a:bodyPr/>
                    <a:lstStyle/>
                    <a:p>
                      <a:pPr algn="ctr">
                        <a:spcAft>
                          <a:spcPts val="0"/>
                        </a:spcAft>
                      </a:pPr>
                      <a:r>
                        <a:rPr lang="en-US" sz="1100" dirty="0">
                          <a:effectLst/>
                        </a:rPr>
                        <a:t>Detector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l">
                        <a:spcAft>
                          <a:spcPts val="0"/>
                        </a:spcAft>
                      </a:pPr>
                      <a:r>
                        <a:rPr lang="en-US" sz="1100">
                          <a:effectLst/>
                        </a:rPr>
                        <a:t>Number of Pick-up Electrodes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Aft>
                          <a:spcPts val="0"/>
                        </a:spcAft>
                      </a:pPr>
                      <a:r>
                        <a:rPr lang="en-US" sz="11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Pick-up material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dirty="0" smtClean="0">
                          <a:effectLst/>
                          <a:latin typeface="+mn-lt"/>
                          <a:ea typeface="+mn-ea"/>
                          <a:cs typeface="+mn-cs"/>
                        </a:rPr>
                        <a:t>Stainless</a:t>
                      </a:r>
                      <a:r>
                        <a:rPr lang="en-US" sz="1100" baseline="0" dirty="0" smtClean="0">
                          <a:effectLst/>
                          <a:latin typeface="+mn-lt"/>
                          <a:ea typeface="+mn-ea"/>
                          <a:cs typeface="+mn-cs"/>
                        </a:rPr>
                        <a:t> steel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dirty="0" smtClean="0">
                          <a:effectLst/>
                          <a:latin typeface="+mn-lt"/>
                          <a:ea typeface="+mn-ea"/>
                          <a:cs typeface="+mn-cs"/>
                        </a:rPr>
                        <a:t>Stainless</a:t>
                      </a:r>
                      <a:r>
                        <a:rPr lang="en-US" sz="1100" baseline="0" dirty="0" smtClean="0">
                          <a:effectLst/>
                          <a:latin typeface="+mn-lt"/>
                          <a:ea typeface="+mn-ea"/>
                          <a:cs typeface="+mn-cs"/>
                        </a:rPr>
                        <a:t> steel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smtClean="0">
                          <a:effectLst/>
                          <a:latin typeface="+mn-lt"/>
                          <a:ea typeface="+mn-ea"/>
                          <a:cs typeface="+mn-cs"/>
                        </a:rPr>
                        <a:t>Stainless</a:t>
                      </a:r>
                      <a:r>
                        <a:rPr lang="en-US" sz="1100" baseline="0" dirty="0" smtClean="0">
                          <a:effectLst/>
                          <a:latin typeface="+mn-lt"/>
                          <a:ea typeface="+mn-ea"/>
                          <a:cs typeface="+mn-cs"/>
                        </a:rPr>
                        <a:t> steel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dirty="0"/>
                    </a:p>
                  </a:txBody>
                  <a:tcPr/>
                </a:tc>
              </a:tr>
              <a:tr h="175260">
                <a:tc>
                  <a:txBody>
                    <a:bodyPr/>
                    <a:lstStyle/>
                    <a:p>
                      <a:pPr algn="just">
                        <a:spcAft>
                          <a:spcPts val="0"/>
                        </a:spcAft>
                      </a:pPr>
                      <a:r>
                        <a:rPr lang="en-US" sz="1100">
                          <a:effectLst/>
                        </a:rPr>
                        <a:t>Pick-up length</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250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250 mm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 250 mm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a:effectLst/>
                        </a:rPr>
                        <a:t>Pick-up bandwidth</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0.1 – 100 MHz</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Pick-up capacity (typical)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dirty="0" smtClean="0">
                          <a:effectLst/>
                          <a:latin typeface="+mn-lt"/>
                          <a:ea typeface="Calibri" panose="020F0502020204030204" pitchFamily="34" charset="0"/>
                          <a:cs typeface="Times New Roman" panose="02020603050405020304" pitchFamily="18" charset="0"/>
                        </a:rPr>
                        <a:t>140-160 pF</a:t>
                      </a:r>
                      <a:endParaRPr lang="ru-RU" sz="1100" dirty="0">
                        <a:effectLst/>
                        <a:latin typeface="+mn-lt"/>
                        <a:ea typeface="Calibri" panose="020F0502020204030204" pitchFamily="34" charset="0"/>
                        <a:cs typeface="Times New Roman" panose="02020603050405020304" pitchFamily="18" charset="0"/>
                      </a:endParaRPr>
                    </a:p>
                  </a:txBody>
                  <a:tcPr marL="28575" marR="28575" marT="0" marB="0"/>
                </a:tc>
                <a:tc gridSpan="2">
                  <a:txBody>
                    <a:bodyPr/>
                    <a:lstStyle/>
                    <a:p>
                      <a:pPr algn="ctr"/>
                      <a:r>
                        <a:rPr lang="en-US" sz="1100" dirty="0" smtClean="0">
                          <a:latin typeface="+mn-lt"/>
                        </a:rPr>
                        <a:t>100-120 pF</a:t>
                      </a:r>
                      <a:endParaRPr lang="ru-RU" sz="1100" dirty="0">
                        <a:latin typeface="+mn-lt"/>
                      </a:endParaRPr>
                    </a:p>
                  </a:txBody>
                  <a:tcPr marL="28575" marR="28575" marT="0" marB="0"/>
                </a:tc>
                <a:tc hMerge="1">
                  <a:txBody>
                    <a:bodyPr/>
                    <a:lstStyle/>
                    <a:p>
                      <a:endParaRPr lang="ru-RU" dirty="0"/>
                    </a:p>
                  </a:txBody>
                  <a:tcPr/>
                </a:tc>
                <a:tc>
                  <a:txBody>
                    <a:bodyPr/>
                    <a:lstStyle/>
                    <a:p>
                      <a:pPr algn="ctr">
                        <a:spcAft>
                          <a:spcPts val="0"/>
                        </a:spcAft>
                      </a:pPr>
                      <a:r>
                        <a:rPr lang="en-US" sz="1100" dirty="0" smtClean="0">
                          <a:effectLst/>
                          <a:latin typeface="+mn-lt"/>
                          <a:ea typeface="Calibri" panose="020F0502020204030204" pitchFamily="34" charset="0"/>
                          <a:cs typeface="Times New Roman" panose="02020603050405020304" pitchFamily="18" charset="0"/>
                        </a:rPr>
                        <a:t>100-120 pF</a:t>
                      </a:r>
                      <a:endParaRPr lang="ru-RU" sz="1100" dirty="0">
                        <a:effectLst/>
                        <a:latin typeface="+mn-lt"/>
                        <a:ea typeface="Calibri" panose="020F0502020204030204" pitchFamily="34" charset="0"/>
                        <a:cs typeface="Times New Roman" panose="02020603050405020304" pitchFamily="18" charset="0"/>
                      </a:endParaRPr>
                    </a:p>
                  </a:txBody>
                  <a:tcPr marL="28575" marR="28575" marT="0" marB="0"/>
                </a:tc>
              </a:tr>
              <a:tr h="175260">
                <a:tc>
                  <a:txBody>
                    <a:bodyPr/>
                    <a:lstStyle/>
                    <a:p>
                      <a:pPr algn="just">
                        <a:spcAft>
                          <a:spcPts val="0"/>
                        </a:spcAft>
                      </a:pPr>
                      <a:r>
                        <a:rPr lang="en-US" sz="1100">
                          <a:effectLst/>
                        </a:rPr>
                        <a:t>Pick-up cross-talk</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 40 – 50 dB</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Output connector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gridSpan="4">
                  <a:txBody>
                    <a:bodyPr/>
                    <a:lstStyle/>
                    <a:p>
                      <a:pPr algn="ctr">
                        <a:spcAft>
                          <a:spcPts val="0"/>
                        </a:spcAft>
                      </a:pPr>
                      <a:r>
                        <a:rPr lang="en-US" sz="1100" dirty="0">
                          <a:effectLst/>
                        </a:rPr>
                        <a:t>N-type (suitable for UHV)</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75260">
                <a:tc>
                  <a:txBody>
                    <a:bodyPr/>
                    <a:lstStyle/>
                    <a:p>
                      <a:pPr algn="just">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r h="175260">
                <a:tc>
                  <a:txBody>
                    <a:bodyPr/>
                    <a:lstStyle/>
                    <a:p>
                      <a:pPr algn="just">
                        <a:spcAft>
                          <a:spcPts val="0"/>
                        </a:spcAft>
                      </a:pP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0" marB="0"/>
                </a:tc>
                <a:tc>
                  <a:txBody>
                    <a:bodyPr/>
                    <a:lstStyle/>
                    <a:p>
                      <a:pPr algn="ctr">
                        <a:spcAft>
                          <a:spcPts val="0"/>
                        </a:spcAft>
                      </a:pP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algn="ctr">
                        <a:spcAft>
                          <a:spcPts val="0"/>
                        </a:spcAft>
                      </a:pPr>
                      <a:r>
                        <a:rPr lang="en-US"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tr>
            </a:tbl>
          </a:graphicData>
        </a:graphic>
      </p:graphicFrame>
      <p:sp>
        <p:nvSpPr>
          <p:cNvPr id="17" name="Content Placeholder 2"/>
          <p:cNvSpPr>
            <a:spLocks noGrp="1"/>
          </p:cNvSpPr>
          <p:nvPr/>
        </p:nvSpPr>
        <p:spPr>
          <a:xfrm>
            <a:off x="1528632" y="5423839"/>
            <a:ext cx="5693387" cy="32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solidFill>
                  <a:schemeClr val="tx2"/>
                </a:solidFill>
              </a:rPr>
              <a:t>Details available in EDMS:  </a:t>
            </a:r>
            <a:r>
              <a:rPr lang="en-US" sz="1400" dirty="0" smtClean="0">
                <a:solidFill>
                  <a:srgbClr val="0645AD"/>
                </a:solidFill>
                <a:hlinkClick r:id="rId3"/>
              </a:rPr>
              <a:t>https://edms.cern.ch/document/1562811/2.3.1</a:t>
            </a:r>
            <a:endParaRPr lang="en-US" sz="1800" dirty="0" smtClean="0">
              <a:solidFill>
                <a:schemeClr val="tx2"/>
              </a:solidFill>
            </a:endParaRPr>
          </a:p>
        </p:txBody>
      </p:sp>
      <p:graphicFrame>
        <p:nvGraphicFramePr>
          <p:cNvPr id="7" name="Таблица 6"/>
          <p:cNvGraphicFramePr>
            <a:graphicFrameLocks noGrp="1"/>
          </p:cNvGraphicFramePr>
          <p:nvPr>
            <p:extLst/>
          </p:nvPr>
        </p:nvGraphicFramePr>
        <p:xfrm>
          <a:off x="5451979" y="884971"/>
          <a:ext cx="3406271" cy="3855720"/>
        </p:xfrm>
        <a:graphic>
          <a:graphicData uri="http://schemas.openxmlformats.org/drawingml/2006/table">
            <a:tbl>
              <a:tblPr firstRow="1" firstCol="1" bandRow="1">
                <a:tableStyleId>{5C22544A-7EE6-4342-B048-85BDC9FD1C3A}</a:tableStyleId>
              </a:tblPr>
              <a:tblGrid>
                <a:gridCol w="2115353"/>
                <a:gridCol w="1290918"/>
              </a:tblGrid>
              <a:tr h="175260">
                <a:tc>
                  <a:txBody>
                    <a:bodyPr/>
                    <a:lstStyle/>
                    <a:p>
                      <a:pPr algn="l">
                        <a:spcAft>
                          <a:spcPts val="0"/>
                        </a:spcAft>
                      </a:pPr>
                      <a:r>
                        <a:rPr lang="en-US" sz="1100" dirty="0">
                          <a:effectLst/>
                        </a:rPr>
                        <a:t>Parameter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Value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dirty="0">
                          <a:effectLst/>
                        </a:rPr>
                        <a:t>Input resistance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0.1 – 1 MΩ</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Input capacity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4</a:t>
                      </a:r>
                      <a:r>
                        <a:rPr lang="ru-RU" sz="1100">
                          <a:effectLst/>
                        </a:rPr>
                        <a:t>0</a:t>
                      </a:r>
                      <a:r>
                        <a:rPr lang="en-US" sz="1100">
                          <a:effectLst/>
                        </a:rPr>
                        <a:t>pF</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Input signal range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10 μV – 1 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Bandwidth</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0.</a:t>
                      </a:r>
                      <a:r>
                        <a:rPr lang="ru-RU" sz="1100">
                          <a:effectLst/>
                        </a:rPr>
                        <a:t>1</a:t>
                      </a:r>
                      <a:r>
                        <a:rPr lang="en-US" sz="1100">
                          <a:effectLst/>
                        </a:rPr>
                        <a:t> – 3</a:t>
                      </a:r>
                      <a:r>
                        <a:rPr lang="ru-RU" sz="1100">
                          <a:effectLst/>
                        </a:rPr>
                        <a:t>0 </a:t>
                      </a:r>
                      <a:r>
                        <a:rPr lang="en-US" sz="1100">
                          <a:effectLst/>
                        </a:rPr>
                        <a:t>MHz</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Gain range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0 – 60 dB</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Gain step</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10 dB</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Gain switching time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1 ms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Input voltage noise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3 nV</a:t>
                      </a:r>
                      <a:r>
                        <a:rPr lang="ru-RU" sz="1100">
                          <a:effectLst/>
                        </a:rPr>
                        <a:t>/ </a:t>
                      </a:r>
                      <a:r>
                        <a:rPr lang="en-US" sz="1100">
                          <a:effectLst/>
                        </a:rPr>
                        <a:t>Hz</a:t>
                      </a:r>
                      <a:r>
                        <a:rPr lang="ru-RU" sz="1100" baseline="30000">
                          <a:effectLst/>
                        </a:rPr>
                        <a:t>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Input current noise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2 fA</a:t>
                      </a:r>
                      <a:r>
                        <a:rPr lang="ru-RU" sz="1100">
                          <a:effectLst/>
                        </a:rPr>
                        <a:t>/ </a:t>
                      </a:r>
                      <a:r>
                        <a:rPr lang="en-US" sz="1100">
                          <a:effectLst/>
                        </a:rPr>
                        <a:t>Hz</a:t>
                      </a:r>
                      <a:r>
                        <a:rPr lang="ru-RU" sz="1100" baseline="30000">
                          <a:effectLst/>
                        </a:rPr>
                        <a:t>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Output impedance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50 Ω</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1 dB compression point (P1dB)</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dirty="0">
                          <a:effectLst/>
                        </a:rPr>
                        <a:t>≥ 15 </a:t>
                      </a:r>
                      <a:r>
                        <a:rPr lang="en-US" sz="1100" dirty="0" err="1">
                          <a:effectLst/>
                        </a:rPr>
                        <a:t>dBm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Inequality of calibration signals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520">
                <a:tc>
                  <a:txBody>
                    <a:bodyPr/>
                    <a:lstStyle/>
                    <a:p>
                      <a:pPr algn="l">
                        <a:spcAft>
                          <a:spcPts val="0"/>
                        </a:spcAft>
                      </a:pPr>
                      <a:r>
                        <a:rPr lang="en-US" sz="1100">
                          <a:effectLst/>
                        </a:rPr>
                        <a:t>Instability of ΔU / ΣU</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0.5×10</a:t>
                      </a:r>
                      <a:r>
                        <a:rPr lang="en-US" sz="1100" baseline="30000">
                          <a:effectLst/>
                        </a:rPr>
                        <a:t>-3</a:t>
                      </a:r>
                      <a:r>
                        <a:rPr lang="en-US" sz="1100">
                          <a:effectLst/>
                        </a:rPr>
                        <a:t> @ 10 – 40°C</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Calibration signal type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sine-wave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Calibration signal frequency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1 – 2 MHz</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Calibration signal amplitude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0.5 – 1 V</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Calibration signal attenuation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 70 dB</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Control interface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RS-485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Power voltage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a:effectLst/>
                        </a:rPr>
                        <a:t>5 – 12 V DC</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5260">
                <a:tc>
                  <a:txBody>
                    <a:bodyPr/>
                    <a:lstStyle/>
                    <a:p>
                      <a:pPr algn="l">
                        <a:spcAft>
                          <a:spcPts val="0"/>
                        </a:spcAft>
                      </a:pPr>
                      <a:r>
                        <a:rPr lang="en-US" sz="1100">
                          <a:effectLst/>
                        </a:rPr>
                        <a:t>Input / Output connectors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n-US" sz="1100" dirty="0">
                          <a:effectLst/>
                        </a:rPr>
                        <a:t>SMA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4" name="Content Placeholder 2"/>
          <p:cNvSpPr>
            <a:spLocks noGrp="1"/>
          </p:cNvSpPr>
          <p:nvPr/>
        </p:nvSpPr>
        <p:spPr>
          <a:xfrm>
            <a:off x="2227879" y="4911286"/>
            <a:ext cx="1277321" cy="32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solidFill>
                  <a:schemeClr val="tx2"/>
                </a:solidFill>
              </a:rPr>
              <a:t>Detector itself</a:t>
            </a:r>
            <a:endParaRPr lang="en-US" sz="1800" dirty="0" smtClean="0">
              <a:solidFill>
                <a:schemeClr val="tx2"/>
              </a:solidFill>
            </a:endParaRPr>
          </a:p>
        </p:txBody>
      </p:sp>
      <p:sp>
        <p:nvSpPr>
          <p:cNvPr id="25" name="Content Placeholder 2"/>
          <p:cNvSpPr>
            <a:spLocks noGrp="1"/>
          </p:cNvSpPr>
          <p:nvPr/>
        </p:nvSpPr>
        <p:spPr>
          <a:xfrm>
            <a:off x="6535299" y="4911286"/>
            <a:ext cx="1822889" cy="322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solidFill>
                  <a:schemeClr val="tx2"/>
                </a:solidFill>
              </a:rPr>
              <a:t>Analog Electronics</a:t>
            </a:r>
            <a:endParaRPr lang="en-US" sz="1800" dirty="0" smtClean="0">
              <a:solidFill>
                <a:schemeClr val="tx2"/>
              </a:solidFill>
            </a:endParaRPr>
          </a:p>
        </p:txBody>
      </p:sp>
      <p:sp>
        <p:nvSpPr>
          <p:cNvPr id="4" name="Прямоугольник 3"/>
          <p:cNvSpPr/>
          <p:nvPr/>
        </p:nvSpPr>
        <p:spPr>
          <a:xfrm>
            <a:off x="2121031" y="4006395"/>
            <a:ext cx="2961495" cy="197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513163" y="1042723"/>
            <a:ext cx="1354514" cy="201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513163" y="4381383"/>
            <a:ext cx="1354514" cy="359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513163" y="2269814"/>
            <a:ext cx="1354514" cy="179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135171" y="1594701"/>
            <a:ext cx="2961495" cy="55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122599" y="3329231"/>
            <a:ext cx="2961495" cy="506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132026" y="4356761"/>
            <a:ext cx="2961495" cy="197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2707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Low Noise Amplifier (LNA)</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11</a:t>
            </a:fld>
            <a:endParaRPr lang="ru-RU" dirty="0"/>
          </a:p>
        </p:txBody>
      </p:sp>
      <p:pic>
        <p:nvPicPr>
          <p:cNvPr id="8" name="Рисунок 7"/>
          <p:cNvPicPr/>
          <p:nvPr/>
        </p:nvPicPr>
        <p:blipFill>
          <a:blip r:embed="rId3"/>
          <a:stretch>
            <a:fillRect/>
          </a:stretch>
        </p:blipFill>
        <p:spPr>
          <a:xfrm>
            <a:off x="169686" y="810632"/>
            <a:ext cx="3599815" cy="2239010"/>
          </a:xfrm>
          <a:prstGeom prst="rect">
            <a:avLst/>
          </a:prstGeom>
        </p:spPr>
      </p:pic>
      <p:graphicFrame>
        <p:nvGraphicFramePr>
          <p:cNvPr id="5" name="Таблица 4"/>
          <p:cNvGraphicFramePr>
            <a:graphicFrameLocks noGrp="1"/>
          </p:cNvGraphicFramePr>
          <p:nvPr>
            <p:extLst/>
          </p:nvPr>
        </p:nvGraphicFramePr>
        <p:xfrm>
          <a:off x="285750" y="3325496"/>
          <a:ext cx="3599816" cy="2348484"/>
        </p:xfrm>
        <a:graphic>
          <a:graphicData uri="http://schemas.openxmlformats.org/drawingml/2006/table">
            <a:tbl>
              <a:tblPr firstRow="1" firstCol="1" bandRow="1">
                <a:tableStyleId>{5C22544A-7EE6-4342-B048-85BDC9FD1C3A}</a:tableStyleId>
              </a:tblPr>
              <a:tblGrid>
                <a:gridCol w="1799908"/>
                <a:gridCol w="1799908"/>
              </a:tblGrid>
              <a:tr h="0">
                <a:tc>
                  <a:txBody>
                    <a:bodyPr/>
                    <a:lstStyle/>
                    <a:p>
                      <a:pPr>
                        <a:lnSpc>
                          <a:spcPct val="107000"/>
                        </a:lnSpc>
                        <a:spcAft>
                          <a:spcPts val="400"/>
                        </a:spcAft>
                      </a:pPr>
                      <a:r>
                        <a:rPr lang="en-US" sz="1200" dirty="0">
                          <a:effectLst/>
                        </a:rPr>
                        <a:t>Parameter</a:t>
                      </a:r>
                      <a:endParaRPr lang="ru-RU"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a:effectLst/>
                        </a:rPr>
                        <a:t>Value</a:t>
                      </a:r>
                      <a:endParaRPr lang="ru-RU"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a:effectLst/>
                        </a:rPr>
                        <a:t>Amplification</a:t>
                      </a:r>
                      <a:endParaRPr lang="ru-RU"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a:effectLst/>
                        </a:rPr>
                        <a:t>20 dB</a:t>
                      </a:r>
                      <a:endParaRPr lang="ru-RU"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a:effectLst/>
                        </a:rPr>
                        <a:t>Noise</a:t>
                      </a:r>
                      <a:endParaRPr lang="ru-RU"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a:effectLst/>
                        </a:rPr>
                        <a:t>6 µV at 50 pF input capacitance</a:t>
                      </a:r>
                      <a:endParaRPr lang="ru-RU"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a:effectLst/>
                        </a:rPr>
                        <a:t>Bandwidth</a:t>
                      </a:r>
                      <a:endParaRPr lang="ru-RU"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dirty="0">
                          <a:effectLst/>
                        </a:rPr>
                        <a:t>10 MHz default, or up </a:t>
                      </a:r>
                      <a:r>
                        <a:rPr lang="en-US" sz="1200" dirty="0" smtClean="0">
                          <a:effectLst/>
                        </a:rPr>
                        <a:t>to 70 </a:t>
                      </a:r>
                      <a:r>
                        <a:rPr lang="en-US" sz="1200" dirty="0">
                          <a:effectLst/>
                        </a:rPr>
                        <a:t>MHz</a:t>
                      </a:r>
                      <a:endParaRPr lang="ru-RU"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just">
                        <a:lnSpc>
                          <a:spcPct val="107000"/>
                        </a:lnSpc>
                        <a:spcAft>
                          <a:spcPts val="400"/>
                        </a:spcAft>
                      </a:pPr>
                      <a:r>
                        <a:rPr lang="en-US" sz="1200">
                          <a:effectLst/>
                        </a:rPr>
                        <a:t>Input Impedance</a:t>
                      </a:r>
                      <a:endParaRPr lang="ru-RU"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a:effectLst/>
                        </a:rPr>
                        <a:t>500 kΩ</a:t>
                      </a:r>
                      <a:endParaRPr lang="ru-RU"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a:effectLst/>
                        </a:rPr>
                        <a:t>Power supply</a:t>
                      </a:r>
                      <a:endParaRPr lang="ru-RU" sz="1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dirty="0">
                          <a:effectLst/>
                        </a:rPr>
                        <a:t>+8V and -8V</a:t>
                      </a:r>
                      <a:endParaRPr lang="ru-RU"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dirty="0">
                          <a:effectLst/>
                        </a:rPr>
                        <a:t>Output range</a:t>
                      </a:r>
                      <a:endParaRPr lang="ru-RU"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dirty="0">
                          <a:effectLst/>
                        </a:rPr>
                        <a:t>±1.5V at 50 Ω</a:t>
                      </a:r>
                      <a:endParaRPr lang="ru-RU"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dirty="0" smtClean="0">
                          <a:effectLst/>
                          <a:latin typeface="Times New Roman" panose="02020603050405020304" pitchFamily="18" charset="0"/>
                          <a:ea typeface="Calibri" panose="020F0502020204030204" pitchFamily="34" charset="0"/>
                        </a:rPr>
                        <a:t>Connector in.</a:t>
                      </a:r>
                      <a:endParaRPr lang="ru-RU"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dirty="0" smtClean="0">
                          <a:effectLst/>
                          <a:latin typeface="Times New Roman" panose="02020603050405020304" pitchFamily="18" charset="0"/>
                          <a:ea typeface="Calibri" panose="020F0502020204030204" pitchFamily="34" charset="0"/>
                        </a:rPr>
                        <a:t>N-type</a:t>
                      </a:r>
                      <a:endParaRPr lang="ru-RU"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r>
                        <a:rPr lang="en-US" sz="1200" dirty="0" smtClean="0">
                          <a:effectLst/>
                          <a:latin typeface="Times New Roman" panose="02020603050405020304" pitchFamily="18" charset="0"/>
                          <a:ea typeface="Calibri" panose="020F0502020204030204" pitchFamily="34" charset="0"/>
                        </a:rPr>
                        <a:t>Connector out. / cal.</a:t>
                      </a:r>
                      <a:endParaRPr lang="ru-RU"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r>
                        <a:rPr lang="en-US" sz="1200" dirty="0" smtClean="0">
                          <a:effectLst/>
                          <a:latin typeface="Times New Roman" panose="02020603050405020304" pitchFamily="18" charset="0"/>
                          <a:ea typeface="Calibri" panose="020F0502020204030204" pitchFamily="34" charset="0"/>
                        </a:rPr>
                        <a:t>SMA</a:t>
                      </a:r>
                      <a:endParaRPr lang="ru-RU"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nSpc>
                          <a:spcPct val="107000"/>
                        </a:lnSpc>
                        <a:spcAft>
                          <a:spcPts val="400"/>
                        </a:spcAft>
                      </a:pPr>
                      <a:endParaRPr lang="ru-RU"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400"/>
                        </a:spcAft>
                      </a:pPr>
                      <a:endParaRPr lang="ru-RU"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pic>
        <p:nvPicPr>
          <p:cNvPr id="10" name="Рисунок 9"/>
          <p:cNvPicPr/>
          <p:nvPr/>
        </p:nvPicPr>
        <p:blipFill>
          <a:blip r:embed="rId4"/>
          <a:stretch>
            <a:fillRect/>
          </a:stretch>
        </p:blipFill>
        <p:spPr>
          <a:xfrm>
            <a:off x="4450628" y="3303012"/>
            <a:ext cx="3907560" cy="2535882"/>
          </a:xfrm>
          <a:prstGeom prst="rect">
            <a:avLst/>
          </a:prstGeom>
        </p:spPr>
      </p:pic>
      <p:pic>
        <p:nvPicPr>
          <p:cNvPr id="6" name="Рисунок 5"/>
          <p:cNvPicPr>
            <a:picLocks noChangeAspect="1"/>
          </p:cNvPicPr>
          <p:nvPr/>
        </p:nvPicPr>
        <p:blipFill>
          <a:blip r:embed="rId5"/>
          <a:stretch>
            <a:fillRect/>
          </a:stretch>
        </p:blipFill>
        <p:spPr>
          <a:xfrm>
            <a:off x="3939183" y="810632"/>
            <a:ext cx="1584613" cy="2239010"/>
          </a:xfrm>
          <a:prstGeom prst="rect">
            <a:avLst/>
          </a:prstGeom>
        </p:spPr>
      </p:pic>
      <p:pic>
        <p:nvPicPr>
          <p:cNvPr id="9" name="Рисунок 8"/>
          <p:cNvPicPr>
            <a:picLocks noChangeAspect="1"/>
          </p:cNvPicPr>
          <p:nvPr/>
        </p:nvPicPr>
        <p:blipFill>
          <a:blip r:embed="rId6"/>
          <a:stretch>
            <a:fillRect/>
          </a:stretch>
        </p:blipFill>
        <p:spPr>
          <a:xfrm>
            <a:off x="5643717" y="808481"/>
            <a:ext cx="3302328" cy="2248393"/>
          </a:xfrm>
          <a:prstGeom prst="rect">
            <a:avLst/>
          </a:prstGeom>
        </p:spPr>
      </p:pic>
      <p:sp>
        <p:nvSpPr>
          <p:cNvPr id="13" name="Прямоугольник 12"/>
          <p:cNvSpPr/>
          <p:nvPr/>
        </p:nvSpPr>
        <p:spPr>
          <a:xfrm>
            <a:off x="298120" y="5893111"/>
            <a:ext cx="8305015" cy="830997"/>
          </a:xfrm>
          <a:prstGeom prst="rect">
            <a:avLst/>
          </a:prstGeom>
        </p:spPr>
        <p:txBody>
          <a:bodyPr wrap="square">
            <a:spAutoFit/>
          </a:bodyPr>
          <a:lstStyle/>
          <a:p>
            <a:r>
              <a:rPr lang="en-US" dirty="0" smtClean="0"/>
              <a:t>Prototype developed at FZJ, IKP-4 by Sergey </a:t>
            </a:r>
            <a:r>
              <a:rPr lang="en-US" dirty="0" err="1" smtClean="0"/>
              <a:t>Merzliakov</a:t>
            </a:r>
            <a:r>
              <a:rPr lang="en-US" dirty="0" smtClean="0"/>
              <a:t>, </a:t>
            </a:r>
            <a:r>
              <a:rPr lang="en-US" dirty="0" err="1" smtClean="0"/>
              <a:t>Vsevolod</a:t>
            </a:r>
            <a:r>
              <a:rPr lang="en-US" dirty="0" smtClean="0"/>
              <a:t> </a:t>
            </a:r>
            <a:r>
              <a:rPr lang="en-US" dirty="0" err="1" smtClean="0"/>
              <a:t>Kamerdzhiev</a:t>
            </a:r>
            <a:r>
              <a:rPr lang="en-US" dirty="0" smtClean="0"/>
              <a:t> for COSY synchrotron. Proposed for HESR @ FAIR. With modifications to CR @ FAIR.</a:t>
            </a:r>
          </a:p>
          <a:p>
            <a:r>
              <a:rPr lang="en-US" sz="1200" dirty="0">
                <a:solidFill>
                  <a:srgbClr val="00B050"/>
                </a:solidFill>
              </a:rPr>
              <a:t>“Status overview of the HESR beam instrumentation”, in proc. IBIC-2018, mopa01</a:t>
            </a:r>
            <a:endParaRPr lang="ru-RU" sz="1200" dirty="0">
              <a:solidFill>
                <a:srgbClr val="00B050"/>
              </a:solidFill>
            </a:endParaRPr>
          </a:p>
        </p:txBody>
      </p:sp>
    </p:spTree>
    <p:extLst>
      <p:ext uri="{BB962C8B-B14F-4D97-AF65-F5344CB8AC3E}">
        <p14:creationId xmlns:p14="http://schemas.microsoft.com/office/powerpoint/2010/main" val="1798927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VGA Modifications (I)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12</a:t>
            </a:fld>
            <a:endParaRPr lang="ru-RU" dirty="0"/>
          </a:p>
        </p:txBody>
      </p:sp>
      <p:pic>
        <p:nvPicPr>
          <p:cNvPr id="7" name="Рисунок 6"/>
          <p:cNvPicPr/>
          <p:nvPr/>
        </p:nvPicPr>
        <p:blipFill>
          <a:blip r:embed="rId3"/>
          <a:stretch>
            <a:fillRect/>
          </a:stretch>
        </p:blipFill>
        <p:spPr>
          <a:xfrm>
            <a:off x="134921" y="3699167"/>
            <a:ext cx="4319905" cy="2710180"/>
          </a:xfrm>
          <a:prstGeom prst="rect">
            <a:avLst/>
          </a:prstGeom>
        </p:spPr>
      </p:pic>
      <p:pic>
        <p:nvPicPr>
          <p:cNvPr id="8" name="Рисунок 7"/>
          <p:cNvPicPr/>
          <p:nvPr/>
        </p:nvPicPr>
        <p:blipFill>
          <a:blip r:embed="rId4"/>
          <a:stretch>
            <a:fillRect/>
          </a:stretch>
        </p:blipFill>
        <p:spPr>
          <a:xfrm>
            <a:off x="4471062" y="3699167"/>
            <a:ext cx="4530063" cy="2710180"/>
          </a:xfrm>
          <a:prstGeom prst="rect">
            <a:avLst/>
          </a:prstGeom>
        </p:spPr>
      </p:pic>
      <p:sp>
        <p:nvSpPr>
          <p:cNvPr id="9" name="Прямоугольник 8"/>
          <p:cNvSpPr/>
          <p:nvPr/>
        </p:nvSpPr>
        <p:spPr>
          <a:xfrm>
            <a:off x="243970" y="783897"/>
            <a:ext cx="8683214" cy="2308324"/>
          </a:xfrm>
          <a:prstGeom prst="rect">
            <a:avLst/>
          </a:prstGeom>
        </p:spPr>
        <p:txBody>
          <a:bodyPr wrap="square">
            <a:spAutoFit/>
          </a:bodyPr>
          <a:lstStyle/>
          <a:p>
            <a:r>
              <a:rPr lang="en-US" dirty="0" smtClean="0">
                <a:solidFill>
                  <a:srgbClr val="000000"/>
                </a:solidFill>
                <a:latin typeface="Yu Gothic UI" panose="020B0500000000000000" pitchFamily="34" charset="-128"/>
              </a:rPr>
              <a:t>Due to modular structure of A110 Amplifier we can safely remove different modules without any damage to existing one or chassis.</a:t>
            </a:r>
          </a:p>
          <a:p>
            <a:endParaRPr lang="en-US" dirty="0">
              <a:solidFill>
                <a:srgbClr val="000000"/>
              </a:solidFill>
              <a:latin typeface="Yu Gothic UI" panose="020B0500000000000000" pitchFamily="34" charset="-128"/>
            </a:endParaRPr>
          </a:p>
          <a:p>
            <a:pPr marL="285750" indent="-285750">
              <a:buFont typeface="Arial" panose="020B0604020202020204" pitchFamily="34" charset="0"/>
              <a:buChar char="•"/>
            </a:pPr>
            <a:r>
              <a:rPr lang="en-US" dirty="0" smtClean="0">
                <a:solidFill>
                  <a:srgbClr val="000000"/>
                </a:solidFill>
                <a:latin typeface="Yu Gothic UI" panose="020B0500000000000000" pitchFamily="34" charset="-128"/>
              </a:rPr>
              <a:t>Produce special module (LNACTRN) for powering (+ control, synchronization, calibration) of LNA with proper interaction interface with control bus.</a:t>
            </a:r>
          </a:p>
          <a:p>
            <a:pPr marL="285750" indent="-285750">
              <a:buFont typeface="Arial" panose="020B0604020202020204" pitchFamily="34" charset="0"/>
              <a:buChar char="•"/>
            </a:pPr>
            <a:r>
              <a:rPr lang="en-US" dirty="0" smtClean="0">
                <a:solidFill>
                  <a:srgbClr val="000000"/>
                </a:solidFill>
                <a:latin typeface="Yu Gothic UI" panose="020B0500000000000000" pitchFamily="34" charset="-128"/>
              </a:rPr>
              <a:t>Remove Attenuation modules from A110 chassis.</a:t>
            </a:r>
          </a:p>
          <a:p>
            <a:pPr marL="285750" indent="-285750">
              <a:buFont typeface="Arial" panose="020B0604020202020204" pitchFamily="34" charset="0"/>
              <a:buChar char="•"/>
            </a:pPr>
            <a:r>
              <a:rPr lang="en-US" dirty="0" smtClean="0">
                <a:solidFill>
                  <a:srgbClr val="000000"/>
                </a:solidFill>
                <a:latin typeface="Yu Gothic UI" panose="020B0500000000000000" pitchFamily="34" charset="-128"/>
              </a:rPr>
              <a:t>Insert LNACTRN module intro A110 chassis.</a:t>
            </a:r>
          </a:p>
          <a:p>
            <a:pPr marL="285750" indent="-285750">
              <a:buFont typeface="Arial" panose="020B0604020202020204" pitchFamily="34" charset="0"/>
              <a:buChar char="•"/>
            </a:pPr>
            <a:r>
              <a:rPr lang="en-US" dirty="0" smtClean="0">
                <a:solidFill>
                  <a:srgbClr val="000000"/>
                </a:solidFill>
                <a:latin typeface="Yu Gothic UI" panose="020B0500000000000000" pitchFamily="34" charset="-128"/>
              </a:rPr>
              <a:t>Use “standard” FESA classes for operations.</a:t>
            </a:r>
          </a:p>
        </p:txBody>
      </p:sp>
    </p:spTree>
    <p:extLst>
      <p:ext uri="{BB962C8B-B14F-4D97-AF65-F5344CB8AC3E}">
        <p14:creationId xmlns:p14="http://schemas.microsoft.com/office/powerpoint/2010/main" val="952068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Beam Position Monitor (</a:t>
            </a:r>
            <a:r>
              <a:rPr lang="en-US" altLang="ru-RU" dirty="0" err="1" smtClean="0"/>
              <a:t>Optim</a:t>
            </a:r>
            <a:r>
              <a:rPr lang="en-US" altLang="ru-RU" dirty="0" smtClean="0"/>
              <a:t>. 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13</a:t>
            </a:fld>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1" y="3820207"/>
            <a:ext cx="4454257" cy="2399731"/>
          </a:xfrm>
          <a:prstGeom prst="rect">
            <a:avLst/>
          </a:prstGeom>
        </p:spPr>
      </p:pic>
      <p:sp>
        <p:nvSpPr>
          <p:cNvPr id="6" name="TextBox 5"/>
          <p:cNvSpPr txBox="1"/>
          <p:nvPr/>
        </p:nvSpPr>
        <p:spPr>
          <a:xfrm>
            <a:off x="4724301" y="808221"/>
            <a:ext cx="4133949" cy="1200329"/>
          </a:xfrm>
          <a:prstGeom prst="rect">
            <a:avLst/>
          </a:prstGeom>
          <a:noFill/>
        </p:spPr>
        <p:txBody>
          <a:bodyPr wrap="square" rtlCol="0">
            <a:spAutoFit/>
          </a:bodyPr>
          <a:lstStyle/>
          <a:p>
            <a:r>
              <a:rPr lang="en-US" dirty="0" smtClean="0"/>
              <a:t>C ≈ 160 pF</a:t>
            </a:r>
          </a:p>
          <a:p>
            <a:r>
              <a:rPr lang="en-US" dirty="0" err="1" smtClean="0"/>
              <a:t>Dimentions</a:t>
            </a:r>
            <a:r>
              <a:rPr lang="en-US" dirty="0" smtClean="0"/>
              <a:t>: a=200, b=100</a:t>
            </a:r>
          </a:p>
          <a:p>
            <a:r>
              <a:rPr lang="en-US" dirty="0" err="1" smtClean="0"/>
              <a:t>CrossTalk</a:t>
            </a:r>
            <a:r>
              <a:rPr lang="en-US" dirty="0" smtClean="0"/>
              <a:t> </a:t>
            </a:r>
            <a:r>
              <a:rPr lang="en-US" dirty="0"/>
              <a:t>≈ </a:t>
            </a:r>
            <a:r>
              <a:rPr lang="en-US" dirty="0" smtClean="0"/>
              <a:t>-50-60 dB (10-20 dB damped) @ 50 MHz</a:t>
            </a:r>
            <a:endParaRPr lang="ru-RU"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00" y="3820208"/>
            <a:ext cx="4133950" cy="2554781"/>
          </a:xfrm>
          <a:prstGeom prst="rect">
            <a:avLst/>
          </a:prstGeom>
        </p:spPr>
      </p:pic>
      <p:sp>
        <p:nvSpPr>
          <p:cNvPr id="11" name="TextBox 10"/>
          <p:cNvSpPr txBox="1"/>
          <p:nvPr/>
        </p:nvSpPr>
        <p:spPr>
          <a:xfrm>
            <a:off x="5339715" y="3817197"/>
            <a:ext cx="1347412" cy="738664"/>
          </a:xfrm>
          <a:prstGeom prst="rect">
            <a:avLst/>
          </a:prstGeom>
          <a:noFill/>
        </p:spPr>
        <p:txBody>
          <a:bodyPr wrap="square" rtlCol="0">
            <a:spAutoFit/>
          </a:bodyPr>
          <a:lstStyle/>
          <a:p>
            <a:r>
              <a:rPr lang="en-US" sz="1400" dirty="0" err="1" smtClean="0">
                <a:solidFill>
                  <a:srgbClr val="FF0000"/>
                </a:solidFill>
              </a:rPr>
              <a:t>Kx</a:t>
            </a:r>
            <a:r>
              <a:rPr lang="en-US" sz="1400" dirty="0" smtClean="0">
                <a:solidFill>
                  <a:srgbClr val="FF0000"/>
                </a:solidFill>
              </a:rPr>
              <a:t> = 406 mm </a:t>
            </a:r>
          </a:p>
          <a:p>
            <a:r>
              <a:rPr lang="en-US" sz="1400" dirty="0" err="1" smtClean="0">
                <a:solidFill>
                  <a:srgbClr val="FF0000"/>
                </a:solidFill>
                <a:latin typeface="GreekC_IV50" panose="00000400000000000000" pitchFamily="2" charset="0"/>
                <a:cs typeface="GreekC_IV50" panose="00000400000000000000" pitchFamily="2" charset="0"/>
              </a:rPr>
              <a:t>D</a:t>
            </a:r>
            <a:r>
              <a:rPr lang="en-US" sz="1400" dirty="0" err="1" smtClean="0">
                <a:solidFill>
                  <a:srgbClr val="FF0000"/>
                </a:solidFill>
              </a:rPr>
              <a:t>x</a:t>
            </a:r>
            <a:r>
              <a:rPr lang="en-US" sz="1400" dirty="0" smtClean="0">
                <a:solidFill>
                  <a:srgbClr val="FF0000"/>
                </a:solidFill>
              </a:rPr>
              <a:t> = -6 mm</a:t>
            </a:r>
          </a:p>
          <a:p>
            <a:r>
              <a:rPr lang="en-US" sz="1400" dirty="0" smtClean="0">
                <a:solidFill>
                  <a:srgbClr val="FF0000"/>
                </a:solidFill>
              </a:rPr>
              <a:t>Res. Err ≈ 1% </a:t>
            </a:r>
            <a:endParaRPr lang="ru-RU" sz="1400" dirty="0">
              <a:solidFill>
                <a:srgbClr val="FF0000"/>
              </a:solidFill>
            </a:endParaRPr>
          </a:p>
        </p:txBody>
      </p:sp>
      <p:sp>
        <p:nvSpPr>
          <p:cNvPr id="12" name="TextBox 11"/>
          <p:cNvSpPr txBox="1"/>
          <p:nvPr/>
        </p:nvSpPr>
        <p:spPr>
          <a:xfrm>
            <a:off x="7332244" y="5001218"/>
            <a:ext cx="1347412" cy="738664"/>
          </a:xfrm>
          <a:prstGeom prst="rect">
            <a:avLst/>
          </a:prstGeom>
          <a:noFill/>
        </p:spPr>
        <p:txBody>
          <a:bodyPr wrap="square" rtlCol="0">
            <a:spAutoFit/>
          </a:bodyPr>
          <a:lstStyle/>
          <a:p>
            <a:r>
              <a:rPr lang="en-US" sz="1400" dirty="0" err="1" smtClean="0">
                <a:solidFill>
                  <a:srgbClr val="0606FF"/>
                </a:solidFill>
              </a:rPr>
              <a:t>Ky</a:t>
            </a:r>
            <a:r>
              <a:rPr lang="en-US" sz="1400" dirty="0" smtClean="0">
                <a:solidFill>
                  <a:srgbClr val="0606FF"/>
                </a:solidFill>
              </a:rPr>
              <a:t> = 191 mm </a:t>
            </a:r>
          </a:p>
          <a:p>
            <a:r>
              <a:rPr lang="en-US" sz="1400" dirty="0" err="1" smtClean="0">
                <a:solidFill>
                  <a:srgbClr val="0606FF"/>
                </a:solidFill>
                <a:latin typeface="GreekC_IV50" panose="00000400000000000000" pitchFamily="2" charset="0"/>
                <a:cs typeface="GreekC_IV50" panose="00000400000000000000" pitchFamily="2" charset="0"/>
              </a:rPr>
              <a:t>D</a:t>
            </a:r>
            <a:r>
              <a:rPr lang="en-US" sz="1400" dirty="0" err="1">
                <a:solidFill>
                  <a:srgbClr val="0606FF"/>
                </a:solidFill>
              </a:rPr>
              <a:t>y</a:t>
            </a:r>
            <a:r>
              <a:rPr lang="en-US" sz="1400" dirty="0" smtClean="0">
                <a:solidFill>
                  <a:srgbClr val="0606FF"/>
                </a:solidFill>
              </a:rPr>
              <a:t> = -1.5 mm</a:t>
            </a:r>
          </a:p>
          <a:p>
            <a:r>
              <a:rPr lang="en-US" sz="1400" dirty="0" smtClean="0">
                <a:solidFill>
                  <a:srgbClr val="0606FF"/>
                </a:solidFill>
              </a:rPr>
              <a:t>Res. Err ≈ 1% </a:t>
            </a:r>
            <a:endParaRPr lang="ru-RU" sz="1400" dirty="0">
              <a:solidFill>
                <a:srgbClr val="0606FF"/>
              </a:solidFill>
            </a:endParaRPr>
          </a:p>
        </p:txBody>
      </p:sp>
      <p:pic>
        <p:nvPicPr>
          <p:cNvPr id="15" name="Рисунок 14"/>
          <p:cNvPicPr/>
          <p:nvPr/>
        </p:nvPicPr>
        <p:blipFill>
          <a:blip r:embed="rId5"/>
          <a:stretch>
            <a:fillRect/>
          </a:stretch>
        </p:blipFill>
        <p:spPr>
          <a:xfrm>
            <a:off x="125412" y="824608"/>
            <a:ext cx="4417686" cy="2797637"/>
          </a:xfrm>
          <a:prstGeom prst="rect">
            <a:avLst/>
          </a:prstGeom>
        </p:spPr>
      </p:pic>
    </p:spTree>
    <p:extLst>
      <p:ext uri="{BB962C8B-B14F-4D97-AF65-F5344CB8AC3E}">
        <p14:creationId xmlns:p14="http://schemas.microsoft.com/office/powerpoint/2010/main" val="19159349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040" y="3858842"/>
            <a:ext cx="4196209" cy="2593257"/>
          </a:xfrm>
          <a:prstGeom prst="rect">
            <a:avLst/>
          </a:prstGeom>
        </p:spPr>
      </p:pic>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Beam Position Monitor (</a:t>
            </a:r>
            <a:r>
              <a:rPr lang="en-US" altLang="ru-RU" dirty="0" err="1" smtClean="0"/>
              <a:t>Optim</a:t>
            </a:r>
            <a:r>
              <a:rPr lang="en-US" altLang="ru-RU" dirty="0" smtClean="0"/>
              <a:t>. II)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14</a:t>
            </a:fld>
            <a:endParaRPr lang="ru-RU" dirty="0"/>
          </a:p>
        </p:txBody>
      </p:sp>
      <p:sp>
        <p:nvSpPr>
          <p:cNvPr id="6" name="TextBox 5"/>
          <p:cNvSpPr txBox="1"/>
          <p:nvPr/>
        </p:nvSpPr>
        <p:spPr>
          <a:xfrm>
            <a:off x="4779390" y="822166"/>
            <a:ext cx="4078859" cy="1200329"/>
          </a:xfrm>
          <a:prstGeom prst="rect">
            <a:avLst/>
          </a:prstGeom>
          <a:noFill/>
        </p:spPr>
        <p:txBody>
          <a:bodyPr wrap="square" rtlCol="0">
            <a:spAutoFit/>
          </a:bodyPr>
          <a:lstStyle/>
          <a:p>
            <a:r>
              <a:rPr lang="en-US" dirty="0" smtClean="0"/>
              <a:t>C ≈ 120 pF</a:t>
            </a:r>
          </a:p>
          <a:p>
            <a:r>
              <a:rPr lang="en-US" dirty="0" err="1" smtClean="0"/>
              <a:t>Dimentions</a:t>
            </a:r>
            <a:r>
              <a:rPr lang="en-US" dirty="0" smtClean="0"/>
              <a:t>: a=80, b=80</a:t>
            </a:r>
          </a:p>
          <a:p>
            <a:r>
              <a:rPr lang="en-US" dirty="0" err="1" smtClean="0"/>
              <a:t>CrossTalk</a:t>
            </a:r>
            <a:r>
              <a:rPr lang="en-US" dirty="0" smtClean="0"/>
              <a:t> </a:t>
            </a:r>
            <a:r>
              <a:rPr lang="en-US" dirty="0"/>
              <a:t>≈ </a:t>
            </a:r>
            <a:r>
              <a:rPr lang="en-US" dirty="0" smtClean="0"/>
              <a:t>-50-70 dB (15-20 dB damped) @ 50 MHz</a:t>
            </a:r>
            <a:endParaRPr lang="ru-RU" dirty="0"/>
          </a:p>
        </p:txBody>
      </p:sp>
      <p:sp>
        <p:nvSpPr>
          <p:cNvPr id="11" name="TextBox 10"/>
          <p:cNvSpPr txBox="1"/>
          <p:nvPr/>
        </p:nvSpPr>
        <p:spPr>
          <a:xfrm>
            <a:off x="5339715" y="3817197"/>
            <a:ext cx="1347412" cy="738664"/>
          </a:xfrm>
          <a:prstGeom prst="rect">
            <a:avLst/>
          </a:prstGeom>
          <a:noFill/>
        </p:spPr>
        <p:txBody>
          <a:bodyPr wrap="square" rtlCol="0">
            <a:spAutoFit/>
          </a:bodyPr>
          <a:lstStyle/>
          <a:p>
            <a:r>
              <a:rPr lang="en-US" sz="1400" dirty="0" err="1" smtClean="0">
                <a:solidFill>
                  <a:srgbClr val="FF0000"/>
                </a:solidFill>
              </a:rPr>
              <a:t>Kx</a:t>
            </a:r>
            <a:r>
              <a:rPr lang="en-US" sz="1400" dirty="0" smtClean="0">
                <a:solidFill>
                  <a:srgbClr val="FF0000"/>
                </a:solidFill>
              </a:rPr>
              <a:t> = 149 mm </a:t>
            </a:r>
          </a:p>
          <a:p>
            <a:r>
              <a:rPr lang="en-US" sz="1400" dirty="0" err="1" smtClean="0">
                <a:solidFill>
                  <a:srgbClr val="FF0000"/>
                </a:solidFill>
                <a:latin typeface="GreekC_IV50" panose="00000400000000000000" pitchFamily="2" charset="0"/>
                <a:cs typeface="GreekC_IV50" panose="00000400000000000000" pitchFamily="2" charset="0"/>
              </a:rPr>
              <a:t>D</a:t>
            </a:r>
            <a:r>
              <a:rPr lang="en-US" sz="1400" dirty="0" err="1" smtClean="0">
                <a:solidFill>
                  <a:srgbClr val="FF0000"/>
                </a:solidFill>
              </a:rPr>
              <a:t>x</a:t>
            </a:r>
            <a:r>
              <a:rPr lang="en-US" sz="1400" dirty="0" smtClean="0">
                <a:solidFill>
                  <a:srgbClr val="FF0000"/>
                </a:solidFill>
              </a:rPr>
              <a:t> = -1.7 mm</a:t>
            </a:r>
          </a:p>
          <a:p>
            <a:r>
              <a:rPr lang="en-US" sz="1400" dirty="0" smtClean="0">
                <a:solidFill>
                  <a:srgbClr val="FF0000"/>
                </a:solidFill>
              </a:rPr>
              <a:t>Res. Err ≈ 1% </a:t>
            </a:r>
            <a:endParaRPr lang="ru-RU" sz="1400" dirty="0">
              <a:solidFill>
                <a:srgbClr val="FF0000"/>
              </a:solidFill>
            </a:endParaRPr>
          </a:p>
        </p:txBody>
      </p:sp>
      <p:sp>
        <p:nvSpPr>
          <p:cNvPr id="12" name="TextBox 11"/>
          <p:cNvSpPr txBox="1"/>
          <p:nvPr/>
        </p:nvSpPr>
        <p:spPr>
          <a:xfrm>
            <a:off x="7332244" y="5076630"/>
            <a:ext cx="1347412" cy="738664"/>
          </a:xfrm>
          <a:prstGeom prst="rect">
            <a:avLst/>
          </a:prstGeom>
          <a:noFill/>
        </p:spPr>
        <p:txBody>
          <a:bodyPr wrap="square" rtlCol="0">
            <a:spAutoFit/>
          </a:bodyPr>
          <a:lstStyle/>
          <a:p>
            <a:r>
              <a:rPr lang="en-US" sz="1400" dirty="0" err="1" smtClean="0">
                <a:solidFill>
                  <a:srgbClr val="0606FF"/>
                </a:solidFill>
              </a:rPr>
              <a:t>Ky</a:t>
            </a:r>
            <a:r>
              <a:rPr lang="en-US" sz="1400" dirty="0" smtClean="0">
                <a:solidFill>
                  <a:srgbClr val="0606FF"/>
                </a:solidFill>
              </a:rPr>
              <a:t> = 150 mm </a:t>
            </a:r>
          </a:p>
          <a:p>
            <a:r>
              <a:rPr lang="en-US" sz="1400" dirty="0" err="1" smtClean="0">
                <a:solidFill>
                  <a:srgbClr val="0606FF"/>
                </a:solidFill>
                <a:latin typeface="GreekC_IV50" panose="00000400000000000000" pitchFamily="2" charset="0"/>
                <a:cs typeface="GreekC_IV50" panose="00000400000000000000" pitchFamily="2" charset="0"/>
              </a:rPr>
              <a:t>D</a:t>
            </a:r>
            <a:r>
              <a:rPr lang="en-US" sz="1400" dirty="0" err="1">
                <a:solidFill>
                  <a:srgbClr val="0606FF"/>
                </a:solidFill>
              </a:rPr>
              <a:t>y</a:t>
            </a:r>
            <a:r>
              <a:rPr lang="en-US" sz="1400" dirty="0" smtClean="0">
                <a:solidFill>
                  <a:srgbClr val="0606FF"/>
                </a:solidFill>
              </a:rPr>
              <a:t> = -1.2 mm</a:t>
            </a:r>
          </a:p>
          <a:p>
            <a:r>
              <a:rPr lang="en-US" sz="1400" dirty="0" smtClean="0">
                <a:solidFill>
                  <a:srgbClr val="0606FF"/>
                </a:solidFill>
              </a:rPr>
              <a:t>Res. Err ≈ 1% </a:t>
            </a:r>
            <a:endParaRPr lang="ru-RU" sz="1400" dirty="0">
              <a:solidFill>
                <a:srgbClr val="0606FF"/>
              </a:solidFill>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479" y="3845317"/>
            <a:ext cx="2585924" cy="2537438"/>
          </a:xfrm>
          <a:prstGeom prst="rect">
            <a:avLst/>
          </a:prstGeom>
        </p:spPr>
      </p:pic>
      <p:pic>
        <p:nvPicPr>
          <p:cNvPr id="16" name="Рисунок 15"/>
          <p:cNvPicPr/>
          <p:nvPr/>
        </p:nvPicPr>
        <p:blipFill>
          <a:blip r:embed="rId5"/>
          <a:stretch>
            <a:fillRect/>
          </a:stretch>
        </p:blipFill>
        <p:spPr>
          <a:xfrm>
            <a:off x="125412" y="811180"/>
            <a:ext cx="4536628" cy="2878296"/>
          </a:xfrm>
          <a:prstGeom prst="rect">
            <a:avLst/>
          </a:prstGeom>
        </p:spPr>
      </p:pic>
    </p:spTree>
    <p:extLst>
      <p:ext uri="{BB962C8B-B14F-4D97-AF65-F5344CB8AC3E}">
        <p14:creationId xmlns:p14="http://schemas.microsoft.com/office/powerpoint/2010/main" val="1311755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CDR Review accepted / passed</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15</a:t>
            </a:fld>
            <a:endParaRPr lang="ru-RU" dirty="0"/>
          </a:p>
        </p:txBody>
      </p:sp>
      <p:sp>
        <p:nvSpPr>
          <p:cNvPr id="9" name="Content Placeholder 2"/>
          <p:cNvSpPr txBox="1">
            <a:spLocks/>
          </p:cNvSpPr>
          <p:nvPr/>
        </p:nvSpPr>
        <p:spPr bwMode="auto">
          <a:xfrm>
            <a:off x="427154" y="6406824"/>
            <a:ext cx="5837143" cy="385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300" b="1" i="1" dirty="0" smtClean="0">
                <a:solidFill>
                  <a:srgbClr val="FF0000"/>
                </a:solidFill>
              </a:rPr>
              <a:t>More Details in EDMS: </a:t>
            </a:r>
            <a:r>
              <a:rPr lang="en-US" sz="1400" dirty="0" smtClean="0">
                <a:solidFill>
                  <a:srgbClr val="FF0000"/>
                </a:solidFill>
                <a:hlinkClick r:id="rId3"/>
              </a:rPr>
              <a:t>https</a:t>
            </a:r>
            <a:r>
              <a:rPr lang="en-US" sz="1400" dirty="0">
                <a:solidFill>
                  <a:srgbClr val="FF0000"/>
                </a:solidFill>
                <a:hlinkClick r:id="rId3"/>
              </a:rPr>
              <a:t>://edms.cern.ch/document/2117316/1</a:t>
            </a:r>
            <a:endParaRPr lang="en-US" sz="1200" dirty="0">
              <a:solidFill>
                <a:srgbClr val="FF0000"/>
              </a:solidFill>
            </a:endParaRPr>
          </a:p>
        </p:txBody>
      </p:sp>
      <p:grpSp>
        <p:nvGrpSpPr>
          <p:cNvPr id="6" name="Группа 5"/>
          <p:cNvGrpSpPr/>
          <p:nvPr/>
        </p:nvGrpSpPr>
        <p:grpSpPr>
          <a:xfrm>
            <a:off x="457200" y="707012"/>
            <a:ext cx="8092911" cy="5702601"/>
            <a:chOff x="457200" y="659877"/>
            <a:chExt cx="8092911" cy="5702601"/>
          </a:xfrm>
        </p:grpSpPr>
        <p:pic>
          <p:nvPicPr>
            <p:cNvPr id="4" name="Рисунок 3"/>
            <p:cNvPicPr>
              <a:picLocks noChangeAspect="1"/>
            </p:cNvPicPr>
            <p:nvPr/>
          </p:nvPicPr>
          <p:blipFill>
            <a:blip r:embed="rId4"/>
            <a:stretch>
              <a:fillRect/>
            </a:stretch>
          </p:blipFill>
          <p:spPr>
            <a:xfrm>
              <a:off x="457200" y="714375"/>
              <a:ext cx="4015938" cy="5604235"/>
            </a:xfrm>
            <a:prstGeom prst="rect">
              <a:avLst/>
            </a:prstGeom>
          </p:spPr>
        </p:pic>
        <p:pic>
          <p:nvPicPr>
            <p:cNvPr id="5" name="Рисунок 4"/>
            <p:cNvPicPr>
              <a:picLocks noChangeAspect="1"/>
            </p:cNvPicPr>
            <p:nvPr/>
          </p:nvPicPr>
          <p:blipFill>
            <a:blip r:embed="rId5"/>
            <a:stretch>
              <a:fillRect/>
            </a:stretch>
          </p:blipFill>
          <p:spPr>
            <a:xfrm>
              <a:off x="4473138" y="659877"/>
              <a:ext cx="4076973" cy="5702601"/>
            </a:xfrm>
            <a:prstGeom prst="rect">
              <a:avLst/>
            </a:prstGeom>
          </p:spPr>
        </p:pic>
      </p:grpSp>
    </p:spTree>
    <p:extLst>
      <p:ext uri="{BB962C8B-B14F-4D97-AF65-F5344CB8AC3E}">
        <p14:creationId xmlns:p14="http://schemas.microsoft.com/office/powerpoint/2010/main" val="2203709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CDR Review accepted / passed</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16</a:t>
            </a:fld>
            <a:endParaRPr lang="ru-RU" dirty="0"/>
          </a:p>
        </p:txBody>
      </p:sp>
      <p:sp>
        <p:nvSpPr>
          <p:cNvPr id="9" name="Content Placeholder 2"/>
          <p:cNvSpPr txBox="1">
            <a:spLocks/>
          </p:cNvSpPr>
          <p:nvPr/>
        </p:nvSpPr>
        <p:spPr bwMode="auto">
          <a:xfrm>
            <a:off x="250825" y="5042744"/>
            <a:ext cx="8431262" cy="1386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300" b="1" i="1" dirty="0" smtClean="0">
                <a:solidFill>
                  <a:srgbClr val="FF0000"/>
                </a:solidFill>
              </a:rPr>
              <a:t>Most of the questions appeared during CDR review was discussed during the meeting. The net questions was discussed via e-mail. The example above shows one of e-mail discussion with O. </a:t>
            </a:r>
            <a:r>
              <a:rPr lang="en-GB" sz="1300" b="1" i="1" dirty="0" err="1" smtClean="0">
                <a:solidFill>
                  <a:srgbClr val="FF0000"/>
                </a:solidFill>
              </a:rPr>
              <a:t>Chorniy</a:t>
            </a:r>
            <a:r>
              <a:rPr lang="en-GB" sz="1300" b="1" i="1" dirty="0" smtClean="0">
                <a:solidFill>
                  <a:srgbClr val="FF0000"/>
                </a:solidFill>
              </a:rPr>
              <a:t> @ </a:t>
            </a:r>
            <a:r>
              <a:rPr lang="fr-FR" sz="1300" b="1" i="1" dirty="0">
                <a:solidFill>
                  <a:srgbClr val="FF0000"/>
                </a:solidFill>
              </a:rPr>
              <a:t>Date: Mon, Jun 24, 2019 at 5:08 </a:t>
            </a:r>
            <a:r>
              <a:rPr lang="fr-FR" sz="1300" b="1" i="1" dirty="0" smtClean="0">
                <a:solidFill>
                  <a:srgbClr val="FF0000"/>
                </a:solidFill>
              </a:rPr>
              <a:t>PM</a:t>
            </a:r>
          </a:p>
          <a:p>
            <a:pPr marL="0" indent="0">
              <a:buNone/>
            </a:pPr>
            <a:endParaRPr lang="fr-FR" sz="1300" b="1" i="1" dirty="0">
              <a:solidFill>
                <a:srgbClr val="FF0000"/>
              </a:solidFill>
            </a:endParaRPr>
          </a:p>
          <a:p>
            <a:pPr marL="0" indent="0">
              <a:buNone/>
            </a:pPr>
            <a:r>
              <a:rPr lang="fr-FR" sz="1300" b="1" i="1" dirty="0" smtClean="0">
                <a:solidFill>
                  <a:srgbClr val="FF0000"/>
                </a:solidFill>
              </a:rPr>
              <a:t>All technical questions was discussed and clarified.</a:t>
            </a:r>
            <a:endParaRPr lang="fr-FR" sz="1300" b="1" i="1" dirty="0">
              <a:solidFill>
                <a:srgbClr val="FF0000"/>
              </a:solidFill>
            </a:endParaRPr>
          </a:p>
        </p:txBody>
      </p:sp>
      <p:pic>
        <p:nvPicPr>
          <p:cNvPr id="3" name="Рисунок 2"/>
          <p:cNvPicPr>
            <a:picLocks noChangeAspect="1"/>
          </p:cNvPicPr>
          <p:nvPr/>
        </p:nvPicPr>
        <p:blipFill>
          <a:blip r:embed="rId3"/>
          <a:stretch>
            <a:fillRect/>
          </a:stretch>
        </p:blipFill>
        <p:spPr>
          <a:xfrm>
            <a:off x="0" y="819955"/>
            <a:ext cx="9144000" cy="3992605"/>
          </a:xfrm>
          <a:prstGeom prst="rect">
            <a:avLst/>
          </a:prstGeom>
        </p:spPr>
      </p:pic>
    </p:spTree>
    <p:extLst>
      <p:ext uri="{BB962C8B-B14F-4D97-AF65-F5344CB8AC3E}">
        <p14:creationId xmlns:p14="http://schemas.microsoft.com/office/powerpoint/2010/main" val="168443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Risk Assessment Table (I)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17</a:t>
            </a:fld>
            <a:endParaRPr lang="ru-RU" dirty="0"/>
          </a:p>
        </p:txBody>
      </p:sp>
      <p:graphicFrame>
        <p:nvGraphicFramePr>
          <p:cNvPr id="24589" name="Таблица 24588"/>
          <p:cNvGraphicFramePr>
            <a:graphicFrameLocks noGrp="1"/>
          </p:cNvGraphicFramePr>
          <p:nvPr>
            <p:extLst>
              <p:ext uri="{D42A27DB-BD31-4B8C-83A1-F6EECF244321}">
                <p14:modId xmlns:p14="http://schemas.microsoft.com/office/powerpoint/2010/main" val="1133606909"/>
              </p:ext>
            </p:extLst>
          </p:nvPr>
        </p:nvGraphicFramePr>
        <p:xfrm>
          <a:off x="285750" y="726136"/>
          <a:ext cx="8572499" cy="6037019"/>
        </p:xfrm>
        <a:graphic>
          <a:graphicData uri="http://schemas.openxmlformats.org/drawingml/2006/table">
            <a:tbl>
              <a:tblPr firstRow="1" firstCol="1" bandRow="1">
                <a:tableStyleId>{5C22544A-7EE6-4342-B048-85BDC9FD1C3A}</a:tableStyleId>
              </a:tblPr>
              <a:tblGrid>
                <a:gridCol w="345304"/>
                <a:gridCol w="172247"/>
                <a:gridCol w="1087508"/>
                <a:gridCol w="402992"/>
                <a:gridCol w="863668"/>
                <a:gridCol w="422085"/>
                <a:gridCol w="422490"/>
                <a:gridCol w="422490"/>
                <a:gridCol w="3167055"/>
                <a:gridCol w="422085"/>
                <a:gridCol w="422085"/>
                <a:gridCol w="422490"/>
              </a:tblGrid>
              <a:tr h="204964">
                <a:tc>
                  <a:txBody>
                    <a:bodyPr/>
                    <a:lstStyle/>
                    <a:p>
                      <a:pPr algn="ctr">
                        <a:lnSpc>
                          <a:spcPct val="115000"/>
                        </a:lnSpc>
                        <a:spcAft>
                          <a:spcPts val="0"/>
                        </a:spcAft>
                      </a:pPr>
                      <a:r>
                        <a:rPr lang="en-US" sz="650" dirty="0">
                          <a:effectLst/>
                        </a:rPr>
                        <a:t>Risk Log</a:t>
                      </a:r>
                      <a:endParaRPr lang="ru-RU" sz="6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gridSpan="3">
                  <a:txBody>
                    <a:bodyPr/>
                    <a:lstStyle/>
                    <a:p>
                      <a:pPr algn="ctr">
                        <a:lnSpc>
                          <a:spcPct val="115000"/>
                        </a:lnSpc>
                        <a:spcAft>
                          <a:spcPts val="0"/>
                        </a:spcAft>
                      </a:pPr>
                      <a:r>
                        <a:rPr lang="en-US" sz="650">
                          <a:effectLst/>
                        </a:rPr>
                        <a:t>Risk Identification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en-US" sz="650">
                          <a:effectLst/>
                        </a:rPr>
                        <a:t>Risk Rating Pre-Mitigation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en-US" sz="650">
                          <a:effectLst/>
                        </a:rPr>
                        <a:t>Risk Mitigration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gridSpan="3">
                  <a:txBody>
                    <a:bodyPr/>
                    <a:lstStyle/>
                    <a:p>
                      <a:pPr algn="ctr">
                        <a:lnSpc>
                          <a:spcPct val="115000"/>
                        </a:lnSpc>
                        <a:spcAft>
                          <a:spcPts val="0"/>
                        </a:spcAft>
                      </a:pPr>
                      <a:r>
                        <a:rPr lang="en-US" sz="650">
                          <a:effectLst/>
                        </a:rPr>
                        <a:t>Post-Mitigation Risk Rating</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hMerge="1">
                  <a:txBody>
                    <a:bodyPr/>
                    <a:lstStyle/>
                    <a:p>
                      <a:endParaRPr lang="ru-RU"/>
                    </a:p>
                  </a:txBody>
                  <a:tcPr/>
                </a:tc>
                <a:tc hMerge="1">
                  <a:txBody>
                    <a:bodyPr/>
                    <a:lstStyle/>
                    <a:p>
                      <a:endParaRPr lang="ru-RU"/>
                    </a:p>
                  </a:txBody>
                  <a:tcPr/>
                </a:tc>
              </a:tr>
              <a:tr h="408846">
                <a:tc>
                  <a:txBody>
                    <a:bodyPr/>
                    <a:lstStyle/>
                    <a:p>
                      <a:pPr algn="ctr">
                        <a:lnSpc>
                          <a:spcPct val="115000"/>
                        </a:lnSpc>
                        <a:spcAft>
                          <a:spcPts val="0"/>
                        </a:spcAft>
                      </a:pPr>
                      <a:r>
                        <a:rPr lang="en-US" sz="650">
                          <a:effectLst/>
                        </a:rPr>
                        <a:t>Risk- ID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Description of Risk (orientating to the hazard)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Life cycle</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Possible consequences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Probability of Occurrence</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Impact</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Risk Level</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Mitigration Strategy</a:t>
                      </a:r>
                      <a:endParaRPr lang="ru-RU" sz="650">
                        <a:effectLst/>
                      </a:endParaRPr>
                    </a:p>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Probability of Occurrence</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Impact</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Risk Level</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204964">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TECHNICAL RISKS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204964">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Mechanical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1031936">
                <a:tc>
                  <a:txBody>
                    <a:bodyPr/>
                    <a:lstStyle/>
                    <a:p>
                      <a:pPr algn="ctr">
                        <a:lnSpc>
                          <a:spcPct val="115000"/>
                        </a:lnSpc>
                        <a:spcAft>
                          <a:spcPts val="0"/>
                        </a:spcAft>
                      </a:pPr>
                      <a:r>
                        <a:rPr lang="en-US" sz="650">
                          <a:effectLst/>
                        </a:rPr>
                        <a:t>RL-001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Dent in the vacuum vessel</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BCI</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Damage of parts of the beam position monitor;</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Performance below specification;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Check that lifting eye bolts are correctly tightened;</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Check that used chains, straps and hooks have the weight rating adapted to the beam position monitor weight, corresponding number of attachment points and corresponding lifting angles.</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Beam position monitor must be properly fastened to a suitable stand to prevent any fall during installation, operation, maintenance and storage.</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Obey warning signs and boundaries.</a:t>
                      </a:r>
                      <a:endParaRPr lang="ru-RU" sz="650">
                        <a:effectLst/>
                      </a:endParaRPr>
                    </a:p>
                    <a:p>
                      <a:pPr algn="just">
                        <a:lnSpc>
                          <a:spcPct val="115000"/>
                        </a:lnSpc>
                        <a:spcAft>
                          <a:spcPts val="0"/>
                        </a:spcAft>
                        <a:tabLst>
                          <a:tab pos="189230" algn="l"/>
                        </a:tabLst>
                      </a:pPr>
                      <a:r>
                        <a:rPr lang="en-US" sz="650">
                          <a:effectLst/>
                        </a:rPr>
                        <a:t> </a:t>
                      </a:r>
                      <a:endParaRPr lang="ru-RU" sz="650">
                        <a:effectLst/>
                      </a:endParaRPr>
                    </a:p>
                    <a:p>
                      <a:pPr marL="342900" lvl="0" indent="-342900">
                        <a:lnSpc>
                          <a:spcPct val="115000"/>
                        </a:lnSpc>
                        <a:spcAft>
                          <a:spcPts val="0"/>
                        </a:spcAft>
                        <a:buFont typeface="Times New Roman" panose="02020603050405020304" pitchFamily="18" charset="0"/>
                        <a:buChar char="-"/>
                      </a:pPr>
                      <a:r>
                        <a:rPr lang="en-US" sz="650">
                          <a:effectLst/>
                        </a:rPr>
                        <a:t>Follow handling and installation instructions according to the BINP Installation and Operation Manual, FCRDBPM_Installation_Operation_manual_A.</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409927">
                <a:tc>
                  <a:txBody>
                    <a:bodyPr/>
                    <a:lstStyle/>
                    <a:p>
                      <a:pPr algn="ctr">
                        <a:lnSpc>
                          <a:spcPct val="115000"/>
                        </a:lnSpc>
                        <a:spcAft>
                          <a:spcPts val="0"/>
                        </a:spcAft>
                      </a:pPr>
                      <a:r>
                        <a:rPr lang="en-US" sz="650">
                          <a:effectLst/>
                        </a:rPr>
                        <a:t>RL-002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Failure of welding joints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ABCI</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Damage of parts of the beam position monitor</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lnSpc>
                          <a:spcPct val="115000"/>
                        </a:lnSpc>
                        <a:spcAft>
                          <a:spcPts val="0"/>
                        </a:spcAft>
                      </a:pPr>
                      <a:r>
                        <a:rPr lang="en-US" sz="650">
                          <a:effectLst/>
                        </a:rPr>
                        <a:t>Carry out inspection of welding lines on a regular basis.</a:t>
                      </a:r>
                      <a:endParaRPr lang="ru-RU" sz="650">
                        <a:effectLst/>
                      </a:endParaRPr>
                    </a:p>
                    <a:p>
                      <a:pPr algn="just">
                        <a:lnSpc>
                          <a:spcPct val="115000"/>
                        </a:lnSpc>
                        <a:spcAft>
                          <a:spcPts val="0"/>
                        </a:spcAft>
                      </a:pPr>
                      <a:r>
                        <a:rPr lang="en-US" sz="650">
                          <a:effectLst/>
                        </a:rPr>
                        <a:t>Follow handling and installation instructions according to the BINP Installation and Operation Manual, FCRDBPM_Installation_Operation_manual_A.</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1031936">
                <a:tc>
                  <a:txBody>
                    <a:bodyPr/>
                    <a:lstStyle/>
                    <a:p>
                      <a:pPr algn="ctr">
                        <a:lnSpc>
                          <a:spcPct val="115000"/>
                        </a:lnSpc>
                        <a:spcAft>
                          <a:spcPts val="0"/>
                        </a:spcAft>
                      </a:pPr>
                      <a:r>
                        <a:rPr lang="en-US" sz="650">
                          <a:effectLst/>
                        </a:rPr>
                        <a:t>RL-003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Beam position monitor falling during handling</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BСJ</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Damage of parts of the beam position monitor up to complete loss of the beam position monitor;</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Personnel injury</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Check that lifting eye bolts are correctly tightened;</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Check that used chains, straps and hooks have the weight rating adapted to the beam position monitor weight, corresponding number of attachment points and corresponding lifting angles.</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Beam position monitor must be properly fastened to a suitable stand to prevent any fall during installation, operation, maintenance and storage.</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Obey warning signs and boundaries.</a:t>
                      </a:r>
                      <a:endParaRPr lang="ru-RU" sz="650">
                        <a:effectLst/>
                      </a:endParaRPr>
                    </a:p>
                    <a:p>
                      <a:pPr algn="just">
                        <a:lnSpc>
                          <a:spcPct val="115000"/>
                        </a:lnSpc>
                        <a:spcAft>
                          <a:spcPts val="0"/>
                        </a:spcAft>
                      </a:pPr>
                      <a:r>
                        <a:rPr lang="en-US" sz="650">
                          <a:effectLst/>
                        </a:rPr>
                        <a:t> </a:t>
                      </a:r>
                      <a:endParaRPr lang="ru-RU" sz="650">
                        <a:effectLst/>
                      </a:endParaRPr>
                    </a:p>
                    <a:p>
                      <a:pPr algn="just">
                        <a:lnSpc>
                          <a:spcPct val="115000"/>
                        </a:lnSpc>
                        <a:spcAft>
                          <a:spcPts val="0"/>
                        </a:spcAft>
                      </a:pPr>
                      <a:r>
                        <a:rPr lang="en-US" sz="650">
                          <a:effectLst/>
                        </a:rPr>
                        <a:t>Follow handling and installation instructions according to the BINP Installation and Operation Manual, FCRDBPM_Installation_Operation_manual_A.</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204964">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Electrical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824239">
                <a:tc>
                  <a:txBody>
                    <a:bodyPr/>
                    <a:lstStyle/>
                    <a:p>
                      <a:pPr algn="ctr">
                        <a:lnSpc>
                          <a:spcPct val="115000"/>
                        </a:lnSpc>
                        <a:spcAft>
                          <a:spcPts val="0"/>
                        </a:spcAft>
                      </a:pPr>
                      <a:r>
                        <a:rPr lang="en-US" sz="650">
                          <a:effectLst/>
                        </a:rPr>
                        <a:t>RL-004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spcAft>
                          <a:spcPts val="0"/>
                        </a:spcAft>
                      </a:pPr>
                      <a:r>
                        <a:rPr lang="en-US" sz="650">
                          <a:effectLst/>
                        </a:rPr>
                        <a:t>Cable breaks (power, diagnostic, etc.) including cracks or breaks in the insulation, failure of cable connections</a:t>
                      </a:r>
                      <a:endParaRPr lang="ru-RU" sz="650">
                        <a:solidFill>
                          <a:srgbClr val="000000"/>
                        </a:solidFill>
                        <a:effectLst/>
                        <a:latin typeface="Arial" panose="020B0604020202020204" pitchFamily="34" charset="0"/>
                        <a:ea typeface="Calibri" panose="020F0502020204030204" pitchFamily="34" charset="0"/>
                      </a:endParaRPr>
                    </a:p>
                  </a:txBody>
                  <a:tcPr marL="36626" marR="36626" marT="0" marB="0" anchor="ctr"/>
                </a:tc>
                <a:tc>
                  <a:txBody>
                    <a:bodyPr/>
                    <a:lstStyle/>
                    <a:p>
                      <a:pPr algn="ctr">
                        <a:lnSpc>
                          <a:spcPct val="115000"/>
                        </a:lnSpc>
                        <a:spcAft>
                          <a:spcPts val="0"/>
                        </a:spcAft>
                      </a:pPr>
                      <a:r>
                        <a:rPr lang="en-US" sz="650">
                          <a:effectLst/>
                        </a:rPr>
                        <a:t>CI</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Loss of equipment functionality;</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Electrical shock;</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Fire;</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Personnel injury</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ru-RU"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ru-RU"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Cables must be labelled.</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Cables must be traceable, viewable and accessible. </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Cables must be protected from mechanical damage.</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Avoid creating stumbling hazards with cables.</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Regular inspection of insulation and connections.</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Braked cables must be marked, apply a do-not-use tag.</a:t>
                      </a:r>
                      <a:endParaRPr lang="ru-RU" sz="650">
                        <a:effectLst/>
                      </a:endParaRPr>
                    </a:p>
                    <a:p>
                      <a:pPr marL="342900" lvl="0" indent="-342900" algn="just">
                        <a:lnSpc>
                          <a:spcPct val="115000"/>
                        </a:lnSpc>
                        <a:spcAft>
                          <a:spcPts val="0"/>
                        </a:spcAft>
                        <a:buFont typeface="Times New Roman" panose="02020603050405020304" pitchFamily="18" charset="0"/>
                        <a:buChar char="•"/>
                        <a:tabLst>
                          <a:tab pos="189230" algn="l"/>
                        </a:tabLst>
                      </a:pPr>
                      <a:r>
                        <a:rPr lang="en-US" sz="650">
                          <a:effectLst/>
                        </a:rPr>
                        <a:t>Braked cables must be replaced.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ru-RU"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ru-RU"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409927">
                <a:tc>
                  <a:txBody>
                    <a:bodyPr/>
                    <a:lstStyle/>
                    <a:p>
                      <a:pPr algn="ctr">
                        <a:lnSpc>
                          <a:spcPct val="115000"/>
                        </a:lnSpc>
                        <a:spcAft>
                          <a:spcPts val="0"/>
                        </a:spcAft>
                      </a:pPr>
                      <a:r>
                        <a:rPr lang="en-US" sz="650">
                          <a:effectLst/>
                        </a:rPr>
                        <a:t>RL-005</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5</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spcAft>
                          <a:spcPts val="0"/>
                        </a:spcAft>
                      </a:pPr>
                      <a:r>
                        <a:rPr lang="en-US" sz="650">
                          <a:effectLst/>
                        </a:rPr>
                        <a:t>Power / power supply failure (supply interrupted due to external reason)</a:t>
                      </a:r>
                      <a:endParaRPr lang="ru-RU" sz="650">
                        <a:solidFill>
                          <a:srgbClr val="000000"/>
                        </a:solidFill>
                        <a:effectLst/>
                        <a:latin typeface="Arial" panose="020B0604020202020204" pitchFamily="34" charset="0"/>
                        <a:ea typeface="Calibri" panose="020F0502020204030204" pitchFamily="34" charset="0"/>
                      </a:endParaRPr>
                    </a:p>
                  </a:txBody>
                  <a:tcPr marL="36626" marR="36626" marT="0" marB="0" anchor="ctr"/>
                </a:tc>
                <a:tc>
                  <a:txBody>
                    <a:bodyPr/>
                    <a:lstStyle/>
                    <a:p>
                      <a:pPr algn="ctr">
                        <a:lnSpc>
                          <a:spcPct val="115000"/>
                        </a:lnSpc>
                        <a:spcAft>
                          <a:spcPts val="0"/>
                        </a:spcAft>
                      </a:pPr>
                      <a:r>
                        <a:rPr lang="en-US" sz="650">
                          <a:effectLst/>
                        </a:rPr>
                        <a:t>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spcAft>
                          <a:spcPts val="0"/>
                        </a:spcAft>
                      </a:pPr>
                      <a:r>
                        <a:rPr lang="en-US" sz="650">
                          <a:effectLst/>
                        </a:rPr>
                        <a:t>Loss of equipment functionality</a:t>
                      </a:r>
                      <a:endParaRPr lang="ru-RU" sz="650">
                        <a:solidFill>
                          <a:srgbClr val="000000"/>
                        </a:solidFill>
                        <a:effectLst/>
                        <a:latin typeface="Arial" panose="020B0604020202020204" pitchFamily="34" charset="0"/>
                        <a:ea typeface="Calibri" panose="020F0502020204030204" pitchFamily="34"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spcAft>
                          <a:spcPts val="0"/>
                        </a:spcAft>
                      </a:pPr>
                      <a:r>
                        <a:rPr lang="en-US" sz="650">
                          <a:effectLst/>
                        </a:rPr>
                        <a:t>Does not require any action (supply interrupted due to external reason).</a:t>
                      </a:r>
                      <a:endParaRPr lang="ru-RU" sz="650">
                        <a:solidFill>
                          <a:srgbClr val="000000"/>
                        </a:solidFill>
                        <a:effectLst/>
                        <a:latin typeface="Arial" panose="020B0604020202020204" pitchFamily="34" charset="0"/>
                        <a:ea typeface="Calibri" panose="020F0502020204030204" pitchFamily="34" charset="0"/>
                      </a:endParaRPr>
                    </a:p>
                  </a:txBody>
                  <a:tcPr marL="36626" marR="36626"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204964">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Humidity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r h="524063">
                <a:tc>
                  <a:txBody>
                    <a:bodyPr/>
                    <a:lstStyle/>
                    <a:p>
                      <a:pPr algn="ctr">
                        <a:lnSpc>
                          <a:spcPct val="115000"/>
                        </a:lnSpc>
                        <a:spcAft>
                          <a:spcPts val="0"/>
                        </a:spcAft>
                      </a:pPr>
                      <a:r>
                        <a:rPr lang="en-US" sz="650">
                          <a:effectLst/>
                        </a:rPr>
                        <a:t>RL-006</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6</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High air humidity in the environment around the beam position monitor</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BD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nSpc>
                          <a:spcPct val="115000"/>
                        </a:lnSpc>
                        <a:spcAft>
                          <a:spcPts val="0"/>
                        </a:spcAft>
                      </a:pPr>
                      <a:r>
                        <a:rPr lang="en-US" sz="650">
                          <a:effectLst/>
                        </a:rPr>
                        <a:t>Corrosion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ru-RU"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just">
                        <a:spcAft>
                          <a:spcPts val="0"/>
                        </a:spcAft>
                      </a:pPr>
                      <a:r>
                        <a:rPr lang="en-US" sz="650">
                          <a:effectLst/>
                        </a:rPr>
                        <a:t>Beam position monitor system will be packed for transportation under the conditions to avoid contact of product with rain water, spatter or condensates.</a:t>
                      </a:r>
                      <a:endParaRPr lang="ru-RU" sz="650">
                        <a:effectLst/>
                      </a:endParaRPr>
                    </a:p>
                    <a:p>
                      <a:pPr algn="just">
                        <a:spcAft>
                          <a:spcPts val="0"/>
                        </a:spcAft>
                      </a:pPr>
                      <a:r>
                        <a:rPr lang="en-US" sz="650">
                          <a:effectLst/>
                        </a:rPr>
                        <a:t> </a:t>
                      </a:r>
                      <a:endParaRPr lang="ru-RU" sz="650">
                        <a:effectLst/>
                      </a:endParaRPr>
                    </a:p>
                    <a:p>
                      <a:pPr algn="just">
                        <a:spcAft>
                          <a:spcPts val="0"/>
                        </a:spcAft>
                      </a:pPr>
                      <a:r>
                        <a:rPr lang="en-US" sz="650">
                          <a:effectLst/>
                        </a:rPr>
                        <a:t>Use climate-control system in the tunnel.</a:t>
                      </a:r>
                      <a:endParaRPr lang="ru-RU" sz="650">
                        <a:effectLst/>
                      </a:endParaRPr>
                    </a:p>
                    <a:p>
                      <a:pPr algn="just">
                        <a:spcAft>
                          <a:spcPts val="0"/>
                        </a:spcAft>
                      </a:pPr>
                      <a:r>
                        <a:rPr lang="en-US" sz="650">
                          <a:effectLst/>
                        </a:rPr>
                        <a:t>Carry out preventive diagnostic measures in the tunnel on a regular basis.</a:t>
                      </a:r>
                      <a:endParaRPr lang="ru-RU" sz="650">
                        <a:solidFill>
                          <a:srgbClr val="000000"/>
                        </a:solidFill>
                        <a:effectLst/>
                        <a:latin typeface="Arial" panose="020B0604020202020204" pitchFamily="34" charset="0"/>
                        <a:ea typeface="Calibri" panose="020F0502020204030204" pitchFamily="34" charset="0"/>
                      </a:endParaRPr>
                    </a:p>
                  </a:txBody>
                  <a:tcPr marL="36626" marR="36626" marT="0" marB="0" anchor="ctr"/>
                </a:tc>
                <a:tc>
                  <a:txBody>
                    <a:bodyPr/>
                    <a:lstStyle/>
                    <a:p>
                      <a:pPr algn="ctr">
                        <a:lnSpc>
                          <a:spcPct val="115000"/>
                        </a:lnSpc>
                        <a:spcAft>
                          <a:spcPts val="0"/>
                        </a:spcAft>
                      </a:pPr>
                      <a:r>
                        <a:rPr lang="ru-RU"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c>
                  <a:txBody>
                    <a:bodyPr/>
                    <a:lstStyle/>
                    <a:p>
                      <a:pPr algn="ctr">
                        <a:lnSpc>
                          <a:spcPct val="115000"/>
                        </a:lnSpc>
                        <a:spcAft>
                          <a:spcPts val="0"/>
                        </a:spcAft>
                      </a:pPr>
                      <a:r>
                        <a:rPr lang="en-US" sz="650" dirty="0">
                          <a:effectLst/>
                        </a:rPr>
                        <a:t>1</a:t>
                      </a:r>
                      <a:endParaRPr lang="ru-RU" sz="6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626" marR="36626" marT="0" marB="0" anchor="ctr"/>
                </a:tc>
              </a:tr>
            </a:tbl>
          </a:graphicData>
        </a:graphic>
      </p:graphicFrame>
    </p:spTree>
    <p:extLst>
      <p:ext uri="{BB962C8B-B14F-4D97-AF65-F5344CB8AC3E}">
        <p14:creationId xmlns:p14="http://schemas.microsoft.com/office/powerpoint/2010/main" val="1257751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Risk Assessment Table (II)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18</a:t>
            </a:fld>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698360977"/>
              </p:ext>
            </p:extLst>
          </p:nvPr>
        </p:nvGraphicFramePr>
        <p:xfrm>
          <a:off x="285748" y="846963"/>
          <a:ext cx="8572501" cy="3686538"/>
        </p:xfrm>
        <a:graphic>
          <a:graphicData uri="http://schemas.openxmlformats.org/drawingml/2006/table">
            <a:tbl>
              <a:tblPr firstRow="1" firstCol="1" bandRow="1">
                <a:tableStyleId>{5C22544A-7EE6-4342-B048-85BDC9FD1C3A}</a:tableStyleId>
              </a:tblPr>
              <a:tblGrid>
                <a:gridCol w="345305"/>
                <a:gridCol w="172246"/>
                <a:gridCol w="1087507"/>
                <a:gridCol w="402992"/>
                <a:gridCol w="863668"/>
                <a:gridCol w="422085"/>
                <a:gridCol w="422491"/>
                <a:gridCol w="422491"/>
                <a:gridCol w="3167055"/>
                <a:gridCol w="422085"/>
                <a:gridCol w="422085"/>
                <a:gridCol w="422491"/>
              </a:tblGrid>
              <a:tr h="199412">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Radiation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1006350">
                <a:tc>
                  <a:txBody>
                    <a:bodyPr/>
                    <a:lstStyle/>
                    <a:p>
                      <a:pPr algn="ctr">
                        <a:lnSpc>
                          <a:spcPct val="115000"/>
                        </a:lnSpc>
                        <a:spcAft>
                          <a:spcPts val="0"/>
                        </a:spcAft>
                      </a:pPr>
                      <a:r>
                        <a:rPr lang="en-US" sz="650">
                          <a:effectLst/>
                        </a:rPr>
                        <a:t>RL-00</a:t>
                      </a:r>
                      <a:r>
                        <a:rPr lang="ru-RU" sz="650">
                          <a:effectLst/>
                        </a:rPr>
                        <a:t>7</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ru-RU" sz="650">
                          <a:effectLst/>
                        </a:rPr>
                        <a:t>7</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spcAft>
                          <a:spcPts val="0"/>
                        </a:spcAft>
                      </a:pPr>
                      <a:r>
                        <a:rPr lang="en-US" sz="650">
                          <a:effectLst/>
                        </a:rPr>
                        <a:t>Beam position monitor materials may become radioactive during operation</a:t>
                      </a:r>
                      <a:endParaRPr lang="ru-RU" sz="650">
                        <a:solidFill>
                          <a:srgbClr val="000000"/>
                        </a:solidFill>
                        <a:effectLst/>
                        <a:latin typeface="Arial" panose="020B0604020202020204" pitchFamily="34" charset="0"/>
                        <a:ea typeface="Calibri" panose="020F0502020204030204" pitchFamily="34" charset="0"/>
                      </a:endParaRPr>
                    </a:p>
                  </a:txBody>
                  <a:tcPr marL="42119" marR="42119" marT="0" marB="0" anchor="ctr"/>
                </a:tc>
                <a:tc>
                  <a:txBody>
                    <a:bodyPr/>
                    <a:lstStyle/>
                    <a:p>
                      <a:pPr algn="ctr">
                        <a:lnSpc>
                          <a:spcPct val="115000"/>
                        </a:lnSpc>
                        <a:spcAft>
                          <a:spcPts val="0"/>
                        </a:spcAft>
                      </a:pPr>
                      <a:r>
                        <a:rPr lang="en-US" sz="650">
                          <a:effectLst/>
                        </a:rPr>
                        <a:t>D</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Tunnel environment radioactive contamination;</a:t>
                      </a:r>
                      <a:endParaRPr lang="ru-RU" sz="650">
                        <a:effectLst/>
                      </a:endParaRPr>
                    </a:p>
                    <a:p>
                      <a:pPr>
                        <a:lnSpc>
                          <a:spcPct val="115000"/>
                        </a:lnSpc>
                        <a:spcAft>
                          <a:spcPts val="0"/>
                        </a:spcAft>
                      </a:pPr>
                      <a:r>
                        <a:rPr lang="en-US" sz="650">
                          <a:effectLst/>
                        </a:rPr>
                        <a:t> </a:t>
                      </a:r>
                      <a:endParaRPr lang="ru-RU" sz="650">
                        <a:effectLst/>
                      </a:endParaRPr>
                    </a:p>
                    <a:p>
                      <a:pPr>
                        <a:spcAft>
                          <a:spcPts val="0"/>
                        </a:spcAft>
                      </a:pPr>
                      <a:r>
                        <a:rPr lang="en-US" sz="650">
                          <a:effectLst/>
                        </a:rPr>
                        <a:t>Workers exposure to radiation; </a:t>
                      </a:r>
                      <a:endParaRPr lang="ru-RU" sz="650">
                        <a:effectLst/>
                      </a:endParaRPr>
                    </a:p>
                    <a:p>
                      <a:pPr>
                        <a:spcAft>
                          <a:spcPts val="0"/>
                        </a:spcAft>
                      </a:pPr>
                      <a:r>
                        <a:rPr lang="en-US" sz="650">
                          <a:effectLst/>
                        </a:rPr>
                        <a:t> </a:t>
                      </a:r>
                      <a:endParaRPr lang="ru-RU" sz="650">
                        <a:effectLst/>
                      </a:endParaRPr>
                    </a:p>
                    <a:p>
                      <a:pPr>
                        <a:lnSpc>
                          <a:spcPct val="115000"/>
                        </a:lnSpc>
                        <a:spcAft>
                          <a:spcPts val="0"/>
                        </a:spcAft>
                      </a:pPr>
                      <a:r>
                        <a:rPr lang="en-US" sz="650">
                          <a:effectLst/>
                        </a:rPr>
                        <a:t>Difficulties to repair and maintenance of equipment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ru-RU"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Use radioactivity supervision system in the tunnel. </a:t>
                      </a:r>
                      <a:endParaRPr lang="ru-RU" sz="650">
                        <a:effectLst/>
                      </a:endParaRPr>
                    </a:p>
                    <a:p>
                      <a:pPr algn="just">
                        <a:spcAft>
                          <a:spcPts val="0"/>
                        </a:spcAft>
                      </a:pPr>
                      <a:r>
                        <a:rPr lang="en-US" sz="650">
                          <a:effectLst/>
                        </a:rPr>
                        <a:t>Carry out preventive diagnostic measures in the tunnel on a regular basis.</a:t>
                      </a:r>
                      <a:endParaRPr lang="ru-RU" sz="650">
                        <a:effectLst/>
                      </a:endParaRPr>
                    </a:p>
                    <a:p>
                      <a:pPr algn="just">
                        <a:spcAft>
                          <a:spcPts val="0"/>
                        </a:spcAft>
                      </a:pPr>
                      <a:r>
                        <a:rPr lang="en-US" sz="650">
                          <a:effectLst/>
                        </a:rPr>
                        <a:t> </a:t>
                      </a:r>
                      <a:endParaRPr lang="ru-RU" sz="650">
                        <a:effectLst/>
                      </a:endParaRPr>
                    </a:p>
                    <a:p>
                      <a:pPr algn="just">
                        <a:spcAft>
                          <a:spcPts val="0"/>
                        </a:spcAft>
                      </a:pPr>
                      <a:r>
                        <a:rPr lang="en-US" sz="650">
                          <a:effectLst/>
                        </a:rPr>
                        <a:t>Follow the GSI Safety Regulations. Complete the required GSI Safety Trainings.</a:t>
                      </a:r>
                      <a:endParaRPr lang="ru-RU" sz="650">
                        <a:solidFill>
                          <a:srgbClr val="000000"/>
                        </a:solidFill>
                        <a:effectLst/>
                        <a:latin typeface="Arial" panose="020B0604020202020204" pitchFamily="34" charset="0"/>
                        <a:ea typeface="Calibri" panose="020F0502020204030204" pitchFamily="34"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4</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199412">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Ergonomic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398823">
                <a:tc>
                  <a:txBody>
                    <a:bodyPr/>
                    <a:lstStyle/>
                    <a:p>
                      <a:pPr algn="ctr">
                        <a:lnSpc>
                          <a:spcPct val="115000"/>
                        </a:lnSpc>
                        <a:spcAft>
                          <a:spcPts val="0"/>
                        </a:spcAft>
                      </a:pPr>
                      <a:r>
                        <a:rPr lang="en-US" sz="650">
                          <a:effectLst/>
                        </a:rPr>
                        <a:t>RL-00</a:t>
                      </a:r>
                      <a:r>
                        <a:rPr lang="ru-RU" sz="650">
                          <a:effectLst/>
                        </a:rPr>
                        <a:t>8</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ru-RU" sz="650">
                          <a:effectLst/>
                        </a:rPr>
                        <a:t>8</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Accidents of the vacuum vessel sharp edges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ALL</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Personnel injury</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Use the rubber corner bumpers.</a:t>
                      </a:r>
                      <a:endParaRPr lang="ru-RU" sz="650">
                        <a:effectLst/>
                      </a:endParaRPr>
                    </a:p>
                    <a:p>
                      <a:pPr algn="just">
                        <a:lnSpc>
                          <a:spcPct val="115000"/>
                        </a:lnSpc>
                        <a:spcAft>
                          <a:spcPts val="0"/>
                        </a:spcAft>
                      </a:pPr>
                      <a:r>
                        <a:rPr lang="en-US" sz="650">
                          <a:effectLst/>
                        </a:rPr>
                        <a:t>Use the basic Personal Protective Equipment (hard hats, safety glasses, steel tip shoes).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199412">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Combination of hazards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 </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1047605">
                <a:tc>
                  <a:txBody>
                    <a:bodyPr/>
                    <a:lstStyle/>
                    <a:p>
                      <a:pPr algn="ctr">
                        <a:lnSpc>
                          <a:spcPct val="115000"/>
                        </a:lnSpc>
                        <a:spcAft>
                          <a:spcPts val="0"/>
                        </a:spcAft>
                      </a:pPr>
                      <a:r>
                        <a:rPr lang="en-US" sz="650">
                          <a:effectLst/>
                        </a:rPr>
                        <a:t>RL-00</a:t>
                      </a:r>
                      <a:r>
                        <a:rPr lang="ru-RU" sz="650">
                          <a:effectLst/>
                        </a:rPr>
                        <a:t>9</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ru-RU" sz="650">
                          <a:effectLst/>
                        </a:rPr>
                        <a:t>9</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u="none" strike="noStrike" spc="0">
                          <a:effectLst/>
                        </a:rPr>
                        <a:t>Design alteration and/or performance below specification</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A</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Delays to the schedule;</a:t>
                      </a:r>
                      <a:endParaRPr lang="ru-RU" sz="650">
                        <a:effectLst/>
                      </a:endParaRPr>
                    </a:p>
                    <a:p>
                      <a:pPr>
                        <a:lnSpc>
                          <a:spcPct val="115000"/>
                        </a:lnSpc>
                        <a:spcAft>
                          <a:spcPts val="0"/>
                        </a:spcAft>
                      </a:pPr>
                      <a:r>
                        <a:rPr lang="en-US" sz="650">
                          <a:effectLst/>
                        </a:rPr>
                        <a:t> </a:t>
                      </a:r>
                      <a:endParaRPr lang="ru-RU" sz="650">
                        <a:effectLst/>
                      </a:endParaRPr>
                    </a:p>
                    <a:p>
                      <a:pPr>
                        <a:lnSpc>
                          <a:spcPct val="115000"/>
                        </a:lnSpc>
                        <a:spcAft>
                          <a:spcPts val="0"/>
                        </a:spcAft>
                      </a:pPr>
                      <a:r>
                        <a:rPr lang="en-US" sz="650">
                          <a:effectLst/>
                        </a:rPr>
                        <a:t>Failed to reach the required field quality</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The Parties shall monitor the scientific and technical progress of the Collaboration Contract activities. </a:t>
                      </a:r>
                      <a:endParaRPr lang="ru-RU" sz="650">
                        <a:effectLst/>
                      </a:endParaRPr>
                    </a:p>
                    <a:p>
                      <a:pPr algn="just">
                        <a:lnSpc>
                          <a:spcPct val="115000"/>
                        </a:lnSpc>
                        <a:spcAft>
                          <a:spcPts val="0"/>
                        </a:spcAft>
                      </a:pPr>
                      <a:r>
                        <a:rPr lang="en-US" sz="650" u="none" strike="noStrike" spc="0">
                          <a:effectLst/>
                        </a:rPr>
                        <a:t>The Parties shall clarify the Technical Specifications during the project development.</a:t>
                      </a:r>
                      <a:endParaRPr lang="ru-RU" sz="650">
                        <a:effectLst/>
                      </a:endParaRPr>
                    </a:p>
                    <a:p>
                      <a:pPr algn="just">
                        <a:lnSpc>
                          <a:spcPct val="115000"/>
                        </a:lnSpc>
                        <a:spcAft>
                          <a:spcPts val="0"/>
                        </a:spcAft>
                      </a:pPr>
                      <a:r>
                        <a:rPr lang="en-US" sz="650" u="none" strike="noStrike" spc="0">
                          <a:effectLst/>
                        </a:rPr>
                        <a:t> </a:t>
                      </a:r>
                      <a:endParaRPr lang="ru-RU" sz="650">
                        <a:effectLst/>
                      </a:endParaRPr>
                    </a:p>
                    <a:p>
                      <a:pPr marL="457200" algn="just">
                        <a:lnSpc>
                          <a:spcPct val="115000"/>
                        </a:lnSpc>
                        <a:spcAft>
                          <a:spcPts val="0"/>
                        </a:spcAft>
                      </a:pPr>
                      <a:r>
                        <a:rPr lang="en-US" sz="650" u="none" strike="noStrike" spc="0">
                          <a:effectLst/>
                        </a:rPr>
                        <a:t>(Risk originated mainly from unpredictable deviation of the </a:t>
                      </a:r>
                      <a:r>
                        <a:rPr lang="en-US" sz="650">
                          <a:effectLst/>
                        </a:rPr>
                        <a:t>beam position monitor</a:t>
                      </a:r>
                      <a:r>
                        <a:rPr lang="en-US" sz="650" u="none" strike="noStrike" spc="0">
                          <a:effectLst/>
                        </a:rPr>
                        <a:t> susceptibility of the stainless steel material of dipoles vacuum chambers from the specified low value. </a:t>
                      </a:r>
                      <a:endParaRPr lang="ru-RU" sz="650">
                        <a:effectLst/>
                      </a:endParaRPr>
                    </a:p>
                    <a:p>
                      <a:pPr algn="just">
                        <a:lnSpc>
                          <a:spcPct val="115000"/>
                        </a:lnSpc>
                        <a:spcAft>
                          <a:spcPts val="0"/>
                        </a:spcAft>
                      </a:pPr>
                      <a:r>
                        <a:rPr lang="en-US" sz="650" u="none" strike="noStrike" spc="0">
                          <a:effectLst/>
                        </a:rPr>
                        <a:t>Proposed the following mitigation measures: special multi-pole correctors, which will compensate the negative influence of all field distortions produced in dipoles by slightly </a:t>
                      </a:r>
                      <a:r>
                        <a:rPr lang="en-US" sz="650">
                          <a:effectLst/>
                        </a:rPr>
                        <a:t>beam position monitor</a:t>
                      </a:r>
                      <a:r>
                        <a:rPr lang="en-US" sz="650" u="none" strike="noStrike" spc="0">
                          <a:effectLst/>
                        </a:rPr>
                        <a:t> material of their vacuum chambers.)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3</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r h="415031">
                <a:tc>
                  <a:txBody>
                    <a:bodyPr/>
                    <a:lstStyle/>
                    <a:p>
                      <a:pPr algn="ctr">
                        <a:lnSpc>
                          <a:spcPct val="115000"/>
                        </a:lnSpc>
                        <a:spcAft>
                          <a:spcPts val="0"/>
                        </a:spcAft>
                      </a:pPr>
                      <a:r>
                        <a:rPr lang="en-US" sz="650">
                          <a:effectLst/>
                        </a:rPr>
                        <a:t>RL-010</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10</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Lack of knowledge about GSI site, GSI safety regulations and procedures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ALL excluding AB</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nSpc>
                          <a:spcPct val="115000"/>
                        </a:lnSpc>
                        <a:spcAft>
                          <a:spcPts val="0"/>
                        </a:spcAft>
                      </a:pPr>
                      <a:r>
                        <a:rPr lang="en-US" sz="650">
                          <a:effectLst/>
                        </a:rPr>
                        <a:t>Damage to the personnel health due to hazards created by others</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2</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just">
                        <a:lnSpc>
                          <a:spcPct val="115000"/>
                        </a:lnSpc>
                        <a:spcAft>
                          <a:spcPts val="0"/>
                        </a:spcAft>
                      </a:pPr>
                      <a:r>
                        <a:rPr lang="en-US" sz="650">
                          <a:effectLst/>
                        </a:rPr>
                        <a:t>The Parties shall coordinate efforts to create and maintain a clean and organized work environment.</a:t>
                      </a:r>
                      <a:endParaRPr lang="ru-RU" sz="650">
                        <a:effectLst/>
                      </a:endParaRPr>
                    </a:p>
                    <a:p>
                      <a:pPr algn="just">
                        <a:spcAft>
                          <a:spcPts val="0"/>
                        </a:spcAft>
                      </a:pPr>
                      <a:r>
                        <a:rPr lang="en-US" sz="650">
                          <a:effectLst/>
                        </a:rPr>
                        <a:t>Follow the GSI Safety Regulations. Complete the required GSI Safety Trainings.</a:t>
                      </a:r>
                      <a:endParaRPr lang="ru-RU" sz="650">
                        <a:solidFill>
                          <a:srgbClr val="000000"/>
                        </a:solidFill>
                        <a:effectLst/>
                        <a:latin typeface="Arial" panose="020B0604020202020204" pitchFamily="34" charset="0"/>
                        <a:ea typeface="Calibri" panose="020F0502020204030204" pitchFamily="34"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a:effectLst/>
                        </a:rPr>
                        <a:t>1</a:t>
                      </a:r>
                      <a:endParaRPr lang="ru-RU" sz="65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c>
                  <a:txBody>
                    <a:bodyPr/>
                    <a:lstStyle/>
                    <a:p>
                      <a:pPr algn="ctr">
                        <a:lnSpc>
                          <a:spcPct val="115000"/>
                        </a:lnSpc>
                        <a:spcAft>
                          <a:spcPts val="0"/>
                        </a:spcAft>
                      </a:pPr>
                      <a:r>
                        <a:rPr lang="en-US" sz="650" dirty="0">
                          <a:effectLst/>
                        </a:rPr>
                        <a:t>1</a:t>
                      </a:r>
                      <a:endParaRPr lang="ru-RU" sz="6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119" marR="42119" marT="0" marB="0" anchor="ctr"/>
                </a:tc>
              </a:tr>
            </a:tbl>
          </a:graphicData>
        </a:graphic>
      </p:graphicFrame>
      <p:sp>
        <p:nvSpPr>
          <p:cNvPr id="6" name="Content Placeholder 2"/>
          <p:cNvSpPr>
            <a:spLocks noGrp="1"/>
          </p:cNvSpPr>
          <p:nvPr/>
        </p:nvSpPr>
        <p:spPr>
          <a:xfrm>
            <a:off x="285748" y="4939895"/>
            <a:ext cx="7701942" cy="119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Based on Arrangement of Risks</a:t>
            </a:r>
          </a:p>
          <a:p>
            <a:pPr marL="0" indent="0">
              <a:buNone/>
            </a:pPr>
            <a:r>
              <a:rPr lang="en-US" sz="1800" dirty="0" smtClean="0">
                <a:solidFill>
                  <a:schemeClr val="tx2"/>
                </a:solidFill>
              </a:rPr>
              <a:t>Includes: Mechanical, Electrical, Radiation, Ergonomic and Combined hazards</a:t>
            </a:r>
          </a:p>
          <a:p>
            <a:pPr marL="0" indent="0">
              <a:buNone/>
            </a:pPr>
            <a:r>
              <a:rPr lang="en-US" sz="1800" dirty="0" smtClean="0">
                <a:solidFill>
                  <a:schemeClr val="tx2"/>
                </a:solidFill>
              </a:rPr>
              <a:t>Rages risk hazards on its impacts and propose Mitigation Actions </a:t>
            </a: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smtClean="0">
              <a:solidFill>
                <a:schemeClr val="tx2"/>
              </a:solidFill>
            </a:endParaRPr>
          </a:p>
        </p:txBody>
      </p:sp>
    </p:spTree>
    <p:extLst>
      <p:ext uri="{BB962C8B-B14F-4D97-AF65-F5344CB8AC3E}">
        <p14:creationId xmlns:p14="http://schemas.microsoft.com/office/powerpoint/2010/main" val="2186581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Manufacturing Process Chart (I)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19</a:t>
            </a:fld>
            <a:endParaRPr lang="ru-RU" dirty="0"/>
          </a:p>
        </p:txBody>
      </p:sp>
      <p:pic>
        <p:nvPicPr>
          <p:cNvPr id="3" name="Рисунок 2"/>
          <p:cNvPicPr>
            <a:picLocks noChangeAspect="1"/>
          </p:cNvPicPr>
          <p:nvPr/>
        </p:nvPicPr>
        <p:blipFill>
          <a:blip r:embed="rId3"/>
          <a:stretch>
            <a:fillRect/>
          </a:stretch>
        </p:blipFill>
        <p:spPr>
          <a:xfrm>
            <a:off x="172627" y="918475"/>
            <a:ext cx="4383577" cy="4256841"/>
          </a:xfrm>
          <a:prstGeom prst="rect">
            <a:avLst/>
          </a:prstGeom>
        </p:spPr>
      </p:pic>
      <p:pic>
        <p:nvPicPr>
          <p:cNvPr id="4" name="Рисунок 3"/>
          <p:cNvPicPr>
            <a:picLocks noChangeAspect="1"/>
          </p:cNvPicPr>
          <p:nvPr/>
        </p:nvPicPr>
        <p:blipFill>
          <a:blip r:embed="rId4"/>
          <a:stretch>
            <a:fillRect/>
          </a:stretch>
        </p:blipFill>
        <p:spPr>
          <a:xfrm>
            <a:off x="4204353" y="2327406"/>
            <a:ext cx="4939647" cy="3821714"/>
          </a:xfrm>
          <a:prstGeom prst="rect">
            <a:avLst/>
          </a:prstGeom>
        </p:spPr>
      </p:pic>
      <p:sp>
        <p:nvSpPr>
          <p:cNvPr id="114" name="TextBox 113"/>
          <p:cNvSpPr txBox="1"/>
          <p:nvPr/>
        </p:nvSpPr>
        <p:spPr>
          <a:xfrm>
            <a:off x="285750" y="5995231"/>
            <a:ext cx="3319055" cy="307777"/>
          </a:xfrm>
          <a:prstGeom prst="rect">
            <a:avLst/>
          </a:prstGeom>
          <a:noFill/>
        </p:spPr>
        <p:txBody>
          <a:bodyPr wrap="square" rtlCol="0">
            <a:spAutoFit/>
          </a:bodyPr>
          <a:lstStyle/>
          <a:p>
            <a:r>
              <a:rPr lang="en-US" sz="1400" dirty="0">
                <a:solidFill>
                  <a:srgbClr val="FF0000"/>
                </a:solidFill>
              </a:rPr>
              <a:t>See </a:t>
            </a:r>
            <a:r>
              <a:rPr lang="en-US" sz="1400" dirty="0" smtClean="0">
                <a:solidFill>
                  <a:srgbClr val="FF0000"/>
                </a:solidFill>
              </a:rPr>
              <a:t>“</a:t>
            </a:r>
            <a:r>
              <a:rPr lang="en-US" sz="1400" dirty="0" err="1" smtClean="0">
                <a:solidFill>
                  <a:srgbClr val="FF0000"/>
                </a:solidFill>
              </a:rPr>
              <a:t>FCRDBPM_Quality_plan_B</a:t>
            </a:r>
            <a:r>
              <a:rPr lang="en-US" sz="1400" dirty="0" smtClean="0">
                <a:solidFill>
                  <a:srgbClr val="FF0000"/>
                </a:solidFill>
              </a:rPr>
              <a:t>” for details </a:t>
            </a:r>
            <a:endParaRPr lang="ru-RU" sz="1400" dirty="0">
              <a:solidFill>
                <a:srgbClr val="FF0000"/>
              </a:solidFill>
            </a:endParaRPr>
          </a:p>
        </p:txBody>
      </p:sp>
    </p:spTree>
    <p:extLst>
      <p:ext uri="{BB962C8B-B14F-4D97-AF65-F5344CB8AC3E}">
        <p14:creationId xmlns:p14="http://schemas.microsoft.com/office/powerpoint/2010/main" val="7141239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Outline</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2</a:t>
            </a:fld>
            <a:endParaRPr lang="ru-RU" dirty="0"/>
          </a:p>
        </p:txBody>
      </p:sp>
      <p:sp>
        <p:nvSpPr>
          <p:cNvPr id="6" name="Content Placeholder 2"/>
          <p:cNvSpPr>
            <a:spLocks noGrp="1"/>
          </p:cNvSpPr>
          <p:nvPr>
            <p:ph idx="1"/>
          </p:nvPr>
        </p:nvSpPr>
        <p:spPr>
          <a:xfrm>
            <a:off x="892033" y="1282125"/>
            <a:ext cx="7543800" cy="4715263"/>
          </a:xfrm>
        </p:spPr>
        <p:txBody>
          <a:bodyPr>
            <a:normAutofit/>
          </a:bodyPr>
          <a:lstStyle/>
          <a:p>
            <a:pPr marL="342900" indent="-342900">
              <a:lnSpc>
                <a:spcPct val="170000"/>
              </a:lnSpc>
              <a:buFont typeface="+mj-lt"/>
              <a:buAutoNum type="arabicPeriod"/>
            </a:pPr>
            <a:r>
              <a:rPr lang="en-US" sz="1900" dirty="0" smtClean="0">
                <a:solidFill>
                  <a:srgbClr val="002060"/>
                </a:solidFill>
                <a:latin typeface="+mn-lt"/>
              </a:rPr>
              <a:t>FDR </a:t>
            </a:r>
            <a:r>
              <a:rPr lang="en-US" sz="1900" dirty="0">
                <a:solidFill>
                  <a:srgbClr val="002060"/>
                </a:solidFill>
                <a:latin typeface="+mn-lt"/>
              </a:rPr>
              <a:t>documentation</a:t>
            </a:r>
          </a:p>
          <a:p>
            <a:pPr marL="342900" indent="-342900">
              <a:lnSpc>
                <a:spcPct val="170000"/>
              </a:lnSpc>
              <a:buFont typeface="+mj-lt"/>
              <a:buAutoNum type="arabicPeriod"/>
            </a:pPr>
            <a:r>
              <a:rPr lang="en-US" sz="1900" dirty="0" smtClean="0">
                <a:solidFill>
                  <a:srgbClr val="002060"/>
                </a:solidFill>
                <a:latin typeface="+mn-lt"/>
              </a:rPr>
              <a:t>Beam Position Monitors overview in CR</a:t>
            </a:r>
          </a:p>
          <a:p>
            <a:pPr marL="342900" indent="-342900">
              <a:lnSpc>
                <a:spcPct val="170000"/>
              </a:lnSpc>
              <a:buFont typeface="+mj-lt"/>
              <a:buAutoNum type="arabicPeriod"/>
            </a:pPr>
            <a:r>
              <a:rPr lang="en-US" sz="1900" dirty="0" smtClean="0">
                <a:solidFill>
                  <a:srgbClr val="002060"/>
                </a:solidFill>
                <a:latin typeface="+mn-lt"/>
              </a:rPr>
              <a:t>Base principles and Mechanical Concept</a:t>
            </a:r>
            <a:endParaRPr lang="en-US" sz="1900" dirty="0">
              <a:solidFill>
                <a:srgbClr val="002060"/>
              </a:solidFill>
              <a:latin typeface="+mn-lt"/>
            </a:endParaRPr>
          </a:p>
          <a:p>
            <a:pPr marL="342900" indent="-342900">
              <a:lnSpc>
                <a:spcPct val="170000"/>
              </a:lnSpc>
              <a:buFont typeface="+mj-lt"/>
              <a:buAutoNum type="arabicPeriod"/>
            </a:pPr>
            <a:r>
              <a:rPr lang="en-US" sz="1900" dirty="0" smtClean="0">
                <a:solidFill>
                  <a:srgbClr val="002060"/>
                </a:solidFill>
                <a:latin typeface="+mn-lt"/>
              </a:rPr>
              <a:t>Calculations and simulations </a:t>
            </a:r>
            <a:r>
              <a:rPr lang="en-US" sz="1900" dirty="0" smtClean="0">
                <a:solidFill>
                  <a:srgbClr val="002060"/>
                </a:solidFill>
              </a:rPr>
              <a:t>Risk </a:t>
            </a:r>
            <a:r>
              <a:rPr lang="en-US" sz="1900" dirty="0">
                <a:solidFill>
                  <a:srgbClr val="002060"/>
                </a:solidFill>
              </a:rPr>
              <a:t>analysis</a:t>
            </a:r>
          </a:p>
          <a:p>
            <a:pPr marL="342900" indent="-342900">
              <a:lnSpc>
                <a:spcPct val="170000"/>
              </a:lnSpc>
              <a:buFont typeface="+mj-lt"/>
              <a:buAutoNum type="arabicPeriod"/>
            </a:pPr>
            <a:r>
              <a:rPr lang="en-US" sz="1900" dirty="0" smtClean="0">
                <a:solidFill>
                  <a:srgbClr val="002060"/>
                </a:solidFill>
                <a:latin typeface="+mn-lt"/>
              </a:rPr>
              <a:t>Production </a:t>
            </a:r>
            <a:r>
              <a:rPr lang="en-US" sz="1900" dirty="0">
                <a:solidFill>
                  <a:srgbClr val="002060"/>
                </a:solidFill>
                <a:latin typeface="+mn-lt"/>
              </a:rPr>
              <a:t>and realization – manufacturing process </a:t>
            </a:r>
            <a:r>
              <a:rPr lang="en-US" sz="1900" dirty="0" smtClean="0">
                <a:solidFill>
                  <a:srgbClr val="002060"/>
                </a:solidFill>
                <a:latin typeface="+mn-lt"/>
              </a:rPr>
              <a:t>chart</a:t>
            </a:r>
          </a:p>
          <a:p>
            <a:pPr marL="342900" indent="-342900">
              <a:lnSpc>
                <a:spcPct val="170000"/>
              </a:lnSpc>
              <a:buFont typeface="+mj-lt"/>
              <a:buAutoNum type="arabicPeriod"/>
            </a:pPr>
            <a:r>
              <a:rPr lang="en-US" sz="1900" dirty="0" smtClean="0">
                <a:solidFill>
                  <a:srgbClr val="002060"/>
                </a:solidFill>
                <a:latin typeface="+mn-lt"/>
              </a:rPr>
              <a:t>Production plan</a:t>
            </a:r>
            <a:endParaRPr lang="en-US" sz="1900" dirty="0" smtClean="0">
              <a:latin typeface="+mn-lt"/>
            </a:endParaRPr>
          </a:p>
          <a:p>
            <a:pPr marL="342900" indent="-342900">
              <a:buFont typeface="+mj-lt"/>
              <a:buAutoNum type="arabicPeriod"/>
            </a:pPr>
            <a:endParaRPr lang="en-US" dirty="0"/>
          </a:p>
        </p:txBody>
      </p:sp>
    </p:spTree>
    <p:extLst>
      <p:ext uri="{BB962C8B-B14F-4D97-AF65-F5344CB8AC3E}">
        <p14:creationId xmlns:p14="http://schemas.microsoft.com/office/powerpoint/2010/main" val="32487073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Manufacturing Process Chart (II)</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20</a:t>
            </a:fld>
            <a:endParaRPr lang="ru-RU" dirty="0"/>
          </a:p>
        </p:txBody>
      </p:sp>
      <p:pic>
        <p:nvPicPr>
          <p:cNvPr id="4" name="Рисунок 3"/>
          <p:cNvPicPr>
            <a:picLocks noChangeAspect="1"/>
          </p:cNvPicPr>
          <p:nvPr/>
        </p:nvPicPr>
        <p:blipFill>
          <a:blip r:embed="rId3"/>
          <a:stretch>
            <a:fillRect/>
          </a:stretch>
        </p:blipFill>
        <p:spPr>
          <a:xfrm>
            <a:off x="285750" y="756104"/>
            <a:ext cx="4154275" cy="2091268"/>
          </a:xfrm>
          <a:prstGeom prst="rect">
            <a:avLst/>
          </a:prstGeom>
        </p:spPr>
      </p:pic>
      <p:pic>
        <p:nvPicPr>
          <p:cNvPr id="5" name="Рисунок 4"/>
          <p:cNvPicPr>
            <a:picLocks noChangeAspect="1"/>
          </p:cNvPicPr>
          <p:nvPr/>
        </p:nvPicPr>
        <p:blipFill>
          <a:blip r:embed="rId4"/>
          <a:stretch>
            <a:fillRect/>
          </a:stretch>
        </p:blipFill>
        <p:spPr>
          <a:xfrm>
            <a:off x="5056624" y="756104"/>
            <a:ext cx="3249370" cy="4013928"/>
          </a:xfrm>
          <a:prstGeom prst="rect">
            <a:avLst/>
          </a:prstGeom>
        </p:spPr>
      </p:pic>
      <p:pic>
        <p:nvPicPr>
          <p:cNvPr id="6" name="Рисунок 5"/>
          <p:cNvPicPr>
            <a:picLocks noChangeAspect="1"/>
          </p:cNvPicPr>
          <p:nvPr/>
        </p:nvPicPr>
        <p:blipFill>
          <a:blip r:embed="rId5"/>
          <a:stretch>
            <a:fillRect/>
          </a:stretch>
        </p:blipFill>
        <p:spPr>
          <a:xfrm>
            <a:off x="383874" y="2837737"/>
            <a:ext cx="4756608" cy="1714591"/>
          </a:xfrm>
          <a:prstGeom prst="rect">
            <a:avLst/>
          </a:prstGeom>
        </p:spPr>
      </p:pic>
      <p:pic>
        <p:nvPicPr>
          <p:cNvPr id="7" name="Рисунок 6"/>
          <p:cNvPicPr>
            <a:picLocks noChangeAspect="1"/>
          </p:cNvPicPr>
          <p:nvPr/>
        </p:nvPicPr>
        <p:blipFill>
          <a:blip r:embed="rId6"/>
          <a:stretch>
            <a:fillRect/>
          </a:stretch>
        </p:blipFill>
        <p:spPr>
          <a:xfrm>
            <a:off x="383874" y="4552328"/>
            <a:ext cx="4756608" cy="2270673"/>
          </a:xfrm>
          <a:prstGeom prst="rect">
            <a:avLst/>
          </a:prstGeom>
        </p:spPr>
      </p:pic>
      <p:sp>
        <p:nvSpPr>
          <p:cNvPr id="9" name="TextBox 8"/>
          <p:cNvSpPr txBox="1"/>
          <p:nvPr/>
        </p:nvSpPr>
        <p:spPr>
          <a:xfrm>
            <a:off x="5495755" y="5991647"/>
            <a:ext cx="3362495" cy="307777"/>
          </a:xfrm>
          <a:prstGeom prst="rect">
            <a:avLst/>
          </a:prstGeom>
          <a:noFill/>
        </p:spPr>
        <p:txBody>
          <a:bodyPr wrap="square" rtlCol="0">
            <a:spAutoFit/>
          </a:bodyPr>
          <a:lstStyle/>
          <a:p>
            <a:r>
              <a:rPr lang="en-US" sz="1400" dirty="0">
                <a:solidFill>
                  <a:srgbClr val="FF0000"/>
                </a:solidFill>
              </a:rPr>
              <a:t>See </a:t>
            </a:r>
            <a:r>
              <a:rPr lang="en-US" sz="1400" dirty="0" smtClean="0">
                <a:solidFill>
                  <a:srgbClr val="FF0000"/>
                </a:solidFill>
              </a:rPr>
              <a:t>“</a:t>
            </a:r>
            <a:r>
              <a:rPr lang="en-US" sz="1400" dirty="0" err="1" smtClean="0">
                <a:solidFill>
                  <a:srgbClr val="FF0000"/>
                </a:solidFill>
              </a:rPr>
              <a:t>FCRDBPM_Quality_plan_B</a:t>
            </a:r>
            <a:r>
              <a:rPr lang="en-US" sz="1400" dirty="0" smtClean="0">
                <a:solidFill>
                  <a:srgbClr val="FF0000"/>
                </a:solidFill>
              </a:rPr>
              <a:t>” for details </a:t>
            </a:r>
            <a:endParaRPr lang="ru-RU" sz="1400" dirty="0">
              <a:solidFill>
                <a:srgbClr val="FF0000"/>
              </a:solidFill>
            </a:endParaRPr>
          </a:p>
        </p:txBody>
      </p:sp>
    </p:spTree>
    <p:extLst>
      <p:ext uri="{BB962C8B-B14F-4D97-AF65-F5344CB8AC3E}">
        <p14:creationId xmlns:p14="http://schemas.microsoft.com/office/powerpoint/2010/main" val="2849455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a:t>Applicable </a:t>
            </a:r>
            <a:r>
              <a:rPr lang="en-US" altLang="ru-RU" dirty="0" smtClean="0"/>
              <a:t>Documents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21</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487316667"/>
              </p:ext>
            </p:extLst>
          </p:nvPr>
        </p:nvGraphicFramePr>
        <p:xfrm>
          <a:off x="1818124" y="4487454"/>
          <a:ext cx="5687060" cy="1892808"/>
        </p:xfrm>
        <a:graphic>
          <a:graphicData uri="http://schemas.openxmlformats.org/drawingml/2006/table">
            <a:tbl>
              <a:tblPr firstRow="1" firstCol="1" bandRow="1" bandCol="1">
                <a:tableStyleId>{5C22544A-7EE6-4342-B048-85BDC9FD1C3A}</a:tableStyleId>
              </a:tblPr>
              <a:tblGrid>
                <a:gridCol w="1059180"/>
                <a:gridCol w="1529715"/>
                <a:gridCol w="378460"/>
                <a:gridCol w="289560"/>
                <a:gridCol w="2430145"/>
              </a:tblGrid>
              <a:tr h="0">
                <a:tc rowSpan="2">
                  <a:txBody>
                    <a:bodyPr/>
                    <a:lstStyle/>
                    <a:p>
                      <a:pPr algn="ctr">
                        <a:lnSpc>
                          <a:spcPct val="115000"/>
                        </a:lnSpc>
                        <a:spcAft>
                          <a:spcPts val="400"/>
                        </a:spcAft>
                      </a:pPr>
                      <a:r>
                        <a:rPr lang="en-US" sz="1200" dirty="0">
                          <a:effectLst/>
                        </a:rPr>
                        <a:t>Directive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400"/>
                        </a:spcAft>
                      </a:pPr>
                      <a:r>
                        <a:rPr lang="en-US" sz="1200" dirty="0">
                          <a:effectLst/>
                        </a:rPr>
                        <a:t>Description</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400"/>
                        </a:spcAft>
                      </a:pPr>
                      <a:r>
                        <a:rPr lang="en-US" sz="1200">
                          <a:effectLst/>
                        </a:rPr>
                        <a:t>True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rowSpan="2">
                  <a:txBody>
                    <a:bodyPr/>
                    <a:lstStyle/>
                    <a:p>
                      <a:pPr>
                        <a:lnSpc>
                          <a:spcPct val="115000"/>
                        </a:lnSpc>
                        <a:spcAft>
                          <a:spcPts val="400"/>
                        </a:spcAft>
                      </a:pPr>
                      <a:r>
                        <a:rPr lang="en-US" sz="1200" dirty="0">
                          <a:effectLst/>
                        </a:rPr>
                        <a:t>Justification for the decision, measures</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ru-RU"/>
                    </a:p>
                  </a:txBody>
                  <a:tcPr/>
                </a:tc>
                <a:tc vMerge="1">
                  <a:txBody>
                    <a:bodyPr/>
                    <a:lstStyle/>
                    <a:p>
                      <a:endParaRPr lang="ru-RU"/>
                    </a:p>
                  </a:txBody>
                  <a:tcPr/>
                </a:tc>
                <a:tc>
                  <a:txBody>
                    <a:bodyPr/>
                    <a:lstStyle/>
                    <a:p>
                      <a:pPr>
                        <a:lnSpc>
                          <a:spcPct val="115000"/>
                        </a:lnSpc>
                        <a:spcAft>
                          <a:spcPts val="400"/>
                        </a:spcAft>
                      </a:pPr>
                      <a:r>
                        <a:rPr lang="en-US" sz="1200">
                          <a:effectLst/>
                        </a:rPr>
                        <a:t>Yes</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400"/>
                        </a:spcAft>
                      </a:pPr>
                      <a:r>
                        <a:rPr lang="en-US" sz="1200">
                          <a:effectLst/>
                        </a:rPr>
                        <a:t>No</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ru-RU"/>
                    </a:p>
                  </a:txBody>
                  <a:tcPr/>
                </a:tc>
              </a:tr>
              <a:tr h="0">
                <a:tc>
                  <a:txBody>
                    <a:bodyPr/>
                    <a:lstStyle/>
                    <a:p>
                      <a:pPr>
                        <a:lnSpc>
                          <a:spcPct val="115000"/>
                        </a:lnSpc>
                        <a:spcAft>
                          <a:spcPts val="400"/>
                        </a:spcAft>
                      </a:pPr>
                      <a:r>
                        <a:rPr lang="en-US" sz="1200">
                          <a:effectLst/>
                        </a:rPr>
                        <a:t>2006/42/EG</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dirty="0">
                          <a:effectLst/>
                        </a:rPr>
                        <a:t>Machine Directive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Transportation and installation process</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400"/>
                        </a:spcAft>
                      </a:pPr>
                      <a:r>
                        <a:rPr lang="en-US" sz="1200">
                          <a:effectLst/>
                        </a:rPr>
                        <a:t>2006/95/EG</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Low Voltage Directive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400"/>
                        </a:spcAft>
                      </a:pPr>
                      <a:r>
                        <a:rPr lang="en-US" sz="1200" dirty="0">
                          <a:effectLst/>
                        </a:rPr>
                        <a:t>The BPM equipped with an electrical equipment designed to operate at a nominal voltage of 220 V for alternating current.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2"/>
          <p:cNvSpPr>
            <a:spLocks noChangeArrowheads="1"/>
          </p:cNvSpPr>
          <p:nvPr/>
        </p:nvSpPr>
        <p:spPr bwMode="auto">
          <a:xfrm>
            <a:off x="940847" y="119959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ru-RU"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1" name="Content Placeholder 2"/>
          <p:cNvSpPr>
            <a:spLocks noGrp="1"/>
          </p:cNvSpPr>
          <p:nvPr/>
        </p:nvSpPr>
        <p:spPr>
          <a:xfrm>
            <a:off x="802849" y="866027"/>
            <a:ext cx="7943852" cy="308380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2"/>
                </a:solidFill>
              </a:rPr>
              <a:t>All beam position monitors for the FAIR Collector Ring (CR) System will be designed and manufactured in compliance with the FAIR Specifications (Annex), according to the best BINP engineering practice and applying the following laws and regulations:</a:t>
            </a:r>
          </a:p>
          <a:p>
            <a:r>
              <a:rPr lang="en-US" sz="1800" dirty="0">
                <a:solidFill>
                  <a:schemeClr val="tx2"/>
                </a:solidFill>
              </a:rPr>
              <a:t> </a:t>
            </a:r>
            <a:r>
              <a:rPr lang="en-US" sz="1800" dirty="0" smtClean="0">
                <a:solidFill>
                  <a:schemeClr val="tx2"/>
                </a:solidFill>
              </a:rPr>
              <a:t>Federal </a:t>
            </a:r>
            <a:r>
              <a:rPr lang="en-US" sz="1800" dirty="0">
                <a:solidFill>
                  <a:schemeClr val="tx2"/>
                </a:solidFill>
              </a:rPr>
              <a:t>Law 184-FZ On Technical Regulation, dated 27.12.2002</a:t>
            </a:r>
          </a:p>
          <a:p>
            <a:r>
              <a:rPr lang="en-US" sz="1800" dirty="0">
                <a:solidFill>
                  <a:schemeClr val="tx2"/>
                </a:solidFill>
              </a:rPr>
              <a:t>GOST R ISO 31000-2010 Risk management. Principles and guidelines.</a:t>
            </a:r>
          </a:p>
          <a:p>
            <a:r>
              <a:rPr lang="en-US" sz="1800" dirty="0">
                <a:solidFill>
                  <a:schemeClr val="tx2"/>
                </a:solidFill>
              </a:rPr>
              <a:t>GOST R ISO/IEC 31010:2011 Risk management. Risk assessment techniques.</a:t>
            </a:r>
          </a:p>
          <a:p>
            <a:r>
              <a:rPr lang="en-US" sz="1800" dirty="0">
                <a:solidFill>
                  <a:schemeClr val="tx2"/>
                </a:solidFill>
              </a:rPr>
              <a:t>GOST R 51901.1-2002 Risk management. Risk analysis of technological systems.</a:t>
            </a:r>
          </a:p>
          <a:p>
            <a:r>
              <a:rPr lang="en-US" sz="1800" dirty="0">
                <a:solidFill>
                  <a:schemeClr val="tx2"/>
                </a:solidFill>
              </a:rPr>
              <a:t>GOST R 51901.11-2005/ IEC 61882:2001 Hazard and operability studies (HAZOP studies) – Application guide. </a:t>
            </a:r>
          </a:p>
          <a:p>
            <a:r>
              <a:rPr lang="en-US" sz="1800" dirty="0">
                <a:solidFill>
                  <a:schemeClr val="tx2"/>
                </a:solidFill>
              </a:rPr>
              <a:t>GOST 27.301-95 Dependability in technics. Dependability prediction. Basic principles.</a:t>
            </a:r>
          </a:p>
          <a:p>
            <a:r>
              <a:rPr lang="en-US" sz="1800" dirty="0">
                <a:solidFill>
                  <a:schemeClr val="tx2"/>
                </a:solidFill>
              </a:rPr>
              <a:t>GOST 27.310-95 Dependability in technics. Failure mode, effects and criticality analysis. Basic principles</a:t>
            </a:r>
            <a:r>
              <a:rPr lang="en-US" sz="1800" dirty="0" smtClean="0">
                <a:solidFill>
                  <a:schemeClr val="tx2"/>
                </a:solidFill>
              </a:rPr>
              <a:t>.</a:t>
            </a:r>
            <a:endParaRPr lang="en-US" sz="1800" dirty="0">
              <a:solidFill>
                <a:schemeClr val="tx2"/>
              </a:solidFill>
            </a:endParaRPr>
          </a:p>
        </p:txBody>
      </p:sp>
      <p:sp>
        <p:nvSpPr>
          <p:cNvPr id="10" name="Прямоугольник 9"/>
          <p:cNvSpPr/>
          <p:nvPr/>
        </p:nvSpPr>
        <p:spPr>
          <a:xfrm>
            <a:off x="3345927" y="4033976"/>
            <a:ext cx="2452146" cy="369332"/>
          </a:xfrm>
          <a:prstGeom prst="rect">
            <a:avLst/>
          </a:prstGeom>
        </p:spPr>
        <p:txBody>
          <a:bodyPr wrap="none">
            <a:spAutoFit/>
          </a:bodyPr>
          <a:lstStyle/>
          <a:p>
            <a:r>
              <a:rPr lang="en-US" altLang="ru-RU" dirty="0"/>
              <a:t>Applicable EU Directives</a:t>
            </a:r>
            <a:endParaRPr lang="ru-RU" dirty="0"/>
          </a:p>
        </p:txBody>
      </p:sp>
    </p:spTree>
    <p:extLst>
      <p:ext uri="{BB962C8B-B14F-4D97-AF65-F5344CB8AC3E}">
        <p14:creationId xmlns:p14="http://schemas.microsoft.com/office/powerpoint/2010/main" val="4123807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Milestones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22</a:t>
            </a:fld>
            <a:endParaRPr lang="ru-RU" dirty="0"/>
          </a:p>
        </p:txBody>
      </p:sp>
      <p:sp>
        <p:nvSpPr>
          <p:cNvPr id="9" name="Объект 2"/>
          <p:cNvSpPr>
            <a:spLocks noGrp="1"/>
          </p:cNvSpPr>
          <p:nvPr>
            <p:ph idx="1"/>
          </p:nvPr>
        </p:nvSpPr>
        <p:spPr>
          <a:xfrm>
            <a:off x="285750" y="866348"/>
            <a:ext cx="8572500" cy="5642027"/>
          </a:xfrm>
        </p:spPr>
        <p:txBody>
          <a:bodyPr/>
          <a:lstStyle/>
          <a:p>
            <a:pPr lvl="0"/>
            <a:r>
              <a:rPr lang="en-US" sz="1800" dirty="0" smtClean="0">
                <a:solidFill>
                  <a:srgbClr val="002060"/>
                </a:solidFill>
              </a:rPr>
              <a:t>December 2018 – May 2019: </a:t>
            </a:r>
            <a:r>
              <a:rPr lang="en-US" sz="1800" dirty="0">
                <a:solidFill>
                  <a:srgbClr val="002060"/>
                </a:solidFill>
              </a:rPr>
              <a:t>preparation and </a:t>
            </a:r>
            <a:r>
              <a:rPr lang="en-US" sz="1800" b="1" dirty="0">
                <a:solidFill>
                  <a:srgbClr val="002060"/>
                </a:solidFill>
              </a:rPr>
              <a:t>passing milestone M6 (CDR</a:t>
            </a:r>
            <a:r>
              <a:rPr lang="en-US" sz="1800" b="1" dirty="0" smtClean="0">
                <a:solidFill>
                  <a:srgbClr val="002060"/>
                </a:solidFill>
              </a:rPr>
              <a:t>)</a:t>
            </a:r>
          </a:p>
          <a:p>
            <a:pPr lvl="0"/>
            <a:endParaRPr lang="ru-RU" sz="1800" dirty="0">
              <a:solidFill>
                <a:srgbClr val="002060"/>
              </a:solidFill>
            </a:endParaRPr>
          </a:p>
          <a:p>
            <a:pPr lvl="0"/>
            <a:r>
              <a:rPr lang="en-US" sz="1800" dirty="0" smtClean="0">
                <a:solidFill>
                  <a:srgbClr val="002060"/>
                </a:solidFill>
              </a:rPr>
              <a:t>June </a:t>
            </a:r>
            <a:r>
              <a:rPr lang="en-US" sz="1800" dirty="0">
                <a:solidFill>
                  <a:srgbClr val="002060"/>
                </a:solidFill>
              </a:rPr>
              <a:t>2019 – </a:t>
            </a:r>
            <a:r>
              <a:rPr lang="en-US" sz="1800" dirty="0" smtClean="0">
                <a:solidFill>
                  <a:srgbClr val="002060"/>
                </a:solidFill>
              </a:rPr>
              <a:t>December </a:t>
            </a:r>
            <a:r>
              <a:rPr lang="en-US" sz="1800" dirty="0">
                <a:solidFill>
                  <a:srgbClr val="002060"/>
                </a:solidFill>
              </a:rPr>
              <a:t>2019: detail designing, preparation of drawings</a:t>
            </a:r>
            <a:r>
              <a:rPr lang="en-US" sz="1800" b="1" dirty="0">
                <a:solidFill>
                  <a:srgbClr val="002060"/>
                </a:solidFill>
              </a:rPr>
              <a:t>. Passing milestone M7 (FDR</a:t>
            </a:r>
            <a:r>
              <a:rPr lang="en-US" sz="1800" b="1" dirty="0" smtClean="0">
                <a:solidFill>
                  <a:srgbClr val="002060"/>
                </a:solidFill>
              </a:rPr>
              <a:t>)</a:t>
            </a:r>
            <a:r>
              <a:rPr lang="en-US" sz="1800" dirty="0" smtClean="0">
                <a:solidFill>
                  <a:srgbClr val="002060"/>
                </a:solidFill>
              </a:rPr>
              <a:t>. </a:t>
            </a:r>
            <a:r>
              <a:rPr lang="en-US" sz="1800" dirty="0">
                <a:solidFill>
                  <a:srgbClr val="002060"/>
                </a:solidFill>
              </a:rPr>
              <a:t>Purchasing required </a:t>
            </a:r>
            <a:r>
              <a:rPr lang="en-US" sz="1800" dirty="0" smtClean="0">
                <a:solidFill>
                  <a:srgbClr val="002060"/>
                </a:solidFill>
              </a:rPr>
              <a:t>accessories, materials, components</a:t>
            </a:r>
            <a:endParaRPr lang="ru-RU" sz="1800" dirty="0">
              <a:solidFill>
                <a:srgbClr val="002060"/>
              </a:solidFill>
            </a:endParaRPr>
          </a:p>
          <a:p>
            <a:pPr lvl="0"/>
            <a:endParaRPr lang="en-US" sz="1800" dirty="0" smtClean="0">
              <a:solidFill>
                <a:srgbClr val="002060"/>
              </a:solidFill>
            </a:endParaRPr>
          </a:p>
          <a:p>
            <a:pPr lvl="0"/>
            <a:r>
              <a:rPr lang="en-US" sz="1800" dirty="0" smtClean="0">
                <a:solidFill>
                  <a:srgbClr val="002060"/>
                </a:solidFill>
              </a:rPr>
              <a:t>March </a:t>
            </a:r>
            <a:r>
              <a:rPr lang="en-US" sz="1800" dirty="0">
                <a:solidFill>
                  <a:srgbClr val="002060"/>
                </a:solidFill>
              </a:rPr>
              <a:t>2019 – </a:t>
            </a:r>
            <a:r>
              <a:rPr lang="en-US" sz="1800" dirty="0" smtClean="0">
                <a:solidFill>
                  <a:srgbClr val="002060"/>
                </a:solidFill>
              </a:rPr>
              <a:t>March 2020: tooling production, test bench development and production, manufacturing </a:t>
            </a:r>
            <a:r>
              <a:rPr lang="en-US" sz="1800" dirty="0">
                <a:solidFill>
                  <a:srgbClr val="002060"/>
                </a:solidFill>
              </a:rPr>
              <a:t>@ to experimental workshop-1 (EW-1</a:t>
            </a:r>
            <a:r>
              <a:rPr lang="en-US" sz="1800" dirty="0" smtClean="0">
                <a:solidFill>
                  <a:srgbClr val="002060"/>
                </a:solidFill>
              </a:rPr>
              <a:t>)</a:t>
            </a:r>
            <a:endParaRPr lang="en-US" sz="1800" dirty="0">
              <a:solidFill>
                <a:srgbClr val="002060"/>
              </a:solidFill>
            </a:endParaRPr>
          </a:p>
          <a:p>
            <a:pPr lvl="0"/>
            <a:endParaRPr lang="en-US" sz="1800" dirty="0" smtClean="0">
              <a:solidFill>
                <a:srgbClr val="002060"/>
              </a:solidFill>
            </a:endParaRPr>
          </a:p>
          <a:p>
            <a:pPr lvl="0"/>
            <a:r>
              <a:rPr lang="en-US" sz="1800" dirty="0" smtClean="0">
                <a:solidFill>
                  <a:srgbClr val="002060"/>
                </a:solidFill>
              </a:rPr>
              <a:t>August 2020 </a:t>
            </a:r>
            <a:r>
              <a:rPr lang="en-US" sz="1800" dirty="0">
                <a:solidFill>
                  <a:srgbClr val="002060"/>
                </a:solidFill>
              </a:rPr>
              <a:t>– </a:t>
            </a:r>
            <a:r>
              <a:rPr lang="en-US" sz="1800" dirty="0" smtClean="0">
                <a:solidFill>
                  <a:srgbClr val="002060"/>
                </a:solidFill>
              </a:rPr>
              <a:t>December 2020: </a:t>
            </a:r>
            <a:r>
              <a:rPr lang="en-US" sz="1800" b="1" dirty="0" smtClean="0">
                <a:solidFill>
                  <a:srgbClr val="002060"/>
                </a:solidFill>
              </a:rPr>
              <a:t>prototype </a:t>
            </a:r>
            <a:r>
              <a:rPr lang="en-US" sz="1800" b="1" dirty="0">
                <a:solidFill>
                  <a:srgbClr val="002060"/>
                </a:solidFill>
              </a:rPr>
              <a:t>testing</a:t>
            </a:r>
            <a:r>
              <a:rPr lang="en-US" sz="1800" b="1" dirty="0" smtClean="0">
                <a:solidFill>
                  <a:srgbClr val="002060"/>
                </a:solidFill>
              </a:rPr>
              <a:t>, QA, calibration, </a:t>
            </a:r>
            <a:r>
              <a:rPr lang="en-US" sz="1800" b="1" dirty="0" err="1" smtClean="0">
                <a:solidFill>
                  <a:srgbClr val="002060"/>
                </a:solidFill>
              </a:rPr>
              <a:t>FoS</a:t>
            </a:r>
            <a:r>
              <a:rPr lang="en-US" sz="1800" b="1" dirty="0" smtClean="0">
                <a:solidFill>
                  <a:srgbClr val="002060"/>
                </a:solidFill>
              </a:rPr>
              <a:t> revision. Passing milestone M8 </a:t>
            </a:r>
            <a:r>
              <a:rPr lang="en-US" sz="1800" b="1" dirty="0">
                <a:solidFill>
                  <a:srgbClr val="002060"/>
                </a:solidFill>
              </a:rPr>
              <a:t>[</a:t>
            </a:r>
            <a:r>
              <a:rPr lang="en-US" sz="1800" b="1" dirty="0" smtClean="0">
                <a:solidFill>
                  <a:srgbClr val="002060"/>
                </a:solidFill>
              </a:rPr>
              <a:t>January 2020</a:t>
            </a:r>
            <a:r>
              <a:rPr lang="en-US" sz="1800" b="1" dirty="0">
                <a:solidFill>
                  <a:srgbClr val="002060"/>
                </a:solidFill>
              </a:rPr>
              <a:t>]</a:t>
            </a:r>
            <a:endParaRPr lang="ru-RU" sz="1800" dirty="0">
              <a:solidFill>
                <a:srgbClr val="002060"/>
              </a:solidFill>
            </a:endParaRPr>
          </a:p>
          <a:p>
            <a:pPr lvl="0"/>
            <a:endParaRPr lang="en-US" sz="1800" dirty="0" smtClean="0">
              <a:solidFill>
                <a:srgbClr val="002060"/>
              </a:solidFill>
            </a:endParaRPr>
          </a:p>
          <a:p>
            <a:pPr lvl="0"/>
            <a:r>
              <a:rPr lang="en-US" sz="1800" dirty="0" smtClean="0">
                <a:solidFill>
                  <a:srgbClr val="002060"/>
                </a:solidFill>
              </a:rPr>
              <a:t>November 2020 </a:t>
            </a:r>
            <a:r>
              <a:rPr lang="en-US" sz="1800" dirty="0">
                <a:solidFill>
                  <a:srgbClr val="002060"/>
                </a:solidFill>
              </a:rPr>
              <a:t>– </a:t>
            </a:r>
            <a:r>
              <a:rPr lang="en-US" sz="1800" dirty="0" smtClean="0">
                <a:solidFill>
                  <a:srgbClr val="002060"/>
                </a:solidFill>
              </a:rPr>
              <a:t>November 2022: </a:t>
            </a:r>
            <a:r>
              <a:rPr lang="en-US" sz="1800" dirty="0">
                <a:solidFill>
                  <a:srgbClr val="002060"/>
                </a:solidFill>
              </a:rPr>
              <a:t>manufacturing and testing the other </a:t>
            </a:r>
            <a:r>
              <a:rPr lang="en-US" sz="1800" dirty="0" smtClean="0">
                <a:solidFill>
                  <a:srgbClr val="002060"/>
                </a:solidFill>
              </a:rPr>
              <a:t>BPM, FAT, </a:t>
            </a:r>
            <a:r>
              <a:rPr lang="en-US" sz="1800" dirty="0">
                <a:solidFill>
                  <a:srgbClr val="002060"/>
                </a:solidFill>
              </a:rPr>
              <a:t>delivering to FAIR facility, </a:t>
            </a:r>
            <a:r>
              <a:rPr lang="en-US" sz="1800" dirty="0" smtClean="0">
                <a:solidFill>
                  <a:srgbClr val="002060"/>
                </a:solidFill>
              </a:rPr>
              <a:t>SAT, </a:t>
            </a:r>
            <a:r>
              <a:rPr lang="en-US" sz="1800" dirty="0">
                <a:solidFill>
                  <a:srgbClr val="002060"/>
                </a:solidFill>
              </a:rPr>
              <a:t>pre-installation </a:t>
            </a:r>
            <a:r>
              <a:rPr lang="en-US" sz="1800" dirty="0" smtClean="0">
                <a:solidFill>
                  <a:srgbClr val="002060"/>
                </a:solidFill>
              </a:rPr>
              <a:t>assembling. </a:t>
            </a:r>
            <a:r>
              <a:rPr lang="en-US" sz="1800" b="1" dirty="0" smtClean="0">
                <a:solidFill>
                  <a:srgbClr val="002060"/>
                </a:solidFill>
              </a:rPr>
              <a:t>Approximately 3 BPMs every 3 month.</a:t>
            </a:r>
            <a:endParaRPr lang="ru-RU" sz="1800" b="1" dirty="0">
              <a:solidFill>
                <a:srgbClr val="002060"/>
              </a:solidFill>
            </a:endParaRPr>
          </a:p>
          <a:p>
            <a:pPr lvl="0"/>
            <a:endParaRPr lang="en-US" sz="1800" dirty="0" smtClean="0">
              <a:solidFill>
                <a:srgbClr val="002060"/>
              </a:solidFill>
            </a:endParaRPr>
          </a:p>
          <a:p>
            <a:pPr lvl="0"/>
            <a:r>
              <a:rPr lang="en-US" sz="1800" smtClean="0">
                <a:solidFill>
                  <a:srgbClr val="002060"/>
                </a:solidFill>
              </a:rPr>
              <a:t>December 2022 </a:t>
            </a:r>
            <a:r>
              <a:rPr lang="en-US" sz="1800" dirty="0">
                <a:solidFill>
                  <a:srgbClr val="002060"/>
                </a:solidFill>
              </a:rPr>
              <a:t>– </a:t>
            </a:r>
            <a:r>
              <a:rPr lang="en-US" sz="1800" dirty="0" smtClean="0">
                <a:solidFill>
                  <a:srgbClr val="002060"/>
                </a:solidFill>
              </a:rPr>
              <a:t>February 2023</a:t>
            </a:r>
            <a:r>
              <a:rPr lang="en-US" sz="1800" dirty="0">
                <a:solidFill>
                  <a:srgbClr val="002060"/>
                </a:solidFill>
              </a:rPr>
              <a:t>: final installation in CR tunnel  </a:t>
            </a:r>
            <a:r>
              <a:rPr lang="en-US" sz="1800" b="1" dirty="0">
                <a:solidFill>
                  <a:srgbClr val="002060"/>
                </a:solidFill>
              </a:rPr>
              <a:t>[All series M10 – January 2023]</a:t>
            </a:r>
            <a:endParaRPr lang="ru-RU" sz="1800" dirty="0">
              <a:solidFill>
                <a:srgbClr val="002060"/>
              </a:solidFill>
            </a:endParaRPr>
          </a:p>
          <a:p>
            <a:pPr marL="0" indent="0">
              <a:buNone/>
            </a:pPr>
            <a:endParaRPr lang="ru-RU" sz="1800" dirty="0">
              <a:solidFill>
                <a:srgbClr val="002060"/>
              </a:solidFill>
            </a:endParaRPr>
          </a:p>
        </p:txBody>
      </p:sp>
    </p:spTree>
    <p:extLst>
      <p:ext uri="{BB962C8B-B14F-4D97-AF65-F5344CB8AC3E}">
        <p14:creationId xmlns:p14="http://schemas.microsoft.com/office/powerpoint/2010/main" val="26725249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Summary</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23</a:t>
            </a:fld>
            <a:endParaRPr lang="ru-RU" dirty="0"/>
          </a:p>
        </p:txBody>
      </p:sp>
      <p:sp>
        <p:nvSpPr>
          <p:cNvPr id="6" name="TextBox 5"/>
          <p:cNvSpPr txBox="1"/>
          <p:nvPr/>
        </p:nvSpPr>
        <p:spPr>
          <a:xfrm>
            <a:off x="467545" y="1039471"/>
            <a:ext cx="8282008"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2060"/>
                </a:solidFill>
              </a:rPr>
              <a:t>Quality plan is prepared and uploaded to EDMS</a:t>
            </a:r>
            <a:r>
              <a:rPr lang="en-US" sz="2000" dirty="0">
                <a:solidFill>
                  <a:srgbClr val="002060"/>
                </a:solidFill>
              </a:rPr>
              <a:t> – </a:t>
            </a:r>
            <a:r>
              <a:rPr lang="en-US" sz="2000" dirty="0" smtClean="0">
                <a:solidFill>
                  <a:srgbClr val="002060"/>
                </a:solidFill>
              </a:rPr>
              <a:t>Q4-2019</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Risk Analysis is prepared and uploaded to EDMS</a:t>
            </a:r>
            <a:r>
              <a:rPr lang="en-US" sz="2000" dirty="0">
                <a:solidFill>
                  <a:srgbClr val="002060"/>
                </a:solidFill>
              </a:rPr>
              <a:t> – </a:t>
            </a:r>
            <a:r>
              <a:rPr lang="en-US" sz="2000" dirty="0" smtClean="0">
                <a:solidFill>
                  <a:srgbClr val="002060"/>
                </a:solidFill>
              </a:rPr>
              <a:t>Q4-2019</a:t>
            </a: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2060"/>
                </a:solidFill>
              </a:rPr>
              <a:t>3D models is ready and uploaded to EDMS (2D drawings in EW)</a:t>
            </a:r>
            <a:r>
              <a:rPr lang="en-US" sz="2000" dirty="0">
                <a:solidFill>
                  <a:srgbClr val="002060"/>
                </a:solidFill>
              </a:rPr>
              <a:t> – </a:t>
            </a:r>
            <a:r>
              <a:rPr lang="en-US" sz="2000" dirty="0" smtClean="0">
                <a:solidFill>
                  <a:srgbClr val="002060"/>
                </a:solidFill>
              </a:rPr>
              <a:t>Q4-2019</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smtClean="0">
                <a:solidFill>
                  <a:srgbClr val="002060"/>
                </a:solidFill>
              </a:rPr>
              <a:t>Conceptual description is uploaded to EDMS</a:t>
            </a:r>
            <a:r>
              <a:rPr lang="en-US" sz="2000" dirty="0">
                <a:solidFill>
                  <a:srgbClr val="002060"/>
                </a:solidFill>
              </a:rPr>
              <a:t> – </a:t>
            </a:r>
            <a:r>
              <a:rPr lang="en-US" sz="2000" dirty="0" smtClean="0">
                <a:solidFill>
                  <a:srgbClr val="002060"/>
                </a:solidFill>
              </a:rPr>
              <a:t>Q4-2019</a:t>
            </a: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smtClean="0">
                <a:solidFill>
                  <a:srgbClr val="002060"/>
                </a:solidFill>
              </a:rPr>
              <a:t>Production chart and main milestones corrected and presented</a:t>
            </a:r>
            <a:r>
              <a:rPr lang="en-US" sz="2000" dirty="0">
                <a:solidFill>
                  <a:srgbClr val="002060"/>
                </a:solidFill>
              </a:rPr>
              <a:t> – </a:t>
            </a:r>
            <a:r>
              <a:rPr lang="en-US" sz="2000" dirty="0" smtClean="0">
                <a:solidFill>
                  <a:srgbClr val="002060"/>
                </a:solidFill>
              </a:rPr>
              <a:t>Q4-2019</a:t>
            </a:r>
            <a:endParaRPr lang="en-US" sz="2000" dirty="0">
              <a:solidFill>
                <a:srgbClr val="002060"/>
              </a:solidFill>
            </a:endParaRPr>
          </a:p>
          <a:p>
            <a:pPr marL="285750" indent="-285750">
              <a:buFont typeface="Arial" panose="020B0604020202020204" pitchFamily="34" charset="0"/>
              <a:buChar char="•"/>
            </a:pPr>
            <a:endParaRPr lang="en-US" sz="2000" dirty="0" smtClean="0">
              <a:solidFill>
                <a:srgbClr val="002060"/>
              </a:solidFill>
            </a:endParaRPr>
          </a:p>
          <a:p>
            <a:pPr marL="285750" indent="-285750">
              <a:buFont typeface="Arial" panose="020B0604020202020204" pitchFamily="34" charset="0"/>
              <a:buChar char="•"/>
            </a:pPr>
            <a:r>
              <a:rPr lang="en-US" sz="2000" dirty="0" smtClean="0">
                <a:solidFill>
                  <a:srgbClr val="00AA00"/>
                </a:solidFill>
              </a:rPr>
              <a:t>Prototype production is started (material procurement as well) – Q4-2018</a:t>
            </a:r>
          </a:p>
          <a:p>
            <a:pPr marL="285750" indent="-285750">
              <a:buFont typeface="Arial" panose="020B0604020202020204" pitchFamily="34" charset="0"/>
              <a:buChar char="•"/>
            </a:pPr>
            <a:endParaRPr lang="en-US" sz="2000" dirty="0">
              <a:solidFill>
                <a:srgbClr val="00AA00"/>
              </a:solidFill>
            </a:endParaRPr>
          </a:p>
          <a:p>
            <a:pPr marL="285750" indent="-285750">
              <a:buFont typeface="Arial" panose="020B0604020202020204" pitchFamily="34" charset="0"/>
              <a:buChar char="•"/>
            </a:pPr>
            <a:r>
              <a:rPr lang="en-US" sz="2000" dirty="0" smtClean="0">
                <a:solidFill>
                  <a:srgbClr val="00AA00"/>
                </a:solidFill>
              </a:rPr>
              <a:t>CDR review for BPM passed (approved with deficiencies) – Q2-2019</a:t>
            </a:r>
          </a:p>
          <a:p>
            <a:pPr marL="285750" indent="-285750">
              <a:buFont typeface="Arial" panose="020B0604020202020204" pitchFamily="34" charset="0"/>
              <a:buChar char="•"/>
            </a:pPr>
            <a:endParaRPr lang="en-US" sz="2000" dirty="0">
              <a:solidFill>
                <a:srgbClr val="00AA00"/>
              </a:solidFill>
            </a:endParaRPr>
          </a:p>
          <a:p>
            <a:pPr marL="285750" indent="-285750">
              <a:buFont typeface="Arial" panose="020B0604020202020204" pitchFamily="34" charset="0"/>
              <a:buChar char="•"/>
            </a:pPr>
            <a:r>
              <a:rPr lang="en-US" sz="2000" dirty="0" smtClean="0">
                <a:solidFill>
                  <a:srgbClr val="00AA00"/>
                </a:solidFill>
              </a:rPr>
              <a:t>CDR review for Analog amplifiers passed (approved) – Q3-2019</a:t>
            </a:r>
            <a:endParaRPr lang="en-US" sz="2000" dirty="0" smtClean="0">
              <a:solidFill>
                <a:srgbClr val="002060"/>
              </a:solidFill>
            </a:endParaRPr>
          </a:p>
          <a:p>
            <a:pPr marL="285750" indent="-285750">
              <a:buFont typeface="Arial" panose="020B0604020202020204" pitchFamily="34" charset="0"/>
              <a:buChar char="•"/>
            </a:pPr>
            <a:endParaRPr lang="en-US" sz="2000" dirty="0">
              <a:solidFill>
                <a:srgbClr val="002060"/>
              </a:solidFill>
            </a:endParaRPr>
          </a:p>
          <a:p>
            <a:pPr marL="285750" indent="-285750">
              <a:buFont typeface="Arial" panose="020B0604020202020204" pitchFamily="34" charset="0"/>
              <a:buChar char="•"/>
            </a:pPr>
            <a:r>
              <a:rPr lang="en-US" sz="2000" dirty="0" smtClean="0">
                <a:solidFill>
                  <a:srgbClr val="FF0000"/>
                </a:solidFill>
              </a:rPr>
              <a:t>FDR review procedure started for BPM – Q4-2019</a:t>
            </a:r>
            <a:endParaRPr lang="ru-RU" sz="2000" dirty="0">
              <a:solidFill>
                <a:srgbClr val="FF0000"/>
              </a:solidFill>
            </a:endParaRPr>
          </a:p>
        </p:txBody>
      </p:sp>
    </p:spTree>
    <p:extLst>
      <p:ext uri="{BB962C8B-B14F-4D97-AF65-F5344CB8AC3E}">
        <p14:creationId xmlns:p14="http://schemas.microsoft.com/office/powerpoint/2010/main" val="6460444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 name="TextShape 1"/>
          <p:cNvSpPr txBox="1"/>
          <p:nvPr/>
        </p:nvSpPr>
        <p:spPr>
          <a:xfrm>
            <a:off x="428760" y="142920"/>
            <a:ext cx="8229240" cy="570960"/>
          </a:xfrm>
          <a:prstGeom prst="rect">
            <a:avLst/>
          </a:prstGeom>
          <a:solidFill>
            <a:srgbClr val="FFFFCC"/>
          </a:solidFill>
          <a:ln>
            <a:noFill/>
          </a:ln>
        </p:spPr>
        <p:txBody>
          <a:bodyPr anchor="ctr"/>
          <a:lstStyle/>
          <a:p>
            <a:pPr algn="ctr">
              <a:lnSpc>
                <a:spcPct val="100000"/>
              </a:lnSpc>
            </a:pPr>
            <a:r>
              <a:rPr lang="ru-RU" sz="3200" b="1" strike="noStrike" spc="-1">
                <a:solidFill>
                  <a:srgbClr val="C00000"/>
                </a:solidFill>
                <a:uFill>
                  <a:solidFill>
                    <a:srgbClr val="FFFFFF"/>
                  </a:solidFill>
                </a:uFill>
                <a:latin typeface="Courier New"/>
              </a:rPr>
              <a:t>Questions</a:t>
            </a:r>
            <a:endParaRPr lang="ru-RU" sz="4000" b="0" strike="noStrike" spc="-1">
              <a:solidFill>
                <a:srgbClr val="000000"/>
              </a:solidFill>
              <a:uFill>
                <a:solidFill>
                  <a:srgbClr val="FFFFFF"/>
                </a:solidFill>
              </a:uFill>
              <a:latin typeface="Arial"/>
            </a:endParaRPr>
          </a:p>
        </p:txBody>
      </p:sp>
      <p:sp>
        <p:nvSpPr>
          <p:cNvPr id="141" name="TextShape 2"/>
          <p:cNvSpPr txBox="1"/>
          <p:nvPr/>
        </p:nvSpPr>
        <p:spPr>
          <a:xfrm>
            <a:off x="8358120" y="6429240"/>
            <a:ext cx="642600" cy="291600"/>
          </a:xfrm>
          <a:prstGeom prst="rect">
            <a:avLst/>
          </a:prstGeom>
          <a:noFill/>
          <a:ln>
            <a:noFill/>
          </a:ln>
        </p:spPr>
        <p:txBody>
          <a:bodyPr anchor="ctr"/>
          <a:lstStyle/>
          <a:p>
            <a:pPr algn="r">
              <a:lnSpc>
                <a:spcPct val="100000"/>
              </a:lnSpc>
            </a:pPr>
            <a:fld id="{9BDAA707-E12C-4A4E-A697-287851E13D21}" type="slidenum">
              <a:rPr lang="ru-RU" sz="1200" b="0" strike="noStrike" spc="-1">
                <a:solidFill>
                  <a:srgbClr val="8B8B8B"/>
                </a:solidFill>
                <a:uFill>
                  <a:solidFill>
                    <a:srgbClr val="FFFFFF"/>
                  </a:solidFill>
                </a:uFill>
                <a:latin typeface="Calibri"/>
              </a:rPr>
              <a:t>24</a:t>
            </a:fld>
            <a:endParaRPr lang="ru-RU" sz="1400" b="0" strike="noStrike" spc="-1">
              <a:solidFill>
                <a:srgbClr val="000000"/>
              </a:solidFill>
              <a:uFill>
                <a:solidFill>
                  <a:srgbClr val="FFFFFF"/>
                </a:solidFill>
              </a:uFill>
              <a:latin typeface="Times New Roman"/>
            </a:endParaRPr>
          </a:p>
        </p:txBody>
      </p:sp>
      <p:pic>
        <p:nvPicPr>
          <p:cNvPr id="142" name="Рисунок 4"/>
          <p:cNvPicPr/>
          <p:nvPr/>
        </p:nvPicPr>
        <p:blipFill>
          <a:blip r:embed="rId2"/>
          <a:stretch/>
        </p:blipFill>
        <p:spPr>
          <a:xfrm>
            <a:off x="1651320" y="764640"/>
            <a:ext cx="5841000" cy="5942520"/>
          </a:xfrm>
          <a:prstGeom prst="rect">
            <a:avLst/>
          </a:prstGeom>
          <a:ln>
            <a:noFill/>
          </a:ln>
        </p:spPr>
      </p:pic>
    </p:spTree>
    <p:extLst>
      <p:ext uri="{BB962C8B-B14F-4D97-AF65-F5344CB8AC3E}">
        <p14:creationId xmlns:p14="http://schemas.microsoft.com/office/powerpoint/2010/main" val="90891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 FDR Contents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3</a:t>
            </a:fld>
            <a:endParaRPr lang="ru-RU" dirty="0"/>
          </a:p>
        </p:txBody>
      </p:sp>
      <p:sp>
        <p:nvSpPr>
          <p:cNvPr id="8" name="Content Placeholder 2"/>
          <p:cNvSpPr>
            <a:spLocks noGrp="1"/>
          </p:cNvSpPr>
          <p:nvPr/>
        </p:nvSpPr>
        <p:spPr>
          <a:xfrm>
            <a:off x="285750" y="1186054"/>
            <a:ext cx="8572500" cy="3876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Today we will discuss only Beam Position Monitor itself, containing:</a:t>
            </a:r>
          </a:p>
          <a:p>
            <a:r>
              <a:rPr lang="en-US" sz="1800" i="1" dirty="0" smtClean="0">
                <a:solidFill>
                  <a:srgbClr val="00AA00"/>
                </a:solidFill>
              </a:rPr>
              <a:t>Electrodes with chassis</a:t>
            </a:r>
          </a:p>
          <a:p>
            <a:r>
              <a:rPr lang="en-US" sz="1800" i="1" dirty="0" smtClean="0">
                <a:solidFill>
                  <a:srgbClr val="00AA00"/>
                </a:solidFill>
              </a:rPr>
              <a:t>Vacuum chamber</a:t>
            </a:r>
          </a:p>
          <a:p>
            <a:r>
              <a:rPr lang="en-US" sz="1800" i="1" dirty="0" smtClean="0">
                <a:solidFill>
                  <a:srgbClr val="00AA00"/>
                </a:solidFill>
              </a:rPr>
              <a:t>Stand support</a:t>
            </a:r>
          </a:p>
          <a:p>
            <a:r>
              <a:rPr lang="en-US" sz="1800" i="1" dirty="0" smtClean="0">
                <a:solidFill>
                  <a:srgbClr val="FF0000"/>
                </a:solidFill>
              </a:rPr>
              <a:t>No analog electronics</a:t>
            </a:r>
            <a:r>
              <a:rPr lang="en-US" sz="1800" i="1" dirty="0" smtClean="0">
                <a:solidFill>
                  <a:schemeClr val="tx2"/>
                </a:solidFill>
              </a:rPr>
              <a:t> </a:t>
            </a:r>
            <a:r>
              <a:rPr lang="en-US" sz="1800" i="1" dirty="0" smtClean="0">
                <a:solidFill>
                  <a:srgbClr val="00AA00"/>
                </a:solidFill>
              </a:rPr>
              <a:t>(will be reviewed later, CDR passed and approved, see EDMS container =&gt; </a:t>
            </a:r>
            <a:r>
              <a:rPr lang="en-US" sz="1800" u="sng" dirty="0">
                <a:hlinkClick r:id="rId3"/>
              </a:rPr>
              <a:t>https://</a:t>
            </a:r>
            <a:r>
              <a:rPr lang="en-US" sz="1800" u="sng" dirty="0" smtClean="0">
                <a:hlinkClick r:id="rId3"/>
              </a:rPr>
              <a:t>edms.cern.ch/document/2254799/1</a:t>
            </a:r>
            <a:r>
              <a:rPr lang="en-US" sz="1800" i="1" dirty="0" smtClean="0">
                <a:solidFill>
                  <a:srgbClr val="00AA00"/>
                </a:solidFill>
              </a:rPr>
              <a:t>, released </a:t>
            </a:r>
            <a:r>
              <a:rPr lang="ru-RU" sz="1800" i="1" dirty="0">
                <a:solidFill>
                  <a:srgbClr val="00AA00"/>
                </a:solidFill>
              </a:rPr>
              <a:t>2019-10-22</a:t>
            </a:r>
            <a:r>
              <a:rPr lang="en-US" sz="1800" i="1" dirty="0" smtClean="0">
                <a:solidFill>
                  <a:srgbClr val="00AA00"/>
                </a:solidFill>
              </a:rPr>
              <a:t>)</a:t>
            </a:r>
          </a:p>
          <a:p>
            <a:r>
              <a:rPr lang="en-US" sz="1800" dirty="0" smtClean="0">
                <a:solidFill>
                  <a:srgbClr val="00AA00"/>
                </a:solidFill>
              </a:rPr>
              <a:t>QA questions: Risk </a:t>
            </a:r>
            <a:r>
              <a:rPr lang="en-US" sz="1800" dirty="0" err="1" smtClean="0">
                <a:solidFill>
                  <a:srgbClr val="00AA00"/>
                </a:solidFill>
              </a:rPr>
              <a:t>Analisys</a:t>
            </a:r>
            <a:r>
              <a:rPr lang="en-US" sz="1800" dirty="0" smtClean="0">
                <a:solidFill>
                  <a:srgbClr val="00AA00"/>
                </a:solidFill>
              </a:rPr>
              <a:t>, Manufacturing</a:t>
            </a:r>
          </a:p>
          <a:p>
            <a:r>
              <a:rPr lang="en-US" sz="1800" dirty="0" smtClean="0">
                <a:solidFill>
                  <a:srgbClr val="00AA00"/>
                </a:solidFill>
              </a:rPr>
              <a:t>Documentation</a:t>
            </a:r>
          </a:p>
          <a:p>
            <a:r>
              <a:rPr lang="en-US" sz="1800" dirty="0" smtClean="0">
                <a:solidFill>
                  <a:srgbClr val="00AA00"/>
                </a:solidFill>
              </a:rPr>
              <a:t>3D models and 2D drawings</a:t>
            </a:r>
          </a:p>
          <a:p>
            <a:r>
              <a:rPr lang="en-US" sz="1800" dirty="0" smtClean="0">
                <a:solidFill>
                  <a:srgbClr val="00AA00"/>
                </a:solidFill>
              </a:rPr>
              <a:t>Further communications</a:t>
            </a:r>
          </a:p>
          <a:p>
            <a:endParaRPr lang="en-US" sz="1800" dirty="0" smtClean="0">
              <a:solidFill>
                <a:srgbClr val="00AA00"/>
              </a:solidFill>
            </a:endParaRPr>
          </a:p>
          <a:p>
            <a:pPr marL="0" indent="0">
              <a:buNone/>
            </a:pPr>
            <a:endParaRPr lang="en-US" sz="1800" i="1" dirty="0">
              <a:solidFill>
                <a:srgbClr val="00AA00"/>
              </a:solidFill>
            </a:endParaRPr>
          </a:p>
        </p:txBody>
      </p:sp>
    </p:spTree>
    <p:extLst>
      <p:ext uri="{BB962C8B-B14F-4D97-AF65-F5344CB8AC3E}">
        <p14:creationId xmlns:p14="http://schemas.microsoft.com/office/powerpoint/2010/main" val="37331448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 Documentations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4</a:t>
            </a:fld>
            <a:endParaRPr lang="ru-RU" dirty="0"/>
          </a:p>
        </p:txBody>
      </p:sp>
      <p:sp>
        <p:nvSpPr>
          <p:cNvPr id="8" name="Content Placeholder 2"/>
          <p:cNvSpPr>
            <a:spLocks noGrp="1"/>
          </p:cNvSpPr>
          <p:nvPr/>
        </p:nvSpPr>
        <p:spPr>
          <a:xfrm>
            <a:off x="285750" y="747708"/>
            <a:ext cx="8572500" cy="533258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solidFill>
                <a:schemeClr val="tx2"/>
              </a:solidFill>
            </a:endParaRPr>
          </a:p>
          <a:p>
            <a:pPr fontAlgn="ctr">
              <a:lnSpc>
                <a:spcPct val="120000"/>
              </a:lnSpc>
              <a:spcBef>
                <a:spcPts val="0"/>
              </a:spcBef>
            </a:pPr>
            <a:r>
              <a:rPr lang="en-US" sz="1800" dirty="0"/>
              <a:t>The Detailed Specification is outlined in </a:t>
            </a:r>
            <a:r>
              <a:rPr lang="en-US" sz="1800" dirty="0" smtClean="0"/>
              <a:t>EDMS</a:t>
            </a:r>
          </a:p>
          <a:p>
            <a:pPr fontAlgn="ctr">
              <a:lnSpc>
                <a:spcPct val="120000"/>
              </a:lnSpc>
              <a:spcBef>
                <a:spcPts val="0"/>
              </a:spcBef>
            </a:pPr>
            <a:r>
              <a:rPr lang="en-US" sz="1600" u="sng" dirty="0">
                <a:hlinkClick r:id="rId3"/>
              </a:rPr>
              <a:t>https://</a:t>
            </a:r>
            <a:r>
              <a:rPr lang="en-US" sz="1600" u="sng" dirty="0" smtClean="0">
                <a:hlinkClick r:id="rId3"/>
              </a:rPr>
              <a:t>edms.cern.ch/document/1562811/2.3.1</a:t>
            </a:r>
            <a:endParaRPr lang="en-US" sz="1600" u="sng" dirty="0" smtClean="0"/>
          </a:p>
          <a:p>
            <a:pPr fontAlgn="ctr">
              <a:lnSpc>
                <a:spcPct val="120000"/>
              </a:lnSpc>
              <a:spcBef>
                <a:spcPts val="0"/>
              </a:spcBef>
            </a:pPr>
            <a:endParaRPr lang="en-US" sz="1800" dirty="0" smtClean="0"/>
          </a:p>
          <a:p>
            <a:pPr fontAlgn="ctr">
              <a:lnSpc>
                <a:spcPct val="120000"/>
              </a:lnSpc>
              <a:spcBef>
                <a:spcPts val="0"/>
              </a:spcBef>
            </a:pPr>
            <a:endParaRPr lang="en-US" sz="1800" dirty="0" smtClean="0"/>
          </a:p>
          <a:p>
            <a:pPr fontAlgn="ctr">
              <a:lnSpc>
                <a:spcPct val="120000"/>
              </a:lnSpc>
              <a:spcBef>
                <a:spcPts val="0"/>
              </a:spcBef>
            </a:pPr>
            <a:r>
              <a:rPr lang="en-US" sz="1800" dirty="0" err="1"/>
              <a:t>CR_Pickup</a:t>
            </a:r>
            <a:r>
              <a:rPr lang="en-US" sz="1800" dirty="0"/>
              <a:t> </a:t>
            </a:r>
            <a:r>
              <a:rPr lang="en-US" sz="1800" dirty="0" smtClean="0"/>
              <a:t>Type-1, AID:0002479</a:t>
            </a:r>
            <a:endParaRPr lang="en-US" sz="1800" dirty="0"/>
          </a:p>
          <a:p>
            <a:pPr fontAlgn="ctr">
              <a:lnSpc>
                <a:spcPct val="120000"/>
              </a:lnSpc>
              <a:spcBef>
                <a:spcPts val="0"/>
              </a:spcBef>
            </a:pPr>
            <a:r>
              <a:rPr lang="en-US" sz="1800" dirty="0" smtClean="0"/>
              <a:t>Mechanics </a:t>
            </a:r>
            <a:r>
              <a:rPr lang="en-US" sz="1800" dirty="0"/>
              <a:t>- 3D model [AID:0002479</a:t>
            </a:r>
            <a:r>
              <a:rPr lang="en-US" sz="1800" dirty="0" smtClean="0"/>
              <a:t>] =&gt;</a:t>
            </a:r>
            <a:r>
              <a:rPr lang="ru-RU" sz="1800" dirty="0" smtClean="0"/>
              <a:t> </a:t>
            </a:r>
            <a:r>
              <a:rPr lang="en-US" sz="1800" u="sng" dirty="0">
                <a:solidFill>
                  <a:srgbClr val="0606FF"/>
                </a:solidFill>
              </a:rPr>
              <a:t>https://</a:t>
            </a:r>
            <a:r>
              <a:rPr lang="en-US" sz="1800" u="sng" dirty="0" smtClean="0">
                <a:solidFill>
                  <a:srgbClr val="0606FF"/>
                </a:solidFill>
              </a:rPr>
              <a:t>edms.cern.ch/document/2117330/1</a:t>
            </a:r>
            <a:endParaRPr lang="ru-RU" sz="1800" u="sng" dirty="0" smtClean="0">
              <a:solidFill>
                <a:srgbClr val="0606FF"/>
              </a:solidFill>
            </a:endParaRPr>
          </a:p>
          <a:p>
            <a:pPr fontAlgn="ctr">
              <a:lnSpc>
                <a:spcPct val="120000"/>
              </a:lnSpc>
              <a:spcBef>
                <a:spcPts val="0"/>
              </a:spcBef>
            </a:pPr>
            <a:r>
              <a:rPr lang="en-US" sz="1800" dirty="0" smtClean="0"/>
              <a:t>Mechanics </a:t>
            </a:r>
            <a:r>
              <a:rPr lang="en-US" sz="1800" dirty="0"/>
              <a:t>- 2D drawings and BoM [AID:0002479</a:t>
            </a:r>
            <a:r>
              <a:rPr lang="en-US" sz="1800" dirty="0" smtClean="0"/>
              <a:t>] =&gt; </a:t>
            </a:r>
            <a:r>
              <a:rPr lang="en-US" sz="1800" u="sng" dirty="0" smtClean="0">
                <a:solidFill>
                  <a:srgbClr val="0606FF"/>
                </a:solidFill>
              </a:rPr>
              <a:t>https</a:t>
            </a:r>
            <a:r>
              <a:rPr lang="en-US" sz="1800" u="sng" dirty="0">
                <a:solidFill>
                  <a:srgbClr val="0606FF"/>
                </a:solidFill>
              </a:rPr>
              <a:t>://edms.cern.ch/document/2117331/1</a:t>
            </a:r>
          </a:p>
          <a:p>
            <a:pPr fontAlgn="ctr">
              <a:lnSpc>
                <a:spcPct val="120000"/>
              </a:lnSpc>
              <a:spcBef>
                <a:spcPts val="0"/>
              </a:spcBef>
            </a:pPr>
            <a:endParaRPr lang="en-US" sz="1800" dirty="0" smtClean="0"/>
          </a:p>
          <a:p>
            <a:pPr fontAlgn="ctr">
              <a:lnSpc>
                <a:spcPct val="120000"/>
              </a:lnSpc>
              <a:spcBef>
                <a:spcPts val="0"/>
              </a:spcBef>
            </a:pPr>
            <a:r>
              <a:rPr lang="en-US" sz="1800" dirty="0" err="1" smtClean="0"/>
              <a:t>CR_Pickup</a:t>
            </a:r>
            <a:r>
              <a:rPr lang="en-US" sz="1800" dirty="0" smtClean="0"/>
              <a:t> Type-2, AID:0002481</a:t>
            </a:r>
            <a:endParaRPr lang="en-US" sz="1800" dirty="0"/>
          </a:p>
          <a:p>
            <a:pPr fontAlgn="ctr">
              <a:lnSpc>
                <a:spcPct val="120000"/>
              </a:lnSpc>
              <a:spcBef>
                <a:spcPts val="0"/>
              </a:spcBef>
            </a:pPr>
            <a:r>
              <a:rPr lang="en-US" sz="1800" dirty="0" smtClean="0"/>
              <a:t>Mechanics </a:t>
            </a:r>
            <a:r>
              <a:rPr lang="en-US" sz="1800" dirty="0"/>
              <a:t>- 3D model [</a:t>
            </a:r>
            <a:r>
              <a:rPr lang="en-US" sz="1800" dirty="0" smtClean="0"/>
              <a:t>AID:0002481] =&gt; </a:t>
            </a:r>
            <a:r>
              <a:rPr lang="en-US" sz="1800" u="sng" dirty="0" smtClean="0">
                <a:solidFill>
                  <a:srgbClr val="0606FF"/>
                </a:solidFill>
              </a:rPr>
              <a:t>https</a:t>
            </a:r>
            <a:r>
              <a:rPr lang="en-US" sz="1800" u="sng" dirty="0">
                <a:solidFill>
                  <a:srgbClr val="0606FF"/>
                </a:solidFill>
              </a:rPr>
              <a:t>://edms.cern.ch/document/2117398/1</a:t>
            </a:r>
          </a:p>
          <a:p>
            <a:pPr fontAlgn="ctr">
              <a:lnSpc>
                <a:spcPct val="120000"/>
              </a:lnSpc>
              <a:spcBef>
                <a:spcPts val="0"/>
              </a:spcBef>
            </a:pPr>
            <a:r>
              <a:rPr lang="en-US" sz="1800" dirty="0" smtClean="0"/>
              <a:t>Mechanics </a:t>
            </a:r>
            <a:r>
              <a:rPr lang="en-US" sz="1800" dirty="0"/>
              <a:t>- 2D drawings and BoM [</a:t>
            </a:r>
            <a:r>
              <a:rPr lang="en-US" sz="1800" dirty="0" smtClean="0"/>
              <a:t>AID:0002481] =&gt; </a:t>
            </a:r>
            <a:r>
              <a:rPr lang="en-US" sz="1800" u="sng" dirty="0" smtClean="0">
                <a:solidFill>
                  <a:srgbClr val="0606FF"/>
                </a:solidFill>
              </a:rPr>
              <a:t>https</a:t>
            </a:r>
            <a:r>
              <a:rPr lang="en-US" sz="1800" u="sng" dirty="0">
                <a:solidFill>
                  <a:srgbClr val="0606FF"/>
                </a:solidFill>
              </a:rPr>
              <a:t>://edms.cern.ch/document/2117399/1</a:t>
            </a:r>
          </a:p>
          <a:p>
            <a:pPr fontAlgn="ctr">
              <a:lnSpc>
                <a:spcPct val="120000"/>
              </a:lnSpc>
              <a:spcBef>
                <a:spcPts val="0"/>
              </a:spcBef>
            </a:pPr>
            <a:endParaRPr lang="en-US" sz="1800" dirty="0" smtClean="0"/>
          </a:p>
          <a:p>
            <a:pPr fontAlgn="ctr">
              <a:lnSpc>
                <a:spcPct val="120000"/>
              </a:lnSpc>
              <a:spcBef>
                <a:spcPts val="0"/>
              </a:spcBef>
            </a:pPr>
            <a:r>
              <a:rPr lang="en-US" sz="1800" dirty="0" err="1"/>
              <a:t>CR_Pickup</a:t>
            </a:r>
            <a:r>
              <a:rPr lang="en-US" sz="1800" dirty="0"/>
              <a:t> </a:t>
            </a:r>
            <a:r>
              <a:rPr lang="en-US" sz="1800" dirty="0" smtClean="0"/>
              <a:t>Type-3, AID:0002483</a:t>
            </a:r>
            <a:endParaRPr lang="en-US" sz="1800" dirty="0"/>
          </a:p>
          <a:p>
            <a:pPr fontAlgn="ctr">
              <a:lnSpc>
                <a:spcPct val="120000"/>
              </a:lnSpc>
              <a:spcBef>
                <a:spcPts val="0"/>
              </a:spcBef>
            </a:pPr>
            <a:r>
              <a:rPr lang="en-US" sz="1800" dirty="0" smtClean="0"/>
              <a:t>Mechanics </a:t>
            </a:r>
            <a:r>
              <a:rPr lang="en-US" sz="1800" dirty="0"/>
              <a:t>- 3D model [AID:0002483</a:t>
            </a:r>
            <a:r>
              <a:rPr lang="en-US" sz="1800" dirty="0" smtClean="0"/>
              <a:t>] =&gt; </a:t>
            </a:r>
            <a:r>
              <a:rPr lang="en-US" sz="1800" u="sng" dirty="0" smtClean="0">
                <a:solidFill>
                  <a:srgbClr val="0606FF"/>
                </a:solidFill>
              </a:rPr>
              <a:t>https</a:t>
            </a:r>
            <a:r>
              <a:rPr lang="en-US" sz="1800" u="sng" dirty="0">
                <a:solidFill>
                  <a:srgbClr val="0606FF"/>
                </a:solidFill>
              </a:rPr>
              <a:t>://edms.cern.ch/document/2117466/1</a:t>
            </a:r>
          </a:p>
          <a:p>
            <a:pPr fontAlgn="ctr">
              <a:lnSpc>
                <a:spcPct val="120000"/>
              </a:lnSpc>
              <a:spcBef>
                <a:spcPts val="0"/>
              </a:spcBef>
            </a:pPr>
            <a:r>
              <a:rPr lang="en-US" sz="1800" dirty="0" smtClean="0"/>
              <a:t>Mechanics </a:t>
            </a:r>
            <a:r>
              <a:rPr lang="en-US" sz="1800" dirty="0"/>
              <a:t>- 2D drawings and BoM [AID:0002483</a:t>
            </a:r>
            <a:r>
              <a:rPr lang="en-US" sz="1800" dirty="0" smtClean="0"/>
              <a:t>] =&gt; </a:t>
            </a:r>
            <a:r>
              <a:rPr lang="en-US" sz="1800" u="sng" dirty="0" smtClean="0">
                <a:solidFill>
                  <a:srgbClr val="0606FF"/>
                </a:solidFill>
              </a:rPr>
              <a:t>https</a:t>
            </a:r>
            <a:r>
              <a:rPr lang="en-US" sz="1800" u="sng" dirty="0">
                <a:solidFill>
                  <a:srgbClr val="0606FF"/>
                </a:solidFill>
              </a:rPr>
              <a:t>://edms.cern.ch/document/2117467/1</a:t>
            </a:r>
          </a:p>
          <a:p>
            <a:pPr fontAlgn="ctr">
              <a:lnSpc>
                <a:spcPct val="120000"/>
              </a:lnSpc>
              <a:spcBef>
                <a:spcPts val="0"/>
              </a:spcBef>
            </a:pPr>
            <a:endParaRPr lang="en-US" sz="1800" dirty="0"/>
          </a:p>
          <a:p>
            <a:pPr fontAlgn="ctr">
              <a:lnSpc>
                <a:spcPct val="120000"/>
              </a:lnSpc>
              <a:spcBef>
                <a:spcPts val="0"/>
              </a:spcBef>
            </a:pPr>
            <a:r>
              <a:rPr lang="en-US" sz="1800" dirty="0" smtClean="0"/>
              <a:t>Conceptual </a:t>
            </a:r>
            <a:r>
              <a:rPr lang="en-US" sz="1800" dirty="0" smtClean="0"/>
              <a:t>description =&gt; </a:t>
            </a:r>
            <a:r>
              <a:rPr lang="en-US" sz="1800" dirty="0" smtClean="0">
                <a:hlinkClick r:id="rId4"/>
              </a:rPr>
              <a:t>https</a:t>
            </a:r>
            <a:r>
              <a:rPr lang="en-US" sz="1800" dirty="0">
                <a:hlinkClick r:id="rId4"/>
              </a:rPr>
              <a:t>://</a:t>
            </a:r>
            <a:r>
              <a:rPr lang="en-US" sz="1800" dirty="0" smtClean="0">
                <a:hlinkClick r:id="rId4"/>
              </a:rPr>
              <a:t>edms.cern.ch/document/2117315/1</a:t>
            </a:r>
            <a:endParaRPr lang="en-US" sz="1800" dirty="0" smtClean="0"/>
          </a:p>
          <a:p>
            <a:pPr fontAlgn="ctr">
              <a:lnSpc>
                <a:spcPct val="120000"/>
              </a:lnSpc>
              <a:spcBef>
                <a:spcPts val="0"/>
              </a:spcBef>
            </a:pPr>
            <a:r>
              <a:rPr lang="en-US" sz="1800" dirty="0"/>
              <a:t>Quality </a:t>
            </a:r>
            <a:r>
              <a:rPr lang="en-US" sz="1800" dirty="0" smtClean="0"/>
              <a:t>plan =&gt; </a:t>
            </a:r>
            <a:r>
              <a:rPr lang="en-US" sz="1800" dirty="0" smtClean="0">
                <a:hlinkClick r:id="rId5"/>
              </a:rPr>
              <a:t>https</a:t>
            </a:r>
            <a:r>
              <a:rPr lang="en-US" sz="1800" dirty="0">
                <a:hlinkClick r:id="rId5"/>
              </a:rPr>
              <a:t>://</a:t>
            </a:r>
            <a:r>
              <a:rPr lang="en-US" sz="1800" dirty="0" smtClean="0">
                <a:hlinkClick r:id="rId5"/>
              </a:rPr>
              <a:t>edms.cern.ch/document/2117326/1</a:t>
            </a:r>
            <a:endParaRPr lang="en-US" sz="1800" dirty="0" smtClean="0"/>
          </a:p>
          <a:p>
            <a:pPr fontAlgn="ctr">
              <a:lnSpc>
                <a:spcPct val="120000"/>
              </a:lnSpc>
              <a:spcBef>
                <a:spcPts val="0"/>
              </a:spcBef>
            </a:pPr>
            <a:r>
              <a:rPr lang="en-US" sz="1800" dirty="0" smtClean="0"/>
              <a:t>Risk </a:t>
            </a:r>
            <a:r>
              <a:rPr lang="en-US" sz="1800" dirty="0"/>
              <a:t>analysis and hazard </a:t>
            </a:r>
            <a:r>
              <a:rPr lang="en-US" sz="1800" dirty="0"/>
              <a:t>analysis =&gt; </a:t>
            </a:r>
            <a:r>
              <a:rPr lang="en-US" sz="1800" dirty="0">
                <a:hlinkClick r:id="rId6"/>
              </a:rPr>
              <a:t>https://</a:t>
            </a:r>
            <a:r>
              <a:rPr lang="en-US" sz="1800" dirty="0" smtClean="0">
                <a:hlinkClick r:id="rId6"/>
              </a:rPr>
              <a:t>edms.cern.ch/document/2117322/1</a:t>
            </a:r>
            <a:endParaRPr lang="en-US" sz="1800" dirty="0" smtClean="0"/>
          </a:p>
          <a:p>
            <a:pPr fontAlgn="ctr">
              <a:lnSpc>
                <a:spcPct val="120000"/>
              </a:lnSpc>
              <a:spcBef>
                <a:spcPts val="0"/>
              </a:spcBef>
            </a:pPr>
            <a:r>
              <a:rPr lang="en-US" sz="1800" dirty="0" smtClean="0"/>
              <a:t>Installation </a:t>
            </a:r>
            <a:r>
              <a:rPr lang="en-US" sz="1800" dirty="0"/>
              <a:t>and operation manual </a:t>
            </a:r>
            <a:r>
              <a:rPr lang="en-US" sz="1800" dirty="0"/>
              <a:t>=&gt; </a:t>
            </a:r>
            <a:r>
              <a:rPr lang="en-US" sz="1800" dirty="0">
                <a:hlinkClick r:id="rId7"/>
              </a:rPr>
              <a:t>https://</a:t>
            </a:r>
            <a:r>
              <a:rPr lang="en-US" sz="1800" dirty="0" smtClean="0">
                <a:hlinkClick r:id="rId7"/>
              </a:rPr>
              <a:t>edms.cern.ch/document/2117324/1</a:t>
            </a:r>
            <a:endParaRPr lang="ru-RU" sz="1800" dirty="0"/>
          </a:p>
          <a:p>
            <a:pPr>
              <a:lnSpc>
                <a:spcPct val="120000"/>
              </a:lnSpc>
              <a:spcBef>
                <a:spcPts val="0"/>
              </a:spcBef>
            </a:pPr>
            <a:r>
              <a:rPr lang="en-US" sz="1800" dirty="0"/>
              <a:t>Also the corresponding sets of documents have been uploaded for the following assigned AIDs</a:t>
            </a:r>
          </a:p>
          <a:p>
            <a:pPr>
              <a:lnSpc>
                <a:spcPct val="120000"/>
              </a:lnSpc>
              <a:spcBef>
                <a:spcPts val="0"/>
              </a:spcBef>
            </a:pPr>
            <a:r>
              <a:rPr lang="en-US" sz="1800" i="1" dirty="0" err="1">
                <a:solidFill>
                  <a:srgbClr val="00B050"/>
                </a:solidFill>
              </a:rPr>
              <a:t>CR_Pickup</a:t>
            </a:r>
            <a:r>
              <a:rPr lang="en-US" sz="1800" i="1" dirty="0">
                <a:solidFill>
                  <a:srgbClr val="00B050"/>
                </a:solidFill>
              </a:rPr>
              <a:t> Type-2 (AID:0002481); </a:t>
            </a:r>
          </a:p>
          <a:p>
            <a:pPr>
              <a:lnSpc>
                <a:spcPct val="120000"/>
              </a:lnSpc>
              <a:spcBef>
                <a:spcPts val="0"/>
              </a:spcBef>
            </a:pPr>
            <a:r>
              <a:rPr lang="en-US" sz="1800" i="1" dirty="0" err="1">
                <a:solidFill>
                  <a:srgbClr val="00B050"/>
                </a:solidFill>
              </a:rPr>
              <a:t>CR_Pickup</a:t>
            </a:r>
            <a:r>
              <a:rPr lang="en-US" sz="1800" i="1" dirty="0">
                <a:solidFill>
                  <a:srgbClr val="00B050"/>
                </a:solidFill>
              </a:rPr>
              <a:t> Type-3 (AID:0002483); </a:t>
            </a:r>
          </a:p>
          <a:p>
            <a:pPr>
              <a:lnSpc>
                <a:spcPct val="120000"/>
              </a:lnSpc>
              <a:spcBef>
                <a:spcPts val="0"/>
              </a:spcBef>
            </a:pPr>
            <a:r>
              <a:rPr lang="en-US" sz="1800" i="1" dirty="0" err="1">
                <a:solidFill>
                  <a:srgbClr val="00B050"/>
                </a:solidFill>
              </a:rPr>
              <a:t>CR_Pickup</a:t>
            </a:r>
            <a:r>
              <a:rPr lang="en-US" sz="1800" i="1" dirty="0">
                <a:solidFill>
                  <a:srgbClr val="00B050"/>
                </a:solidFill>
              </a:rPr>
              <a:t>, Vacuum Chamber, </a:t>
            </a:r>
            <a:r>
              <a:rPr lang="en-US" sz="1800" i="1" dirty="0" err="1">
                <a:solidFill>
                  <a:srgbClr val="00B050"/>
                </a:solidFill>
              </a:rPr>
              <a:t>Mechanics_for</a:t>
            </a:r>
            <a:r>
              <a:rPr lang="en-US" sz="1800" i="1" dirty="0">
                <a:solidFill>
                  <a:srgbClr val="00B050"/>
                </a:solidFill>
              </a:rPr>
              <a:t> </a:t>
            </a:r>
            <a:r>
              <a:rPr lang="en-US" sz="1800" i="1" dirty="0" err="1">
                <a:solidFill>
                  <a:srgbClr val="00B050"/>
                </a:solidFill>
              </a:rPr>
              <a:t>CR_Pickup</a:t>
            </a:r>
            <a:r>
              <a:rPr lang="en-US" sz="1800" i="1" dirty="0">
                <a:solidFill>
                  <a:srgbClr val="00B050"/>
                </a:solidFill>
              </a:rPr>
              <a:t> Type-1 (AID:0002480); </a:t>
            </a:r>
          </a:p>
          <a:p>
            <a:pPr>
              <a:lnSpc>
                <a:spcPct val="120000"/>
              </a:lnSpc>
              <a:spcBef>
                <a:spcPts val="0"/>
              </a:spcBef>
            </a:pPr>
            <a:r>
              <a:rPr lang="en-US" sz="1800" i="1" dirty="0" err="1">
                <a:solidFill>
                  <a:srgbClr val="00B050"/>
                </a:solidFill>
              </a:rPr>
              <a:t>CR_Pickup</a:t>
            </a:r>
            <a:r>
              <a:rPr lang="en-US" sz="1800" i="1" dirty="0">
                <a:solidFill>
                  <a:srgbClr val="00B050"/>
                </a:solidFill>
              </a:rPr>
              <a:t>, Vacuum Chamber, </a:t>
            </a:r>
            <a:r>
              <a:rPr lang="en-US" sz="1800" i="1" dirty="0" err="1">
                <a:solidFill>
                  <a:srgbClr val="00B050"/>
                </a:solidFill>
              </a:rPr>
              <a:t>Mechanics_for</a:t>
            </a:r>
            <a:r>
              <a:rPr lang="en-US" sz="1800" i="1" dirty="0">
                <a:solidFill>
                  <a:srgbClr val="00B050"/>
                </a:solidFill>
              </a:rPr>
              <a:t> </a:t>
            </a:r>
            <a:r>
              <a:rPr lang="en-US" sz="1800" i="1" dirty="0" err="1">
                <a:solidFill>
                  <a:srgbClr val="00B050"/>
                </a:solidFill>
              </a:rPr>
              <a:t>CR_Pickup</a:t>
            </a:r>
            <a:r>
              <a:rPr lang="en-US" sz="1800" i="1" dirty="0">
                <a:solidFill>
                  <a:srgbClr val="00B050"/>
                </a:solidFill>
              </a:rPr>
              <a:t> Type-2 (AID:0002482); </a:t>
            </a:r>
          </a:p>
          <a:p>
            <a:pPr>
              <a:lnSpc>
                <a:spcPct val="120000"/>
              </a:lnSpc>
              <a:spcBef>
                <a:spcPts val="0"/>
              </a:spcBef>
            </a:pPr>
            <a:r>
              <a:rPr lang="en-US" sz="1800" i="1" dirty="0" err="1">
                <a:solidFill>
                  <a:srgbClr val="00B050"/>
                </a:solidFill>
              </a:rPr>
              <a:t>CR_Pickup</a:t>
            </a:r>
            <a:r>
              <a:rPr lang="en-US" sz="1800" i="1" dirty="0">
                <a:solidFill>
                  <a:srgbClr val="00B050"/>
                </a:solidFill>
              </a:rPr>
              <a:t>, Vacuum Chamber, </a:t>
            </a:r>
            <a:r>
              <a:rPr lang="en-US" sz="1800" i="1" dirty="0" err="1">
                <a:solidFill>
                  <a:srgbClr val="00B050"/>
                </a:solidFill>
              </a:rPr>
              <a:t>Mechanics_for</a:t>
            </a:r>
            <a:r>
              <a:rPr lang="en-US" sz="1800" i="1" dirty="0">
                <a:solidFill>
                  <a:srgbClr val="00B050"/>
                </a:solidFill>
              </a:rPr>
              <a:t> </a:t>
            </a:r>
            <a:r>
              <a:rPr lang="en-US" sz="1800" i="1" dirty="0" err="1">
                <a:solidFill>
                  <a:srgbClr val="00B050"/>
                </a:solidFill>
              </a:rPr>
              <a:t>CR_Pickup</a:t>
            </a:r>
            <a:r>
              <a:rPr lang="en-US" sz="1800" i="1" dirty="0">
                <a:solidFill>
                  <a:srgbClr val="00B050"/>
                </a:solidFill>
              </a:rPr>
              <a:t> Type-3 (AID:0002484); </a:t>
            </a:r>
          </a:p>
          <a:p>
            <a:pPr>
              <a:lnSpc>
                <a:spcPct val="120000"/>
              </a:lnSpc>
              <a:spcBef>
                <a:spcPts val="0"/>
              </a:spcBef>
            </a:pPr>
            <a:r>
              <a:rPr lang="en-US" sz="1800" i="1" dirty="0" err="1">
                <a:solidFill>
                  <a:srgbClr val="00B050"/>
                </a:solidFill>
              </a:rPr>
              <a:t>CR_Pre</a:t>
            </a:r>
            <a:r>
              <a:rPr lang="en-US" sz="1800" i="1" dirty="0">
                <a:solidFill>
                  <a:srgbClr val="00B050"/>
                </a:solidFill>
              </a:rPr>
              <a:t>-amp (AID:0002485</a:t>
            </a:r>
            <a:r>
              <a:rPr lang="en-US" sz="1800" i="1" dirty="0" smtClean="0">
                <a:solidFill>
                  <a:srgbClr val="00B050"/>
                </a:solidFill>
              </a:rPr>
              <a:t>)</a:t>
            </a:r>
            <a:endParaRPr lang="en-US" sz="1800" i="1" dirty="0">
              <a:solidFill>
                <a:srgbClr val="00B050"/>
              </a:solidFill>
            </a:endParaRPr>
          </a:p>
        </p:txBody>
      </p:sp>
    </p:spTree>
    <p:extLst>
      <p:ext uri="{BB962C8B-B14F-4D97-AF65-F5344CB8AC3E}">
        <p14:creationId xmlns:p14="http://schemas.microsoft.com/office/powerpoint/2010/main" val="10822542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Purpose and Basic Principles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5</a:t>
            </a:fld>
            <a:endParaRPr lang="ru-RU" dirty="0"/>
          </a:p>
        </p:txBody>
      </p:sp>
      <p:sp>
        <p:nvSpPr>
          <p:cNvPr id="8" name="Content Placeholder 2"/>
          <p:cNvSpPr>
            <a:spLocks noGrp="1"/>
          </p:cNvSpPr>
          <p:nvPr/>
        </p:nvSpPr>
        <p:spPr>
          <a:xfrm>
            <a:off x="285750" y="1007965"/>
            <a:ext cx="8572500" cy="119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 the </a:t>
            </a:r>
            <a:r>
              <a:rPr lang="en-US" sz="1800" dirty="0">
                <a:solidFill>
                  <a:schemeClr val="tx2"/>
                </a:solidFill>
              </a:rPr>
              <a:t>single pass trajectory (beam positions versus machine azimuths),</a:t>
            </a:r>
          </a:p>
          <a:p>
            <a:pPr marL="0" indent="0">
              <a:buNone/>
            </a:pPr>
            <a:r>
              <a:rPr lang="en-US" sz="1800" dirty="0" smtClean="0">
                <a:solidFill>
                  <a:schemeClr val="tx2"/>
                </a:solidFill>
              </a:rPr>
              <a:t>• the </a:t>
            </a:r>
            <a:r>
              <a:rPr lang="en-US" sz="1800" dirty="0">
                <a:solidFill>
                  <a:schemeClr val="tx2"/>
                </a:solidFill>
              </a:rPr>
              <a:t>beam oscillation sampled at one or several azimuths (beam positions versus time),</a:t>
            </a:r>
          </a:p>
          <a:p>
            <a:pPr marL="0" indent="0">
              <a:buNone/>
            </a:pPr>
            <a:r>
              <a:rPr lang="en-US" sz="1800" dirty="0" smtClean="0">
                <a:solidFill>
                  <a:schemeClr val="tx2"/>
                </a:solidFill>
              </a:rPr>
              <a:t>• the </a:t>
            </a:r>
            <a:r>
              <a:rPr lang="en-US" sz="1800" dirty="0">
                <a:solidFill>
                  <a:schemeClr val="tx2"/>
                </a:solidFill>
              </a:rPr>
              <a:t>closed orbit (average beam positions versus machine azimuths</a:t>
            </a:r>
            <a:r>
              <a:rPr lang="en-US" sz="1800" dirty="0" smtClean="0">
                <a:solidFill>
                  <a:schemeClr val="tx2"/>
                </a:solidFill>
              </a:rPr>
              <a:t>). </a:t>
            </a:r>
            <a:endParaRPr lang="en-US" sz="1800" dirty="0" smtClean="0">
              <a:solidFill>
                <a:srgbClr val="002060"/>
              </a:solidFill>
            </a:endParaRPr>
          </a:p>
          <a:p>
            <a:pPr marL="0" indent="0">
              <a:buNone/>
            </a:pPr>
            <a:endParaRPr lang="en-US" sz="1800" dirty="0" smtClean="0">
              <a:solidFill>
                <a:schemeClr val="tx2"/>
              </a:solidFill>
            </a:endParaRPr>
          </a:p>
        </p:txBody>
      </p:sp>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4898390" y="2379568"/>
            <a:ext cx="3959860" cy="1695450"/>
          </a:xfrm>
          <a:prstGeom prst="rect">
            <a:avLst/>
          </a:prstGeom>
        </p:spPr>
      </p:pic>
      <p:graphicFrame>
        <p:nvGraphicFramePr>
          <p:cNvPr id="3" name="Объект 2"/>
          <p:cNvGraphicFramePr>
            <a:graphicFrameLocks noChangeAspect="1"/>
          </p:cNvGraphicFramePr>
          <p:nvPr>
            <p:extLst>
              <p:ext uri="{D42A27DB-BD31-4B8C-83A1-F6EECF244321}">
                <p14:modId xmlns:p14="http://schemas.microsoft.com/office/powerpoint/2010/main" val="297841829"/>
              </p:ext>
            </p:extLst>
          </p:nvPr>
        </p:nvGraphicFramePr>
        <p:xfrm>
          <a:off x="5576045" y="4246622"/>
          <a:ext cx="2520000" cy="710137"/>
        </p:xfrm>
        <a:graphic>
          <a:graphicData uri="http://schemas.openxmlformats.org/presentationml/2006/ole">
            <mc:AlternateContent xmlns:mc="http://schemas.openxmlformats.org/markup-compatibility/2006">
              <mc:Choice xmlns:v="urn:schemas-microsoft-com:vml" Requires="v">
                <p:oleObj spid="_x0000_s1157" r:id="rId5" imgW="1625600" imgH="469900" progId="Equation.3">
                  <p:embed/>
                </p:oleObj>
              </mc:Choice>
              <mc:Fallback>
                <p:oleObj r:id="rId5" imgW="1625600" imgH="4699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6045" y="4246622"/>
                        <a:ext cx="2520000" cy="71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080149469"/>
              </p:ext>
            </p:extLst>
          </p:nvPr>
        </p:nvGraphicFramePr>
        <p:xfrm>
          <a:off x="5576046" y="5026554"/>
          <a:ext cx="2520000" cy="699865"/>
        </p:xfrm>
        <a:graphic>
          <a:graphicData uri="http://schemas.openxmlformats.org/presentationml/2006/ole">
            <mc:AlternateContent xmlns:mc="http://schemas.openxmlformats.org/markup-compatibility/2006">
              <mc:Choice xmlns:v="urn:schemas-microsoft-com:vml" Requires="v">
                <p:oleObj spid="_x0000_s1158" r:id="rId7" imgW="1651000" imgH="469900" progId="Equation.3">
                  <p:embed/>
                </p:oleObj>
              </mc:Choice>
              <mc:Fallback>
                <p:oleObj r:id="rId7" imgW="1651000" imgH="4699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046" y="5026554"/>
                        <a:ext cx="2520000" cy="699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917" y="2227408"/>
            <a:ext cx="3882838" cy="3427078"/>
          </a:xfrm>
          <a:prstGeom prst="rect">
            <a:avLst/>
          </a:prstGeom>
        </p:spPr>
      </p:pic>
      <p:sp>
        <p:nvSpPr>
          <p:cNvPr id="5" name="Прямоугольник 4"/>
          <p:cNvSpPr/>
          <p:nvPr/>
        </p:nvSpPr>
        <p:spPr>
          <a:xfrm>
            <a:off x="294715" y="5824313"/>
            <a:ext cx="8572499" cy="923330"/>
          </a:xfrm>
          <a:prstGeom prst="rect">
            <a:avLst/>
          </a:prstGeom>
        </p:spPr>
        <p:txBody>
          <a:bodyPr wrap="square">
            <a:spAutoFit/>
          </a:bodyPr>
          <a:lstStyle/>
          <a:p>
            <a:r>
              <a:rPr lang="en-US" dirty="0">
                <a:solidFill>
                  <a:srgbClr val="002060"/>
                </a:solidFill>
                <a:ea typeface="Calibri" panose="020F0502020204030204" pitchFamily="34" charset="0"/>
              </a:rPr>
              <a:t>A by-product is the beam current intensity measured at each monitor from the sum signal of the pick-up </a:t>
            </a:r>
            <a:r>
              <a:rPr lang="en-US" dirty="0" smtClean="0">
                <a:solidFill>
                  <a:srgbClr val="002060"/>
                </a:solidFill>
                <a:ea typeface="Calibri" panose="020F0502020204030204" pitchFamily="34" charset="0"/>
              </a:rPr>
              <a:t>electrodes. </a:t>
            </a:r>
            <a:r>
              <a:rPr lang="en-US" dirty="0">
                <a:solidFill>
                  <a:srgbClr val="002060"/>
                </a:solidFill>
                <a:ea typeface="Calibri" panose="020F0502020204030204" pitchFamily="34" charset="0"/>
              </a:rPr>
              <a:t>In addition, position data will be used for base-band tune </a:t>
            </a:r>
            <a:r>
              <a:rPr lang="en-US" dirty="0" smtClean="0">
                <a:solidFill>
                  <a:srgbClr val="002060"/>
                </a:solidFill>
                <a:ea typeface="Calibri" panose="020F0502020204030204" pitchFamily="34" charset="0"/>
              </a:rPr>
              <a:t>determination, by </a:t>
            </a:r>
            <a:r>
              <a:rPr lang="en-US" dirty="0">
                <a:solidFill>
                  <a:srgbClr val="002060"/>
                </a:solidFill>
                <a:ea typeface="Calibri" panose="020F0502020204030204" pitchFamily="34" charset="0"/>
              </a:rPr>
              <a:t>applying a Fourier transformation to digitized position data. </a:t>
            </a:r>
            <a:endParaRPr lang="ru-RU" dirty="0">
              <a:solidFill>
                <a:srgbClr val="002060"/>
              </a:solidFill>
            </a:endParaRPr>
          </a:p>
        </p:txBody>
      </p:sp>
    </p:spTree>
    <p:extLst>
      <p:ext uri="{BB962C8B-B14F-4D97-AF65-F5344CB8AC3E}">
        <p14:creationId xmlns:p14="http://schemas.microsoft.com/office/powerpoint/2010/main" val="1823713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Locations along CR</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6</a:t>
            </a:fld>
            <a:endParaRPr lang="ru-RU" dirty="0"/>
          </a:p>
        </p:txBody>
      </p:sp>
      <p:sp>
        <p:nvSpPr>
          <p:cNvPr id="17" name="Rectangle 7"/>
          <p:cNvSpPr>
            <a:spLocks noChangeArrowheads="1"/>
          </p:cNvSpPr>
          <p:nvPr/>
        </p:nvSpPr>
        <p:spPr bwMode="auto">
          <a:xfrm>
            <a:off x="285750" y="829320"/>
            <a:ext cx="4799848"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000" indent="-180000">
              <a:buFont typeface="Times New Roman" panose="02020603050405020304" pitchFamily="18" charset="0"/>
              <a:buChar char="•"/>
            </a:pPr>
            <a:r>
              <a:rPr lang="en-US" altLang="ru-RU" sz="2000" dirty="0" smtClean="0">
                <a:solidFill>
                  <a:srgbClr val="000066"/>
                </a:solidFill>
              </a:rPr>
              <a:t> </a:t>
            </a:r>
            <a:r>
              <a:rPr lang="en-US" altLang="ru-RU" dirty="0" smtClean="0">
                <a:solidFill>
                  <a:srgbClr val="000066"/>
                </a:solidFill>
              </a:rPr>
              <a:t>19 BPMs (red points): 14 in arcs, 5 in straights</a:t>
            </a:r>
            <a:endParaRPr lang="en-US" altLang="ru-RU" sz="2000" dirty="0" smtClean="0">
              <a:solidFill>
                <a:srgbClr val="000066"/>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927" y="811390"/>
            <a:ext cx="3635658" cy="5400000"/>
          </a:xfrm>
          <a:prstGeom prst="rect">
            <a:avLst/>
          </a:prstGeom>
          <a:noFill/>
          <a:ln>
            <a:noFill/>
          </a:ln>
          <a:scene3d>
            <a:camera prst="orthographicFront">
              <a:rot lat="0" lon="0" rev="0"/>
            </a:camera>
            <a:lightRig rig="threePt" dir="t"/>
          </a:scene3d>
        </p:spPr>
      </p:pic>
      <p:pic>
        <p:nvPicPr>
          <p:cNvPr id="10" name="Рисунок 9" descr="C:\Users\rogovsky\YandexDisk\Documents\FAIR_CR_2015\Documents\TDR_Annex_BINP\pictures\from_Shwartz\pbar\pbar_beam_at_BPM_wide.png"/>
          <p:cNvPicPr/>
          <p:nvPr/>
        </p:nvPicPr>
        <p:blipFill>
          <a:blip r:embed="rId4">
            <a:extLst>
              <a:ext uri="{28A0092B-C50C-407E-A947-70E740481C1C}">
                <a14:useLocalDpi xmlns:a14="http://schemas.microsoft.com/office/drawing/2010/main" val="0"/>
              </a:ext>
            </a:extLst>
          </a:blip>
          <a:srcRect/>
          <a:stretch>
            <a:fillRect/>
          </a:stretch>
        </p:blipFill>
        <p:spPr bwMode="auto">
          <a:xfrm>
            <a:off x="0" y="1344375"/>
            <a:ext cx="2520000" cy="1771889"/>
          </a:xfrm>
          <a:prstGeom prst="rect">
            <a:avLst/>
          </a:prstGeom>
          <a:noFill/>
          <a:ln>
            <a:noFill/>
          </a:ln>
        </p:spPr>
      </p:pic>
      <p:pic>
        <p:nvPicPr>
          <p:cNvPr id="11" name="Рисунок 10" descr="C:\Users\rogovsky\YandexDisk\Documents\FAIR_CR_2015\Documents\TDR_Annex_BINP\pictures\from_Shwartz\rib\ribs_beam_at_BPM_wide.png"/>
          <p:cNvPicPr/>
          <p:nvPr/>
        </p:nvPicPr>
        <p:blipFill>
          <a:blip r:embed="rId5">
            <a:extLst>
              <a:ext uri="{28A0092B-C50C-407E-A947-70E740481C1C}">
                <a14:useLocalDpi xmlns:a14="http://schemas.microsoft.com/office/drawing/2010/main" val="0"/>
              </a:ext>
            </a:extLst>
          </a:blip>
          <a:srcRect/>
          <a:stretch>
            <a:fillRect/>
          </a:stretch>
        </p:blipFill>
        <p:spPr bwMode="auto">
          <a:xfrm>
            <a:off x="2689517" y="1344375"/>
            <a:ext cx="2520000" cy="1672124"/>
          </a:xfrm>
          <a:prstGeom prst="rect">
            <a:avLst/>
          </a:prstGeom>
          <a:noFill/>
          <a:ln>
            <a:noFill/>
          </a:ln>
        </p:spPr>
      </p:pic>
      <p:sp>
        <p:nvSpPr>
          <p:cNvPr id="12" name="Прямоугольник 11"/>
          <p:cNvSpPr/>
          <p:nvPr/>
        </p:nvSpPr>
        <p:spPr>
          <a:xfrm>
            <a:off x="49307" y="3146375"/>
            <a:ext cx="5280420" cy="276999"/>
          </a:xfrm>
          <a:prstGeom prst="rect">
            <a:avLst/>
          </a:prstGeom>
        </p:spPr>
        <p:txBody>
          <a:bodyPr wrap="square">
            <a:spAutoFit/>
          </a:bodyPr>
          <a:lstStyle/>
          <a:p>
            <a:pPr algn="ctr">
              <a:spcAft>
                <a:spcPts val="1000"/>
              </a:spcAft>
            </a:pP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Maximum beam size at different points along the CR arcs: </a:t>
            </a:r>
            <a:r>
              <a:rPr lang="en-US" sz="12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pbar</a:t>
            </a: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left, ions – right.</a:t>
            </a:r>
            <a:endParaRPr lang="ru-RU" sz="1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descr="C:\Users\rogovsky\YandexDisk\Documents\FAIR_CR_2015\Documents\TDR_Annex_BINP\pictures\from_Shwartz\pbar\pbar_beam_at_BPM_narrow.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371" y="3538091"/>
            <a:ext cx="1852284" cy="1800000"/>
          </a:xfrm>
          <a:prstGeom prst="rect">
            <a:avLst/>
          </a:prstGeom>
          <a:noFill/>
          <a:ln>
            <a:noFill/>
          </a:ln>
        </p:spPr>
      </p:pic>
      <p:pic>
        <p:nvPicPr>
          <p:cNvPr id="14" name="Рисунок 13" descr="C:\Users\rogovsky\YandexDisk\Documents\FAIR_CR_2015\Documents\TDR_Annex_BINP\pictures\from_Shwartz\rib\ribs_beam_at_BPM_narrow.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7521" y="3553250"/>
            <a:ext cx="1852284" cy="1800000"/>
          </a:xfrm>
          <a:prstGeom prst="rect">
            <a:avLst/>
          </a:prstGeom>
          <a:noFill/>
          <a:ln>
            <a:noFill/>
          </a:ln>
        </p:spPr>
      </p:pic>
      <p:sp>
        <p:nvSpPr>
          <p:cNvPr id="15" name="Прямоугольник 14"/>
          <p:cNvSpPr/>
          <p:nvPr/>
        </p:nvSpPr>
        <p:spPr>
          <a:xfrm>
            <a:off x="4483" y="5279977"/>
            <a:ext cx="5535703" cy="276999"/>
          </a:xfrm>
          <a:prstGeom prst="rect">
            <a:avLst/>
          </a:prstGeom>
        </p:spPr>
        <p:txBody>
          <a:bodyPr wrap="square">
            <a:spAutoFit/>
          </a:bodyPr>
          <a:lstStyle/>
          <a:p>
            <a:pPr algn="ctr">
              <a:spcAft>
                <a:spcPts val="1000"/>
              </a:spcAft>
            </a:pP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Maximum beam size at different points along the CR </a:t>
            </a:r>
            <a:r>
              <a:rPr lang="en-US" sz="12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straights </a:t>
            </a:r>
            <a:r>
              <a:rPr lang="en-US" sz="12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pbar</a:t>
            </a: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left, ions – right.</a:t>
            </a:r>
            <a:endParaRPr lang="ru-RU" sz="1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00895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Beam Position Monitor (Mech.)</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7</a:t>
            </a:fld>
            <a:endParaRPr lang="ru-RU" dirty="0"/>
          </a:p>
        </p:txBody>
      </p:sp>
      <p:sp>
        <p:nvSpPr>
          <p:cNvPr id="9" name="Content Placeholder 2"/>
          <p:cNvSpPr>
            <a:spLocks noGrp="1"/>
          </p:cNvSpPr>
          <p:nvPr/>
        </p:nvSpPr>
        <p:spPr>
          <a:xfrm>
            <a:off x="4217475" y="769799"/>
            <a:ext cx="833718" cy="338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Type2</a:t>
            </a:r>
          </a:p>
        </p:txBody>
      </p:sp>
      <p:sp>
        <p:nvSpPr>
          <p:cNvPr id="6" name="Content Placeholder 2"/>
          <p:cNvSpPr>
            <a:spLocks noGrp="1"/>
          </p:cNvSpPr>
          <p:nvPr/>
        </p:nvSpPr>
        <p:spPr>
          <a:xfrm>
            <a:off x="1607622" y="754318"/>
            <a:ext cx="833718" cy="338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Type1</a:t>
            </a:r>
          </a:p>
        </p:txBody>
      </p:sp>
      <p:sp>
        <p:nvSpPr>
          <p:cNvPr id="10" name="Content Placeholder 2"/>
          <p:cNvSpPr>
            <a:spLocks noGrp="1"/>
          </p:cNvSpPr>
          <p:nvPr/>
        </p:nvSpPr>
        <p:spPr>
          <a:xfrm>
            <a:off x="6782213" y="769799"/>
            <a:ext cx="833718" cy="338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Type3</a:t>
            </a:r>
          </a:p>
        </p:txBody>
      </p:sp>
      <p:sp>
        <p:nvSpPr>
          <p:cNvPr id="11" name="Content Placeholder 2"/>
          <p:cNvSpPr>
            <a:spLocks noGrp="1"/>
          </p:cNvSpPr>
          <p:nvPr/>
        </p:nvSpPr>
        <p:spPr>
          <a:xfrm>
            <a:off x="250826" y="5683964"/>
            <a:ext cx="8607424" cy="96579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BPM Type1 – 400 x 200 mm aperture – 3D model and drawings is ready (already @ Experimental Workshop)</a:t>
            </a:r>
          </a:p>
          <a:p>
            <a:pPr marL="0" indent="0">
              <a:buNone/>
            </a:pPr>
            <a:r>
              <a:rPr lang="en-US" sz="1800" dirty="0" smtClean="0">
                <a:solidFill>
                  <a:schemeClr val="tx2"/>
                </a:solidFill>
              </a:rPr>
              <a:t>BPM Type2 – 200 x 200 mm aperture – 3D </a:t>
            </a:r>
            <a:r>
              <a:rPr lang="en-US" sz="1800" dirty="0">
                <a:solidFill>
                  <a:schemeClr val="tx2"/>
                </a:solidFill>
              </a:rPr>
              <a:t>model and drawings is ready (already @ Experimental Workshop)</a:t>
            </a:r>
            <a:endParaRPr lang="en-US" sz="1800" dirty="0" smtClean="0">
              <a:solidFill>
                <a:schemeClr val="tx2"/>
              </a:solidFill>
            </a:endParaRPr>
          </a:p>
          <a:p>
            <a:pPr marL="0" indent="0">
              <a:buNone/>
            </a:pPr>
            <a:r>
              <a:rPr lang="en-US" sz="1800" dirty="0" smtClean="0">
                <a:solidFill>
                  <a:schemeClr val="tx2"/>
                </a:solidFill>
              </a:rPr>
              <a:t>BPM Type3 </a:t>
            </a:r>
            <a:r>
              <a:rPr lang="en-US" sz="1800" dirty="0">
                <a:solidFill>
                  <a:schemeClr val="tx2"/>
                </a:solidFill>
              </a:rPr>
              <a:t>– </a:t>
            </a:r>
            <a:r>
              <a:rPr lang="en-US" sz="1800" dirty="0" smtClean="0">
                <a:solidFill>
                  <a:schemeClr val="tx2"/>
                </a:solidFill>
              </a:rPr>
              <a:t>200 </a:t>
            </a:r>
            <a:r>
              <a:rPr lang="en-US" sz="1800" dirty="0">
                <a:solidFill>
                  <a:schemeClr val="tx2"/>
                </a:solidFill>
              </a:rPr>
              <a:t>x 200 mm aperture – </a:t>
            </a:r>
            <a:r>
              <a:rPr lang="en-US" sz="1800" dirty="0" smtClean="0">
                <a:solidFill>
                  <a:schemeClr val="tx2"/>
                </a:solidFill>
              </a:rPr>
              <a:t>3D model and drawings is ready (half of BPM Type2)</a:t>
            </a: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smtClean="0">
              <a:solidFill>
                <a:schemeClr val="tx2"/>
              </a:solidFill>
            </a:endParaRPr>
          </a:p>
        </p:txBody>
      </p:sp>
      <p:pic>
        <p:nvPicPr>
          <p:cNvPr id="12" name="Рисунок 11"/>
          <p:cNvPicPr/>
          <p:nvPr/>
        </p:nvPicPr>
        <p:blipFill>
          <a:blip r:embed="rId3"/>
          <a:stretch>
            <a:fillRect/>
          </a:stretch>
        </p:blipFill>
        <p:spPr>
          <a:xfrm>
            <a:off x="644470" y="1204588"/>
            <a:ext cx="2722310" cy="4168690"/>
          </a:xfrm>
          <a:prstGeom prst="rect">
            <a:avLst/>
          </a:prstGeom>
        </p:spPr>
      </p:pic>
      <p:pic>
        <p:nvPicPr>
          <p:cNvPr id="13" name="Рисунок 12"/>
          <p:cNvPicPr/>
          <p:nvPr/>
        </p:nvPicPr>
        <p:blipFill>
          <a:blip r:embed="rId4"/>
          <a:stretch>
            <a:fillRect/>
          </a:stretch>
        </p:blipFill>
        <p:spPr>
          <a:xfrm>
            <a:off x="3366780" y="1317719"/>
            <a:ext cx="2477835" cy="3942428"/>
          </a:xfrm>
          <a:prstGeom prst="rect">
            <a:avLst/>
          </a:prstGeom>
        </p:spPr>
      </p:pic>
      <p:pic>
        <p:nvPicPr>
          <p:cNvPr id="14" name="Рисунок 13"/>
          <p:cNvPicPr/>
          <p:nvPr/>
        </p:nvPicPr>
        <p:blipFill>
          <a:blip r:embed="rId5"/>
          <a:stretch>
            <a:fillRect/>
          </a:stretch>
        </p:blipFill>
        <p:spPr>
          <a:xfrm>
            <a:off x="6114963" y="1637414"/>
            <a:ext cx="2164051" cy="3653033"/>
          </a:xfrm>
          <a:prstGeom prst="rect">
            <a:avLst/>
          </a:prstGeom>
        </p:spPr>
      </p:pic>
    </p:spTree>
    <p:extLst>
      <p:ext uri="{BB962C8B-B14F-4D97-AF65-F5344CB8AC3E}">
        <p14:creationId xmlns:p14="http://schemas.microsoft.com/office/powerpoint/2010/main" val="4237894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Beam Position Monitor (Detector)</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8</a:t>
            </a:fld>
            <a:endParaRPr lang="ru-RU" dirty="0"/>
          </a:p>
        </p:txBody>
      </p:sp>
      <p:sp>
        <p:nvSpPr>
          <p:cNvPr id="6" name="Content Placeholder 2"/>
          <p:cNvSpPr>
            <a:spLocks noGrp="1"/>
          </p:cNvSpPr>
          <p:nvPr/>
        </p:nvSpPr>
        <p:spPr>
          <a:xfrm>
            <a:off x="1438495" y="794261"/>
            <a:ext cx="2281858" cy="338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Electrodes Assembly</a:t>
            </a:r>
          </a:p>
        </p:txBody>
      </p:sp>
      <p:sp>
        <p:nvSpPr>
          <p:cNvPr id="11" name="Content Placeholder 2"/>
          <p:cNvSpPr>
            <a:spLocks noGrp="1"/>
          </p:cNvSpPr>
          <p:nvPr/>
        </p:nvSpPr>
        <p:spPr>
          <a:xfrm>
            <a:off x="790683" y="5642560"/>
            <a:ext cx="7701942" cy="841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Super elliptical electrodes shape for Type1 detector and round </a:t>
            </a:r>
            <a:r>
              <a:rPr lang="en-US" sz="1800" smtClean="0">
                <a:solidFill>
                  <a:schemeClr val="tx2"/>
                </a:solidFill>
              </a:rPr>
              <a:t>for Type2 and Type3 </a:t>
            </a:r>
            <a:r>
              <a:rPr lang="en-US" sz="1800" dirty="0" smtClean="0">
                <a:solidFill>
                  <a:schemeClr val="tx2"/>
                </a:solidFill>
              </a:rPr>
              <a:t>detector (not show here, but satisfied). Design for detectors are almost the same.</a:t>
            </a: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smtClean="0">
              <a:solidFill>
                <a:schemeClr val="tx2"/>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54" y="2148447"/>
            <a:ext cx="3222717" cy="203218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694" y="1451002"/>
            <a:ext cx="3882838" cy="3427078"/>
          </a:xfrm>
          <a:prstGeom prst="rect">
            <a:avLst/>
          </a:prstGeom>
        </p:spPr>
      </p:pic>
      <p:sp>
        <p:nvSpPr>
          <p:cNvPr id="15" name="Content Placeholder 2"/>
          <p:cNvSpPr>
            <a:spLocks noGrp="1"/>
          </p:cNvSpPr>
          <p:nvPr/>
        </p:nvSpPr>
        <p:spPr>
          <a:xfrm>
            <a:off x="5975097" y="754318"/>
            <a:ext cx="2281858" cy="338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2"/>
                </a:solidFill>
              </a:rPr>
              <a:t>BPM Type1 detector</a:t>
            </a:r>
          </a:p>
        </p:txBody>
      </p:sp>
    </p:spTree>
    <p:extLst>
      <p:ext uri="{BB962C8B-B14F-4D97-AF65-F5344CB8AC3E}">
        <p14:creationId xmlns:p14="http://schemas.microsoft.com/office/powerpoint/2010/main" val="1747683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285750" y="142875"/>
            <a:ext cx="8572500" cy="571500"/>
          </a:xfrm>
        </p:spPr>
        <p:txBody>
          <a:bodyPr/>
          <a:lstStyle/>
          <a:p>
            <a:pPr eaLnBrk="1" hangingPunct="1"/>
            <a:r>
              <a:rPr lang="en-US" altLang="ru-RU" dirty="0" smtClean="0"/>
              <a:t>BPM System Layout</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9</a:t>
            </a:fld>
            <a:endParaRPr lang="ru-RU" dirty="0"/>
          </a:p>
        </p:txBody>
      </p:sp>
      <p:sp>
        <p:nvSpPr>
          <p:cNvPr id="7" name="Content Placeholder 2"/>
          <p:cNvSpPr>
            <a:spLocks noGrp="1"/>
          </p:cNvSpPr>
          <p:nvPr/>
        </p:nvSpPr>
        <p:spPr>
          <a:xfrm>
            <a:off x="285750" y="950259"/>
            <a:ext cx="4840941" cy="4329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smtClean="0">
                <a:solidFill>
                  <a:schemeClr val="tx2"/>
                </a:solidFill>
              </a:rPr>
              <a:t>Beam Area / Radiation Area</a:t>
            </a:r>
            <a:r>
              <a:rPr lang="en-US" sz="1800" dirty="0" smtClean="0">
                <a:solidFill>
                  <a:schemeClr val="tx2"/>
                </a:solidFill>
              </a:rPr>
              <a:t>:</a:t>
            </a:r>
          </a:p>
          <a:p>
            <a:r>
              <a:rPr lang="en-US" sz="1800" dirty="0" smtClean="0">
                <a:solidFill>
                  <a:schemeClr val="tx2"/>
                </a:solidFill>
              </a:rPr>
              <a:t>Vacuum chamber with flanges</a:t>
            </a:r>
          </a:p>
          <a:p>
            <a:r>
              <a:rPr lang="en-US" sz="1800" dirty="0">
                <a:solidFill>
                  <a:schemeClr val="tx2"/>
                </a:solidFill>
              </a:rPr>
              <a:t>Detector (signal electrodes on chassis</a:t>
            </a:r>
            <a:r>
              <a:rPr lang="en-US" sz="1800" dirty="0" smtClean="0">
                <a:solidFill>
                  <a:schemeClr val="tx2"/>
                </a:solidFill>
              </a:rPr>
              <a:t>)</a:t>
            </a:r>
          </a:p>
          <a:p>
            <a:r>
              <a:rPr lang="en-US" sz="1800" dirty="0" smtClean="0">
                <a:solidFill>
                  <a:schemeClr val="tx2"/>
                </a:solidFill>
              </a:rPr>
              <a:t>LNA Preamplifier (with short cables)</a:t>
            </a:r>
          </a:p>
          <a:p>
            <a:pPr marL="0" indent="0">
              <a:buNone/>
            </a:pPr>
            <a:r>
              <a:rPr lang="en-US" sz="1800" u="sng" dirty="0" smtClean="0">
                <a:solidFill>
                  <a:schemeClr val="tx2"/>
                </a:solidFill>
              </a:rPr>
              <a:t>Radiation Reduced Area</a:t>
            </a:r>
            <a:r>
              <a:rPr lang="en-US" sz="1800" dirty="0" smtClean="0">
                <a:solidFill>
                  <a:schemeClr val="tx2"/>
                </a:solidFill>
              </a:rPr>
              <a:t>:</a:t>
            </a:r>
          </a:p>
          <a:p>
            <a:r>
              <a:rPr lang="en-US" sz="1800" dirty="0" smtClean="0">
                <a:solidFill>
                  <a:schemeClr val="tx2"/>
                </a:solidFill>
              </a:rPr>
              <a:t>VGA Preamplifier (with long cables)</a:t>
            </a:r>
          </a:p>
          <a:p>
            <a:r>
              <a:rPr lang="en-US" sz="1800" dirty="0" smtClean="0">
                <a:solidFill>
                  <a:schemeClr val="tx2"/>
                </a:solidFill>
              </a:rPr>
              <a:t>Power supplies (external)</a:t>
            </a:r>
          </a:p>
          <a:p>
            <a:r>
              <a:rPr lang="en-US" sz="1800" dirty="0" smtClean="0">
                <a:solidFill>
                  <a:schemeClr val="tx2"/>
                </a:solidFill>
              </a:rPr>
              <a:t>Interconnection / Communication panels</a:t>
            </a:r>
          </a:p>
          <a:p>
            <a:pPr marL="0" indent="0">
              <a:buNone/>
            </a:pPr>
            <a:r>
              <a:rPr lang="en-US" sz="1800" u="sng" dirty="0" smtClean="0">
                <a:solidFill>
                  <a:schemeClr val="tx2"/>
                </a:solidFill>
              </a:rPr>
              <a:t>ELR / Safe </a:t>
            </a:r>
            <a:r>
              <a:rPr lang="en-US" sz="1800" u="sng" dirty="0">
                <a:solidFill>
                  <a:schemeClr val="tx2"/>
                </a:solidFill>
              </a:rPr>
              <a:t>Area</a:t>
            </a:r>
            <a:r>
              <a:rPr lang="en-US" sz="1800" dirty="0">
                <a:solidFill>
                  <a:schemeClr val="tx2"/>
                </a:solidFill>
              </a:rPr>
              <a:t>:</a:t>
            </a:r>
          </a:p>
          <a:p>
            <a:r>
              <a:rPr lang="en-US" sz="1800" dirty="0" smtClean="0">
                <a:solidFill>
                  <a:schemeClr val="tx2"/>
                </a:solidFill>
              </a:rPr>
              <a:t>Digital DAQ</a:t>
            </a:r>
          </a:p>
          <a:p>
            <a:r>
              <a:rPr lang="en-US" sz="1800" dirty="0" smtClean="0">
                <a:solidFill>
                  <a:schemeClr val="tx2"/>
                </a:solidFill>
              </a:rPr>
              <a:t>Timings and Controls</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94" y="945535"/>
            <a:ext cx="3960000" cy="2197594"/>
          </a:xfrm>
          <a:prstGeom prst="rect">
            <a:avLst/>
          </a:prstGeom>
        </p:spPr>
      </p:pic>
      <p:sp>
        <p:nvSpPr>
          <p:cNvPr id="13" name="Прямоугольник 12"/>
          <p:cNvSpPr/>
          <p:nvPr/>
        </p:nvSpPr>
        <p:spPr>
          <a:xfrm>
            <a:off x="5244459" y="3078046"/>
            <a:ext cx="3493367" cy="523220"/>
          </a:xfrm>
          <a:prstGeom prst="rect">
            <a:avLst/>
          </a:prstGeom>
        </p:spPr>
        <p:txBody>
          <a:bodyPr wrap="square">
            <a:spAutoFit/>
          </a:bodyPr>
          <a:lstStyle/>
          <a:p>
            <a:pPr algn="ctr">
              <a:spcAft>
                <a:spcPts val="1000"/>
              </a:spcAft>
            </a:pPr>
            <a:r>
              <a:rPr lang="en-US" sz="14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Schematic </a:t>
            </a:r>
            <a:r>
              <a:rPr lang="en-US"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circuit diagram of the signal chain of BPM system.</a:t>
            </a:r>
            <a:endParaRPr lang="ru-RU" sz="1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p:cNvPicPr/>
          <p:nvPr/>
        </p:nvPicPr>
        <p:blipFill>
          <a:blip r:embed="rId4"/>
          <a:stretch/>
        </p:blipFill>
        <p:spPr>
          <a:xfrm>
            <a:off x="2952255" y="3969313"/>
            <a:ext cx="2447640" cy="1835640"/>
          </a:xfrm>
          <a:prstGeom prst="rect">
            <a:avLst/>
          </a:prstGeom>
          <a:ln>
            <a:noFill/>
          </a:ln>
        </p:spPr>
      </p:pic>
      <p:pic>
        <p:nvPicPr>
          <p:cNvPr id="15" name="Рисунок 14"/>
          <p:cNvPicPr/>
          <p:nvPr/>
        </p:nvPicPr>
        <p:blipFill>
          <a:blip r:embed="rId5"/>
          <a:stretch>
            <a:fillRect/>
          </a:stretch>
        </p:blipFill>
        <p:spPr>
          <a:xfrm>
            <a:off x="5577755" y="3813938"/>
            <a:ext cx="3359048" cy="1991015"/>
          </a:xfrm>
          <a:prstGeom prst="rect">
            <a:avLst/>
          </a:prstGeom>
        </p:spPr>
      </p:pic>
      <p:sp>
        <p:nvSpPr>
          <p:cNvPr id="3" name="Прямоугольник 2"/>
          <p:cNvSpPr/>
          <p:nvPr/>
        </p:nvSpPr>
        <p:spPr>
          <a:xfrm>
            <a:off x="323593" y="5989714"/>
            <a:ext cx="7500653" cy="646331"/>
          </a:xfrm>
          <a:prstGeom prst="rect">
            <a:avLst/>
          </a:prstGeom>
        </p:spPr>
        <p:txBody>
          <a:bodyPr wrap="square">
            <a:spAutoFit/>
          </a:bodyPr>
          <a:lstStyle/>
          <a:p>
            <a:r>
              <a:rPr lang="en-US" i="1" dirty="0" smtClean="0">
                <a:solidFill>
                  <a:srgbClr val="00AA00"/>
                </a:solidFill>
              </a:rPr>
              <a:t>See </a:t>
            </a:r>
            <a:r>
              <a:rPr lang="en-US" i="1" dirty="0">
                <a:solidFill>
                  <a:srgbClr val="00AA00"/>
                </a:solidFill>
              </a:rPr>
              <a:t>EDMS container </a:t>
            </a:r>
            <a:r>
              <a:rPr lang="en-US" i="1" dirty="0" smtClean="0">
                <a:solidFill>
                  <a:srgbClr val="00AA00"/>
                </a:solidFill>
              </a:rPr>
              <a:t>=&gt; </a:t>
            </a:r>
            <a:r>
              <a:rPr lang="en-US" u="sng" dirty="0">
                <a:hlinkClick r:id="rId6"/>
              </a:rPr>
              <a:t>https://</a:t>
            </a:r>
            <a:r>
              <a:rPr lang="en-US" u="sng" dirty="0" smtClean="0">
                <a:hlinkClick r:id="rId6"/>
              </a:rPr>
              <a:t>edms.cern.ch/document/2254799/1</a:t>
            </a:r>
            <a:r>
              <a:rPr lang="en-US" dirty="0" smtClean="0">
                <a:solidFill>
                  <a:srgbClr val="00AA00"/>
                </a:solidFill>
              </a:rPr>
              <a:t> for more details. Released @ </a:t>
            </a:r>
            <a:r>
              <a:rPr lang="ru-RU" i="1" dirty="0">
                <a:solidFill>
                  <a:srgbClr val="00AA00"/>
                </a:solidFill>
              </a:rPr>
              <a:t>2019-10-22</a:t>
            </a:r>
            <a:endParaRPr lang="ru-RU" dirty="0"/>
          </a:p>
        </p:txBody>
      </p:sp>
    </p:spTree>
    <p:extLst>
      <p:ext uri="{BB962C8B-B14F-4D97-AF65-F5344CB8AC3E}">
        <p14:creationId xmlns:p14="http://schemas.microsoft.com/office/powerpoint/2010/main" val="702458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11764</TotalTime>
  <Words>2413</Words>
  <Application>Microsoft Office PowerPoint</Application>
  <PresentationFormat>Экран (4:3)</PresentationFormat>
  <Paragraphs>637</Paragraphs>
  <Slides>24</Slides>
  <Notes>23</Notes>
  <HiddenSlides>1</HiddenSlides>
  <MMClips>0</MMClips>
  <ScaleCrop>false</ScaleCrop>
  <HeadingPairs>
    <vt:vector size="8" baseType="variant">
      <vt:variant>
        <vt:lpstr>Использованные шрифты</vt:lpstr>
      </vt:variant>
      <vt:variant>
        <vt:i4>10</vt:i4>
      </vt:variant>
      <vt:variant>
        <vt:lpstr>Тема</vt:lpstr>
      </vt:variant>
      <vt:variant>
        <vt:i4>3</vt:i4>
      </vt:variant>
      <vt:variant>
        <vt:lpstr>Внедренные серверы OLE</vt:lpstr>
      </vt:variant>
      <vt:variant>
        <vt:i4>1</vt:i4>
      </vt:variant>
      <vt:variant>
        <vt:lpstr>Заголовки слайдов</vt:lpstr>
      </vt:variant>
      <vt:variant>
        <vt:i4>24</vt:i4>
      </vt:variant>
    </vt:vector>
  </HeadingPairs>
  <TitlesOfParts>
    <vt:vector size="38" baseType="lpstr">
      <vt:lpstr>Yu Gothic UI</vt:lpstr>
      <vt:lpstr>Arial</vt:lpstr>
      <vt:lpstr>Arial Narrow</vt:lpstr>
      <vt:lpstr>Calibri</vt:lpstr>
      <vt:lpstr>Courier New</vt:lpstr>
      <vt:lpstr>DejaVu Sans</vt:lpstr>
      <vt:lpstr>GreekC_IV50</vt:lpstr>
      <vt:lpstr>Symbol</vt:lpstr>
      <vt:lpstr>Times New Roman</vt:lpstr>
      <vt:lpstr>Wingdings</vt:lpstr>
      <vt:lpstr>Office Theme</vt:lpstr>
      <vt:lpstr>Office Theme</vt:lpstr>
      <vt:lpstr>1_Тема Office</vt:lpstr>
      <vt:lpstr>Equation.3</vt:lpstr>
      <vt:lpstr>Презентация PowerPoint</vt:lpstr>
      <vt:lpstr>Outline</vt:lpstr>
      <vt:lpstr> FDR Contents</vt:lpstr>
      <vt:lpstr> Documentations</vt:lpstr>
      <vt:lpstr>Purpose and Basic Principles</vt:lpstr>
      <vt:lpstr>Locations along CR</vt:lpstr>
      <vt:lpstr>Beam Position Monitor (Mech.)</vt:lpstr>
      <vt:lpstr>Beam Position Monitor (Detector)</vt:lpstr>
      <vt:lpstr>BPM System Layout</vt:lpstr>
      <vt:lpstr>Beam Position Monitor (Req.Param.)</vt:lpstr>
      <vt:lpstr>Low Noise Amplifier (LNA)</vt:lpstr>
      <vt:lpstr>VGA Modifications (I)</vt:lpstr>
      <vt:lpstr>Beam Position Monitor (Optim. I)</vt:lpstr>
      <vt:lpstr>Beam Position Monitor (Optim. II)</vt:lpstr>
      <vt:lpstr>CDR Review accepted / passed</vt:lpstr>
      <vt:lpstr>CDR Review accepted / passed</vt:lpstr>
      <vt:lpstr>Risk Assessment Table (I)</vt:lpstr>
      <vt:lpstr>Risk Assessment Table (II)</vt:lpstr>
      <vt:lpstr>Manufacturing Process Chart (I)</vt:lpstr>
      <vt:lpstr>Manufacturing Process Chart (II)</vt:lpstr>
      <vt:lpstr>Applicable Documents</vt:lpstr>
      <vt:lpstr>Milestones</vt:lpstr>
      <vt:lpstr>Summary</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Dynamics and Beam-Beam Effects in Circular Colliders</dc:title>
  <dc:subject/>
  <dc:creator>keilike</dc:creator>
  <dc:description/>
  <cp:lastModifiedBy>rogovsky</cp:lastModifiedBy>
  <cp:revision>1111</cp:revision>
  <dcterms:created xsi:type="dcterms:W3CDTF">2013-09-29T15:29:46Z</dcterms:created>
  <dcterms:modified xsi:type="dcterms:W3CDTF">2019-12-03T10:52:08Z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6</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52</vt:i4>
  </property>
</Properties>
</file>