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3" r:id="rId3"/>
    <p:sldId id="312" r:id="rId4"/>
    <p:sldId id="264" r:id="rId5"/>
    <p:sldId id="260" r:id="rId6"/>
    <p:sldId id="292" r:id="rId7"/>
    <p:sldId id="313" r:id="rId8"/>
    <p:sldId id="311" r:id="rId9"/>
    <p:sldId id="306" r:id="rId10"/>
    <p:sldId id="300" r:id="rId11"/>
    <p:sldId id="324" r:id="rId12"/>
    <p:sldId id="314" r:id="rId13"/>
    <p:sldId id="315" r:id="rId14"/>
    <p:sldId id="267" r:id="rId15"/>
    <p:sldId id="318" r:id="rId16"/>
    <p:sldId id="317" r:id="rId17"/>
    <p:sldId id="319" r:id="rId18"/>
    <p:sldId id="293" r:id="rId19"/>
    <p:sldId id="325" r:id="rId20"/>
    <p:sldId id="316" r:id="rId21"/>
    <p:sldId id="321" r:id="rId22"/>
    <p:sldId id="270" r:id="rId23"/>
    <p:sldId id="322" r:id="rId24"/>
    <p:sldId id="310" r:id="rId25"/>
    <p:sldId id="320" r:id="rId26"/>
    <p:sldId id="323" r:id="rId27"/>
    <p:sldId id="269" r:id="rId28"/>
    <p:sldId id="326" r:id="rId29"/>
    <p:sldId id="30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EE7"/>
    <a:srgbClr val="39F030"/>
    <a:srgbClr val="81F771"/>
    <a:srgbClr val="E02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7" autoAdjust="0"/>
    <p:restoredTop sz="94713" autoAdjust="0"/>
  </p:normalViewPr>
  <p:slideViewPr>
    <p:cSldViewPr>
      <p:cViewPr>
        <p:scale>
          <a:sx n="66" d="100"/>
          <a:sy n="66" d="100"/>
        </p:scale>
        <p:origin x="4278" y="20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23035-7CA5-43CD-A981-F659396ABE85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0C9C4-7540-44D9-B1FB-7A504BF7DB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0277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E5407-6063-47FF-91D6-271D5ACC856A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93BE1-9E35-4352-BE11-430F2C1C6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1122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4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07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92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350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273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587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645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088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549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758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85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36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09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79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66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90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559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128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016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452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041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8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75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932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2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508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177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550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76DBC-5B2F-4DE0-BD43-C32DBF58E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" y="0"/>
            <a:ext cx="84176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/>
          <a:lstStyle/>
          <a:p>
            <a:r>
              <a:rPr lang="en-US" b="1" dirty="0">
                <a:latin typeface="Arial Black" pitchFamily="34" charset="0"/>
              </a:rPr>
              <a:t>CR Power </a:t>
            </a:r>
            <a:r>
              <a:rPr lang="en-US" b="1" dirty="0" smtClean="0">
                <a:latin typeface="Arial Black" pitchFamily="34" charset="0"/>
              </a:rPr>
              <a:t>Converters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Status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2225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LOCATION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303" y="1414428"/>
            <a:ext cx="6687394" cy="4738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LOCATION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1"/>
          <p:cNvSpPr txBox="1">
            <a:spLocks/>
          </p:cNvSpPr>
          <p:nvPr/>
        </p:nvSpPr>
        <p:spPr>
          <a:xfrm>
            <a:off x="367190" y="5445224"/>
            <a:ext cx="8409620" cy="5760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Blue – QPC, Indigo – SPC, Yellow – OPC&amp;CPC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1620" y="1248262"/>
            <a:ext cx="7215572" cy="41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088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SETUP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1"/>
          <p:cNvSpPr txBox="1">
            <a:spLocks/>
          </p:cNvSpPr>
          <p:nvPr/>
        </p:nvSpPr>
        <p:spPr>
          <a:xfrm>
            <a:off x="367190" y="4149080"/>
            <a:ext cx="8409620" cy="5760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dirty="0" smtClean="0"/>
              <a:t>High Power part. It is supplied by a 20kV, 3-phase Common supply system C2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1"/>
          <p:cNvSpPr txBox="1">
            <a:spLocks/>
          </p:cNvSpPr>
          <p:nvPr/>
        </p:nvSpPr>
        <p:spPr>
          <a:xfrm>
            <a:off x="367190" y="4941168"/>
            <a:ext cx="8409620" cy="5760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Control part. It is supplied by a 400V, 3-phase Common supply system C2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6000" y="1375200"/>
            <a:ext cx="6362041" cy="258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SETUP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637" y="1376772"/>
            <a:ext cx="63459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1"/>
          <p:cNvSpPr txBox="1">
            <a:spLocks/>
          </p:cNvSpPr>
          <p:nvPr/>
        </p:nvSpPr>
        <p:spPr>
          <a:xfrm>
            <a:off x="367190" y="4149080"/>
            <a:ext cx="8409620" cy="5760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dirty="0" smtClean="0"/>
              <a:t>High Power part. It is supplied by a 400V, 3-phase Common supply system C2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1"/>
          <p:cNvSpPr txBox="1">
            <a:spLocks/>
          </p:cNvSpPr>
          <p:nvPr/>
        </p:nvSpPr>
        <p:spPr>
          <a:xfrm>
            <a:off x="367190" y="4941168"/>
            <a:ext cx="8409620" cy="5760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Control part. It is supplied by a 400V, 3-phase Common supply system C2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DIP MAGNETS POWER CONVERTER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5.2 MVA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49222"/>
            <a:ext cx="16921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 POLARITY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pulse SCR 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POLARITY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pulse SCR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4896036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DIP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Заголовок 11"/>
          <p:cNvSpPr txBox="1">
            <a:spLocks/>
          </p:cNvSpPr>
          <p:nvPr/>
        </p:nvSpPr>
        <p:spPr>
          <a:xfrm>
            <a:off x="3671900" y="1268760"/>
            <a:ext cx="194421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2750V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MAGNETS POWER CONVERTER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21059"/>
            <a:ext cx="684076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391980" y="2384884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5400092" y="2384884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3923928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QUAD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364088" y="2456892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55976" y="2456892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9972" y="2521059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6x250A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Заголовок 11"/>
          <p:cNvSpPr txBox="1">
            <a:spLocks/>
          </p:cNvSpPr>
          <p:nvPr/>
        </p:nvSpPr>
        <p:spPr>
          <a:xfrm>
            <a:off x="1259632" y="1844824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200V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Заголовок 11"/>
          <p:cNvSpPr txBox="1">
            <a:spLocks/>
          </p:cNvSpPr>
          <p:nvPr/>
        </p:nvSpPr>
        <p:spPr>
          <a:xfrm>
            <a:off x="1526468" y="1448780"/>
            <a:ext cx="1065312" cy="396044"/>
          </a:xfrm>
          <a:prstGeom prst="rect">
            <a:avLst/>
          </a:prstGeom>
          <a:solidFill>
            <a:srgbClr val="39F030">
              <a:alpha val="5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TYPE1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7" name="Заголовок 11"/>
          <p:cNvSpPr txBox="1">
            <a:spLocks/>
          </p:cNvSpPr>
          <p:nvPr/>
        </p:nvSpPr>
        <p:spPr>
          <a:xfrm>
            <a:off x="3455876" y="1844824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100V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Заголовок 11"/>
          <p:cNvSpPr txBox="1">
            <a:spLocks/>
          </p:cNvSpPr>
          <p:nvPr/>
        </p:nvSpPr>
        <p:spPr>
          <a:xfrm>
            <a:off x="3722712" y="1448780"/>
            <a:ext cx="1065312" cy="396044"/>
          </a:xfrm>
          <a:prstGeom prst="rect">
            <a:avLst/>
          </a:prstGeom>
          <a:solidFill>
            <a:srgbClr val="3DAEE7">
              <a:alpha val="5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TYPE2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" name="Заголовок 11"/>
          <p:cNvSpPr txBox="1">
            <a:spLocks/>
          </p:cNvSpPr>
          <p:nvPr/>
        </p:nvSpPr>
        <p:spPr>
          <a:xfrm>
            <a:off x="5580112" y="1844824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50V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" name="Заголовок 11"/>
          <p:cNvSpPr txBox="1">
            <a:spLocks/>
          </p:cNvSpPr>
          <p:nvPr/>
        </p:nvSpPr>
        <p:spPr>
          <a:xfrm>
            <a:off x="5846948" y="1448780"/>
            <a:ext cx="1065312" cy="39604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TYPE3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SEXTUPOLE MAGNETS POWER CONVERTER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21059"/>
            <a:ext cx="684076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3923928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SEXT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500A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364088" y="2456892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55976" y="2456892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9972" y="2521059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2x250A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Заголовок 11"/>
          <p:cNvSpPr txBox="1">
            <a:spLocks/>
          </p:cNvSpPr>
          <p:nvPr/>
        </p:nvSpPr>
        <p:spPr>
          <a:xfrm>
            <a:off x="3635896" y="1448780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500A 100V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OCTUPOLE MAGNETS POWER CONVERTER DIAGRAMM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1007604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087724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3kW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100 V OUT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AC/DC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1727684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Стрелка вправо 158"/>
          <p:cNvSpPr/>
          <p:nvPr/>
        </p:nvSpPr>
        <p:spPr>
          <a:xfrm>
            <a:off x="3491880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192180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380312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OCT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5796136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6948264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887924" y="2521059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96036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Заголовок 11"/>
          <p:cNvSpPr txBox="1">
            <a:spLocks/>
          </p:cNvSpPr>
          <p:nvPr/>
        </p:nvSpPr>
        <p:spPr>
          <a:xfrm>
            <a:off x="3635896" y="1448780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30A 90V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3MVA (1kA 3kV) ČKD DC SOURCE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89" y="1338013"/>
            <a:ext cx="6398821" cy="4799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POWER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APPEARANCE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354819"/>
            <a:ext cx="6349648" cy="47670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912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40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CR magnet system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3568" y="2996952"/>
            <a:ext cx="1008112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CR Magnet System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5736" y="1916832"/>
            <a:ext cx="1080120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 magnets/ correctors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5736" y="4077072"/>
            <a:ext cx="1080120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Injection/ Extraction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10800000" flipV="1">
            <a:off x="2195736" y="2276872"/>
            <a:ext cx="12700" cy="2160240"/>
          </a:xfrm>
          <a:prstGeom prst="bentConnector3">
            <a:avLst>
              <a:gd name="adj1" fmla="val 1225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endCxn id="15" idx="3"/>
          </p:cNvCxnSpPr>
          <p:nvPr/>
        </p:nvCxnSpPr>
        <p:spPr>
          <a:xfrm rot="5400000">
            <a:off x="1326994" y="2641558"/>
            <a:ext cx="1089412" cy="360040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51920" y="1340768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24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51920" y="1988840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QUADRUPOLES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96136" y="2636912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51920" y="2636912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24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SEXTUPOLES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51920" y="328498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+12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CORR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+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OCT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6136" y="1988840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6136" y="1340768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6136" y="328498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48+12 CORR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PS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>
            <a:stCxn id="42" idx="3"/>
            <a:endCxn id="22" idx="1"/>
          </p:cNvCxnSpPr>
          <p:nvPr/>
        </p:nvCxnSpPr>
        <p:spPr>
          <a:xfrm>
            <a:off x="5220072" y="1602378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220072" y="2276872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220072" y="2924944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220072" y="357301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563888" y="357301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563888" y="2924944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563888" y="2276872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563888" y="1628800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563888" y="1628800"/>
            <a:ext cx="0" cy="19442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275856" y="2276872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51920" y="400506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KICKER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51920" y="472514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INJECTION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SEPTUM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51920" y="544522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EXTRACTION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SEPTUM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96136" y="472514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INJ SEPTUM PS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96136" y="544522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 SEPTUM PS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96136" y="400506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KICKER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PSs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5220072" y="429309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5220072" y="501317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220072" y="573325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563888" y="573325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563888" y="501317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563888" y="429309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3563888" y="4293096"/>
            <a:ext cx="0" cy="14401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275856" y="4437112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SEXTUPOLES POWER CONVERTER RACK LAYOUT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1356" y="1680236"/>
            <a:ext cx="1157288" cy="41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Заголовок 11"/>
          <p:cNvSpPr txBox="1">
            <a:spLocks/>
          </p:cNvSpPr>
          <p:nvPr/>
        </p:nvSpPr>
        <p:spPr>
          <a:xfrm>
            <a:off x="1645804" y="1387798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500A </a:t>
            </a: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Power Section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010892"/>
            <a:ext cx="5478632" cy="39452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DIPOLE POWER CONVERTER CONTROL DIAGRAMM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628800"/>
            <a:ext cx="4500500" cy="395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POWER CONVERTER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CONTROL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04" y="1189388"/>
            <a:ext cx="6743662" cy="496213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5328084" y="1453932"/>
            <a:ext cx="3624371" cy="213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SEXTUPOLE POWER CONVERTER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CONTROL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20788"/>
            <a:ext cx="8302697" cy="434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47564" y="872716"/>
            <a:ext cx="7283152" cy="54006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11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43708" y="800708"/>
            <a:ext cx="5924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POWER CONVERTERS CONNECTIONS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87524" y="1268760"/>
            <a:ext cx="414046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Connection to electrical power : TN-S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4716016" y="1268760"/>
            <a:ext cx="414046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Connection to load: </a:t>
            </a:r>
            <a:endParaRPr lang="ru-RU" sz="2000" dirty="0"/>
          </a:p>
        </p:txBody>
      </p:sp>
      <p:pic>
        <p:nvPicPr>
          <p:cNvPr id="27" name="Объект 26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200" y="2331006"/>
            <a:ext cx="4038600" cy="3064351"/>
          </a:xfrm>
          <a:prstGeom prst="rect">
            <a:avLst/>
          </a:prstGeom>
        </p:spPr>
      </p:pic>
      <p:pic>
        <p:nvPicPr>
          <p:cNvPr id="28" name="Объект 27"/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716016" y="2331006"/>
            <a:ext cx="4060371" cy="306435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9447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OCTUPOLE &amp; STEERER POWER CONVERTERS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RACK LAYOUT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9692" y="1772816"/>
            <a:ext cx="5156237" cy="418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OCT. &amp; CORR. POWER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BLOCKS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027" y="1353344"/>
            <a:ext cx="4274919" cy="2391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624" y="3875949"/>
            <a:ext cx="4187727" cy="229854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Concept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Discussed and agreed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Specifications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Ready</a:t>
            </a:r>
          </a:p>
          <a:p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Design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Prototyped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CDR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nder release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PSS SYSTEM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err="1" smtClean="0">
                <a:latin typeface="Arial" pitchFamily="34" charset="0"/>
                <a:cs typeface="Arial" pitchFamily="34" charset="0"/>
              </a:rPr>
              <a:t>QuadType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 PC with integrated PSS System</a:t>
            </a:r>
            <a:endParaRPr lang="en-US" sz="2400" i="1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TCR1 DPC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CR QPC Type3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Need to understand</a:t>
            </a:r>
            <a:endParaRPr lang="en-US" sz="2400" i="1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Is it enough?</a:t>
            </a:r>
            <a:endParaRPr lang="en-US" sz="2400" i="1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How many QPC needs PSS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001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 Black" pitchFamily="34" charset="0"/>
              </a:rPr>
              <a:t>Thank you </a:t>
            </a:r>
            <a:br>
              <a:rPr lang="en-US" b="1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for attention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2225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40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TCR1 magnet system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3568" y="2870356"/>
            <a:ext cx="1008112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TCR1 Magnet System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5736" y="2869776"/>
            <a:ext cx="1080120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 magnets/ correctors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51920" y="2293712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51920" y="2941784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QUADRUPOLES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96136" y="3589856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51920" y="3589856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SEXTUPOLES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51920" y="4237928"/>
            <a:ext cx="1368152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CORRECTORS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6136" y="2941784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6136" y="2293712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6136" y="4237928"/>
            <a:ext cx="1440160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CORR 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PS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>
            <a:stCxn id="42" idx="3"/>
            <a:endCxn id="22" idx="1"/>
          </p:cNvCxnSpPr>
          <p:nvPr/>
        </p:nvCxnSpPr>
        <p:spPr>
          <a:xfrm>
            <a:off x="5220072" y="2555322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220072" y="3229816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220072" y="3877888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220072" y="4525960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563888" y="4525960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563888" y="3877888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563888" y="322981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563888" y="2581744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563888" y="2581744"/>
            <a:ext cx="0" cy="19442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275856" y="322981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Прямая соединительная линия 60"/>
          <p:cNvCxnSpPr>
            <a:stCxn id="15" idx="3"/>
            <a:endCxn id="16" idx="1"/>
          </p:cNvCxnSpPr>
          <p:nvPr/>
        </p:nvCxnSpPr>
        <p:spPr>
          <a:xfrm flipV="1">
            <a:off x="1691680" y="3239108"/>
            <a:ext cx="504056" cy="5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Прямоугольник 124"/>
          <p:cNvSpPr/>
          <p:nvPr/>
        </p:nvSpPr>
        <p:spPr>
          <a:xfrm>
            <a:off x="716428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554410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/>
          <p:cNvSpPr/>
          <p:nvPr/>
        </p:nvSpPr>
        <p:spPr>
          <a:xfrm>
            <a:off x="392392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/>
          <p:cNvSpPr/>
          <p:nvPr/>
        </p:nvSpPr>
        <p:spPr>
          <a:xfrm>
            <a:off x="230374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68356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40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CR+TCR1 Power Converters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Quadrupole Magnets Power converter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1957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CR Dipole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3975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 CR Quad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339752" y="3050957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TCR1 Dipole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339752" y="4185084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TCR1 Quad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95993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CR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Sext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59932" y="3050957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TCR1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Sext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58011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CR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Octupol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20029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 CR Steer.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00292" y="3050957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 TCR1 Steer.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1957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PC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33975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23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95993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58011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20029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55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Заголовок 11"/>
          <p:cNvSpPr txBox="1">
            <a:spLocks/>
          </p:cNvSpPr>
          <p:nvPr/>
        </p:nvSpPr>
        <p:spPr>
          <a:xfrm>
            <a:off x="827584" y="1592796"/>
            <a:ext cx="129614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DPC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8" name="Заголовок 11"/>
          <p:cNvSpPr txBox="1">
            <a:spLocks/>
          </p:cNvSpPr>
          <p:nvPr/>
        </p:nvSpPr>
        <p:spPr>
          <a:xfrm>
            <a:off x="2375756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QPC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9" name="Заголовок 11"/>
          <p:cNvSpPr txBox="1">
            <a:spLocks/>
          </p:cNvSpPr>
          <p:nvPr/>
        </p:nvSpPr>
        <p:spPr>
          <a:xfrm>
            <a:off x="4004320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SPC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0" name="Заголовок 11"/>
          <p:cNvSpPr txBox="1">
            <a:spLocks/>
          </p:cNvSpPr>
          <p:nvPr/>
        </p:nvSpPr>
        <p:spPr>
          <a:xfrm>
            <a:off x="5616116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OPC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1" name="Заголовок 11"/>
          <p:cNvSpPr txBox="1">
            <a:spLocks/>
          </p:cNvSpPr>
          <p:nvPr/>
        </p:nvSpPr>
        <p:spPr>
          <a:xfrm>
            <a:off x="7244680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CPC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CR magnets types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0" name="Содержимое 49"/>
          <p:cNvGraphicFramePr>
            <a:graphicFrameLocks noGrp="1"/>
          </p:cNvGraphicFramePr>
          <p:nvPr>
            <p:ph idx="1"/>
          </p:nvPr>
        </p:nvGraphicFramePr>
        <p:xfrm>
          <a:off x="467545" y="1412775"/>
          <a:ext cx="7992887" cy="46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565"/>
                <a:gridCol w="732474"/>
                <a:gridCol w="912321"/>
                <a:gridCol w="912321"/>
                <a:gridCol w="913629"/>
                <a:gridCol w="819786"/>
                <a:gridCol w="1003554"/>
                <a:gridCol w="1059237"/>
              </a:tblGrid>
              <a:tr h="65797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Qty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Imax</a:t>
                      </a:r>
                    </a:p>
                    <a:p>
                      <a:pPr algn="ctr"/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Lm</a:t>
                      </a:r>
                    </a:p>
                    <a:p>
                      <a:pPr algn="ctr"/>
                      <a:r>
                        <a:rPr lang="en-US" dirty="0" err="1" smtClean="0"/>
                        <a:t>mHn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Rm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mOm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Vm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V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Deviat</a:t>
                      </a:r>
                      <a:endParaRPr lang="ru-RU" dirty="0"/>
                    </a:p>
                  </a:txBody>
                  <a:tcPr anchor="ctr" anchorCtr="1"/>
                </a:tc>
              </a:tr>
              <a:tr h="403602">
                <a:tc>
                  <a:txBody>
                    <a:bodyPr/>
                    <a:lstStyle/>
                    <a:p>
                      <a:r>
                        <a:rPr lang="en-US" dirty="0" smtClean="0"/>
                        <a:t>DIPOLES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377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62.45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QUADRUPOLES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EWQ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49.8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26.31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26.31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21.67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4036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0</a:t>
                      </a:r>
                      <a:r>
                        <a:rPr lang="en-US" dirty="0" smtClean="0"/>
                        <a:t>.1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</a:tr>
              <a:tr h="479724">
                <a:tc>
                  <a:txBody>
                    <a:bodyPr/>
                    <a:lstStyle/>
                    <a:p>
                      <a:r>
                        <a:rPr lang="en-US" dirty="0" smtClean="0"/>
                        <a:t>SEXTUPOLES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0.1%</a:t>
                      </a:r>
                      <a:endParaRPr lang="ru-RU" dirty="0"/>
                    </a:p>
                  </a:txBody>
                  <a:tcPr anchor="ctr" anchorCtr="1"/>
                </a:tc>
              </a:tr>
              <a:tr h="479724">
                <a:tc>
                  <a:txBody>
                    <a:bodyPr/>
                    <a:lstStyle/>
                    <a:p>
                      <a:r>
                        <a:rPr lang="en-US" dirty="0" smtClean="0"/>
                        <a:t>OCTUPOLES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2450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CORRECTORS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182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9560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H/V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Quadrupole Magnets Power converter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Содержимое 49"/>
          <p:cNvGraphicFramePr>
            <a:graphicFrameLocks noGrp="1"/>
          </p:cNvGraphicFramePr>
          <p:nvPr>
            <p:ph idx="1"/>
          </p:nvPr>
        </p:nvGraphicFramePr>
        <p:xfrm>
          <a:off x="395536" y="1124744"/>
          <a:ext cx="8496944" cy="51125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1188132"/>
                <a:gridCol w="1116124"/>
                <a:gridCol w="1116124"/>
                <a:gridCol w="972108"/>
                <a:gridCol w="900100"/>
                <a:gridCol w="936104"/>
                <a:gridCol w="972108"/>
              </a:tblGrid>
              <a:tr h="5204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QUAD TYPE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Magnets </a:t>
                      </a:r>
                    </a:p>
                    <a:p>
                      <a:pPr algn="ctr"/>
                      <a:r>
                        <a:rPr lang="en-US" sz="1400" dirty="0" smtClean="0"/>
                        <a:t>in series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</a:t>
                      </a:r>
                    </a:p>
                    <a:p>
                      <a:pPr algn="ctr"/>
                      <a:r>
                        <a:rPr lang="en-US" sz="1400" dirty="0" err="1" smtClean="0"/>
                        <a:t>kGs</a:t>
                      </a:r>
                      <a:r>
                        <a:rPr lang="en-US" sz="1400" dirty="0" smtClean="0"/>
                        <a:t>/cm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Inom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kA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Vm</a:t>
                      </a:r>
                      <a:r>
                        <a:rPr lang="en-US" sz="1400" dirty="0" smtClean="0"/>
                        <a:t> tot</a:t>
                      </a:r>
                    </a:p>
                    <a:p>
                      <a:pPr algn="ctr"/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Vcable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Vtotal</a:t>
                      </a: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Ptotal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kW</a:t>
                      </a:r>
                      <a:endParaRPr lang="ru-RU" sz="1400" dirty="0"/>
                    </a:p>
                  </a:txBody>
                  <a:tcPr anchor="ctr" anchorCtr="1"/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33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44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1.18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66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77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91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1.00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1.00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0.41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1.28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157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0.35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1.10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73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0.36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1.13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106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117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0.33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98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108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0.38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1.20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124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149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>
                        <a:alpha val="50000"/>
                      </a:srgb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NQ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0.43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0.83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NQ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1.00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NQ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1.00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NQ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0.43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0.83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NQ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NQ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0.57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1.10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11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984268" y="1628800"/>
            <a:ext cx="936104" cy="457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1"/>
          <p:cNvSpPr txBox="1">
            <a:spLocks/>
          </p:cNvSpPr>
          <p:nvPr/>
        </p:nvSpPr>
        <p:spPr>
          <a:xfrm>
            <a:off x="467544" y="764704"/>
            <a:ext cx="8229600" cy="3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Quadrupole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Magnets Power Converters Types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r>
              <a:rPr lang="ru-RU" dirty="0" smtClean="0"/>
              <a:t>.</a:t>
            </a:r>
            <a:r>
              <a:rPr lang="en-US" dirty="0" smtClean="0"/>
              <a:t>05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Содержимое 49"/>
          <p:cNvGraphicFramePr>
            <a:graphicFrameLocks noGrp="1"/>
          </p:cNvGraphicFramePr>
          <p:nvPr>
            <p:ph idx="1"/>
          </p:nvPr>
        </p:nvGraphicFramePr>
        <p:xfrm>
          <a:off x="395536" y="1124744"/>
          <a:ext cx="8496944" cy="1438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1188132"/>
                <a:gridCol w="1116124"/>
                <a:gridCol w="1116124"/>
                <a:gridCol w="972108"/>
                <a:gridCol w="900100"/>
                <a:gridCol w="936104"/>
                <a:gridCol w="972108"/>
              </a:tblGrid>
              <a:tr h="5204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QUAD TYPE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Magnets </a:t>
                      </a:r>
                    </a:p>
                    <a:p>
                      <a:pPr algn="ctr"/>
                      <a:r>
                        <a:rPr lang="en-US" sz="1400" dirty="0" smtClean="0"/>
                        <a:t>in series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</a:t>
                      </a:r>
                    </a:p>
                    <a:p>
                      <a:pPr algn="ctr"/>
                      <a:r>
                        <a:rPr lang="en-US" sz="1400" dirty="0" err="1" smtClean="0"/>
                        <a:t>kGs</a:t>
                      </a:r>
                      <a:r>
                        <a:rPr lang="en-US" sz="1400" dirty="0" smtClean="0"/>
                        <a:t>/cm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Inom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kA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Vm</a:t>
                      </a:r>
                      <a:r>
                        <a:rPr lang="en-US" sz="1400" dirty="0" smtClean="0"/>
                        <a:t> tot</a:t>
                      </a:r>
                    </a:p>
                    <a:p>
                      <a:pPr algn="ctr"/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Vcable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Vtotal</a:t>
                      </a: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Ptotal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kW</a:t>
                      </a:r>
                      <a:endParaRPr lang="ru-RU" sz="1400" dirty="0"/>
                    </a:p>
                  </a:txBody>
                  <a:tcPr anchor="ctr" anchorCtr="1"/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Dip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0.43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1.42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98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110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156</a:t>
                      </a:r>
                      <a:endParaRPr lang="ru-RU" sz="1400" dirty="0"/>
                    </a:p>
                  </a:txBody>
                  <a:tcPr anchor="ctr" anchorCtr="1">
                    <a:solidFill>
                      <a:srgbClr val="39F030"/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WQ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1.48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6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SQ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0.48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1.45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39</a:t>
                      </a:r>
                      <a:endParaRPr lang="ru-RU" sz="1400" dirty="0"/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984268" y="1628800"/>
            <a:ext cx="93610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1"/>
          <p:cNvSpPr txBox="1">
            <a:spLocks/>
          </p:cNvSpPr>
          <p:nvPr/>
        </p:nvSpPr>
        <p:spPr>
          <a:xfrm>
            <a:off x="467544" y="764704"/>
            <a:ext cx="8229600" cy="3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pitchFamily="34" charset="0"/>
                <a:ea typeface="+mj-ea"/>
                <a:cs typeface="Arial" pitchFamily="34" charset="0"/>
              </a:rPr>
              <a:t>TCR1 </a:t>
            </a:r>
            <a:r>
              <a:rPr lang="en-US" sz="2000" dirty="0" err="1" smtClean="0">
                <a:latin typeface="Arial" pitchFamily="34" charset="0"/>
                <a:ea typeface="+mj-ea"/>
                <a:cs typeface="Arial" pitchFamily="34" charset="0"/>
              </a:rPr>
              <a:t>Quad_CR_Type</a:t>
            </a:r>
            <a:r>
              <a:rPr lang="en-US" sz="2000" dirty="0" smtClean="0">
                <a:latin typeface="Arial" pitchFamily="34" charset="0"/>
                <a:ea typeface="+mj-ea"/>
                <a:cs typeface="Arial" pitchFamily="34" charset="0"/>
              </a:rPr>
              <a:t> Power Converters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764704"/>
            <a:ext cx="7056784" cy="558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Содержимое 49"/>
          <p:cNvGraphicFramePr>
            <a:graphicFrameLocks/>
          </p:cNvGraphicFramePr>
          <p:nvPr/>
        </p:nvGraphicFramePr>
        <p:xfrm>
          <a:off x="647563" y="1556377"/>
          <a:ext cx="8074700" cy="3836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971"/>
                <a:gridCol w="962841"/>
                <a:gridCol w="962841"/>
                <a:gridCol w="1092455"/>
                <a:gridCol w="986398"/>
                <a:gridCol w="986398"/>
                <a:gridCol w="986398"/>
                <a:gridCol w="986398"/>
              </a:tblGrid>
              <a:tr h="460362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DPC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QPCTYPE1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QPCTYPE2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QPCTYPE3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SPC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OPC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CPC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83439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MAINS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AC 20kV 50Hz T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gridSpan="6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AC 400 V 50Hz TN-S 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4968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IOUT MAX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1450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1500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500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30A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6/14/20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968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VOUTMAX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2750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200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50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90V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75/75/40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49686">
                <a:tc>
                  <a:txBody>
                    <a:bodyPr/>
                    <a:lstStyle/>
                    <a:p>
                      <a:r>
                        <a:rPr lang="el-GR" sz="1100" dirty="0" smtClean="0">
                          <a:latin typeface="Arial" pitchFamily="34" charset="0"/>
                          <a:cs typeface="Arial" pitchFamily="34" charset="0"/>
                        </a:rPr>
                        <a:t>Δ</a:t>
                      </a: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IOUT/IOUT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0.1%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3439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LONG TERM STABILITY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0.1%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271832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CONTROL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GSI CONTROL UNIT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4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DCCT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GSI CONTROL UNIT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Built In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Built In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394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MAX POWER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4MW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300kW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150kW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75kW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50kW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2.7kW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&lt;</a:t>
                      </a:r>
                      <a:r>
                        <a:rPr lang="en-US" sz="1100" baseline="0" dirty="0" smtClean="0"/>
                        <a:t> 1kW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MAGNETS POWER CONVERTERS PARAMETERS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25.11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28.11.2019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.201</a:t>
            </a:r>
            <a:r>
              <a:rPr lang="en-US" dirty="0" smtClean="0"/>
              <a:t>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4391</TotalTime>
  <Words>1502</Words>
  <Application>Microsoft Office PowerPoint</Application>
  <PresentationFormat>Экран (4:3)</PresentationFormat>
  <Paragraphs>814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Arial Narrow</vt:lpstr>
      <vt:lpstr>Calibri</vt:lpstr>
      <vt:lpstr>Тема Office</vt:lpstr>
      <vt:lpstr>CR Power Converters</vt:lpstr>
      <vt:lpstr>CR magnet system</vt:lpstr>
      <vt:lpstr>TCR1 magnet system</vt:lpstr>
      <vt:lpstr>CR+TCR1 Power Converters</vt:lpstr>
      <vt:lpstr>CR magnets types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DIP MAGNETS POWER CONVERTER DIAGRAM</vt:lpstr>
      <vt:lpstr>QUAD MAGNETS POWER CONVERTER DIAGRAM</vt:lpstr>
      <vt:lpstr>SEXTUPOLE MAGNETS POWER CONVERTER DIAGRAM</vt:lpstr>
      <vt:lpstr>OCTUPOLE MAGNETS POWER CONVERTER DIAGRAMM</vt:lpstr>
      <vt:lpstr>3MVA (1kA 3kV) ČKD DC SOURCE</vt:lpstr>
      <vt:lpstr>QUAD POWER APPEARANCE</vt:lpstr>
      <vt:lpstr>SEXTUPOLES POWER CONVERTER RACK LAYOUT</vt:lpstr>
      <vt:lpstr>DIPOLE POWER CONVERTER CONTROL DIAGRAMM</vt:lpstr>
      <vt:lpstr>QUAD POWER CONVERTER CONTROL</vt:lpstr>
      <vt:lpstr>SEXTUPOLE POWER CONVERTER CONTROL</vt:lpstr>
      <vt:lpstr> </vt:lpstr>
      <vt:lpstr>OCTUPOLE &amp; STEERER POWER CONVERTERS  RACK LAYOUT</vt:lpstr>
      <vt:lpstr>OCT. &amp; CORR. POWER BLOCKS</vt:lpstr>
      <vt:lpstr>Current status</vt:lpstr>
      <vt:lpstr>PSS SYSTEM</vt:lpstr>
      <vt:lpstr>Thank you  for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 Power Convertors</dc:title>
  <dc:creator>davis</dc:creator>
  <cp:lastModifiedBy>BINP User</cp:lastModifiedBy>
  <cp:revision>384</cp:revision>
  <dcterms:created xsi:type="dcterms:W3CDTF">2014-11-26T13:22:42Z</dcterms:created>
  <dcterms:modified xsi:type="dcterms:W3CDTF">2019-11-27T07:28:53Z</dcterms:modified>
</cp:coreProperties>
</file>