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60" d="100"/>
          <a:sy n="60" d="100"/>
        </p:scale>
        <p:origin x="3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694C1-0C57-4747-B8A8-2D7A73537048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E06D3-5D08-483E-A65D-2D1652A7E14E}" type="slidenum">
              <a:rPr lang="ru-RU" smtClean="0"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888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694C1-0C57-4747-B8A8-2D7A73537048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E06D3-5D08-483E-A65D-2D1652A7E14E}" type="slidenum">
              <a:rPr lang="ru-RU" smtClean="0"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71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694C1-0C57-4747-B8A8-2D7A73537048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E06D3-5D08-483E-A65D-2D1652A7E14E}" type="slidenum">
              <a:rPr lang="ru-RU" smtClean="0"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70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694C1-0C57-4747-B8A8-2D7A73537048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E06D3-5D08-483E-A65D-2D1652A7E14E}" type="slidenum">
              <a:rPr lang="ru-RU" smtClean="0"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597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694C1-0C57-4747-B8A8-2D7A73537048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E06D3-5D08-483E-A65D-2D1652A7E14E}" type="slidenum">
              <a:rPr lang="ru-RU" smtClean="0"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171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694C1-0C57-4747-B8A8-2D7A73537048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E06D3-5D08-483E-A65D-2D1652A7E14E}" type="slidenum">
              <a:rPr lang="ru-RU" smtClean="0"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825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694C1-0C57-4747-B8A8-2D7A73537048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E06D3-5D08-483E-A65D-2D1652A7E14E}" type="slidenum">
              <a:rPr lang="ru-RU" smtClean="0"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649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694C1-0C57-4747-B8A8-2D7A73537048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E06D3-5D08-483E-A65D-2D1652A7E14E}" type="slidenum">
              <a:rPr lang="ru-RU" smtClean="0"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50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694C1-0C57-4747-B8A8-2D7A73537048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E06D3-5D08-483E-A65D-2D1652A7E14E}" type="slidenum">
              <a:rPr lang="ru-RU" smtClean="0"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248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694C1-0C57-4747-B8A8-2D7A73537048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E06D3-5D08-483E-A65D-2D1652A7E14E}" type="slidenum">
              <a:rPr lang="ru-RU" smtClean="0"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802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694C1-0C57-4747-B8A8-2D7A73537048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E06D3-5D08-483E-A65D-2D1652A7E14E}" type="slidenum">
              <a:rPr lang="ru-RU" smtClean="0"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821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694C1-0C57-4747-B8A8-2D7A73537048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E06D3-5D08-483E-A65D-2D1652A7E14E}" type="slidenum">
              <a:rPr lang="ru-RU" smtClean="0"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237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5852" y="150559"/>
            <a:ext cx="11309683" cy="288749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3rd BINP-FAIR Collaboration Coordination Workshop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6778" y="778041"/>
            <a:ext cx="5317958" cy="1303421"/>
          </a:xfrm>
        </p:spPr>
        <p:txBody>
          <a:bodyPr>
            <a:normAutofit/>
          </a:bodyPr>
          <a:lstStyle/>
          <a:p>
            <a:r>
              <a:rPr lang="en-US" altLang="ru-RU" sz="3200" b="1" dirty="0" smtClean="0">
                <a:solidFill>
                  <a:srgbClr val="00B0F0"/>
                </a:solidFill>
              </a:rPr>
              <a:t>HEBT 2&amp;3&amp;4 </a:t>
            </a:r>
          </a:p>
          <a:p>
            <a:r>
              <a:rPr lang="en-US" altLang="ru-RU" sz="3200" b="1" dirty="0" smtClean="0">
                <a:solidFill>
                  <a:srgbClr val="00B0F0"/>
                </a:solidFill>
              </a:rPr>
              <a:t>delivery plan </a:t>
            </a:r>
            <a:r>
              <a:rPr lang="en-US" altLang="ru-RU" sz="3200" b="1" dirty="0">
                <a:solidFill>
                  <a:srgbClr val="00B0F0"/>
                </a:solidFill>
              </a:rPr>
              <a:t>dates</a:t>
            </a:r>
            <a:endParaRPr lang="ru-RU" sz="3200" dirty="0">
              <a:solidFill>
                <a:srgbClr val="00B0F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088900"/>
              </p:ext>
            </p:extLst>
          </p:nvPr>
        </p:nvGraphicFramePr>
        <p:xfrm>
          <a:off x="5281409" y="362136"/>
          <a:ext cx="5907957" cy="64958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5436">
                  <a:extLst>
                    <a:ext uri="{9D8B030D-6E8A-4147-A177-3AD203B41FA5}">
                      <a16:colId xmlns:a16="http://schemas.microsoft.com/office/drawing/2014/main" val="3885813237"/>
                    </a:ext>
                  </a:extLst>
                </a:gridCol>
                <a:gridCol w="2175381">
                  <a:extLst>
                    <a:ext uri="{9D8B030D-6E8A-4147-A177-3AD203B41FA5}">
                      <a16:colId xmlns:a16="http://schemas.microsoft.com/office/drawing/2014/main" val="2160414025"/>
                    </a:ext>
                  </a:extLst>
                </a:gridCol>
                <a:gridCol w="1396782">
                  <a:extLst>
                    <a:ext uri="{9D8B030D-6E8A-4147-A177-3AD203B41FA5}">
                      <a16:colId xmlns:a16="http://schemas.microsoft.com/office/drawing/2014/main" val="2622273082"/>
                    </a:ext>
                  </a:extLst>
                </a:gridCol>
                <a:gridCol w="610358">
                  <a:extLst>
                    <a:ext uri="{9D8B030D-6E8A-4147-A177-3AD203B41FA5}">
                      <a16:colId xmlns:a16="http://schemas.microsoft.com/office/drawing/2014/main" val="745225679"/>
                    </a:ext>
                  </a:extLst>
                </a:gridCol>
              </a:tblGrid>
              <a:tr h="2990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310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300" u="none" strike="noStrike" dirty="0">
                          <a:effectLst/>
                        </a:rPr>
                        <a:t>HEBT</a:t>
                      </a:r>
                      <a:endParaRPr lang="de-DE" sz="1300" b="1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</a:rPr>
                        <a:t> </a:t>
                      </a:r>
                      <a:endParaRPr lang="ru-RU" sz="13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</a:rPr>
                        <a:t> </a:t>
                      </a:r>
                      <a:endParaRPr lang="ru-RU" sz="13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ctr"/>
                </a:tc>
                <a:extLst>
                  <a:ext uri="{0D108BD9-81ED-4DB2-BD59-A6C34878D82A}">
                    <a16:rowId xmlns:a16="http://schemas.microsoft.com/office/drawing/2014/main" val="288496396"/>
                  </a:ext>
                </a:extLst>
              </a:tr>
              <a:tr h="266965"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b"/>
                </a:tc>
                <a:extLst>
                  <a:ext uri="{0D108BD9-81ED-4DB2-BD59-A6C34878D82A}">
                    <a16:rowId xmlns:a16="http://schemas.microsoft.com/office/drawing/2014/main" val="1934518481"/>
                  </a:ext>
                </a:extLst>
              </a:tr>
              <a:tr h="2669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</a:rPr>
                        <a:t>Contract No. CC2.3.2-2</a:t>
                      </a:r>
                      <a:endParaRPr lang="de-D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Amendment 5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</a:rPr>
                        <a:t>Total</a:t>
                      </a:r>
                      <a:endParaRPr lang="de-D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b"/>
                </a:tc>
                <a:extLst>
                  <a:ext uri="{0D108BD9-81ED-4DB2-BD59-A6C34878D82A}">
                    <a16:rowId xmlns:a16="http://schemas.microsoft.com/office/drawing/2014/main" val="3460831643"/>
                  </a:ext>
                </a:extLst>
              </a:tr>
              <a:tr h="26696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u="none" strike="noStrike">
                          <a:effectLst/>
                        </a:rPr>
                        <a:t>dip4_0  </a:t>
                      </a:r>
                      <a:endParaRPr lang="de-D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b"/>
                </a:tc>
                <a:extLst>
                  <a:ext uri="{0D108BD9-81ED-4DB2-BD59-A6C34878D82A}">
                    <a16:rowId xmlns:a16="http://schemas.microsoft.com/office/drawing/2014/main" val="3662636768"/>
                  </a:ext>
                </a:extLst>
              </a:tr>
              <a:tr h="26696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u="none" strike="noStrike" dirty="0">
                          <a:effectLst/>
                        </a:rPr>
                        <a:t>dip10_0  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b"/>
                </a:tc>
                <a:extLst>
                  <a:ext uri="{0D108BD9-81ED-4DB2-BD59-A6C34878D82A}">
                    <a16:rowId xmlns:a16="http://schemas.microsoft.com/office/drawing/2014/main" val="968385246"/>
                  </a:ext>
                </a:extLst>
              </a:tr>
              <a:tr h="26696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u="none" strike="noStrike">
                          <a:effectLst/>
                        </a:rPr>
                        <a:t>dip13_0  </a:t>
                      </a:r>
                      <a:endParaRPr lang="de-D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b"/>
                </a:tc>
                <a:extLst>
                  <a:ext uri="{0D108BD9-81ED-4DB2-BD59-A6C34878D82A}">
                    <a16:rowId xmlns:a16="http://schemas.microsoft.com/office/drawing/2014/main" val="3782863773"/>
                  </a:ext>
                </a:extLst>
              </a:tr>
              <a:tr h="26696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u="none" strike="noStrike">
                          <a:effectLst/>
                        </a:rPr>
                        <a:t>dip13_3  </a:t>
                      </a:r>
                      <a:endParaRPr lang="de-D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b"/>
                </a:tc>
                <a:extLst>
                  <a:ext uri="{0D108BD9-81ED-4DB2-BD59-A6C34878D82A}">
                    <a16:rowId xmlns:a16="http://schemas.microsoft.com/office/drawing/2014/main" val="2164141012"/>
                  </a:ext>
                </a:extLst>
              </a:tr>
              <a:tr h="26696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u="none" strike="noStrike">
                          <a:effectLst/>
                        </a:rPr>
                        <a:t>dip19_0</a:t>
                      </a:r>
                      <a:endParaRPr lang="de-D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b"/>
                </a:tc>
                <a:extLst>
                  <a:ext uri="{0D108BD9-81ED-4DB2-BD59-A6C34878D82A}">
                    <a16:rowId xmlns:a16="http://schemas.microsoft.com/office/drawing/2014/main" val="3260936782"/>
                  </a:ext>
                </a:extLst>
              </a:tr>
              <a:tr h="26696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u="none" strike="noStrike">
                          <a:effectLst/>
                        </a:rPr>
                        <a:t>dip15_0  </a:t>
                      </a:r>
                      <a:endParaRPr lang="de-D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b"/>
                </a:tc>
                <a:extLst>
                  <a:ext uri="{0D108BD9-81ED-4DB2-BD59-A6C34878D82A}">
                    <a16:rowId xmlns:a16="http://schemas.microsoft.com/office/drawing/2014/main" val="4275187987"/>
                  </a:ext>
                </a:extLst>
              </a:tr>
              <a:tr h="26696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u="none" strike="noStrike">
                          <a:effectLst/>
                        </a:rPr>
                        <a:t>dip15_1  </a:t>
                      </a:r>
                      <a:endParaRPr lang="de-D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b"/>
                </a:tc>
                <a:extLst>
                  <a:ext uri="{0D108BD9-81ED-4DB2-BD59-A6C34878D82A}">
                    <a16:rowId xmlns:a16="http://schemas.microsoft.com/office/drawing/2014/main" val="3637014098"/>
                  </a:ext>
                </a:extLst>
              </a:tr>
              <a:tr h="26696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u="none" strike="noStrike">
                          <a:effectLst/>
                        </a:rPr>
                        <a:t>dip16_0  </a:t>
                      </a:r>
                      <a:endParaRPr lang="de-D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b"/>
                </a:tc>
                <a:extLst>
                  <a:ext uri="{0D108BD9-81ED-4DB2-BD59-A6C34878D82A}">
                    <a16:rowId xmlns:a16="http://schemas.microsoft.com/office/drawing/2014/main" val="2973265044"/>
                  </a:ext>
                </a:extLst>
              </a:tr>
              <a:tr h="26696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u="none" strike="noStrike">
                          <a:effectLst/>
                        </a:rPr>
                        <a:t>dip17_0  </a:t>
                      </a:r>
                      <a:endParaRPr lang="de-D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b"/>
                </a:tc>
                <a:extLst>
                  <a:ext uri="{0D108BD9-81ED-4DB2-BD59-A6C34878D82A}">
                    <a16:rowId xmlns:a16="http://schemas.microsoft.com/office/drawing/2014/main" val="18215745"/>
                  </a:ext>
                </a:extLst>
              </a:tr>
              <a:tr h="26696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u="none" strike="noStrike">
                          <a:effectLst/>
                        </a:rPr>
                        <a:t>Quadrupole 2</a:t>
                      </a:r>
                      <a:endParaRPr lang="de-D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90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b"/>
                </a:tc>
                <a:extLst>
                  <a:ext uri="{0D108BD9-81ED-4DB2-BD59-A6C34878D82A}">
                    <a16:rowId xmlns:a16="http://schemas.microsoft.com/office/drawing/2014/main" val="1795250089"/>
                  </a:ext>
                </a:extLst>
              </a:tr>
              <a:tr h="507058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u="none" strike="noStrike">
                          <a:effectLst/>
                        </a:rPr>
                        <a:t>Quadrupole 2 cust</a:t>
                      </a:r>
                      <a:endParaRPr lang="de-D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b"/>
                </a:tc>
                <a:extLst>
                  <a:ext uri="{0D108BD9-81ED-4DB2-BD59-A6C34878D82A}">
                    <a16:rowId xmlns:a16="http://schemas.microsoft.com/office/drawing/2014/main" val="2203285641"/>
                  </a:ext>
                </a:extLst>
              </a:tr>
              <a:tr h="26696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u="none" strike="noStrike">
                          <a:effectLst/>
                        </a:rPr>
                        <a:t>Quadrupole 10 </a:t>
                      </a:r>
                      <a:endParaRPr lang="de-D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b"/>
                </a:tc>
                <a:extLst>
                  <a:ext uri="{0D108BD9-81ED-4DB2-BD59-A6C34878D82A}">
                    <a16:rowId xmlns:a16="http://schemas.microsoft.com/office/drawing/2014/main" val="335550147"/>
                  </a:ext>
                </a:extLst>
              </a:tr>
              <a:tr h="26696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u="none" strike="noStrike">
                          <a:effectLst/>
                        </a:rPr>
                        <a:t>Quadrupole 11</a:t>
                      </a:r>
                      <a:endParaRPr lang="de-D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70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b"/>
                </a:tc>
                <a:extLst>
                  <a:ext uri="{0D108BD9-81ED-4DB2-BD59-A6C34878D82A}">
                    <a16:rowId xmlns:a16="http://schemas.microsoft.com/office/drawing/2014/main" val="364939285"/>
                  </a:ext>
                </a:extLst>
              </a:tr>
              <a:tr h="26696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u="none" strike="noStrike">
                          <a:effectLst/>
                        </a:rPr>
                        <a:t>Quadrupole 12</a:t>
                      </a:r>
                      <a:endParaRPr lang="de-D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b"/>
                </a:tc>
                <a:extLst>
                  <a:ext uri="{0D108BD9-81ED-4DB2-BD59-A6C34878D82A}">
                    <a16:rowId xmlns:a16="http://schemas.microsoft.com/office/drawing/2014/main" val="2416010883"/>
                  </a:ext>
                </a:extLst>
              </a:tr>
              <a:tr h="26696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u="none" strike="noStrike">
                          <a:effectLst/>
                        </a:rPr>
                        <a:t>Quadrupole 1</a:t>
                      </a:r>
                      <a:endParaRPr lang="de-D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1</a:t>
                      </a:r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b"/>
                </a:tc>
                <a:extLst>
                  <a:ext uri="{0D108BD9-81ED-4DB2-BD59-A6C34878D82A}">
                    <a16:rowId xmlns:a16="http://schemas.microsoft.com/office/drawing/2014/main" val="846705355"/>
                  </a:ext>
                </a:extLst>
              </a:tr>
              <a:tr h="26696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u="none" strike="noStrike">
                          <a:effectLst/>
                        </a:rPr>
                        <a:t>Steering 13</a:t>
                      </a:r>
                      <a:endParaRPr lang="de-D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b"/>
                </a:tc>
                <a:extLst>
                  <a:ext uri="{0D108BD9-81ED-4DB2-BD59-A6C34878D82A}">
                    <a16:rowId xmlns:a16="http://schemas.microsoft.com/office/drawing/2014/main" val="1549951646"/>
                  </a:ext>
                </a:extLst>
              </a:tr>
              <a:tr h="26696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u="none" strike="noStrike">
                          <a:effectLst/>
                        </a:rPr>
                        <a:t>Steering 18</a:t>
                      </a:r>
                      <a:endParaRPr lang="de-D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b"/>
                </a:tc>
                <a:extLst>
                  <a:ext uri="{0D108BD9-81ED-4DB2-BD59-A6C34878D82A}">
                    <a16:rowId xmlns:a16="http://schemas.microsoft.com/office/drawing/2014/main" val="1138402469"/>
                  </a:ext>
                </a:extLst>
              </a:tr>
              <a:tr h="26696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u="none" strike="noStrike">
                          <a:effectLst/>
                        </a:rPr>
                        <a:t>Steering 100</a:t>
                      </a:r>
                      <a:endParaRPr lang="de-D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b"/>
                </a:tc>
                <a:extLst>
                  <a:ext uri="{0D108BD9-81ED-4DB2-BD59-A6C34878D82A}">
                    <a16:rowId xmlns:a16="http://schemas.microsoft.com/office/drawing/2014/main" val="3951610265"/>
                  </a:ext>
                </a:extLst>
              </a:tr>
              <a:tr h="266965">
                <a:tc>
                  <a:txBody>
                    <a:bodyPr/>
                    <a:lstStyle/>
                    <a:p>
                      <a:pPr algn="l" fontAlgn="b"/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303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9" marR="7869" marT="7869" marB="0"/>
                </a:tc>
                <a:extLst>
                  <a:ext uri="{0D108BD9-81ED-4DB2-BD59-A6C34878D82A}">
                    <a16:rowId xmlns:a16="http://schemas.microsoft.com/office/drawing/2014/main" val="562847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315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3056464"/>
              </p:ext>
            </p:extLst>
          </p:nvPr>
        </p:nvGraphicFramePr>
        <p:xfrm>
          <a:off x="144379" y="120327"/>
          <a:ext cx="11951367" cy="65932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30954">
                  <a:extLst>
                    <a:ext uri="{9D8B030D-6E8A-4147-A177-3AD203B41FA5}">
                      <a16:colId xmlns:a16="http://schemas.microsoft.com/office/drawing/2014/main" val="1338928014"/>
                    </a:ext>
                  </a:extLst>
                </a:gridCol>
                <a:gridCol w="687612">
                  <a:extLst>
                    <a:ext uri="{9D8B030D-6E8A-4147-A177-3AD203B41FA5}">
                      <a16:colId xmlns:a16="http://schemas.microsoft.com/office/drawing/2014/main" val="3425505303"/>
                    </a:ext>
                  </a:extLst>
                </a:gridCol>
                <a:gridCol w="531337">
                  <a:extLst>
                    <a:ext uri="{9D8B030D-6E8A-4147-A177-3AD203B41FA5}">
                      <a16:colId xmlns:a16="http://schemas.microsoft.com/office/drawing/2014/main" val="2257712597"/>
                    </a:ext>
                  </a:extLst>
                </a:gridCol>
                <a:gridCol w="750122">
                  <a:extLst>
                    <a:ext uri="{9D8B030D-6E8A-4147-A177-3AD203B41FA5}">
                      <a16:colId xmlns:a16="http://schemas.microsoft.com/office/drawing/2014/main" val="962319997"/>
                    </a:ext>
                  </a:extLst>
                </a:gridCol>
                <a:gridCol w="750122">
                  <a:extLst>
                    <a:ext uri="{9D8B030D-6E8A-4147-A177-3AD203B41FA5}">
                      <a16:colId xmlns:a16="http://schemas.microsoft.com/office/drawing/2014/main" val="1534615487"/>
                    </a:ext>
                  </a:extLst>
                </a:gridCol>
                <a:gridCol w="750122">
                  <a:extLst>
                    <a:ext uri="{9D8B030D-6E8A-4147-A177-3AD203B41FA5}">
                      <a16:colId xmlns:a16="http://schemas.microsoft.com/office/drawing/2014/main" val="2178263436"/>
                    </a:ext>
                  </a:extLst>
                </a:gridCol>
                <a:gridCol w="750122">
                  <a:extLst>
                    <a:ext uri="{9D8B030D-6E8A-4147-A177-3AD203B41FA5}">
                      <a16:colId xmlns:a16="http://schemas.microsoft.com/office/drawing/2014/main" val="1066133197"/>
                    </a:ext>
                  </a:extLst>
                </a:gridCol>
                <a:gridCol w="750122">
                  <a:extLst>
                    <a:ext uri="{9D8B030D-6E8A-4147-A177-3AD203B41FA5}">
                      <a16:colId xmlns:a16="http://schemas.microsoft.com/office/drawing/2014/main" val="2496753032"/>
                    </a:ext>
                  </a:extLst>
                </a:gridCol>
                <a:gridCol w="750122">
                  <a:extLst>
                    <a:ext uri="{9D8B030D-6E8A-4147-A177-3AD203B41FA5}">
                      <a16:colId xmlns:a16="http://schemas.microsoft.com/office/drawing/2014/main" val="3591663270"/>
                    </a:ext>
                  </a:extLst>
                </a:gridCol>
                <a:gridCol w="750122">
                  <a:extLst>
                    <a:ext uri="{9D8B030D-6E8A-4147-A177-3AD203B41FA5}">
                      <a16:colId xmlns:a16="http://schemas.microsoft.com/office/drawing/2014/main" val="3145992722"/>
                    </a:ext>
                  </a:extLst>
                </a:gridCol>
                <a:gridCol w="750122">
                  <a:extLst>
                    <a:ext uri="{9D8B030D-6E8A-4147-A177-3AD203B41FA5}">
                      <a16:colId xmlns:a16="http://schemas.microsoft.com/office/drawing/2014/main" val="1909125666"/>
                    </a:ext>
                  </a:extLst>
                </a:gridCol>
                <a:gridCol w="750122">
                  <a:extLst>
                    <a:ext uri="{9D8B030D-6E8A-4147-A177-3AD203B41FA5}">
                      <a16:colId xmlns:a16="http://schemas.microsoft.com/office/drawing/2014/main" val="1042933084"/>
                    </a:ext>
                  </a:extLst>
                </a:gridCol>
                <a:gridCol w="750122">
                  <a:extLst>
                    <a:ext uri="{9D8B030D-6E8A-4147-A177-3AD203B41FA5}">
                      <a16:colId xmlns:a16="http://schemas.microsoft.com/office/drawing/2014/main" val="474235143"/>
                    </a:ext>
                  </a:extLst>
                </a:gridCol>
                <a:gridCol w="750122">
                  <a:extLst>
                    <a:ext uri="{9D8B030D-6E8A-4147-A177-3AD203B41FA5}">
                      <a16:colId xmlns:a16="http://schemas.microsoft.com/office/drawing/2014/main" val="1830404943"/>
                    </a:ext>
                  </a:extLst>
                </a:gridCol>
                <a:gridCol w="750122">
                  <a:extLst>
                    <a:ext uri="{9D8B030D-6E8A-4147-A177-3AD203B41FA5}">
                      <a16:colId xmlns:a16="http://schemas.microsoft.com/office/drawing/2014/main" val="1789985120"/>
                    </a:ext>
                  </a:extLst>
                </a:gridCol>
              </a:tblGrid>
              <a:tr h="378890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u="none" strike="noStrike">
                          <a:effectLst/>
                        </a:rPr>
                        <a:t> 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vert="vert27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vert="vert27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vert="vert27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3</a:t>
                      </a:r>
                      <a:endParaRPr lang="ru-RU" sz="8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vert="vert27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4</a:t>
                      </a:r>
                      <a:endParaRPr lang="ru-RU" sz="8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vert="vert27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5</a:t>
                      </a:r>
                      <a:endParaRPr lang="ru-RU" sz="8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vert="vert27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6</a:t>
                      </a:r>
                      <a:endParaRPr lang="ru-RU" sz="8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vert="vert27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7</a:t>
                      </a:r>
                      <a:endParaRPr lang="ru-RU" sz="8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vert="vert27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8</a:t>
                      </a:r>
                      <a:endParaRPr lang="ru-RU" sz="8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vert="vert27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9</a:t>
                      </a:r>
                      <a:endParaRPr lang="ru-RU" sz="8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vert="vert27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10</a:t>
                      </a:r>
                      <a:endParaRPr lang="ru-RU" sz="8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vert="vert27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11</a:t>
                      </a:r>
                      <a:endParaRPr lang="ru-RU" sz="8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vert="vert27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12</a:t>
                      </a:r>
                      <a:endParaRPr lang="ru-RU" sz="8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vert="vert270" anchor="ctr"/>
                </a:tc>
                <a:extLst>
                  <a:ext uri="{0D108BD9-81ED-4DB2-BD59-A6C34878D82A}">
                    <a16:rowId xmlns:a16="http://schemas.microsoft.com/office/drawing/2014/main" val="1269685870"/>
                  </a:ext>
                </a:extLst>
              </a:tr>
              <a:tr h="700576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u="none" strike="noStrike" dirty="0" err="1">
                          <a:effectLst/>
                        </a:rPr>
                        <a:t>Quantity</a:t>
                      </a:r>
                      <a:endParaRPr lang="de-DE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u="none" strike="noStrike">
                          <a:effectLst/>
                        </a:rPr>
                        <a:t>Work Package</a:t>
                      </a:r>
                      <a:endParaRPr lang="de-DE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u="none" strike="noStrike">
                          <a:effectLst/>
                        </a:rPr>
                        <a:t>delivered</a:t>
                      </a:r>
                      <a:endParaRPr lang="de-DE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2020</a:t>
                      </a:r>
                      <a:endParaRPr lang="ru-RU" sz="1000" b="1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2838289"/>
                  </a:ext>
                </a:extLst>
              </a:tr>
              <a:tr h="27918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310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u="none" strike="noStrike">
                          <a:effectLst/>
                        </a:rPr>
                        <a:t>HEBT</a:t>
                      </a:r>
                      <a:endParaRPr lang="de-DE" sz="11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27</a:t>
                      </a:r>
                      <a:endParaRPr lang="ru-RU" sz="10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122</a:t>
                      </a:r>
                      <a:endParaRPr lang="ru-RU" sz="10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23</a:t>
                      </a:r>
                      <a:endParaRPr lang="ru-RU" sz="10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8</a:t>
                      </a:r>
                      <a:endParaRPr lang="ru-RU" sz="10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25</a:t>
                      </a:r>
                      <a:endParaRPr lang="ru-RU" sz="10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8</a:t>
                      </a:r>
                      <a:endParaRPr lang="ru-RU" sz="10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8</a:t>
                      </a:r>
                      <a:endParaRPr lang="ru-RU" sz="10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8</a:t>
                      </a:r>
                      <a:endParaRPr lang="ru-RU" sz="10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15</a:t>
                      </a:r>
                      <a:endParaRPr lang="ru-RU" sz="10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12</a:t>
                      </a:r>
                      <a:endParaRPr lang="ru-RU" sz="10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10</a:t>
                      </a:r>
                      <a:endParaRPr lang="ru-RU" sz="10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extLst>
                  <a:ext uri="{0D108BD9-81ED-4DB2-BD59-A6C34878D82A}">
                    <a16:rowId xmlns:a16="http://schemas.microsoft.com/office/drawing/2014/main" val="87434171"/>
                  </a:ext>
                </a:extLst>
              </a:tr>
              <a:tr h="24926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37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25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45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47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42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32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28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extLst>
                  <a:ext uri="{0D108BD9-81ED-4DB2-BD59-A6C34878D82A}">
                    <a16:rowId xmlns:a16="http://schemas.microsoft.com/office/drawing/2014/main" val="2848494721"/>
                  </a:ext>
                </a:extLst>
              </a:tr>
              <a:tr h="24926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Total</a:t>
                      </a:r>
                      <a:endParaRPr lang="de-D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extLst>
                  <a:ext uri="{0D108BD9-81ED-4DB2-BD59-A6C34878D82A}">
                    <a16:rowId xmlns:a16="http://schemas.microsoft.com/office/drawing/2014/main" val="1960996298"/>
                  </a:ext>
                </a:extLst>
              </a:tr>
              <a:tr h="24926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>
                          <a:effectLst/>
                        </a:rPr>
                        <a:t>dip4_0  </a:t>
                      </a:r>
                      <a:endParaRPr lang="de-D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extLst>
                  <a:ext uri="{0D108BD9-81ED-4DB2-BD59-A6C34878D82A}">
                    <a16:rowId xmlns:a16="http://schemas.microsoft.com/office/drawing/2014/main" val="620185178"/>
                  </a:ext>
                </a:extLst>
              </a:tr>
              <a:tr h="24926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>
                          <a:effectLst/>
                        </a:rPr>
                        <a:t>dip10_0  </a:t>
                      </a:r>
                      <a:endParaRPr lang="de-D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extLst>
                  <a:ext uri="{0D108BD9-81ED-4DB2-BD59-A6C34878D82A}">
                    <a16:rowId xmlns:a16="http://schemas.microsoft.com/office/drawing/2014/main" val="1081920089"/>
                  </a:ext>
                </a:extLst>
              </a:tr>
              <a:tr h="24926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>
                          <a:effectLst/>
                        </a:rPr>
                        <a:t>dip13_0  </a:t>
                      </a:r>
                      <a:endParaRPr lang="de-D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extLst>
                  <a:ext uri="{0D108BD9-81ED-4DB2-BD59-A6C34878D82A}">
                    <a16:rowId xmlns:a16="http://schemas.microsoft.com/office/drawing/2014/main" val="1212710787"/>
                  </a:ext>
                </a:extLst>
              </a:tr>
              <a:tr h="24926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>
                          <a:effectLst/>
                        </a:rPr>
                        <a:t>dip13_3  </a:t>
                      </a:r>
                      <a:endParaRPr lang="de-D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3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extLst>
                  <a:ext uri="{0D108BD9-81ED-4DB2-BD59-A6C34878D82A}">
                    <a16:rowId xmlns:a16="http://schemas.microsoft.com/office/drawing/2014/main" val="2890462860"/>
                  </a:ext>
                </a:extLst>
              </a:tr>
              <a:tr h="24926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>
                          <a:effectLst/>
                        </a:rPr>
                        <a:t>dip19_0</a:t>
                      </a:r>
                      <a:endParaRPr lang="de-D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extLst>
                  <a:ext uri="{0D108BD9-81ED-4DB2-BD59-A6C34878D82A}">
                    <a16:rowId xmlns:a16="http://schemas.microsoft.com/office/drawing/2014/main" val="3931200689"/>
                  </a:ext>
                </a:extLst>
              </a:tr>
              <a:tr h="24926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>
                          <a:effectLst/>
                        </a:rPr>
                        <a:t>dip15_0  </a:t>
                      </a:r>
                      <a:endParaRPr lang="de-D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4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extLst>
                  <a:ext uri="{0D108BD9-81ED-4DB2-BD59-A6C34878D82A}">
                    <a16:rowId xmlns:a16="http://schemas.microsoft.com/office/drawing/2014/main" val="3246435155"/>
                  </a:ext>
                </a:extLst>
              </a:tr>
              <a:tr h="24926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>
                          <a:effectLst/>
                        </a:rPr>
                        <a:t>dip15_1  </a:t>
                      </a:r>
                      <a:endParaRPr lang="de-D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extLst>
                  <a:ext uri="{0D108BD9-81ED-4DB2-BD59-A6C34878D82A}">
                    <a16:rowId xmlns:a16="http://schemas.microsoft.com/office/drawing/2014/main" val="4190670441"/>
                  </a:ext>
                </a:extLst>
              </a:tr>
              <a:tr h="24926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>
                          <a:effectLst/>
                        </a:rPr>
                        <a:t>dip16_0  </a:t>
                      </a:r>
                      <a:endParaRPr lang="de-D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extLst>
                  <a:ext uri="{0D108BD9-81ED-4DB2-BD59-A6C34878D82A}">
                    <a16:rowId xmlns:a16="http://schemas.microsoft.com/office/drawing/2014/main" val="1378179239"/>
                  </a:ext>
                </a:extLst>
              </a:tr>
              <a:tr h="24926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>
                          <a:effectLst/>
                        </a:rPr>
                        <a:t>dip17_0  </a:t>
                      </a:r>
                      <a:endParaRPr lang="de-D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extLst>
                  <a:ext uri="{0D108BD9-81ED-4DB2-BD59-A6C34878D82A}">
                    <a16:rowId xmlns:a16="http://schemas.microsoft.com/office/drawing/2014/main" val="4125466299"/>
                  </a:ext>
                </a:extLst>
              </a:tr>
              <a:tr h="24926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>
                          <a:effectLst/>
                        </a:rPr>
                        <a:t>Quadrupole 2</a:t>
                      </a:r>
                      <a:endParaRPr lang="de-D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90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27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5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extLst>
                  <a:ext uri="{0D108BD9-81ED-4DB2-BD59-A6C34878D82A}">
                    <a16:rowId xmlns:a16="http://schemas.microsoft.com/office/drawing/2014/main" val="1683493728"/>
                  </a:ext>
                </a:extLst>
              </a:tr>
              <a:tr h="24926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>
                          <a:effectLst/>
                        </a:rPr>
                        <a:t>Quadrupole 2 cust</a:t>
                      </a:r>
                      <a:endParaRPr lang="de-D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extLst>
                  <a:ext uri="{0D108BD9-81ED-4DB2-BD59-A6C34878D82A}">
                    <a16:rowId xmlns:a16="http://schemas.microsoft.com/office/drawing/2014/main" val="3944119651"/>
                  </a:ext>
                </a:extLst>
              </a:tr>
              <a:tr h="24926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>
                          <a:effectLst/>
                        </a:rPr>
                        <a:t>Quadrupole 10 </a:t>
                      </a:r>
                      <a:endParaRPr lang="de-D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extLst>
                  <a:ext uri="{0D108BD9-81ED-4DB2-BD59-A6C34878D82A}">
                    <a16:rowId xmlns:a16="http://schemas.microsoft.com/office/drawing/2014/main" val="2857604442"/>
                  </a:ext>
                </a:extLst>
              </a:tr>
              <a:tr h="24926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>
                          <a:effectLst/>
                        </a:rPr>
                        <a:t>Quadrupole 11</a:t>
                      </a:r>
                      <a:endParaRPr lang="de-D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70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5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extLst>
                  <a:ext uri="{0D108BD9-81ED-4DB2-BD59-A6C34878D82A}">
                    <a16:rowId xmlns:a16="http://schemas.microsoft.com/office/drawing/2014/main" val="3949427155"/>
                  </a:ext>
                </a:extLst>
              </a:tr>
              <a:tr h="24926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>
                          <a:effectLst/>
                        </a:rPr>
                        <a:t>Quadrupole 12</a:t>
                      </a:r>
                      <a:endParaRPr lang="de-D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12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5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extLst>
                  <a:ext uri="{0D108BD9-81ED-4DB2-BD59-A6C34878D82A}">
                    <a16:rowId xmlns:a16="http://schemas.microsoft.com/office/drawing/2014/main" val="1343374896"/>
                  </a:ext>
                </a:extLst>
              </a:tr>
              <a:tr h="24926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>
                          <a:effectLst/>
                        </a:rPr>
                        <a:t>Quadrupole 1</a:t>
                      </a:r>
                      <a:endParaRPr lang="de-D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r>
                        <a:rPr lang="en-US" sz="1000" u="none" strike="noStrike" dirty="0" smtClean="0">
                          <a:effectLst/>
                        </a:rPr>
                        <a:t>1</a:t>
                      </a: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extLst>
                  <a:ext uri="{0D108BD9-81ED-4DB2-BD59-A6C34878D82A}">
                    <a16:rowId xmlns:a16="http://schemas.microsoft.com/office/drawing/2014/main" val="2502135318"/>
                  </a:ext>
                </a:extLst>
              </a:tr>
              <a:tr h="24926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>
                          <a:effectLst/>
                        </a:rPr>
                        <a:t>Steering 13</a:t>
                      </a:r>
                      <a:endParaRPr lang="de-D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extLst>
                  <a:ext uri="{0D108BD9-81ED-4DB2-BD59-A6C34878D82A}">
                    <a16:rowId xmlns:a16="http://schemas.microsoft.com/office/drawing/2014/main" val="1673619694"/>
                  </a:ext>
                </a:extLst>
              </a:tr>
              <a:tr h="24926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>
                          <a:effectLst/>
                        </a:rPr>
                        <a:t>Steering 18</a:t>
                      </a:r>
                      <a:endParaRPr lang="de-D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48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6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6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extLst>
                  <a:ext uri="{0D108BD9-81ED-4DB2-BD59-A6C34878D82A}">
                    <a16:rowId xmlns:a16="http://schemas.microsoft.com/office/drawing/2014/main" val="1038349840"/>
                  </a:ext>
                </a:extLst>
              </a:tr>
              <a:tr h="24926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>
                          <a:effectLst/>
                        </a:rPr>
                        <a:t>Steering 100</a:t>
                      </a:r>
                      <a:endParaRPr lang="de-D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45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4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6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12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13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extLst>
                  <a:ext uri="{0D108BD9-81ED-4DB2-BD59-A6C34878D82A}">
                    <a16:rowId xmlns:a16="http://schemas.microsoft.com/office/drawing/2014/main" val="1844563396"/>
                  </a:ext>
                </a:extLst>
              </a:tr>
              <a:tr h="24926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303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37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25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45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47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42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32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28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extLst>
                  <a:ext uri="{0D108BD9-81ED-4DB2-BD59-A6C34878D82A}">
                    <a16:rowId xmlns:a16="http://schemas.microsoft.com/office/drawing/2014/main" val="9755205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67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8771402"/>
              </p:ext>
            </p:extLst>
          </p:nvPr>
        </p:nvGraphicFramePr>
        <p:xfrm>
          <a:off x="938464" y="489275"/>
          <a:ext cx="7090609" cy="58603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2851">
                  <a:extLst>
                    <a:ext uri="{9D8B030D-6E8A-4147-A177-3AD203B41FA5}">
                      <a16:colId xmlns:a16="http://schemas.microsoft.com/office/drawing/2014/main" val="3808570026"/>
                    </a:ext>
                  </a:extLst>
                </a:gridCol>
                <a:gridCol w="791343">
                  <a:extLst>
                    <a:ext uri="{9D8B030D-6E8A-4147-A177-3AD203B41FA5}">
                      <a16:colId xmlns:a16="http://schemas.microsoft.com/office/drawing/2014/main" val="1229654424"/>
                    </a:ext>
                  </a:extLst>
                </a:gridCol>
                <a:gridCol w="863283">
                  <a:extLst>
                    <a:ext uri="{9D8B030D-6E8A-4147-A177-3AD203B41FA5}">
                      <a16:colId xmlns:a16="http://schemas.microsoft.com/office/drawing/2014/main" val="525230487"/>
                    </a:ext>
                  </a:extLst>
                </a:gridCol>
                <a:gridCol w="863283">
                  <a:extLst>
                    <a:ext uri="{9D8B030D-6E8A-4147-A177-3AD203B41FA5}">
                      <a16:colId xmlns:a16="http://schemas.microsoft.com/office/drawing/2014/main" val="3110625262"/>
                    </a:ext>
                  </a:extLst>
                </a:gridCol>
                <a:gridCol w="863283">
                  <a:extLst>
                    <a:ext uri="{9D8B030D-6E8A-4147-A177-3AD203B41FA5}">
                      <a16:colId xmlns:a16="http://schemas.microsoft.com/office/drawing/2014/main" val="1486734261"/>
                    </a:ext>
                  </a:extLst>
                </a:gridCol>
                <a:gridCol w="863283">
                  <a:extLst>
                    <a:ext uri="{9D8B030D-6E8A-4147-A177-3AD203B41FA5}">
                      <a16:colId xmlns:a16="http://schemas.microsoft.com/office/drawing/2014/main" val="2064469793"/>
                    </a:ext>
                  </a:extLst>
                </a:gridCol>
                <a:gridCol w="863283">
                  <a:extLst>
                    <a:ext uri="{9D8B030D-6E8A-4147-A177-3AD203B41FA5}">
                      <a16:colId xmlns:a16="http://schemas.microsoft.com/office/drawing/2014/main" val="723057045"/>
                    </a:ext>
                  </a:extLst>
                </a:gridCol>
              </a:tblGrid>
              <a:tr h="32278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vert="vert27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vert="vert27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3</a:t>
                      </a:r>
                      <a:endParaRPr lang="ru-RU" sz="1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vert="vert27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vert="vert27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vert="vert270" anchor="ctr"/>
                </a:tc>
                <a:extLst>
                  <a:ext uri="{0D108BD9-81ED-4DB2-BD59-A6C34878D82A}">
                    <a16:rowId xmlns:a16="http://schemas.microsoft.com/office/drawing/2014/main" val="3223714455"/>
                  </a:ext>
                </a:extLst>
              </a:tr>
              <a:tr h="59683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u="none" strike="noStrike">
                          <a:effectLst/>
                        </a:rPr>
                        <a:t>Quantity</a:t>
                      </a:r>
                      <a:endParaRPr lang="de-DE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u="none" strike="noStrike" dirty="0">
                          <a:effectLst/>
                        </a:rPr>
                        <a:t>Work Package</a:t>
                      </a:r>
                      <a:endParaRPr lang="de-DE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2021</a:t>
                      </a:r>
                      <a:endParaRPr lang="ru-RU" sz="1400" b="1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627302"/>
                  </a:ext>
                </a:extLst>
              </a:tr>
              <a:tr h="23784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310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u="none" strike="noStrike">
                          <a:effectLst/>
                        </a:rPr>
                        <a:t>HEBT</a:t>
                      </a:r>
                      <a:endParaRPr lang="de-DE" sz="1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extLst>
                  <a:ext uri="{0D108BD9-81ED-4DB2-BD59-A6C34878D82A}">
                    <a16:rowId xmlns:a16="http://schemas.microsoft.com/office/drawing/2014/main" val="1191001346"/>
                  </a:ext>
                </a:extLst>
              </a:tr>
              <a:tr h="223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extLst>
                  <a:ext uri="{0D108BD9-81ED-4DB2-BD59-A6C34878D82A}">
                    <a16:rowId xmlns:a16="http://schemas.microsoft.com/office/drawing/2014/main" val="4134507431"/>
                  </a:ext>
                </a:extLst>
              </a:tr>
              <a:tr h="223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>
                          <a:effectLst/>
                        </a:rPr>
                        <a:t>Total</a:t>
                      </a:r>
                      <a:endParaRPr lang="de-D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extLst>
                  <a:ext uri="{0D108BD9-81ED-4DB2-BD59-A6C34878D82A}">
                    <a16:rowId xmlns:a16="http://schemas.microsoft.com/office/drawing/2014/main" val="468631850"/>
                  </a:ext>
                </a:extLst>
              </a:tr>
              <a:tr h="223946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>
                          <a:effectLst/>
                        </a:rPr>
                        <a:t>dip4_0  </a:t>
                      </a:r>
                      <a:endParaRPr lang="de-D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extLst>
                  <a:ext uri="{0D108BD9-81ED-4DB2-BD59-A6C34878D82A}">
                    <a16:rowId xmlns:a16="http://schemas.microsoft.com/office/drawing/2014/main" val="2982206373"/>
                  </a:ext>
                </a:extLst>
              </a:tr>
              <a:tr h="223946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>
                          <a:effectLst/>
                        </a:rPr>
                        <a:t>dip10_0  </a:t>
                      </a:r>
                      <a:endParaRPr lang="de-D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extLst>
                  <a:ext uri="{0D108BD9-81ED-4DB2-BD59-A6C34878D82A}">
                    <a16:rowId xmlns:a16="http://schemas.microsoft.com/office/drawing/2014/main" val="1431625755"/>
                  </a:ext>
                </a:extLst>
              </a:tr>
              <a:tr h="223946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>
                          <a:effectLst/>
                        </a:rPr>
                        <a:t>dip13_0  </a:t>
                      </a:r>
                      <a:endParaRPr lang="de-D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extLst>
                  <a:ext uri="{0D108BD9-81ED-4DB2-BD59-A6C34878D82A}">
                    <a16:rowId xmlns:a16="http://schemas.microsoft.com/office/drawing/2014/main" val="344298294"/>
                  </a:ext>
                </a:extLst>
              </a:tr>
              <a:tr h="223946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>
                          <a:effectLst/>
                        </a:rPr>
                        <a:t>dip13_3  </a:t>
                      </a:r>
                      <a:endParaRPr lang="de-D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extLst>
                  <a:ext uri="{0D108BD9-81ED-4DB2-BD59-A6C34878D82A}">
                    <a16:rowId xmlns:a16="http://schemas.microsoft.com/office/drawing/2014/main" val="2307714929"/>
                  </a:ext>
                </a:extLst>
              </a:tr>
              <a:tr h="223946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>
                          <a:effectLst/>
                        </a:rPr>
                        <a:t>dip19_0</a:t>
                      </a:r>
                      <a:endParaRPr lang="de-D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extLst>
                  <a:ext uri="{0D108BD9-81ED-4DB2-BD59-A6C34878D82A}">
                    <a16:rowId xmlns:a16="http://schemas.microsoft.com/office/drawing/2014/main" val="3358413632"/>
                  </a:ext>
                </a:extLst>
              </a:tr>
              <a:tr h="223946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>
                          <a:effectLst/>
                        </a:rPr>
                        <a:t>dip15_0  </a:t>
                      </a:r>
                      <a:endParaRPr lang="de-D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extLst>
                  <a:ext uri="{0D108BD9-81ED-4DB2-BD59-A6C34878D82A}">
                    <a16:rowId xmlns:a16="http://schemas.microsoft.com/office/drawing/2014/main" val="2959931156"/>
                  </a:ext>
                </a:extLst>
              </a:tr>
              <a:tr h="223946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>
                          <a:effectLst/>
                        </a:rPr>
                        <a:t>dip15_1  </a:t>
                      </a:r>
                      <a:endParaRPr lang="de-D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extLst>
                  <a:ext uri="{0D108BD9-81ED-4DB2-BD59-A6C34878D82A}">
                    <a16:rowId xmlns:a16="http://schemas.microsoft.com/office/drawing/2014/main" val="2684463258"/>
                  </a:ext>
                </a:extLst>
              </a:tr>
              <a:tr h="223946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>
                          <a:effectLst/>
                        </a:rPr>
                        <a:t>dip16_0  </a:t>
                      </a:r>
                      <a:endParaRPr lang="de-D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extLst>
                  <a:ext uri="{0D108BD9-81ED-4DB2-BD59-A6C34878D82A}">
                    <a16:rowId xmlns:a16="http://schemas.microsoft.com/office/drawing/2014/main" val="2768061811"/>
                  </a:ext>
                </a:extLst>
              </a:tr>
              <a:tr h="223946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>
                          <a:effectLst/>
                        </a:rPr>
                        <a:t>dip17_0  </a:t>
                      </a:r>
                      <a:endParaRPr lang="de-D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extLst>
                  <a:ext uri="{0D108BD9-81ED-4DB2-BD59-A6C34878D82A}">
                    <a16:rowId xmlns:a16="http://schemas.microsoft.com/office/drawing/2014/main" val="1974385021"/>
                  </a:ext>
                </a:extLst>
              </a:tr>
              <a:tr h="223946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>
                          <a:effectLst/>
                        </a:rPr>
                        <a:t>Quadrupole 2</a:t>
                      </a:r>
                      <a:endParaRPr lang="de-D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90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extLst>
                  <a:ext uri="{0D108BD9-81ED-4DB2-BD59-A6C34878D82A}">
                    <a16:rowId xmlns:a16="http://schemas.microsoft.com/office/drawing/2014/main" val="4275194357"/>
                  </a:ext>
                </a:extLst>
              </a:tr>
              <a:tr h="223946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>
                          <a:effectLst/>
                        </a:rPr>
                        <a:t>Quadrupole 2 cust</a:t>
                      </a:r>
                      <a:endParaRPr lang="de-D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extLst>
                  <a:ext uri="{0D108BD9-81ED-4DB2-BD59-A6C34878D82A}">
                    <a16:rowId xmlns:a16="http://schemas.microsoft.com/office/drawing/2014/main" val="374221875"/>
                  </a:ext>
                </a:extLst>
              </a:tr>
              <a:tr h="223946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>
                          <a:effectLst/>
                        </a:rPr>
                        <a:t>Quadrupole 10 </a:t>
                      </a:r>
                      <a:endParaRPr lang="de-D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extLst>
                  <a:ext uri="{0D108BD9-81ED-4DB2-BD59-A6C34878D82A}">
                    <a16:rowId xmlns:a16="http://schemas.microsoft.com/office/drawing/2014/main" val="3858058249"/>
                  </a:ext>
                </a:extLst>
              </a:tr>
              <a:tr h="223946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>
                          <a:effectLst/>
                        </a:rPr>
                        <a:t>Quadrupole 11</a:t>
                      </a:r>
                      <a:endParaRPr lang="de-D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70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extLst>
                  <a:ext uri="{0D108BD9-81ED-4DB2-BD59-A6C34878D82A}">
                    <a16:rowId xmlns:a16="http://schemas.microsoft.com/office/drawing/2014/main" val="3691961089"/>
                  </a:ext>
                </a:extLst>
              </a:tr>
              <a:tr h="223946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>
                          <a:effectLst/>
                        </a:rPr>
                        <a:t>Quadrupole 12</a:t>
                      </a:r>
                      <a:endParaRPr lang="de-D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extLst>
                  <a:ext uri="{0D108BD9-81ED-4DB2-BD59-A6C34878D82A}">
                    <a16:rowId xmlns:a16="http://schemas.microsoft.com/office/drawing/2014/main" val="2032726438"/>
                  </a:ext>
                </a:extLst>
              </a:tr>
              <a:tr h="223946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>
                          <a:effectLst/>
                        </a:rPr>
                        <a:t>Quadrupole 1</a:t>
                      </a:r>
                      <a:endParaRPr lang="de-D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extLst>
                  <a:ext uri="{0D108BD9-81ED-4DB2-BD59-A6C34878D82A}">
                    <a16:rowId xmlns:a16="http://schemas.microsoft.com/office/drawing/2014/main" val="2990689472"/>
                  </a:ext>
                </a:extLst>
              </a:tr>
              <a:tr h="223946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>
                          <a:effectLst/>
                        </a:rPr>
                        <a:t>Steering 13</a:t>
                      </a:r>
                      <a:endParaRPr lang="de-D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extLst>
                  <a:ext uri="{0D108BD9-81ED-4DB2-BD59-A6C34878D82A}">
                    <a16:rowId xmlns:a16="http://schemas.microsoft.com/office/drawing/2014/main" val="120479304"/>
                  </a:ext>
                </a:extLst>
              </a:tr>
              <a:tr h="223946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>
                          <a:effectLst/>
                        </a:rPr>
                        <a:t>Steering 18</a:t>
                      </a:r>
                      <a:endParaRPr lang="de-D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48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extLst>
                  <a:ext uri="{0D108BD9-81ED-4DB2-BD59-A6C34878D82A}">
                    <a16:rowId xmlns:a16="http://schemas.microsoft.com/office/drawing/2014/main" val="1923870681"/>
                  </a:ext>
                </a:extLst>
              </a:tr>
              <a:tr h="223946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>
                          <a:effectLst/>
                        </a:rPr>
                        <a:t>Steering 100</a:t>
                      </a:r>
                      <a:endParaRPr lang="de-D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45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extLst>
                  <a:ext uri="{0D108BD9-81ED-4DB2-BD59-A6C34878D82A}">
                    <a16:rowId xmlns:a16="http://schemas.microsoft.com/office/drawing/2014/main" val="824712217"/>
                  </a:ext>
                </a:extLst>
              </a:tr>
              <a:tr h="223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303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" marR="6601" marT="6601" marB="0" anchor="b"/>
                </a:tc>
                <a:extLst>
                  <a:ext uri="{0D108BD9-81ED-4DB2-BD59-A6C34878D82A}">
                    <a16:rowId xmlns:a16="http://schemas.microsoft.com/office/drawing/2014/main" val="42588452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500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307</Words>
  <Application>Microsoft Office PowerPoint</Application>
  <PresentationFormat>Breitbild</PresentationFormat>
  <Paragraphs>599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3rd BINP-FAIR Collaboration Coordination Workshop</vt:lpstr>
      <vt:lpstr>PowerPoint-Präsentation</vt:lpstr>
      <vt:lpstr>PowerPoint-Präsentation</vt:lpstr>
    </vt:vector>
  </TitlesOfParts>
  <Company>BINP SB RAS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morozov</dc:creator>
  <cp:lastModifiedBy>Urner, David Dr.</cp:lastModifiedBy>
  <cp:revision>5</cp:revision>
  <cp:lastPrinted>2019-11-25T05:37:53Z</cp:lastPrinted>
  <dcterms:created xsi:type="dcterms:W3CDTF">2019-11-25T05:03:19Z</dcterms:created>
  <dcterms:modified xsi:type="dcterms:W3CDTF">2019-11-25T13:29:36Z</dcterms:modified>
</cp:coreProperties>
</file>