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99" r:id="rId3"/>
  </p:sldMasterIdLst>
  <p:notesMasterIdLst>
    <p:notesMasterId r:id="rId20"/>
  </p:notesMasterIdLst>
  <p:sldIdLst>
    <p:sldId id="297" r:id="rId4"/>
    <p:sldId id="299" r:id="rId5"/>
    <p:sldId id="335" r:id="rId6"/>
    <p:sldId id="327" r:id="rId7"/>
    <p:sldId id="328" r:id="rId8"/>
    <p:sldId id="329" r:id="rId9"/>
    <p:sldId id="308" r:id="rId10"/>
    <p:sldId id="318" r:id="rId11"/>
    <p:sldId id="323" r:id="rId12"/>
    <p:sldId id="337" r:id="rId13"/>
    <p:sldId id="332" r:id="rId14"/>
    <p:sldId id="338" r:id="rId15"/>
    <p:sldId id="339" r:id="rId16"/>
    <p:sldId id="330" r:id="rId17"/>
    <p:sldId id="331" r:id="rId18"/>
    <p:sldId id="30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FF"/>
    <a:srgbClr val="00AA00"/>
    <a:srgbClr val="58FF58"/>
    <a:srgbClr val="AA00AA"/>
    <a:srgbClr val="FF00FF"/>
    <a:srgbClr val="000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Downloads\Vertical-u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'[Vertical-up.xlsx]Лист1'!$B$4:$B$22</c:f>
              <c:numCache>
                <c:formatCode>General</c:formatCode>
                <c:ptCount val="1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1.5</c:v>
                </c:pt>
                <c:pt idx="12">
                  <c:v>2</c:v>
                </c:pt>
                <c:pt idx="13">
                  <c:v>2.5</c:v>
                </c:pt>
                <c:pt idx="14">
                  <c:v>3</c:v>
                </c:pt>
                <c:pt idx="15">
                  <c:v>3.5</c:v>
                </c:pt>
                <c:pt idx="16">
                  <c:v>4</c:v>
                </c:pt>
                <c:pt idx="17">
                  <c:v>4.5</c:v>
                </c:pt>
                <c:pt idx="18">
                  <c:v>5</c:v>
                </c:pt>
              </c:numCache>
            </c:numRef>
          </c:xVal>
          <c:yVal>
            <c:numRef>
              <c:f>'[Vertical-up.xlsx]Лист1'!$D$4:$D$22</c:f>
              <c:numCache>
                <c:formatCode>0.00000</c:formatCode>
                <c:ptCount val="19"/>
                <c:pt idx="0">
                  <c:v>0</c:v>
                </c:pt>
                <c:pt idx="1">
                  <c:v>0.56194291437155741</c:v>
                </c:pt>
                <c:pt idx="2">
                  <c:v>0.82757469537639794</c:v>
                </c:pt>
                <c:pt idx="3">
                  <c:v>0.90001669170422305</c:v>
                </c:pt>
                <c:pt idx="4">
                  <c:v>0.93280587547988658</c:v>
                </c:pt>
                <c:pt idx="5">
                  <c:v>0.95142714071106671</c:v>
                </c:pt>
                <c:pt idx="6">
                  <c:v>0.96344516775162747</c:v>
                </c:pt>
                <c:pt idx="7">
                  <c:v>0.9717910198631281</c:v>
                </c:pt>
                <c:pt idx="8">
                  <c:v>0.97780003338340848</c:v>
                </c:pt>
                <c:pt idx="9">
                  <c:v>0.98220664329828078</c:v>
                </c:pt>
                <c:pt idx="10">
                  <c:v>0.98547821732598906</c:v>
                </c:pt>
                <c:pt idx="11">
                  <c:v>0.99415790352194966</c:v>
                </c:pt>
                <c:pt idx="12">
                  <c:v>0.99716241028208985</c:v>
                </c:pt>
                <c:pt idx="13">
                  <c:v>0.99849774661992985</c:v>
                </c:pt>
                <c:pt idx="14">
                  <c:v>0.9991654147888499</c:v>
                </c:pt>
                <c:pt idx="15">
                  <c:v>0.9994992488733101</c:v>
                </c:pt>
                <c:pt idx="16">
                  <c:v>0.99983308295777007</c:v>
                </c:pt>
                <c:pt idx="17">
                  <c:v>0.99989984977466206</c:v>
                </c:pt>
                <c:pt idx="18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69D-4701-97FA-038B47063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121192"/>
        <c:axId val="8047136"/>
      </c:scatterChart>
      <c:valAx>
        <c:axId val="293121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t, sec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47136"/>
        <c:crosses val="autoZero"/>
        <c:crossBetween val="midCat"/>
      </c:valAx>
      <c:valAx>
        <c:axId val="80471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dB/</a:t>
                </a:r>
                <a:r>
                  <a:rPr lang="en-US" dirty="0" err="1" smtClean="0"/>
                  <a:t>Bnom</a:t>
                </a:r>
                <a:r>
                  <a:rPr lang="en-US" baseline="0" dirty="0" smtClean="0"/>
                  <a:t>, </a:t>
                </a:r>
                <a:r>
                  <a:rPr lang="en-US" baseline="0" dirty="0"/>
                  <a:t>%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1211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ADEF3CE-FA5A-4045-8ECD-98035942465E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764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77A7F8D-0377-4A4B-88A9-3659A2E6457A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896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11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30971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14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7521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15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1792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2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711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3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25557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4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7480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5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17462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6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9015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7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94768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8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39915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8C90384-B2D1-4901-8793-46B64397EF75}" type="slidenum">
              <a:rPr lang="ru-RU" altLang="ru-RU">
                <a:latin typeface="Times New Roman" panose="02020603050405020304" pitchFamily="18" charset="0"/>
              </a:rPr>
              <a:pPr eaLnBrk="1" hangingPunct="1"/>
              <a:t>9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8663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57516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1225440" y="785520"/>
            <a:ext cx="6692400" cy="53398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1225440" y="785520"/>
            <a:ext cx="6692400" cy="533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28760" y="142920"/>
            <a:ext cx="8229240" cy="2647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57516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57516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Рисунок 75"/>
          <p:cNvPicPr/>
          <p:nvPr/>
        </p:nvPicPr>
        <p:blipFill>
          <a:blip r:embed="rId2"/>
          <a:stretch/>
        </p:blipFill>
        <p:spPr>
          <a:xfrm>
            <a:off x="1225440" y="785520"/>
            <a:ext cx="6692400" cy="533988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2"/>
          <a:stretch/>
        </p:blipFill>
        <p:spPr>
          <a:xfrm>
            <a:off x="1225440" y="785520"/>
            <a:ext cx="6692400" cy="533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7772400" cy="1470025"/>
          </a:xfrm>
          <a:solidFill>
            <a:srgbClr val="FFFFCC"/>
          </a:solidFill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60536-83F8-40CA-92CF-E5301BCE3D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B6D3-7DF9-4CBF-952F-EA77155D15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05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76"/>
            <a:ext cx="8229600" cy="571480"/>
          </a:xfrm>
          <a:solidFill>
            <a:srgbClr val="FFFFCC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>
            <a:lvl1pPr>
              <a:defRPr sz="2400"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A08CF-5A3C-4C4B-9271-74938E885D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58188" y="6429375"/>
            <a:ext cx="642937" cy="2921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3463B-E9E6-4773-BC70-C0BD8D35CC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6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AE102-6692-42F3-B23F-99FEFFF885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9ED9A-4238-493D-8216-C4BF3C4578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46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19BCD-E931-42FD-9D65-3C81DB1423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82E3A-643F-412B-81DD-838B219F98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64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A86D0-D2BB-487F-9206-15810DDBDC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1A4BE-025C-4A15-86C0-CAD2D376BA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2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E896-10F3-43E6-81F7-FD67149903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216D7-A38A-491C-8140-A7228DDDBC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114C7-26E5-4D1E-A8B0-394194E583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0FA2E-F5FC-44A8-B1AB-2A910475F7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88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D7B23-DFF6-479A-B04C-DE2E0922E6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57F19-DC3C-4118-BC70-831BFCA839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95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8C8E8-B529-4814-8D1F-2CF68A776A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18C06-CBA9-4F8F-AE75-8C7DA312B29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77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F9BA-D33E-46CF-9574-2B155987B7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B7CBE-4DFB-4FE7-A643-A7D3D52FE3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15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BB78-4CE0-4F75-8BCA-18C5B9A2D5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F89A-05A5-4ACE-8AE9-11DE3B53FA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28760" y="142920"/>
            <a:ext cx="8229240" cy="2647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5339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57516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785880"/>
            <a:ext cx="401580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575160"/>
            <a:ext cx="8229240" cy="25470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71432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29.9.18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228C8B4-CFEC-4813-A1FF-8BF93A095FF9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28760" y="142920"/>
            <a:ext cx="8229240" cy="5709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785880"/>
            <a:ext cx="8229240" cy="533988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outline text format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Second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Third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Fourth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Fifth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Sixth Outline Level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Seventh Outline LevelОбразец текста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Второй уровень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Третий уровень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Четвертый уровень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Пятый уровень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29.9.18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358120" y="6429240"/>
            <a:ext cx="642600" cy="29160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884007A-949D-430E-A52D-2B9EB6457399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A9D840-03E2-4AC9-8FA4-757A193A6A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D3B56A-6D59-4ADA-AB9B-78F9626AF0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0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C00000"/>
          </a:solidFill>
          <a:latin typeface="Courier New" pitchFamily="49" charset="0"/>
          <a:ea typeface="+mj-ea"/>
          <a:cs typeface="Courier New" pitchFamily="49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urier New" pitchFamily="49" charset="0"/>
          <a:cs typeface="Courier New" pitchFamily="4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dms.cern.ch/ui/#!master/navigator/document?D:100352978:100352978:subDocs" TargetMode="External"/><Relationship Id="rId3" Type="http://schemas.openxmlformats.org/officeDocument/2006/relationships/hyperlink" Target="https://edms.cern.ch/ui/#!master/navigator/document?P:1987795909:1615665351:subDocs" TargetMode="External"/><Relationship Id="rId7" Type="http://schemas.openxmlformats.org/officeDocument/2006/relationships/hyperlink" Target="https://edms.cern.ch/document/2137867/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dms.cern.ch/document/2137871/1" TargetMode="External"/><Relationship Id="rId5" Type="http://schemas.openxmlformats.org/officeDocument/2006/relationships/hyperlink" Target="https://edms.cern.ch/document/2137876/1" TargetMode="External"/><Relationship Id="rId4" Type="http://schemas.openxmlformats.org/officeDocument/2006/relationships/hyperlink" Target="https://edms.cern.ch/document/2137875/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A.A.Starostenko@inp.nsk.s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hyperlink" Target="mailto:A.M.Molokoedov@inp.nsk.s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ui/#!master/navigator/document?P:1987795909:1615665351:subDoc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0" y="847770"/>
            <a:ext cx="9143640" cy="146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  <a:r>
              <a:rPr lang="en-US" sz="3200" b="1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Vertical </a:t>
            </a:r>
            <a:r>
              <a:rPr lang="en-US" sz="3200" b="1" spc="-1" dirty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steering </a:t>
            </a:r>
            <a:r>
              <a:rPr lang="en-US" sz="3200" b="1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magnets for </a:t>
            </a:r>
            <a:r>
              <a:rPr lang="en-US" sz="3200" b="1" strike="noStrike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CR.</a:t>
            </a:r>
          </a:p>
          <a:p>
            <a:pPr algn="ctr">
              <a:lnSpc>
                <a:spcPct val="100000"/>
              </a:lnSpc>
            </a:pPr>
            <a:r>
              <a:rPr lang="en-US" sz="3200" b="1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FDR Review</a:t>
            </a:r>
            <a:r>
              <a:rPr lang="en-US" sz="3200" b="1" strike="noStrike" spc="-1" dirty="0" smtClean="0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.</a:t>
            </a:r>
          </a:p>
        </p:txBody>
      </p:sp>
      <p:sp>
        <p:nvSpPr>
          <p:cNvPr id="123" name="TextShape 2"/>
          <p:cNvSpPr txBox="1"/>
          <p:nvPr/>
        </p:nvSpPr>
        <p:spPr>
          <a:xfrm>
            <a:off x="826920" y="3352680"/>
            <a:ext cx="7561080" cy="2955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</a:pPr>
            <a:endParaRPr lang="en-US" sz="2400" b="1" spc="-1" dirty="0" smtClean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algn="ctr">
              <a:lnSpc>
                <a:spcPct val="80000"/>
              </a:lnSpc>
            </a:pPr>
            <a:r>
              <a:rPr lang="en-US" sz="2400" b="1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A. Tsyganov for CR team</a:t>
            </a:r>
          </a:p>
          <a:p>
            <a:pPr algn="ctr">
              <a:lnSpc>
                <a:spcPct val="80000"/>
              </a:lnSpc>
            </a:pPr>
            <a:endParaRPr lang="en-US" sz="2400" spc="-1" dirty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algn="ctr">
              <a:lnSpc>
                <a:spcPct val="80000"/>
              </a:lnSpc>
            </a:pPr>
            <a:r>
              <a:rPr lang="ru-RU" sz="24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BINP</a:t>
            </a:r>
            <a:r>
              <a:rPr lang="ru-RU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ru-RU" sz="2400" b="0" strike="noStrike" spc="-1" dirty="0" err="1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Novosibirsk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80000"/>
              </a:lnSpc>
            </a:pPr>
            <a:endParaRPr lang="ru-RU" sz="2400" b="0" strike="noStrike" spc="-1" dirty="0" smtClean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80000"/>
              </a:lnSpc>
            </a:pPr>
            <a:r>
              <a:rPr lang="ru-RU" sz="24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November </a:t>
            </a:r>
            <a:r>
              <a:rPr lang="en-US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25</a:t>
            </a:r>
            <a:r>
              <a:rPr lang="ru-RU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201</a:t>
            </a:r>
            <a:r>
              <a:rPr lang="en-US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9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3</a:t>
            </a:r>
            <a:r>
              <a:rPr lang="en-US" spc="-1" baseline="30000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st</a:t>
            </a:r>
            <a:r>
              <a:rPr lang="en-US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FAIR Workshop</a:t>
            </a:r>
            <a:r>
              <a:rPr lang="ru-RU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Novosibirsk </a:t>
            </a:r>
            <a:r>
              <a:rPr lang="ru-RU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1800" b="0" strike="noStrike" spc="-1" dirty="0" smtClean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Russia</a:t>
            </a:r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5013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76"/>
            <a:ext cx="8509664" cy="1928494"/>
          </a:xfrm>
        </p:spPr>
        <p:txBody>
          <a:bodyPr/>
          <a:lstStyle/>
          <a:p>
            <a:r>
              <a:rPr lang="en-US" dirty="0"/>
              <a:t>What rate </a:t>
            </a:r>
            <a:r>
              <a:rPr lang="en-US" dirty="0" smtClean="0"/>
              <a:t>a </a:t>
            </a:r>
            <a:r>
              <a:rPr lang="en-US" dirty="0"/>
              <a:t>change of the magnetic field when the power current is turned on?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167306"/>
              </p:ext>
            </p:extLst>
          </p:nvPr>
        </p:nvGraphicFramePr>
        <p:xfrm>
          <a:off x="656590" y="2353945"/>
          <a:ext cx="1408430" cy="2476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3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t</a:t>
                      </a:r>
                      <a:r>
                        <a:rPr lang="en-US" sz="1100" u="none" strike="noStrike" dirty="0">
                          <a:effectLst/>
                        </a:rPr>
                        <a:t>, </a:t>
                      </a:r>
                      <a:r>
                        <a:rPr lang="en-US" sz="1100" u="none" strike="noStrike" dirty="0" smtClean="0">
                          <a:effectLst/>
                        </a:rPr>
                        <a:t>sec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dB/</a:t>
                      </a:r>
                      <a:r>
                        <a:rPr lang="en-US" sz="1100" u="none" strike="noStrike" dirty="0" err="1" smtClean="0">
                          <a:effectLst/>
                        </a:rPr>
                        <a:t>Bnom</a:t>
                      </a:r>
                      <a:r>
                        <a:rPr lang="en-US" sz="1100" u="none" strike="noStrike" dirty="0" smtClean="0">
                          <a:effectLst/>
                        </a:rPr>
                        <a:t>, </a:t>
                      </a:r>
                      <a:r>
                        <a:rPr lang="en-US" sz="1100" u="none" strike="noStrike" dirty="0">
                          <a:effectLst/>
                        </a:rPr>
                        <a:t>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43,80571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17,24253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9,998331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6,719412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4,857286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3,655483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2,820898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2,219997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0,9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1,779336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1,452178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</a:rPr>
                        <a:t>1,5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0,58421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668203"/>
              </p:ext>
            </p:extLst>
          </p:nvPr>
        </p:nvGraphicFramePr>
        <p:xfrm>
          <a:off x="2781300" y="2232025"/>
          <a:ext cx="5410200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04994" y="5148303"/>
            <a:ext cx="318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98,5 % of nominal magnetic field is </a:t>
            </a:r>
            <a:r>
              <a:rPr lang="en-US" dirty="0" err="1" smtClean="0"/>
              <a:t>achived</a:t>
            </a:r>
            <a:r>
              <a:rPr lang="en-US" dirty="0" smtClean="0"/>
              <a:t> of 1 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695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346710" y="187662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accent1"/>
                </a:solidFill>
              </a:rPr>
              <a:t>Manufacturing Process Chart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880765"/>
              </p:ext>
            </p:extLst>
          </p:nvPr>
        </p:nvGraphicFramePr>
        <p:xfrm>
          <a:off x="171264" y="1144947"/>
          <a:ext cx="3573154" cy="563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2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229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2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PM1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PC1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PC2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PK1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 yoke parts production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Milling the yoke parts procedure.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Checking the dimensions and the holes' positions of the yoke parts during production.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Checking the number and types of yoke parts.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Marking parts of the yoke procedure.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1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YC1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YA1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YC2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YM1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YC3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YC4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Yoke production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Check completeness (availability of all parts and fasteners).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Assembling of yoke parts procedure.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Check the assembling.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Processing of the assembled yoke procedure.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Check the dimensions of the machining.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Visual check the paintwork.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56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CW1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CC1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CP2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CC2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CP3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CP4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Coil production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Coil winding procedure.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Check dimensions and interturn insulation of the coils before impregnation.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Coil impregnation procedure.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Check dimensions of the coils after the impregnation.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Brazing procedure for external brazing.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Electrical tests of the coils.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99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Magnet assembly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Magnets assembly procedure.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Check the magnet dimensions.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Electromechanical tests procedure.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Magnetic measurements procedure.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Final tuning procedure if necessary.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Final tests after production against specification. FAT.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Packing.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Transportation.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SAT A.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SAT Ba.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79402" y="759162"/>
            <a:ext cx="21719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200" dirty="0">
                <a:latin typeface="Arial" panose="020B0604020202020204" pitchFamily="34" charset="0"/>
                <a:ea typeface="Times New Roman" panose="02020603050405020304" pitchFamily="18" charset="0"/>
              </a:rPr>
              <a:t>Acronyms and Abbreviations: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87" y="763944"/>
            <a:ext cx="4613769" cy="60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23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80996" y="295276"/>
            <a:ext cx="8229600" cy="57148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C00000"/>
                </a:solidFill>
                <a:latin typeface="Courier New" pitchFamily="49" charset="0"/>
                <a:ea typeface="+mj-ea"/>
                <a:cs typeface="Courier New" pitchFamily="49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defRPr>
            </a:lvl9pPr>
          </a:lstStyle>
          <a:p>
            <a:r>
              <a:rPr lang="en-US" smtClean="0"/>
              <a:t>Comments to 3D model 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609600" y="938194"/>
            <a:ext cx="8229600" cy="53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r>
              <a:rPr lang="en-US" dirty="0"/>
              <a:t>Interfaces with neighboring vacuum chambers could not be checked because they are not included in the DMU model up to now.</a:t>
            </a:r>
            <a:endParaRPr lang="ru-RU" dirty="0"/>
          </a:p>
          <a:p>
            <a:r>
              <a:rPr lang="de-DE" dirty="0" err="1" smtClean="0"/>
              <a:t>Overlap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wires</a:t>
            </a:r>
            <a:endParaRPr lang="ru-RU" dirty="0" smtClean="0"/>
          </a:p>
          <a:p>
            <a:r>
              <a:rPr lang="en-US" dirty="0"/>
              <a:t>Only 6 holes for drilling bore holes into the floor are reachable.</a:t>
            </a:r>
            <a:endParaRPr lang="ru-RU" dirty="0" smtClean="0"/>
          </a:p>
          <a:p>
            <a:r>
              <a:rPr lang="en-US" dirty="0"/>
              <a:t>Unusual characters for the model of the small BPM connection box.</a:t>
            </a:r>
            <a:endParaRPr lang="ru-RU" dirty="0"/>
          </a:p>
          <a:p>
            <a:endParaRPr lang="ru-RU" dirty="0" smtClean="0"/>
          </a:p>
          <a:p>
            <a:r>
              <a:rPr lang="en-US" dirty="0" smtClean="0"/>
              <a:t>The comments are minor.</a:t>
            </a:r>
            <a:endParaRPr lang="ru-RU" dirty="0" smtClean="0"/>
          </a:p>
          <a:p>
            <a:r>
              <a:rPr lang="en-US" dirty="0" smtClean="0"/>
              <a:t>The designer correct</a:t>
            </a:r>
            <a:r>
              <a:rPr lang="en-US" dirty="0"/>
              <a:t>s</a:t>
            </a:r>
            <a:r>
              <a:rPr lang="en-US" dirty="0" smtClean="0"/>
              <a:t> the comments.</a:t>
            </a:r>
            <a:endParaRPr lang="ru-RU" dirty="0" smtClean="0"/>
          </a:p>
          <a:p>
            <a:r>
              <a:rPr lang="en-US" dirty="0" smtClean="0"/>
              <a:t>The corrected 3d model will be loaded soon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242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Firsts </a:t>
            </a:r>
            <a:r>
              <a:rPr lang="en-US" dirty="0" err="1"/>
              <a:t>steerers</a:t>
            </a:r>
            <a:r>
              <a:rPr lang="en-US" dirty="0"/>
              <a:t> CR in production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2078" y="1089025"/>
            <a:ext cx="4592818" cy="53403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3" y="944245"/>
            <a:ext cx="3974152" cy="2735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3" y="3740861"/>
            <a:ext cx="3974152" cy="298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2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accent1"/>
                </a:solidFill>
              </a:rPr>
              <a:t>Milestones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285750" y="866348"/>
            <a:ext cx="8572500" cy="5642027"/>
          </a:xfrm>
        </p:spPr>
        <p:txBody>
          <a:bodyPr/>
          <a:lstStyle/>
          <a:p>
            <a:pPr lvl="0"/>
            <a:r>
              <a:rPr lang="en-US" sz="1800" dirty="0" smtClean="0">
                <a:solidFill>
                  <a:srgbClr val="002060"/>
                </a:solidFill>
              </a:rPr>
              <a:t>April 2019 </a:t>
            </a:r>
            <a:r>
              <a:rPr lang="en-US" sz="1800" dirty="0">
                <a:solidFill>
                  <a:srgbClr val="002060"/>
                </a:solidFill>
              </a:rPr>
              <a:t>– </a:t>
            </a:r>
            <a:r>
              <a:rPr lang="en-US" sz="1800" dirty="0" smtClean="0">
                <a:solidFill>
                  <a:srgbClr val="002060"/>
                </a:solidFill>
              </a:rPr>
              <a:t>May 2019: </a:t>
            </a:r>
            <a:r>
              <a:rPr lang="en-US" sz="1800" dirty="0">
                <a:solidFill>
                  <a:srgbClr val="002060"/>
                </a:solidFill>
              </a:rPr>
              <a:t>preparation and </a:t>
            </a:r>
            <a:r>
              <a:rPr lang="en-US" sz="1800" b="1" dirty="0">
                <a:solidFill>
                  <a:srgbClr val="002060"/>
                </a:solidFill>
              </a:rPr>
              <a:t>passing milestone M6 (CDR</a:t>
            </a:r>
            <a:r>
              <a:rPr lang="en-US" sz="1800" b="1" dirty="0" smtClean="0">
                <a:solidFill>
                  <a:srgbClr val="002060"/>
                </a:solidFill>
              </a:rPr>
              <a:t>)</a:t>
            </a:r>
          </a:p>
          <a:p>
            <a:pPr lvl="0"/>
            <a:endParaRPr lang="ru-RU" sz="1800" dirty="0">
              <a:solidFill>
                <a:srgbClr val="002060"/>
              </a:solidFill>
            </a:endParaRPr>
          </a:p>
          <a:p>
            <a:pPr lvl="0"/>
            <a:r>
              <a:rPr lang="en-US" sz="1800" dirty="0" smtClean="0">
                <a:solidFill>
                  <a:srgbClr val="002060"/>
                </a:solidFill>
              </a:rPr>
              <a:t>June </a:t>
            </a:r>
            <a:r>
              <a:rPr lang="en-US" sz="1800" dirty="0">
                <a:solidFill>
                  <a:srgbClr val="002060"/>
                </a:solidFill>
              </a:rPr>
              <a:t>2019 – </a:t>
            </a:r>
            <a:r>
              <a:rPr lang="en-US" sz="1800" dirty="0" smtClean="0">
                <a:solidFill>
                  <a:srgbClr val="002060"/>
                </a:solidFill>
              </a:rPr>
              <a:t>November 2019</a:t>
            </a:r>
            <a:r>
              <a:rPr lang="en-US" sz="1800" dirty="0">
                <a:solidFill>
                  <a:srgbClr val="002060"/>
                </a:solidFill>
              </a:rPr>
              <a:t>: detail designing, preparation of drawings</a:t>
            </a:r>
            <a:r>
              <a:rPr lang="en-US" sz="1800" b="1" dirty="0">
                <a:solidFill>
                  <a:srgbClr val="002060"/>
                </a:solidFill>
              </a:rPr>
              <a:t>. Passing milestone M7 (FDR</a:t>
            </a:r>
            <a:r>
              <a:rPr lang="en-US" sz="1800" b="1" dirty="0" smtClean="0">
                <a:solidFill>
                  <a:srgbClr val="002060"/>
                </a:solidFill>
              </a:rPr>
              <a:t>)</a:t>
            </a:r>
            <a:r>
              <a:rPr lang="en-US" sz="1800" dirty="0" smtClean="0">
                <a:solidFill>
                  <a:srgbClr val="002060"/>
                </a:solidFill>
              </a:rPr>
              <a:t>. </a:t>
            </a:r>
            <a:r>
              <a:rPr lang="en-US" sz="1800" dirty="0">
                <a:solidFill>
                  <a:srgbClr val="002060"/>
                </a:solidFill>
              </a:rPr>
              <a:t>Purchasing required </a:t>
            </a:r>
            <a:r>
              <a:rPr lang="en-US" sz="1800" dirty="0" smtClean="0">
                <a:solidFill>
                  <a:srgbClr val="002060"/>
                </a:solidFill>
              </a:rPr>
              <a:t>accessories, materials, components</a:t>
            </a:r>
            <a:endParaRPr lang="ru-RU" sz="1800" dirty="0">
              <a:solidFill>
                <a:srgbClr val="002060"/>
              </a:solidFill>
            </a:endParaRPr>
          </a:p>
          <a:p>
            <a:pPr lvl="0"/>
            <a:endParaRPr lang="en-US" sz="1800" dirty="0" smtClean="0">
              <a:solidFill>
                <a:srgbClr val="002060"/>
              </a:solidFill>
            </a:endParaRPr>
          </a:p>
          <a:p>
            <a:pPr lvl="0"/>
            <a:r>
              <a:rPr lang="en-US" sz="1800" dirty="0" smtClean="0">
                <a:solidFill>
                  <a:srgbClr val="002060"/>
                </a:solidFill>
              </a:rPr>
              <a:t>August </a:t>
            </a:r>
            <a:r>
              <a:rPr lang="en-US" sz="1800" dirty="0">
                <a:solidFill>
                  <a:srgbClr val="002060"/>
                </a:solidFill>
              </a:rPr>
              <a:t>2019 – </a:t>
            </a:r>
            <a:r>
              <a:rPr lang="en-US" sz="1800" dirty="0" smtClean="0">
                <a:solidFill>
                  <a:srgbClr val="002060"/>
                </a:solidFill>
              </a:rPr>
              <a:t>October 2019: tooling production, test bench development and production, manufacturing and </a:t>
            </a:r>
            <a:r>
              <a:rPr lang="en-US" sz="1800" dirty="0">
                <a:solidFill>
                  <a:srgbClr val="002060"/>
                </a:solidFill>
              </a:rPr>
              <a:t>to experimental workshop-1 (EW-1</a:t>
            </a:r>
            <a:r>
              <a:rPr lang="en-US" sz="1800" dirty="0" smtClean="0">
                <a:solidFill>
                  <a:srgbClr val="002060"/>
                </a:solidFill>
              </a:rPr>
              <a:t>)</a:t>
            </a:r>
            <a:endParaRPr lang="en-US" sz="1800" dirty="0">
              <a:solidFill>
                <a:srgbClr val="002060"/>
              </a:solidFill>
            </a:endParaRPr>
          </a:p>
          <a:p>
            <a:pPr lvl="0"/>
            <a:endParaRPr lang="en-US" sz="1800" dirty="0" smtClean="0">
              <a:solidFill>
                <a:srgbClr val="002060"/>
              </a:solidFill>
            </a:endParaRPr>
          </a:p>
          <a:p>
            <a:pPr lvl="0"/>
            <a:r>
              <a:rPr lang="en-US" sz="1800" dirty="0" smtClean="0">
                <a:solidFill>
                  <a:srgbClr val="002060"/>
                </a:solidFill>
              </a:rPr>
              <a:t>November 2019 </a:t>
            </a:r>
            <a:r>
              <a:rPr lang="en-US" sz="1800" dirty="0">
                <a:solidFill>
                  <a:srgbClr val="002060"/>
                </a:solidFill>
              </a:rPr>
              <a:t>– </a:t>
            </a:r>
            <a:r>
              <a:rPr lang="en-US" sz="1800" dirty="0" smtClean="0">
                <a:solidFill>
                  <a:srgbClr val="002060"/>
                </a:solidFill>
              </a:rPr>
              <a:t>December 2019: </a:t>
            </a:r>
            <a:r>
              <a:rPr lang="en-US" sz="1800" b="1" dirty="0" err="1" smtClean="0">
                <a:solidFill>
                  <a:srgbClr val="002060"/>
                </a:solidFill>
              </a:rPr>
              <a:t>FoS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testing</a:t>
            </a:r>
            <a:r>
              <a:rPr lang="en-US" sz="1800" b="1" dirty="0" smtClean="0">
                <a:solidFill>
                  <a:srgbClr val="002060"/>
                </a:solidFill>
              </a:rPr>
              <a:t>, QA, magnetic measure, </a:t>
            </a:r>
            <a:r>
              <a:rPr lang="en-US" sz="1800" b="1" dirty="0" err="1" smtClean="0">
                <a:solidFill>
                  <a:srgbClr val="002060"/>
                </a:solidFill>
              </a:rPr>
              <a:t>FoS</a:t>
            </a:r>
            <a:r>
              <a:rPr lang="en-US" sz="1800" b="1" dirty="0" smtClean="0">
                <a:solidFill>
                  <a:srgbClr val="002060"/>
                </a:solidFill>
              </a:rPr>
              <a:t> revision. Passing milestone M8</a:t>
            </a:r>
          </a:p>
          <a:p>
            <a:pPr marL="0" lvl="0" indent="0">
              <a:buNone/>
            </a:pPr>
            <a:endParaRPr lang="en-US" sz="1800" dirty="0" smtClean="0">
              <a:solidFill>
                <a:srgbClr val="002060"/>
              </a:solidFill>
            </a:endParaRPr>
          </a:p>
          <a:p>
            <a:pPr lvl="0"/>
            <a:r>
              <a:rPr lang="en-US" sz="1800" dirty="0" smtClean="0">
                <a:solidFill>
                  <a:srgbClr val="002060"/>
                </a:solidFill>
              </a:rPr>
              <a:t>November 2019 </a:t>
            </a:r>
            <a:r>
              <a:rPr lang="en-US" sz="1800" dirty="0">
                <a:solidFill>
                  <a:srgbClr val="002060"/>
                </a:solidFill>
              </a:rPr>
              <a:t>– </a:t>
            </a:r>
            <a:r>
              <a:rPr lang="en-US" sz="1800" dirty="0" smtClean="0">
                <a:solidFill>
                  <a:srgbClr val="002060"/>
                </a:solidFill>
              </a:rPr>
              <a:t>November 2022: </a:t>
            </a:r>
            <a:r>
              <a:rPr lang="en-US" sz="1800" dirty="0">
                <a:solidFill>
                  <a:srgbClr val="002060"/>
                </a:solidFill>
              </a:rPr>
              <a:t>manufacturing and testing the other </a:t>
            </a:r>
            <a:r>
              <a:rPr lang="en-US" sz="1800" dirty="0" smtClean="0">
                <a:solidFill>
                  <a:srgbClr val="002060"/>
                </a:solidFill>
              </a:rPr>
              <a:t>vertical steering magnets, FAT, </a:t>
            </a:r>
            <a:r>
              <a:rPr lang="en-US" sz="1800" dirty="0">
                <a:solidFill>
                  <a:srgbClr val="002060"/>
                </a:solidFill>
              </a:rPr>
              <a:t>delivering to FAIR facility, </a:t>
            </a:r>
            <a:r>
              <a:rPr lang="en-US" sz="1800" dirty="0" smtClean="0">
                <a:solidFill>
                  <a:srgbClr val="002060"/>
                </a:solidFill>
              </a:rPr>
              <a:t>SAT, </a:t>
            </a:r>
            <a:r>
              <a:rPr lang="en-US" sz="1800" dirty="0">
                <a:solidFill>
                  <a:srgbClr val="002060"/>
                </a:solidFill>
              </a:rPr>
              <a:t>pre-installation </a:t>
            </a:r>
            <a:r>
              <a:rPr lang="en-US" sz="1800" dirty="0" smtClean="0">
                <a:solidFill>
                  <a:srgbClr val="002060"/>
                </a:solidFill>
              </a:rPr>
              <a:t>assembling. Approximately 2 </a:t>
            </a:r>
            <a:r>
              <a:rPr lang="en-US" sz="1800" dirty="0">
                <a:solidFill>
                  <a:srgbClr val="002060"/>
                </a:solidFill>
              </a:rPr>
              <a:t>vertical steering magnets </a:t>
            </a:r>
            <a:r>
              <a:rPr lang="en-US" sz="1800" dirty="0" smtClean="0">
                <a:solidFill>
                  <a:srgbClr val="002060"/>
                </a:solidFill>
              </a:rPr>
              <a:t>every 4 month.</a:t>
            </a:r>
            <a:endParaRPr lang="ru-RU" sz="1800" dirty="0">
              <a:solidFill>
                <a:srgbClr val="002060"/>
              </a:solidFill>
            </a:endParaRPr>
          </a:p>
          <a:p>
            <a:pPr lvl="0"/>
            <a:endParaRPr lang="en-US" sz="1800" dirty="0" smtClean="0">
              <a:solidFill>
                <a:srgbClr val="002060"/>
              </a:solidFill>
            </a:endParaRPr>
          </a:p>
          <a:p>
            <a:pPr lvl="0"/>
            <a:r>
              <a:rPr lang="en-US" sz="1800" dirty="0" smtClean="0">
                <a:solidFill>
                  <a:srgbClr val="002060"/>
                </a:solidFill>
              </a:rPr>
              <a:t>December 2022 </a:t>
            </a:r>
            <a:r>
              <a:rPr lang="en-US" sz="1800" dirty="0">
                <a:solidFill>
                  <a:srgbClr val="002060"/>
                </a:solidFill>
              </a:rPr>
              <a:t>– </a:t>
            </a:r>
            <a:r>
              <a:rPr lang="en-US" sz="1800" dirty="0" smtClean="0">
                <a:solidFill>
                  <a:srgbClr val="002060"/>
                </a:solidFill>
              </a:rPr>
              <a:t>February 2023</a:t>
            </a:r>
            <a:r>
              <a:rPr lang="en-US" sz="1800" dirty="0">
                <a:solidFill>
                  <a:srgbClr val="002060"/>
                </a:solidFill>
              </a:rPr>
              <a:t>: final installation in CR tunnel  </a:t>
            </a:r>
            <a:r>
              <a:rPr lang="en-US" sz="1800" b="1" dirty="0">
                <a:solidFill>
                  <a:srgbClr val="002060"/>
                </a:solidFill>
              </a:rPr>
              <a:t>[All series M10 – January 2023]</a:t>
            </a:r>
            <a:endParaRPr lang="ru-RU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24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accent1"/>
                </a:solidFill>
              </a:rPr>
              <a:t>Summary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7545" y="1039471"/>
            <a:ext cx="82820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Quality plan is prepared and uploaded to EDMS </a:t>
            </a:r>
            <a:r>
              <a:rPr lang="en-US" sz="2000" dirty="0">
                <a:solidFill>
                  <a:srgbClr val="002060"/>
                </a:solidFill>
              </a:rPr>
              <a:t>– </a:t>
            </a:r>
            <a:r>
              <a:rPr lang="en-US" sz="2000" dirty="0" smtClean="0">
                <a:solidFill>
                  <a:srgbClr val="002060"/>
                </a:solidFill>
              </a:rPr>
              <a:t>Q4-2019(Q2-2019)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Risk Analysis is prepared and uploaded to EDMS</a:t>
            </a:r>
            <a:r>
              <a:rPr lang="en-US" sz="2000" dirty="0">
                <a:solidFill>
                  <a:srgbClr val="002060"/>
                </a:solidFill>
              </a:rPr>
              <a:t> – </a:t>
            </a:r>
            <a:r>
              <a:rPr lang="en-US" sz="2000" dirty="0" smtClean="0">
                <a:solidFill>
                  <a:srgbClr val="002060"/>
                </a:solidFill>
              </a:rPr>
              <a:t>Q4-2019(Q2-2019</a:t>
            </a:r>
            <a:r>
              <a:rPr lang="en-US" sz="2000" dirty="0">
                <a:solidFill>
                  <a:srgbClr val="002060"/>
                </a:solidFill>
              </a:rPr>
              <a:t>)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3D models </a:t>
            </a:r>
            <a:r>
              <a:rPr lang="en-US" sz="2000" dirty="0">
                <a:solidFill>
                  <a:srgbClr val="002060"/>
                </a:solidFill>
              </a:rPr>
              <a:t>and 2D drawings is </a:t>
            </a:r>
            <a:r>
              <a:rPr lang="en-US" sz="2000" dirty="0" smtClean="0">
                <a:solidFill>
                  <a:srgbClr val="002060"/>
                </a:solidFill>
              </a:rPr>
              <a:t>uploaded to EDMS – </a:t>
            </a:r>
            <a:r>
              <a:rPr lang="en-US" sz="2000" dirty="0">
                <a:solidFill>
                  <a:srgbClr val="002060"/>
                </a:solidFill>
              </a:rPr>
              <a:t>Q4-2019(Q2-2019)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Production chart and main milestones defined and presented</a:t>
            </a:r>
            <a:r>
              <a:rPr lang="en-US" sz="2000" dirty="0">
                <a:solidFill>
                  <a:srgbClr val="002060"/>
                </a:solidFill>
              </a:rPr>
              <a:t> – </a:t>
            </a:r>
            <a:r>
              <a:rPr lang="en-US" sz="2000" dirty="0" smtClean="0">
                <a:solidFill>
                  <a:srgbClr val="002060"/>
                </a:solidFill>
              </a:rPr>
              <a:t>Q2-2019</a:t>
            </a: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00AA00"/>
                </a:solidFill>
              </a:rPr>
              <a:t>Fos</a:t>
            </a:r>
            <a:r>
              <a:rPr lang="en-US" sz="2000" dirty="0" smtClean="0">
                <a:solidFill>
                  <a:srgbClr val="00AA00"/>
                </a:solidFill>
              </a:rPr>
              <a:t> production is started (material procurement as well) – Q4-201</a:t>
            </a:r>
            <a:r>
              <a:rPr lang="ru-RU" sz="2000" dirty="0" smtClean="0">
                <a:solidFill>
                  <a:srgbClr val="00AA00"/>
                </a:solidFill>
              </a:rPr>
              <a:t>9</a:t>
            </a:r>
            <a:endParaRPr lang="en-US" sz="2000" dirty="0" smtClean="0">
              <a:solidFill>
                <a:srgbClr val="00AA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AA0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Ready for </a:t>
            </a:r>
            <a:r>
              <a:rPr lang="en-US" sz="2000" smtClean="0">
                <a:solidFill>
                  <a:srgbClr val="FF0000"/>
                </a:solidFill>
              </a:rPr>
              <a:t>FDR approval </a:t>
            </a:r>
            <a:r>
              <a:rPr lang="en-US" sz="2000" dirty="0" smtClean="0">
                <a:solidFill>
                  <a:srgbClr val="FF0000"/>
                </a:solidFill>
              </a:rPr>
              <a:t>(protocol signature) for vertical steering magnet – Q4-2019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44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428760" y="142920"/>
            <a:ext cx="8229240" cy="5709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Questions</a:t>
            </a:r>
            <a:endParaRPr lang="ru-RU" sz="4000" b="0" strike="noStrike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8358120" y="6429240"/>
            <a:ext cx="642600" cy="29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BDAA707-E12C-4A4E-A697-287851E13D21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89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accent1"/>
                </a:solidFill>
              </a:rPr>
              <a:t>Outline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92033" y="1282125"/>
            <a:ext cx="7543800" cy="471526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FDR </a:t>
            </a:r>
            <a:r>
              <a:rPr lang="en-US" sz="1900" dirty="0">
                <a:solidFill>
                  <a:srgbClr val="002060"/>
                </a:solidFill>
                <a:latin typeface="+mj-lt"/>
              </a:rPr>
              <a:t>documentation</a:t>
            </a: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1900" dirty="0">
                <a:solidFill>
                  <a:srgbClr val="002060"/>
                </a:solidFill>
                <a:latin typeface="+mj-lt"/>
              </a:rPr>
              <a:t>Project management structure</a:t>
            </a: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900" dirty="0">
                <a:solidFill>
                  <a:srgbClr val="002060"/>
                </a:solidFill>
                <a:latin typeface="+mj-lt"/>
              </a:rPr>
              <a:t>Purpose and Basic </a:t>
            </a: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Principles</a:t>
            </a: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Quantity </a:t>
            </a:r>
            <a:r>
              <a:rPr lang="en-US" sz="1900" dirty="0">
                <a:solidFill>
                  <a:srgbClr val="002060"/>
                </a:solidFill>
                <a:latin typeface="+mj-lt"/>
              </a:rPr>
              <a:t>in CR</a:t>
            </a:r>
            <a:endParaRPr lang="en-US" sz="1900" dirty="0" smtClean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Magnetic simulations </a:t>
            </a: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Production </a:t>
            </a:r>
            <a:r>
              <a:rPr lang="en-US" sz="1900" dirty="0">
                <a:solidFill>
                  <a:srgbClr val="002060"/>
                </a:solidFill>
                <a:latin typeface="+mj-lt"/>
              </a:rPr>
              <a:t>and realization – manufacturing process </a:t>
            </a: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chart</a:t>
            </a:r>
          </a:p>
          <a:p>
            <a:pPr marL="342900" indent="-342900">
              <a:lnSpc>
                <a:spcPct val="170000"/>
              </a:lnSpc>
              <a:buFont typeface="+mj-lt"/>
              <a:buAutoNum type="arabicPeriod"/>
            </a:pP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Production plan</a:t>
            </a:r>
            <a:endParaRPr lang="en-US" sz="19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07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accent1"/>
                </a:solidFill>
              </a:rPr>
              <a:t>FDR Documentations 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412" y="946100"/>
            <a:ext cx="8848467" cy="615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dirty="0"/>
              <a:t>The Detailed Specification is outlined in EDMS</a:t>
            </a:r>
          </a:p>
          <a:p>
            <a:pPr fontAlgn="ctr"/>
            <a:r>
              <a:rPr lang="en-US" dirty="0">
                <a:solidFill>
                  <a:srgbClr val="FF0000"/>
                </a:solidFill>
                <a:hlinkClick r:id="rId3"/>
              </a:rPr>
              <a:t>https://edms.cern.ch/ui/#!master/navigator/document?P:1987795909:1615665351:subDocs</a:t>
            </a:r>
            <a:endParaRPr lang="ru-RU" dirty="0">
              <a:solidFill>
                <a:srgbClr val="FF0000"/>
              </a:solidFill>
            </a:endParaRPr>
          </a:p>
          <a:p>
            <a:pPr fontAlgn="ctr"/>
            <a:r>
              <a:rPr lang="en-US" dirty="0" smtClean="0"/>
              <a:t>The </a:t>
            </a:r>
            <a:r>
              <a:rPr lang="en-US" dirty="0"/>
              <a:t>set of documents for the </a:t>
            </a:r>
            <a:r>
              <a:rPr lang="en-US" i="1" dirty="0" err="1">
                <a:solidFill>
                  <a:srgbClr val="00B050"/>
                </a:solidFill>
              </a:rPr>
              <a:t>CR_Vertical</a:t>
            </a:r>
            <a:r>
              <a:rPr lang="en-US" i="1" dirty="0">
                <a:solidFill>
                  <a:srgbClr val="00B050"/>
                </a:solidFill>
              </a:rPr>
              <a:t> Steering Magnets, TCR1_Vertical Steering Magnets (AID:0002502) </a:t>
            </a:r>
            <a:r>
              <a:rPr lang="en-US" dirty="0"/>
              <a:t>is given in EDMS </a:t>
            </a:r>
            <a:endParaRPr lang="en-US" dirty="0" smtClean="0"/>
          </a:p>
          <a:p>
            <a:pPr fontAlgn="ctr"/>
            <a:endParaRPr lang="en-US" altLang="ru-RU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fontAlgn="ctr"/>
            <a:r>
              <a:rPr lang="ru-RU" altLang="ru-RU" dirty="0" smtClean="0">
                <a:solidFill>
                  <a:srgbClr val="222222"/>
                </a:solidFill>
                <a:cs typeface="Arial" panose="020B0604020202020204" pitchFamily="34" charset="0"/>
              </a:rPr>
              <a:t>3D </a:t>
            </a:r>
            <a:r>
              <a:rPr lang="ru-RU" altLang="ru-RU" dirty="0" err="1">
                <a:solidFill>
                  <a:srgbClr val="222222"/>
                </a:solidFill>
                <a:cs typeface="Arial" panose="020B0604020202020204" pitchFamily="34" charset="0"/>
              </a:rPr>
              <a:t>model</a:t>
            </a: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 [AID:0002502</a:t>
            </a:r>
            <a:r>
              <a:rPr lang="ru-RU" altLang="ru-RU" dirty="0" smtClean="0">
                <a:solidFill>
                  <a:srgbClr val="222222"/>
                </a:solidFill>
                <a:cs typeface="Arial" panose="020B0604020202020204" pitchFamily="34" charset="0"/>
              </a:rPr>
              <a:t>]</a:t>
            </a:r>
            <a:r>
              <a:rPr lang="en-US" altLang="ru-RU" dirty="0" smtClean="0">
                <a:solidFill>
                  <a:srgbClr val="222222"/>
                </a:solidFill>
                <a:cs typeface="Arial" panose="020B0604020202020204" pitchFamily="34" charset="0"/>
              </a:rPr>
              <a:t>          </a:t>
            </a:r>
          </a:p>
          <a:p>
            <a:pPr fontAlgn="ctr"/>
            <a:r>
              <a:rPr lang="ru-RU" altLang="ru-RU" dirty="0" smtClean="0">
                <a:solidFill>
                  <a:srgbClr val="1155CC"/>
                </a:solidFill>
                <a:cs typeface="Arial" panose="020B0604020202020204" pitchFamily="34" charset="0"/>
                <a:hlinkClick r:id="rId4"/>
              </a:rPr>
              <a:t>https</a:t>
            </a:r>
            <a:r>
              <a:rPr lang="ru-RU" altLang="ru-RU" dirty="0">
                <a:solidFill>
                  <a:srgbClr val="1155CC"/>
                </a:solidFill>
                <a:cs typeface="Arial" panose="020B0604020202020204" pitchFamily="34" charset="0"/>
                <a:hlinkClick r:id="rId4"/>
              </a:rPr>
              <a:t>://edms.cern.ch/document/2137875/1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smtClean="0">
                <a:solidFill>
                  <a:srgbClr val="222222"/>
                </a:solidFill>
                <a:cs typeface="Arial" panose="020B0604020202020204" pitchFamily="34" charset="0"/>
              </a:rPr>
              <a:t>2D </a:t>
            </a:r>
            <a:r>
              <a:rPr lang="ru-RU" altLang="ru-RU" dirty="0" err="1">
                <a:solidFill>
                  <a:srgbClr val="222222"/>
                </a:solidFill>
                <a:cs typeface="Arial" panose="020B0604020202020204" pitchFamily="34" charset="0"/>
              </a:rPr>
              <a:t>drawings</a:t>
            </a: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222222"/>
                </a:solidFill>
                <a:cs typeface="Arial" panose="020B0604020202020204" pitchFamily="34" charset="0"/>
              </a:rPr>
              <a:t>and</a:t>
            </a: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222222"/>
                </a:solidFill>
                <a:cs typeface="Arial" panose="020B0604020202020204" pitchFamily="34" charset="0"/>
              </a:rPr>
              <a:t>BoM</a:t>
            </a:r>
            <a:r>
              <a:rPr lang="ru-RU" altLang="ru-RU" dirty="0">
                <a:solidFill>
                  <a:srgbClr val="222222"/>
                </a:solidFill>
                <a:cs typeface="Arial" panose="020B0604020202020204" pitchFamily="34" charset="0"/>
              </a:rPr>
              <a:t> [AID:0002502]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>
                <a:solidFill>
                  <a:srgbClr val="1155CC"/>
                </a:solidFill>
                <a:cs typeface="Arial" panose="020B0604020202020204" pitchFamily="34" charset="0"/>
                <a:hlinkClick r:id="rId5"/>
              </a:rPr>
              <a:t>https://edms.cern.ch/document/2137876/1</a:t>
            </a:r>
            <a:r>
              <a:rPr lang="ru-RU" altLang="ru-RU" dirty="0"/>
              <a:t> </a:t>
            </a:r>
          </a:p>
          <a:p>
            <a:pPr fontAlgn="ctr"/>
            <a:endParaRPr lang="en-US" dirty="0"/>
          </a:p>
          <a:p>
            <a:pPr fontAlgn="ctr"/>
            <a:endParaRPr lang="en-US" i="1" dirty="0">
              <a:solidFill>
                <a:srgbClr val="00B050"/>
              </a:solidFill>
            </a:endParaRPr>
          </a:p>
          <a:p>
            <a:pPr fontAlgn="ctr">
              <a:lnSpc>
                <a:spcPct val="110000"/>
              </a:lnSpc>
            </a:pPr>
            <a:r>
              <a:rPr lang="en-US" dirty="0" smtClean="0"/>
              <a:t>Quality </a:t>
            </a:r>
            <a:r>
              <a:rPr lang="en-US" dirty="0"/>
              <a:t>plan</a:t>
            </a:r>
            <a:r>
              <a:rPr lang="ru-RU" dirty="0"/>
              <a:t>, </a:t>
            </a:r>
            <a:r>
              <a:rPr lang="en-US" dirty="0"/>
              <a:t>Magnetic measurements plan [AID:0002502]</a:t>
            </a:r>
          </a:p>
          <a:p>
            <a:pPr fontAlgn="ctr">
              <a:lnSpc>
                <a:spcPct val="110000"/>
              </a:lnSpc>
            </a:pP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edms.cern.ch/document/2137871/1</a:t>
            </a:r>
            <a:endParaRPr lang="en-US" dirty="0" smtClean="0"/>
          </a:p>
          <a:p>
            <a:pPr fontAlgn="ctr">
              <a:lnSpc>
                <a:spcPct val="110000"/>
              </a:lnSpc>
            </a:pPr>
            <a:endParaRPr lang="en-US" dirty="0"/>
          </a:p>
          <a:p>
            <a:pPr fontAlgn="ctr">
              <a:lnSpc>
                <a:spcPct val="110000"/>
              </a:lnSpc>
            </a:pPr>
            <a:endParaRPr lang="en-US" dirty="0" smtClean="0"/>
          </a:p>
          <a:p>
            <a:pPr fontAlgn="ctr">
              <a:lnSpc>
                <a:spcPct val="110000"/>
              </a:lnSpc>
            </a:pPr>
            <a:r>
              <a:rPr lang="en-US" dirty="0" smtClean="0"/>
              <a:t>Test [AID:0002502</a:t>
            </a:r>
            <a:r>
              <a:rPr lang="en-US" dirty="0"/>
              <a:t>]</a:t>
            </a:r>
          </a:p>
          <a:p>
            <a:pPr fontAlgn="ctr">
              <a:lnSpc>
                <a:spcPct val="110000"/>
              </a:lnSpc>
            </a:pP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edms.cern.ch/document/2137867/1</a:t>
            </a:r>
            <a:endParaRPr lang="en-US" dirty="0" smtClean="0"/>
          </a:p>
          <a:p>
            <a:pPr fontAlgn="ctr">
              <a:lnSpc>
                <a:spcPct val="110000"/>
              </a:lnSpc>
            </a:pPr>
            <a:endParaRPr lang="en-US" dirty="0"/>
          </a:p>
          <a:p>
            <a:pPr fontAlgn="ctr">
              <a:lnSpc>
                <a:spcPct val="110000"/>
              </a:lnSpc>
            </a:pPr>
            <a:r>
              <a:rPr lang="en-US" dirty="0"/>
              <a:t>Installation and operation manual </a:t>
            </a:r>
            <a:r>
              <a:rPr lang="en-US" dirty="0">
                <a:hlinkClick r:id="rId8"/>
              </a:rPr>
              <a:t>https://edms.cern.ch/ui/#!master/navigator/document?D:100352978:100352978:subDocs</a:t>
            </a:r>
            <a:endParaRPr lang="en-US" dirty="0"/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54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accent1"/>
                </a:solidFill>
              </a:rPr>
              <a:t>Project Management Structure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5750" y="933604"/>
            <a:ext cx="8572500" cy="5301343"/>
          </a:xfrm>
        </p:spPr>
        <p:txBody>
          <a:bodyPr>
            <a:normAutofit fontScale="92500" lnSpcReduction="10000"/>
          </a:bodyPr>
          <a:lstStyle/>
          <a:p>
            <a:r>
              <a:rPr lang="en-GB" sz="1300" b="1" i="1" dirty="0">
                <a:solidFill>
                  <a:srgbClr val="002060"/>
                </a:solidFill>
              </a:rPr>
              <a:t>Work Package Leader (WPL)</a:t>
            </a:r>
            <a:endParaRPr lang="en-US" sz="13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1300" dirty="0">
                <a:solidFill>
                  <a:srgbClr val="002060"/>
                </a:solidFill>
              </a:rPr>
              <a:t>Name: </a:t>
            </a:r>
            <a:r>
              <a:rPr lang="en-GB" sz="1300" i="1" dirty="0" smtClean="0">
                <a:solidFill>
                  <a:srgbClr val="002060"/>
                </a:solidFill>
              </a:rPr>
              <a:t>Alexander </a:t>
            </a:r>
            <a:r>
              <a:rPr lang="en-GB" sz="1300" i="1" dirty="0" err="1">
                <a:solidFill>
                  <a:srgbClr val="002060"/>
                </a:solidFill>
              </a:rPr>
              <a:t>Starostenko</a:t>
            </a:r>
            <a:r>
              <a:rPr lang="en-GB" sz="1300" i="1" dirty="0">
                <a:solidFill>
                  <a:srgbClr val="002060"/>
                </a:solidFill>
              </a:rPr>
              <a:t> </a:t>
            </a:r>
            <a:r>
              <a:rPr lang="en-GB" sz="1300" i="1" dirty="0" smtClean="0">
                <a:solidFill>
                  <a:srgbClr val="002060"/>
                </a:solidFill>
              </a:rPr>
              <a:t>(</a:t>
            </a:r>
            <a:r>
              <a:rPr lang="en-GB" sz="1300" i="1" u="sng" dirty="0" smtClean="0">
                <a:hlinkClick r:id="rId3"/>
              </a:rPr>
              <a:t>A.A.Starostenko@inp.nsk.su</a:t>
            </a:r>
            <a:r>
              <a:rPr lang="en-GB" sz="1300" i="1" dirty="0" smtClean="0">
                <a:solidFill>
                  <a:srgbClr val="002060"/>
                </a:solidFill>
              </a:rPr>
              <a:t>, </a:t>
            </a:r>
            <a:r>
              <a:rPr lang="en-US" sz="1300" i="1" dirty="0">
                <a:solidFill>
                  <a:srgbClr val="002060"/>
                </a:solidFill>
              </a:rPr>
              <a:t>Head of BINP Division № 5-11)</a:t>
            </a:r>
          </a:p>
          <a:p>
            <a:pPr marL="0" indent="0">
              <a:buNone/>
            </a:pPr>
            <a:r>
              <a:rPr lang="en-GB" sz="1300" dirty="0" smtClean="0">
                <a:solidFill>
                  <a:srgbClr val="002060"/>
                </a:solidFill>
              </a:rPr>
              <a:t>The </a:t>
            </a:r>
            <a:r>
              <a:rPr lang="en-GB" sz="1300" dirty="0">
                <a:solidFill>
                  <a:srgbClr val="002060"/>
                </a:solidFill>
              </a:rPr>
              <a:t>Project Manager is responsible for:</a:t>
            </a:r>
            <a:endParaRPr lang="en-US" sz="1300" dirty="0">
              <a:solidFill>
                <a:srgbClr val="002060"/>
              </a:solidFill>
            </a:endParaRPr>
          </a:p>
          <a:p>
            <a:pPr lvl="1"/>
            <a:r>
              <a:rPr lang="en-US" sz="1300" dirty="0" smtClean="0">
                <a:solidFill>
                  <a:srgbClr val="002060"/>
                </a:solidFill>
              </a:rPr>
              <a:t>Follow-up of production activities;</a:t>
            </a:r>
          </a:p>
          <a:p>
            <a:pPr lvl="1"/>
            <a:r>
              <a:rPr lang="en-US" sz="1300" dirty="0" smtClean="0">
                <a:solidFill>
                  <a:srgbClr val="002060"/>
                </a:solidFill>
              </a:rPr>
              <a:t>Regular </a:t>
            </a:r>
            <a:r>
              <a:rPr lang="en-US" sz="1300" dirty="0">
                <a:solidFill>
                  <a:srgbClr val="002060"/>
                </a:solidFill>
              </a:rPr>
              <a:t>and timely reporting on progress and problems; </a:t>
            </a:r>
          </a:p>
          <a:p>
            <a:pPr lvl="1"/>
            <a:r>
              <a:rPr lang="en-US" sz="1300" dirty="0" smtClean="0">
                <a:solidFill>
                  <a:srgbClr val="002060"/>
                </a:solidFill>
              </a:rPr>
              <a:t>Timely </a:t>
            </a:r>
            <a:r>
              <a:rPr lang="en-US" sz="1300" dirty="0">
                <a:solidFill>
                  <a:srgbClr val="002060"/>
                </a:solidFill>
              </a:rPr>
              <a:t>conduction/participation of reviews and provisions of feedback</a:t>
            </a:r>
            <a:r>
              <a:rPr lang="en-US" sz="1300" dirty="0" smtClean="0">
                <a:solidFill>
                  <a:srgbClr val="002060"/>
                </a:solidFill>
              </a:rPr>
              <a:t>;</a:t>
            </a:r>
            <a:endParaRPr lang="en-GB" sz="1300" dirty="0" smtClean="0">
              <a:solidFill>
                <a:srgbClr val="002060"/>
              </a:solidFill>
            </a:endParaRPr>
          </a:p>
          <a:p>
            <a:r>
              <a:rPr lang="en-GB" sz="1300" b="1" i="1" dirty="0" smtClean="0">
                <a:solidFill>
                  <a:srgbClr val="002060"/>
                </a:solidFill>
              </a:rPr>
              <a:t>Deputies</a:t>
            </a:r>
          </a:p>
          <a:p>
            <a:pPr marL="0" indent="0">
              <a:buNone/>
            </a:pPr>
            <a:r>
              <a:rPr lang="en-GB" sz="1300" dirty="0" smtClean="0">
                <a:solidFill>
                  <a:srgbClr val="002060"/>
                </a:solidFill>
              </a:rPr>
              <a:t>Name</a:t>
            </a:r>
            <a:r>
              <a:rPr lang="en-GB" sz="1300" dirty="0">
                <a:solidFill>
                  <a:srgbClr val="002060"/>
                </a:solidFill>
              </a:rPr>
              <a:t>: </a:t>
            </a:r>
            <a:r>
              <a:rPr lang="en-US" sz="1300" i="1" dirty="0">
                <a:solidFill>
                  <a:srgbClr val="002060"/>
                </a:solidFill>
              </a:rPr>
              <a:t>Alexander Tsyganov </a:t>
            </a:r>
            <a:r>
              <a:rPr lang="en-GB" sz="1300" i="1" dirty="0" smtClean="0">
                <a:solidFill>
                  <a:srgbClr val="002060"/>
                </a:solidFill>
              </a:rPr>
              <a:t>(A.S.Tsygunov@inp.nsk.su, </a:t>
            </a:r>
            <a:r>
              <a:rPr lang="en-US" sz="1300" i="1" dirty="0" smtClean="0">
                <a:solidFill>
                  <a:srgbClr val="002060"/>
                </a:solidFill>
              </a:rPr>
              <a:t>Research </a:t>
            </a:r>
            <a:r>
              <a:rPr lang="en-US" sz="1300" i="1" dirty="0">
                <a:solidFill>
                  <a:srgbClr val="002060"/>
                </a:solidFill>
              </a:rPr>
              <a:t>Scientist</a:t>
            </a:r>
            <a:r>
              <a:rPr lang="en-US" sz="1300" i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en-GB" sz="1300" dirty="0" smtClean="0">
                <a:solidFill>
                  <a:srgbClr val="002060"/>
                </a:solidFill>
              </a:rPr>
              <a:t>The </a:t>
            </a:r>
            <a:r>
              <a:rPr lang="en-GB" sz="1300" dirty="0">
                <a:solidFill>
                  <a:srgbClr val="002060"/>
                </a:solidFill>
              </a:rPr>
              <a:t>Deputy is responsible for</a:t>
            </a:r>
            <a:r>
              <a:rPr lang="en-GB" sz="1300" dirty="0" smtClean="0">
                <a:solidFill>
                  <a:srgbClr val="002060"/>
                </a:solidFill>
              </a:rPr>
              <a:t>:</a:t>
            </a:r>
            <a:endParaRPr lang="ru-RU" sz="1300" dirty="0" smtClean="0">
              <a:solidFill>
                <a:srgbClr val="002060"/>
              </a:solidFill>
            </a:endParaRPr>
          </a:p>
          <a:p>
            <a:pPr lvl="1"/>
            <a:r>
              <a:rPr lang="en-US" sz="1300" dirty="0" smtClean="0">
                <a:solidFill>
                  <a:srgbClr val="002060"/>
                </a:solidFill>
              </a:rPr>
              <a:t>Development </a:t>
            </a:r>
            <a:r>
              <a:rPr lang="en-US" sz="1300" dirty="0">
                <a:solidFill>
                  <a:srgbClr val="002060"/>
                </a:solidFill>
              </a:rPr>
              <a:t>of the technical documentation and manufacturing drawings for the deliverables; </a:t>
            </a:r>
          </a:p>
          <a:p>
            <a:pPr lvl="1"/>
            <a:r>
              <a:rPr lang="en-US" sz="1300" dirty="0">
                <a:solidFill>
                  <a:srgbClr val="002060"/>
                </a:solidFill>
              </a:rPr>
              <a:t>Ensuring that the production of the magnets is according to the technical specifications and time schedule; </a:t>
            </a:r>
          </a:p>
          <a:p>
            <a:pPr lvl="1"/>
            <a:r>
              <a:rPr lang="en-US" sz="1300" dirty="0">
                <a:solidFill>
                  <a:srgbClr val="002060"/>
                </a:solidFill>
              </a:rPr>
              <a:t>Preliminary magnet design, final magnet design (development, simulation</a:t>
            </a:r>
            <a:r>
              <a:rPr lang="en-US" sz="1300" dirty="0" smtClean="0">
                <a:solidFill>
                  <a:srgbClr val="002060"/>
                </a:solidFill>
              </a:rPr>
              <a:t>);</a:t>
            </a:r>
          </a:p>
          <a:p>
            <a:pPr lvl="1"/>
            <a:r>
              <a:rPr lang="en-US" sz="1300" dirty="0" smtClean="0">
                <a:solidFill>
                  <a:srgbClr val="002060"/>
                </a:solidFill>
              </a:rPr>
              <a:t>Follow-up </a:t>
            </a:r>
            <a:r>
              <a:rPr lang="en-US" sz="1300" dirty="0">
                <a:solidFill>
                  <a:srgbClr val="002060"/>
                </a:solidFill>
              </a:rPr>
              <a:t>of production activities;</a:t>
            </a:r>
          </a:p>
          <a:p>
            <a:pPr lvl="1"/>
            <a:r>
              <a:rPr lang="en-US" sz="1300" dirty="0" smtClean="0">
                <a:solidFill>
                  <a:srgbClr val="002060"/>
                </a:solidFill>
              </a:rPr>
              <a:t>Magnetic </a:t>
            </a:r>
            <a:r>
              <a:rPr lang="en-US" sz="1300" dirty="0">
                <a:solidFill>
                  <a:srgbClr val="002060"/>
                </a:solidFill>
              </a:rPr>
              <a:t>measurements to ensure the required field and field quality</a:t>
            </a:r>
            <a:r>
              <a:rPr lang="en-US" sz="1300" dirty="0" smtClean="0">
                <a:solidFill>
                  <a:srgbClr val="002060"/>
                </a:solidFill>
              </a:rPr>
              <a:t>;</a:t>
            </a:r>
            <a:endParaRPr lang="ru-RU" sz="1300" dirty="0" smtClean="0">
              <a:solidFill>
                <a:srgbClr val="002060"/>
              </a:solidFill>
            </a:endParaRPr>
          </a:p>
          <a:p>
            <a:pPr lvl="1"/>
            <a:r>
              <a:rPr lang="en-US" sz="1300" dirty="0">
                <a:solidFill>
                  <a:srgbClr val="002060"/>
                </a:solidFill>
              </a:rPr>
              <a:t>Transportation, delivery of the equipment to the  FAIR site;</a:t>
            </a:r>
          </a:p>
          <a:p>
            <a:pPr lvl="1"/>
            <a:r>
              <a:rPr lang="en-US" sz="1300" dirty="0" smtClean="0">
                <a:solidFill>
                  <a:srgbClr val="002060"/>
                </a:solidFill>
              </a:rPr>
              <a:t>Factory </a:t>
            </a:r>
            <a:r>
              <a:rPr lang="en-US" sz="1300" dirty="0">
                <a:solidFill>
                  <a:srgbClr val="002060"/>
                </a:solidFill>
              </a:rPr>
              <a:t>Acceptance Test (FAT) to verify the given specifications of the components</a:t>
            </a:r>
            <a:r>
              <a:rPr lang="en-US" sz="1300" dirty="0" smtClean="0">
                <a:solidFill>
                  <a:srgbClr val="002060"/>
                </a:solidFill>
              </a:rPr>
              <a:t>;</a:t>
            </a:r>
          </a:p>
          <a:p>
            <a:pPr marL="0" indent="0">
              <a:buNone/>
            </a:pPr>
            <a:endParaRPr lang="en-GB" sz="13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1300" dirty="0" smtClean="0">
                <a:solidFill>
                  <a:srgbClr val="002060"/>
                </a:solidFill>
              </a:rPr>
              <a:t>Name</a:t>
            </a:r>
            <a:r>
              <a:rPr lang="en-GB" sz="1300" dirty="0">
                <a:solidFill>
                  <a:srgbClr val="002060"/>
                </a:solidFill>
              </a:rPr>
              <a:t>: </a:t>
            </a:r>
            <a:r>
              <a:rPr lang="en-US" sz="1300" i="1" dirty="0">
                <a:solidFill>
                  <a:srgbClr val="002060"/>
                </a:solidFill>
              </a:rPr>
              <a:t>Tatyana </a:t>
            </a:r>
            <a:r>
              <a:rPr lang="en-US" sz="1300" i="1" dirty="0" err="1">
                <a:solidFill>
                  <a:srgbClr val="002060"/>
                </a:solidFill>
              </a:rPr>
              <a:t>Rybitskaya</a:t>
            </a:r>
            <a:r>
              <a:rPr lang="en-US" sz="1300" i="1" dirty="0">
                <a:solidFill>
                  <a:srgbClr val="002060"/>
                </a:solidFill>
              </a:rPr>
              <a:t> </a:t>
            </a:r>
            <a:r>
              <a:rPr lang="en-GB" sz="1300" i="1" dirty="0">
                <a:solidFill>
                  <a:srgbClr val="002060"/>
                </a:solidFill>
              </a:rPr>
              <a:t>(T.V.Rybitskaya@inp.nsk.su, </a:t>
            </a:r>
            <a:r>
              <a:rPr lang="en-US" sz="1300" i="1" dirty="0">
                <a:solidFill>
                  <a:srgbClr val="002060"/>
                </a:solidFill>
              </a:rPr>
              <a:t>Research Scientist)</a:t>
            </a:r>
          </a:p>
          <a:p>
            <a:pPr marL="0" indent="0">
              <a:buNone/>
            </a:pPr>
            <a:r>
              <a:rPr lang="en-GB" sz="1300" dirty="0">
                <a:solidFill>
                  <a:srgbClr val="002060"/>
                </a:solidFill>
              </a:rPr>
              <a:t>The Deputy is responsible for:</a:t>
            </a:r>
            <a:endParaRPr lang="en-US" sz="1300" dirty="0">
              <a:solidFill>
                <a:srgbClr val="002060"/>
              </a:solidFill>
            </a:endParaRPr>
          </a:p>
          <a:p>
            <a:pPr lvl="1"/>
            <a:r>
              <a:rPr lang="en-US" sz="1300" dirty="0" smtClean="0">
                <a:solidFill>
                  <a:srgbClr val="002060"/>
                </a:solidFill>
              </a:rPr>
              <a:t>Magnetic </a:t>
            </a:r>
            <a:r>
              <a:rPr lang="en-US" sz="1300" dirty="0">
                <a:solidFill>
                  <a:srgbClr val="002060"/>
                </a:solidFill>
              </a:rPr>
              <a:t>field calculation;</a:t>
            </a:r>
          </a:p>
          <a:p>
            <a:pPr marL="457200" lvl="1" indent="0">
              <a:buNone/>
            </a:pPr>
            <a:endParaRPr lang="en-GB" sz="1300" dirty="0" smtClean="0">
              <a:solidFill>
                <a:srgbClr val="002060"/>
              </a:solidFill>
            </a:endParaRPr>
          </a:p>
          <a:p>
            <a:r>
              <a:rPr lang="en-US" sz="1300" b="1" i="1" dirty="0">
                <a:solidFill>
                  <a:srgbClr val="002060"/>
                </a:solidFill>
              </a:rPr>
              <a:t>Scientific De</a:t>
            </a:r>
            <a:r>
              <a:rPr lang="en-GB" sz="1300" b="1" i="1" dirty="0">
                <a:solidFill>
                  <a:srgbClr val="002060"/>
                </a:solidFill>
              </a:rPr>
              <a:t>sign Department</a:t>
            </a:r>
            <a:endParaRPr lang="ru-RU" sz="13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300" dirty="0">
                <a:solidFill>
                  <a:srgbClr val="002060"/>
                </a:solidFill>
              </a:rPr>
              <a:t>Name: </a:t>
            </a:r>
            <a:r>
              <a:rPr lang="en-US" sz="1300" i="1" dirty="0">
                <a:solidFill>
                  <a:srgbClr val="002060"/>
                </a:solidFill>
              </a:rPr>
              <a:t>Andrey </a:t>
            </a:r>
            <a:r>
              <a:rPr lang="en-US" sz="1300" i="1" dirty="0" err="1" smtClean="0">
                <a:solidFill>
                  <a:srgbClr val="002060"/>
                </a:solidFill>
              </a:rPr>
              <a:t>Molokoedov</a:t>
            </a:r>
            <a:r>
              <a:rPr lang="en-US" sz="1300" i="1" dirty="0" smtClean="0">
                <a:solidFill>
                  <a:srgbClr val="002060"/>
                </a:solidFill>
              </a:rPr>
              <a:t> (</a:t>
            </a:r>
            <a:r>
              <a:rPr lang="en-US" sz="1300" i="1" dirty="0" smtClean="0">
                <a:solidFill>
                  <a:srgbClr val="002060"/>
                </a:solidFill>
                <a:hlinkClick r:id="rId4"/>
              </a:rPr>
              <a:t>A.M.Molokoedov@inp.nsk.su</a:t>
            </a:r>
            <a:r>
              <a:rPr lang="en-US" sz="1300" i="1" dirty="0" smtClean="0">
                <a:solidFill>
                  <a:srgbClr val="002060"/>
                </a:solidFill>
              </a:rPr>
              <a:t>, Principal </a:t>
            </a:r>
            <a:r>
              <a:rPr lang="en-US" sz="1300" i="1" dirty="0">
                <a:solidFill>
                  <a:srgbClr val="002060"/>
                </a:solidFill>
              </a:rPr>
              <a:t>Design </a:t>
            </a:r>
            <a:r>
              <a:rPr lang="en-US" sz="1300" i="1" dirty="0" smtClean="0">
                <a:solidFill>
                  <a:srgbClr val="002060"/>
                </a:solidFill>
              </a:rPr>
              <a:t>Engineer)</a:t>
            </a:r>
            <a:endParaRPr lang="ru-RU" sz="13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1300" dirty="0" smtClean="0">
                <a:solidFill>
                  <a:srgbClr val="002060"/>
                </a:solidFill>
              </a:rPr>
              <a:t>The </a:t>
            </a:r>
            <a:r>
              <a:rPr lang="en-GB" sz="1300" dirty="0">
                <a:solidFill>
                  <a:srgbClr val="002060"/>
                </a:solidFill>
              </a:rPr>
              <a:t>Principal Design Engineer is responsible for:</a:t>
            </a:r>
            <a:endParaRPr lang="ru-RU" sz="1300" dirty="0">
              <a:solidFill>
                <a:srgbClr val="002060"/>
              </a:solidFill>
            </a:endParaRPr>
          </a:p>
          <a:p>
            <a:pPr lvl="1"/>
            <a:r>
              <a:rPr lang="en-GB" sz="1300" dirty="0" smtClean="0">
                <a:solidFill>
                  <a:srgbClr val="002060"/>
                </a:solidFill>
              </a:rPr>
              <a:t>Vertical steering  design </a:t>
            </a:r>
            <a:r>
              <a:rPr lang="en-GB" sz="1300" dirty="0">
                <a:solidFill>
                  <a:srgbClr val="002060"/>
                </a:solidFill>
              </a:rPr>
              <a:t>(3D-models, production drawings);</a:t>
            </a:r>
            <a:endParaRPr lang="ru-RU" sz="13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85750" y="6300133"/>
            <a:ext cx="5837143" cy="38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300" b="1" i="1" dirty="0" smtClean="0">
                <a:solidFill>
                  <a:srgbClr val="FF0000"/>
                </a:solidFill>
              </a:rPr>
              <a:t>Details in “Quality Plan”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5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accent1"/>
                </a:solidFill>
              </a:rPr>
              <a:t>Purpose and Basic Principles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285750" y="1007965"/>
            <a:ext cx="3310890" cy="4630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Vertical steering magnets </a:t>
            </a:r>
            <a:r>
              <a:rPr lang="en-US" sz="1800" dirty="0">
                <a:solidFill>
                  <a:schemeClr val="tx2"/>
                </a:solidFill>
              </a:rPr>
              <a:t>are used to create a magnetic field of high quality for small-angle </a:t>
            </a:r>
            <a:r>
              <a:rPr lang="en-US" sz="1800" dirty="0" smtClean="0">
                <a:solidFill>
                  <a:schemeClr val="tx2"/>
                </a:solidFill>
              </a:rPr>
              <a:t>correction </a:t>
            </a:r>
            <a:r>
              <a:rPr lang="en-US" sz="1800" dirty="0">
                <a:solidFill>
                  <a:schemeClr val="tx2"/>
                </a:solidFill>
              </a:rPr>
              <a:t>the of charged particle beam trajectories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chemeClr val="tx2"/>
                </a:solidFill>
              </a:rPr>
              <a:t>in the </a:t>
            </a:r>
            <a:r>
              <a:rPr lang="en-US" sz="1800" dirty="0" smtClean="0">
                <a:solidFill>
                  <a:schemeClr val="tx2"/>
                </a:solidFill>
              </a:rPr>
              <a:t>CR of FAIR</a:t>
            </a:r>
            <a:r>
              <a:rPr lang="ru-RU" sz="1800" dirty="0" smtClean="0">
                <a:solidFill>
                  <a:schemeClr val="tx2"/>
                </a:solidFill>
              </a:rPr>
              <a:t>.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These </a:t>
            </a:r>
            <a:r>
              <a:rPr lang="en-US" sz="1800" dirty="0">
                <a:solidFill>
                  <a:schemeClr val="tx2"/>
                </a:solidFill>
              </a:rPr>
              <a:t>steerings are </a:t>
            </a:r>
            <a:r>
              <a:rPr lang="en-US" sz="1800" dirty="0" smtClean="0">
                <a:solidFill>
                  <a:schemeClr val="tx2"/>
                </a:solidFill>
              </a:rPr>
              <a:t>O-Shape magnets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These coils of steerer are made of copper </a:t>
            </a:r>
            <a:r>
              <a:rPr lang="en-US" sz="1800" dirty="0" smtClean="0">
                <a:solidFill>
                  <a:schemeClr val="tx2"/>
                </a:solidFill>
              </a:rPr>
              <a:t>bar, </a:t>
            </a:r>
            <a:r>
              <a:rPr lang="en-US" sz="1800" dirty="0">
                <a:solidFill>
                  <a:schemeClr val="tx2"/>
                </a:solidFill>
              </a:rPr>
              <a:t>which is cooled in the air</a:t>
            </a:r>
            <a:r>
              <a:rPr lang="en-US" sz="1800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</a:rPr>
              <a:t>This corrector is combined with the BPM (</a:t>
            </a:r>
            <a:r>
              <a:rPr lang="en-US" sz="1800" dirty="0" smtClean="0">
                <a:solidFill>
                  <a:schemeClr val="tx2"/>
                </a:solidFill>
              </a:rPr>
              <a:t>Type1)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057" y="775970"/>
            <a:ext cx="2950567" cy="59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13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accent1"/>
                </a:solidFill>
              </a:rPr>
              <a:t>Quantity in CR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85749" y="829320"/>
            <a:ext cx="6238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0000" indent="-180000">
              <a:buFont typeface="Times New Roman" panose="02020603050405020304" pitchFamily="18" charset="0"/>
              <a:buChar char="•"/>
            </a:pPr>
            <a:r>
              <a:rPr lang="en-US" altLang="ru-RU" sz="2000" dirty="0" smtClean="0">
                <a:solidFill>
                  <a:srgbClr val="000066"/>
                </a:solidFill>
              </a:rPr>
              <a:t> </a:t>
            </a:r>
            <a:r>
              <a:rPr lang="en-US" altLang="ru-RU" dirty="0" smtClean="0">
                <a:solidFill>
                  <a:srgbClr val="000066"/>
                </a:solidFill>
              </a:rPr>
              <a:t>18 vertical steering magnets : 14 in arcs, 3 in TCR1.</a:t>
            </a:r>
            <a:endParaRPr lang="en-US" altLang="ru-RU" sz="2000" dirty="0" smtClean="0">
              <a:solidFill>
                <a:srgbClr val="000066"/>
              </a:solidFill>
            </a:endParaRPr>
          </a:p>
        </p:txBody>
      </p:sp>
      <p:pic>
        <p:nvPicPr>
          <p:cNvPr id="10" name="Рисунок 9" descr="C:\Users\rogovsky\YandexDisk\Documents\FAIR_CR_2015\Documents\TDR_Annex_BINP\pictures\from_Shwartz\pbar\pbar_beam_at_BPM_wid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987836"/>
            <a:ext cx="2971800" cy="198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rogovsky\YandexDisk\Documents\FAIR_CR_2015\Documents\TDR_Annex_BINP\pictures\from_Shwartz\rib\ribs_beam_at_BPM_wid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27" y="2022414"/>
            <a:ext cx="3030497" cy="19491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539593" y="4414003"/>
            <a:ext cx="7204232" cy="86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Approximately 400 x 200 mm of useful  aperture  and maximum beam size at different points along the CR arcs: </a:t>
            </a:r>
            <a:r>
              <a:rPr lang="en-US" sz="14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pbar</a:t>
            </a:r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left, ions – </a:t>
            </a:r>
            <a:r>
              <a:rPr lang="en-US" sz="1400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(Figs from CDR of BPM - TYPE 1)</a:t>
            </a:r>
          </a:p>
          <a:p>
            <a:pPr>
              <a:spcAft>
                <a:spcPts val="1000"/>
              </a:spcAft>
            </a:pPr>
            <a:r>
              <a:rPr lang="en-US" sz="1400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model </a:t>
            </a:r>
            <a:r>
              <a:rPr lang="en-US" sz="1400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vertical steering magnet and </a:t>
            </a:r>
            <a:r>
              <a:rPr lang="en-US" sz="14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drawings are ready.</a:t>
            </a:r>
            <a:r>
              <a:rPr lang="en-US" sz="1400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8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 smtClean="0">
                <a:solidFill>
                  <a:schemeClr val="accent1"/>
                </a:solidFill>
              </a:rPr>
              <a:t>Magnetic simulation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85750" y="950259"/>
            <a:ext cx="3857625" cy="5418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466725" y="4563055"/>
            <a:ext cx="3457575" cy="548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 dirty="0" smtClean="0"/>
              <a:t>The magnetic </a:t>
            </a:r>
            <a:r>
              <a:rPr lang="en-US" sz="1400" i="1" dirty="0"/>
              <a:t>saturation </a:t>
            </a:r>
            <a:r>
              <a:rPr lang="en-US" sz="1400" i="1" dirty="0" smtClean="0"/>
              <a:t>in the yoke</a:t>
            </a:r>
            <a:r>
              <a:rPr lang="en-US" sz="1400" i="1" dirty="0"/>
              <a:t>. Units of measure [T].</a:t>
            </a:r>
            <a:endParaRPr lang="en-US" sz="1400" i="1" dirty="0" smtClean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6725" y="1976947"/>
            <a:ext cx="3457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400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simulation model of vertical steering magnet</a:t>
            </a:r>
            <a:r>
              <a:rPr lang="ru-RU" sz="1400" i="1" dirty="0" smtClean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998" y="950259"/>
            <a:ext cx="4529525" cy="2474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998" y="3855074"/>
            <a:ext cx="4496325" cy="25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58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dirty="0">
                <a:solidFill>
                  <a:schemeClr val="accent1"/>
                </a:solidFill>
              </a:rPr>
              <a:t>Magnetic simulation</a:t>
            </a:r>
            <a:endParaRPr lang="ru-RU" altLang="ru-RU" dirty="0" smtClean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929188" y="723574"/>
            <a:ext cx="833718" cy="3380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250826" y="5683964"/>
            <a:ext cx="8607424" cy="96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13" y="909992"/>
            <a:ext cx="5988315" cy="30665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68633" y="1529432"/>
            <a:ext cx="1828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simulation of magnetic fields </a:t>
            </a:r>
            <a:r>
              <a:rPr lang="en-US" dirty="0" err="1"/>
              <a:t>Bx</a:t>
            </a:r>
            <a:r>
              <a:rPr lang="en-US" dirty="0"/>
              <a:t> [T] </a:t>
            </a:r>
            <a:r>
              <a:rPr lang="en-US" dirty="0" smtClean="0"/>
              <a:t>along </a:t>
            </a:r>
            <a:r>
              <a:rPr lang="en-US" dirty="0"/>
              <a:t>Z [m] for different X and Y</a:t>
            </a:r>
            <a:endParaRPr lang="ru-RU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04850" y="1663648"/>
            <a:ext cx="27813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986890"/>
              </p:ext>
            </p:extLst>
          </p:nvPr>
        </p:nvGraphicFramePr>
        <p:xfrm>
          <a:off x="990917" y="4901562"/>
          <a:ext cx="2247265" cy="736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80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X[m]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Y[m]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∫ </a:t>
                      </a:r>
                      <a:r>
                        <a:rPr lang="en-US" sz="1100" dirty="0" err="1">
                          <a:effectLst/>
                        </a:rPr>
                        <a:t>Bx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dz</a:t>
                      </a:r>
                      <a:r>
                        <a:rPr lang="ru-RU" sz="1100" dirty="0">
                          <a:effectLst/>
                        </a:rPr>
                        <a:t> [</a:t>
                      </a:r>
                      <a:r>
                        <a:rPr lang="ru-RU" sz="1100" dirty="0" err="1">
                          <a:effectLst/>
                        </a:rPr>
                        <a:t>T·m</a:t>
                      </a:r>
                      <a:r>
                        <a:rPr lang="ru-RU" sz="1100" dirty="0">
                          <a:effectLst/>
                        </a:rPr>
                        <a:t>]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-0.02014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0.2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-0.02038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0.09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-0.02012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04850" y="4177244"/>
            <a:ext cx="2781300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values </a:t>
            </a:r>
            <a:r>
              <a:rPr lang="en-US" alt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integral ∫</a:t>
            </a:r>
            <a:r>
              <a:rPr lang="en-US" altLang="ru-RU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Bxdz</a:t>
            </a:r>
            <a:r>
              <a:rPr lang="en-US" alt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/>
              <a:t>for different X and Y</a:t>
            </a:r>
            <a:endParaRPr lang="ru-RU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33875" y="4695191"/>
            <a:ext cx="3328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Between the maximum and minimum values of the </a:t>
            </a:r>
            <a:r>
              <a:rPr lang="en-US" sz="1600" dirty="0" smtClean="0"/>
              <a:t>integral </a:t>
            </a:r>
            <a:r>
              <a:rPr lang="ru-RU" sz="1600" dirty="0" smtClean="0"/>
              <a:t>∫</a:t>
            </a:r>
            <a:r>
              <a:rPr lang="en-US" sz="1600" dirty="0" err="1" smtClean="0"/>
              <a:t>Bxdz</a:t>
            </a:r>
            <a:r>
              <a:rPr lang="ru-RU" sz="1600" dirty="0" smtClean="0"/>
              <a:t> </a:t>
            </a:r>
            <a:r>
              <a:rPr lang="en-US" sz="1600" dirty="0" smtClean="0"/>
              <a:t> </a:t>
            </a:r>
            <a:r>
              <a:rPr lang="en-US" sz="1600" dirty="0"/>
              <a:t>difference +/- 0.65%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21275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597650"/>
            <a:ext cx="2508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Заголовок 7"/>
          <p:cNvSpPr>
            <a:spLocks noGrp="1"/>
          </p:cNvSpPr>
          <p:nvPr>
            <p:ph type="title"/>
          </p:nvPr>
        </p:nvSpPr>
        <p:spPr>
          <a:xfrm>
            <a:off x="285750" y="142875"/>
            <a:ext cx="8572500" cy="571500"/>
          </a:xfrm>
        </p:spPr>
        <p:txBody>
          <a:bodyPr/>
          <a:lstStyle/>
          <a:p>
            <a:pPr eaLnBrk="1" hangingPunct="1"/>
            <a:r>
              <a:rPr lang="en-US" altLang="ru-RU" sz="2000" dirty="0">
                <a:solidFill>
                  <a:schemeClr val="accent1"/>
                </a:solidFill>
              </a:rPr>
              <a:t>Main parameters for vertical steering </a:t>
            </a:r>
            <a:r>
              <a:rPr lang="en-US" altLang="ru-RU" sz="2000" dirty="0" smtClean="0">
                <a:solidFill>
                  <a:schemeClr val="accent1"/>
                </a:solidFill>
              </a:rPr>
              <a:t>magnets</a:t>
            </a:r>
            <a:endParaRPr lang="en-US" altLang="ru-RU" dirty="0">
              <a:solidFill>
                <a:schemeClr val="accent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3463B-E9E6-4773-BC70-C0BD8D35CCD3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7" name="Content Placeholder 2"/>
          <p:cNvSpPr>
            <a:spLocks noGrp="1"/>
          </p:cNvSpPr>
          <p:nvPr/>
        </p:nvSpPr>
        <p:spPr>
          <a:xfrm>
            <a:off x="435935" y="5735059"/>
            <a:ext cx="8155171" cy="516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Details available in EDMS: </a:t>
            </a:r>
            <a:r>
              <a:rPr lang="en-US" sz="1400" dirty="0">
                <a:hlinkClick r:id="rId3"/>
              </a:rPr>
              <a:t>https://edms.cern.ch/ui/#!master/navigator/document?P:1987795909:1615665351:subDocs</a:t>
            </a:r>
            <a:endParaRPr lang="ru-RU" sz="1400" dirty="0"/>
          </a:p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370" y="1028700"/>
            <a:ext cx="5073330" cy="4369535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947686"/>
              </p:ext>
            </p:extLst>
          </p:nvPr>
        </p:nvGraphicFramePr>
        <p:xfrm>
          <a:off x="250825" y="768243"/>
          <a:ext cx="3505200" cy="4890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7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28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48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Parameter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Value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Units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Maximum field integral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T·m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Field quality, ∫</a:t>
                      </a:r>
                      <a:r>
                        <a:rPr lang="en-US" sz="1000" dirty="0" err="1">
                          <a:effectLst/>
                        </a:rPr>
                        <a:t>ΔBx</a:t>
                      </a:r>
                      <a:r>
                        <a:rPr lang="en-US" sz="1000" dirty="0">
                          <a:effectLst/>
                        </a:rPr>
                        <a:t>/∫</a:t>
                      </a:r>
                      <a:r>
                        <a:rPr lang="en-US" sz="1000" dirty="0" err="1">
                          <a:effectLst/>
                        </a:rPr>
                        <a:t>Bx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±1.5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675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Overall weight without stand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560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kg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512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External radius of the vacuum chamber in the steering magnet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1000">
                          <a:effectLst/>
                        </a:rPr>
                        <a:t>230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 mm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1073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Usable aperture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Super ellipse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x=±200</a:t>
                      </a:r>
                      <a:r>
                        <a:rPr lang="ru-RU" sz="1000" dirty="0">
                          <a:effectLst/>
                        </a:rPr>
                        <a:t>, у</a:t>
                      </a:r>
                      <a:r>
                        <a:rPr lang="en-US" sz="1000" dirty="0">
                          <a:effectLst/>
                        </a:rPr>
                        <a:t>=±90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mm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Effective length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7</a:t>
                      </a:r>
                      <a:r>
                        <a:rPr lang="ru-RU" sz="1000" dirty="0">
                          <a:effectLst/>
                        </a:rPr>
                        <a:t>4</a:t>
                      </a:r>
                      <a:r>
                        <a:rPr lang="en-US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mm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Packing factor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solid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675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BH-curve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M1200-100A or AISI 1010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Yoke length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270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mm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Iron weight without stand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390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kg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Current density in conductor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1.1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A/ mm</a:t>
                      </a:r>
                      <a:r>
                        <a:rPr lang="en-US" sz="1000" baseline="30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675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Total number of turns per magnet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2376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Conductor cross section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2.24x4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mm</a:t>
                      </a:r>
                      <a:r>
                        <a:rPr lang="en-US" sz="1000" baseline="30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Copper weight per magnet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166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kg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Current at max field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A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Power consumption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W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8375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Resistance per magnet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3.2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Ohm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27" marR="59727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955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17054</TotalTime>
  <Words>1069</Words>
  <Application>Microsoft Office PowerPoint</Application>
  <PresentationFormat>Экран (4:3)</PresentationFormat>
  <Paragraphs>322</Paragraphs>
  <Slides>16</Slides>
  <Notes>12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Arial Narrow</vt:lpstr>
      <vt:lpstr>Calibri</vt:lpstr>
      <vt:lpstr>Courier New</vt:lpstr>
      <vt:lpstr>DejaVu Sans</vt:lpstr>
      <vt:lpstr>Symbol</vt:lpstr>
      <vt:lpstr>Times New Roman</vt:lpstr>
      <vt:lpstr>Wingdings</vt:lpstr>
      <vt:lpstr>Office Theme</vt:lpstr>
      <vt:lpstr>Office Theme</vt:lpstr>
      <vt:lpstr>1_Тема Office</vt:lpstr>
      <vt:lpstr>Презентация PowerPoint</vt:lpstr>
      <vt:lpstr>Outline</vt:lpstr>
      <vt:lpstr>FDR Documentations </vt:lpstr>
      <vt:lpstr>Project Management Structure</vt:lpstr>
      <vt:lpstr>Purpose and Basic Principles</vt:lpstr>
      <vt:lpstr>Quantity in CR</vt:lpstr>
      <vt:lpstr>Magnetic simulation</vt:lpstr>
      <vt:lpstr>Magnetic simulation</vt:lpstr>
      <vt:lpstr>Main parameters for vertical steering magnets</vt:lpstr>
      <vt:lpstr>What rate a change of the magnetic field when the power current is turned on?</vt:lpstr>
      <vt:lpstr>Manufacturing Process Chart</vt:lpstr>
      <vt:lpstr>Презентация PowerPoint</vt:lpstr>
      <vt:lpstr>Firsts steerers CR in production</vt:lpstr>
      <vt:lpstr>Milestones</vt:lpstr>
      <vt:lpstr>Summary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Nonlinear Dynamics and Beam-Beam Effects in Circular Colliders</dc:title>
  <dc:subject/>
  <dc:creator>keilike</dc:creator>
  <dc:description/>
  <cp:lastModifiedBy>tsyganov</cp:lastModifiedBy>
  <cp:revision>1166</cp:revision>
  <dcterms:created xsi:type="dcterms:W3CDTF">2013-09-29T15:29:46Z</dcterms:created>
  <dcterms:modified xsi:type="dcterms:W3CDTF">2019-11-27T01:53:05Z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6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8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52</vt:i4>
  </property>
</Properties>
</file>