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99" r:id="rId3"/>
  </p:sldMasterIdLst>
  <p:notesMasterIdLst>
    <p:notesMasterId r:id="rId18"/>
  </p:notesMasterIdLst>
  <p:sldIdLst>
    <p:sldId id="297" r:id="rId4"/>
    <p:sldId id="299" r:id="rId5"/>
    <p:sldId id="335" r:id="rId6"/>
    <p:sldId id="327" r:id="rId7"/>
    <p:sldId id="328" r:id="rId8"/>
    <p:sldId id="329" r:id="rId9"/>
    <p:sldId id="308" r:id="rId10"/>
    <p:sldId id="318" r:id="rId11"/>
    <p:sldId id="323" r:id="rId12"/>
    <p:sldId id="332" r:id="rId13"/>
    <p:sldId id="337" r:id="rId14"/>
    <p:sldId id="330" r:id="rId15"/>
    <p:sldId id="331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FF"/>
    <a:srgbClr val="00AA00"/>
    <a:srgbClr val="58FF58"/>
    <a:srgbClr val="AA00AA"/>
    <a:srgbClr val="FF00FF"/>
    <a:srgbClr val="000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∫By [Tm]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'[Circle-100mm.xlsx]Circle-100mm'!$C$1</c:f>
              <c:strCache>
                <c:ptCount val="1"/>
                <c:pt idx="0">
                  <c:v>Iby[T*m]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'[Circle-100mm.xlsx]Circle-100mm'!$C$2:$C$202</c:f>
              <c:numCache>
                <c:formatCode>General</c:formatCode>
                <c:ptCount val="201"/>
                <c:pt idx="0">
                  <c:v>2.1480924719727498E-2</c:v>
                </c:pt>
                <c:pt idx="1">
                  <c:v>2.1472465785670001E-2</c:v>
                </c:pt>
                <c:pt idx="2">
                  <c:v>2.1466108295803601E-2</c:v>
                </c:pt>
                <c:pt idx="3">
                  <c:v>2.14602775920298E-2</c:v>
                </c:pt>
                <c:pt idx="4">
                  <c:v>2.1454634989691999E-2</c:v>
                </c:pt>
                <c:pt idx="5">
                  <c:v>2.14491835726471E-2</c:v>
                </c:pt>
                <c:pt idx="6">
                  <c:v>2.1443939244718699E-2</c:v>
                </c:pt>
                <c:pt idx="7">
                  <c:v>2.14388354554997E-2</c:v>
                </c:pt>
                <c:pt idx="8">
                  <c:v>2.14337949959062E-2</c:v>
                </c:pt>
                <c:pt idx="9">
                  <c:v>2.14289227909445E-2</c:v>
                </c:pt>
                <c:pt idx="10">
                  <c:v>2.1424190686319101E-2</c:v>
                </c:pt>
                <c:pt idx="11">
                  <c:v>2.1419603768620701E-2</c:v>
                </c:pt>
                <c:pt idx="12">
                  <c:v>2.1415230799215899E-2</c:v>
                </c:pt>
                <c:pt idx="13">
                  <c:v>2.1411056126170801E-2</c:v>
                </c:pt>
                <c:pt idx="14">
                  <c:v>2.1407061098445701E-2</c:v>
                </c:pt>
                <c:pt idx="15">
                  <c:v>2.1403307824302501E-2</c:v>
                </c:pt>
                <c:pt idx="16">
                  <c:v>2.1399790018137601E-2</c:v>
                </c:pt>
                <c:pt idx="17">
                  <c:v>2.1396548294629999E-2</c:v>
                </c:pt>
                <c:pt idx="18">
                  <c:v>2.1393615785026101E-2</c:v>
                </c:pt>
                <c:pt idx="19">
                  <c:v>2.1391055842121701E-2</c:v>
                </c:pt>
                <c:pt idx="20">
                  <c:v>2.1388883208745501E-2</c:v>
                </c:pt>
                <c:pt idx="21">
                  <c:v>2.13870531061859E-2</c:v>
                </c:pt>
                <c:pt idx="22">
                  <c:v>2.13856498487895E-2</c:v>
                </c:pt>
                <c:pt idx="23">
                  <c:v>2.1384733312580499E-2</c:v>
                </c:pt>
                <c:pt idx="24">
                  <c:v>2.1384273261514999E-2</c:v>
                </c:pt>
                <c:pt idx="25">
                  <c:v>2.1384270180049701E-2</c:v>
                </c:pt>
                <c:pt idx="26">
                  <c:v>2.1384719047440201E-2</c:v>
                </c:pt>
                <c:pt idx="27">
                  <c:v>2.1385670747390999E-2</c:v>
                </c:pt>
                <c:pt idx="28">
                  <c:v>2.1387128498461399E-2</c:v>
                </c:pt>
                <c:pt idx="29">
                  <c:v>2.1389122104977398E-2</c:v>
                </c:pt>
                <c:pt idx="30">
                  <c:v>2.1391601678264299E-2</c:v>
                </c:pt>
                <c:pt idx="31">
                  <c:v>2.13945082312453E-2</c:v>
                </c:pt>
                <c:pt idx="32">
                  <c:v>2.13978378579497E-2</c:v>
                </c:pt>
                <c:pt idx="33">
                  <c:v>2.1401587309964699E-2</c:v>
                </c:pt>
                <c:pt idx="34">
                  <c:v>2.1405718116344001E-2</c:v>
                </c:pt>
                <c:pt idx="35">
                  <c:v>2.1410217805498E-2</c:v>
                </c:pt>
                <c:pt idx="36">
                  <c:v>2.1415074456622898E-2</c:v>
                </c:pt>
                <c:pt idx="37">
                  <c:v>2.1420246601324099E-2</c:v>
                </c:pt>
                <c:pt idx="38">
                  <c:v>2.1425682094529101E-2</c:v>
                </c:pt>
                <c:pt idx="39">
                  <c:v>2.1431413251256099E-2</c:v>
                </c:pt>
                <c:pt idx="40">
                  <c:v>2.1437430098131802E-2</c:v>
                </c:pt>
                <c:pt idx="41">
                  <c:v>2.1443707555017101E-2</c:v>
                </c:pt>
                <c:pt idx="42">
                  <c:v>2.1450173321050901E-2</c:v>
                </c:pt>
                <c:pt idx="43">
                  <c:v>2.14567766522906E-2</c:v>
                </c:pt>
                <c:pt idx="44">
                  <c:v>2.1463494795882301E-2</c:v>
                </c:pt>
                <c:pt idx="45">
                  <c:v>2.1470340897859999E-2</c:v>
                </c:pt>
                <c:pt idx="46">
                  <c:v>2.1477299221444E-2</c:v>
                </c:pt>
                <c:pt idx="47">
                  <c:v>2.14843363637051E-2</c:v>
                </c:pt>
                <c:pt idx="48">
                  <c:v>2.1491381277573801E-2</c:v>
                </c:pt>
                <c:pt idx="49">
                  <c:v>2.1498455222021401E-2</c:v>
                </c:pt>
                <c:pt idx="50">
                  <c:v>2.15055115971029E-2</c:v>
                </c:pt>
                <c:pt idx="51">
                  <c:v>2.1512578621580201E-2</c:v>
                </c:pt>
                <c:pt idx="52">
                  <c:v>2.1519627648686899E-2</c:v>
                </c:pt>
                <c:pt idx="53">
                  <c:v>2.1526648963091501E-2</c:v>
                </c:pt>
                <c:pt idx="54">
                  <c:v>2.1533607193135799E-2</c:v>
                </c:pt>
                <c:pt idx="55">
                  <c:v>2.1540465301854401E-2</c:v>
                </c:pt>
                <c:pt idx="56">
                  <c:v>2.1547215323682999E-2</c:v>
                </c:pt>
                <c:pt idx="57">
                  <c:v>2.1553839096821199E-2</c:v>
                </c:pt>
                <c:pt idx="58">
                  <c:v>2.1560334103747102E-2</c:v>
                </c:pt>
                <c:pt idx="59">
                  <c:v>2.1566728537215599E-2</c:v>
                </c:pt>
                <c:pt idx="60">
                  <c:v>2.1573042078440099E-2</c:v>
                </c:pt>
                <c:pt idx="61">
                  <c:v>2.15792401556677E-2</c:v>
                </c:pt>
                <c:pt idx="62">
                  <c:v>2.1585314768055301E-2</c:v>
                </c:pt>
                <c:pt idx="63">
                  <c:v>2.15912138410757E-2</c:v>
                </c:pt>
                <c:pt idx="64">
                  <c:v>2.1596902355007299E-2</c:v>
                </c:pt>
                <c:pt idx="65">
                  <c:v>2.1602431269945599E-2</c:v>
                </c:pt>
                <c:pt idx="66">
                  <c:v>2.1607798607911798E-2</c:v>
                </c:pt>
                <c:pt idx="67">
                  <c:v>2.16130029422122E-2</c:v>
                </c:pt>
                <c:pt idx="68">
                  <c:v>2.16180980909059E-2</c:v>
                </c:pt>
                <c:pt idx="69">
                  <c:v>2.1623037980538901E-2</c:v>
                </c:pt>
                <c:pt idx="70">
                  <c:v>2.1627807755109401E-2</c:v>
                </c:pt>
                <c:pt idx="71">
                  <c:v>2.16324067030286E-2</c:v>
                </c:pt>
                <c:pt idx="72">
                  <c:v>2.16368367460801E-2</c:v>
                </c:pt>
                <c:pt idx="73">
                  <c:v>2.16411283724476E-2</c:v>
                </c:pt>
                <c:pt idx="74">
                  <c:v>2.1645254745584701E-2</c:v>
                </c:pt>
                <c:pt idx="75">
                  <c:v>2.1649193721485702E-2</c:v>
                </c:pt>
                <c:pt idx="76">
                  <c:v>2.16529408739978E-2</c:v>
                </c:pt>
                <c:pt idx="77">
                  <c:v>2.16565269277176E-2</c:v>
                </c:pt>
                <c:pt idx="78">
                  <c:v>2.1659938625584501E-2</c:v>
                </c:pt>
                <c:pt idx="79">
                  <c:v>2.1663191239981699E-2</c:v>
                </c:pt>
                <c:pt idx="80">
                  <c:v>2.1666285902189501E-2</c:v>
                </c:pt>
                <c:pt idx="81">
                  <c:v>2.16692377247432E-2</c:v>
                </c:pt>
                <c:pt idx="82">
                  <c:v>2.16720615132827E-2</c:v>
                </c:pt>
                <c:pt idx="83">
                  <c:v>2.1674715056048101E-2</c:v>
                </c:pt>
                <c:pt idx="84">
                  <c:v>2.1677216175324799E-2</c:v>
                </c:pt>
                <c:pt idx="85">
                  <c:v>2.16795298844784E-2</c:v>
                </c:pt>
                <c:pt idx="86">
                  <c:v>2.1681662390602398E-2</c:v>
                </c:pt>
                <c:pt idx="87">
                  <c:v>2.1683664927215501E-2</c:v>
                </c:pt>
                <c:pt idx="88">
                  <c:v>2.1685531735229101E-2</c:v>
                </c:pt>
                <c:pt idx="89">
                  <c:v>2.1687245318309602E-2</c:v>
                </c:pt>
                <c:pt idx="90">
                  <c:v>2.1688831009564299E-2</c:v>
                </c:pt>
                <c:pt idx="91">
                  <c:v>2.16902678346837E-2</c:v>
                </c:pt>
                <c:pt idx="92">
                  <c:v>2.1691531485938199E-2</c:v>
                </c:pt>
                <c:pt idx="93">
                  <c:v>2.1692633448642501E-2</c:v>
                </c:pt>
                <c:pt idx="94">
                  <c:v>2.1693604701419601E-2</c:v>
                </c:pt>
                <c:pt idx="95">
                  <c:v>2.1694444099347499E-2</c:v>
                </c:pt>
                <c:pt idx="96">
                  <c:v>2.1695131639689998E-2</c:v>
                </c:pt>
                <c:pt idx="97">
                  <c:v>2.1695655437887301E-2</c:v>
                </c:pt>
                <c:pt idx="98">
                  <c:v>2.1696027927126198E-2</c:v>
                </c:pt>
                <c:pt idx="99">
                  <c:v>2.1696336119208799E-2</c:v>
                </c:pt>
                <c:pt idx="100">
                  <c:v>2.16965671615056E-2</c:v>
                </c:pt>
                <c:pt idx="101">
                  <c:v>2.1696336119208799E-2</c:v>
                </c:pt>
                <c:pt idx="102">
                  <c:v>2.1696027927126198E-2</c:v>
                </c:pt>
                <c:pt idx="103">
                  <c:v>2.1695655437887301E-2</c:v>
                </c:pt>
                <c:pt idx="104">
                  <c:v>2.1695131639689998E-2</c:v>
                </c:pt>
                <c:pt idx="105">
                  <c:v>2.1694444099347499E-2</c:v>
                </c:pt>
                <c:pt idx="106">
                  <c:v>2.1693604701419601E-2</c:v>
                </c:pt>
                <c:pt idx="107">
                  <c:v>2.1692633448642501E-2</c:v>
                </c:pt>
                <c:pt idx="108">
                  <c:v>2.1691531485938199E-2</c:v>
                </c:pt>
                <c:pt idx="109">
                  <c:v>2.16902678346837E-2</c:v>
                </c:pt>
                <c:pt idx="110">
                  <c:v>2.1688831009564299E-2</c:v>
                </c:pt>
                <c:pt idx="111">
                  <c:v>2.1687245318309602E-2</c:v>
                </c:pt>
                <c:pt idx="112">
                  <c:v>2.1685531735229101E-2</c:v>
                </c:pt>
                <c:pt idx="113">
                  <c:v>2.1683664927215501E-2</c:v>
                </c:pt>
                <c:pt idx="114">
                  <c:v>2.1681662390602398E-2</c:v>
                </c:pt>
                <c:pt idx="115">
                  <c:v>2.16795298844784E-2</c:v>
                </c:pt>
                <c:pt idx="116">
                  <c:v>2.1677216175324799E-2</c:v>
                </c:pt>
                <c:pt idx="117">
                  <c:v>2.1674715056048101E-2</c:v>
                </c:pt>
                <c:pt idx="118">
                  <c:v>2.16720615132827E-2</c:v>
                </c:pt>
                <c:pt idx="119">
                  <c:v>2.16692377247432E-2</c:v>
                </c:pt>
                <c:pt idx="120">
                  <c:v>2.1666285902189501E-2</c:v>
                </c:pt>
                <c:pt idx="121">
                  <c:v>2.1663191239981699E-2</c:v>
                </c:pt>
                <c:pt idx="122">
                  <c:v>2.1659938625584501E-2</c:v>
                </c:pt>
                <c:pt idx="123">
                  <c:v>2.16565269277176E-2</c:v>
                </c:pt>
                <c:pt idx="124">
                  <c:v>2.16529408739978E-2</c:v>
                </c:pt>
                <c:pt idx="125">
                  <c:v>2.1649193721485702E-2</c:v>
                </c:pt>
                <c:pt idx="126">
                  <c:v>2.1645254745584701E-2</c:v>
                </c:pt>
                <c:pt idx="127">
                  <c:v>2.16411283724476E-2</c:v>
                </c:pt>
                <c:pt idx="128">
                  <c:v>2.16368367460801E-2</c:v>
                </c:pt>
                <c:pt idx="129">
                  <c:v>2.16324067030286E-2</c:v>
                </c:pt>
                <c:pt idx="130">
                  <c:v>2.1627807755109401E-2</c:v>
                </c:pt>
                <c:pt idx="131">
                  <c:v>2.1623037980538901E-2</c:v>
                </c:pt>
                <c:pt idx="132">
                  <c:v>2.16180980909059E-2</c:v>
                </c:pt>
                <c:pt idx="133">
                  <c:v>2.16130029422122E-2</c:v>
                </c:pt>
                <c:pt idx="134">
                  <c:v>2.1607798607911798E-2</c:v>
                </c:pt>
                <c:pt idx="135">
                  <c:v>2.1602431269945599E-2</c:v>
                </c:pt>
                <c:pt idx="136">
                  <c:v>2.1596902355007299E-2</c:v>
                </c:pt>
                <c:pt idx="137">
                  <c:v>2.15912138410757E-2</c:v>
                </c:pt>
                <c:pt idx="138">
                  <c:v>2.1585314768055301E-2</c:v>
                </c:pt>
                <c:pt idx="139">
                  <c:v>2.15792401556677E-2</c:v>
                </c:pt>
                <c:pt idx="140">
                  <c:v>2.1573042078440099E-2</c:v>
                </c:pt>
                <c:pt idx="141">
                  <c:v>2.1566728537215599E-2</c:v>
                </c:pt>
                <c:pt idx="142">
                  <c:v>2.1560334103747102E-2</c:v>
                </c:pt>
                <c:pt idx="143">
                  <c:v>2.1553839096821199E-2</c:v>
                </c:pt>
                <c:pt idx="144">
                  <c:v>2.1547215323682999E-2</c:v>
                </c:pt>
                <c:pt idx="145">
                  <c:v>2.1540465301854401E-2</c:v>
                </c:pt>
                <c:pt idx="146">
                  <c:v>2.1533607193135799E-2</c:v>
                </c:pt>
                <c:pt idx="147">
                  <c:v>2.1526648963091501E-2</c:v>
                </c:pt>
                <c:pt idx="148">
                  <c:v>2.1519627648686899E-2</c:v>
                </c:pt>
                <c:pt idx="149">
                  <c:v>2.1512578621580201E-2</c:v>
                </c:pt>
                <c:pt idx="150">
                  <c:v>2.15055115971029E-2</c:v>
                </c:pt>
                <c:pt idx="151">
                  <c:v>2.1498455222021401E-2</c:v>
                </c:pt>
                <c:pt idx="152">
                  <c:v>2.1491381277573801E-2</c:v>
                </c:pt>
                <c:pt idx="153">
                  <c:v>2.14843363637051E-2</c:v>
                </c:pt>
                <c:pt idx="154">
                  <c:v>2.1477299221444E-2</c:v>
                </c:pt>
                <c:pt idx="155">
                  <c:v>2.1470340897859999E-2</c:v>
                </c:pt>
                <c:pt idx="156">
                  <c:v>2.1463494795882301E-2</c:v>
                </c:pt>
                <c:pt idx="157">
                  <c:v>2.14567766522906E-2</c:v>
                </c:pt>
                <c:pt idx="158">
                  <c:v>2.1450173321050901E-2</c:v>
                </c:pt>
                <c:pt idx="159">
                  <c:v>2.1443707555017101E-2</c:v>
                </c:pt>
                <c:pt idx="160">
                  <c:v>2.1437430098131802E-2</c:v>
                </c:pt>
                <c:pt idx="161">
                  <c:v>2.1431413251256099E-2</c:v>
                </c:pt>
                <c:pt idx="162">
                  <c:v>2.1425682094529101E-2</c:v>
                </c:pt>
                <c:pt idx="163">
                  <c:v>2.1420246601324099E-2</c:v>
                </c:pt>
                <c:pt idx="164">
                  <c:v>2.1415074456622898E-2</c:v>
                </c:pt>
                <c:pt idx="165">
                  <c:v>2.1410217805498E-2</c:v>
                </c:pt>
                <c:pt idx="166">
                  <c:v>2.1405718116344001E-2</c:v>
                </c:pt>
                <c:pt idx="167">
                  <c:v>2.1401587309964699E-2</c:v>
                </c:pt>
                <c:pt idx="168">
                  <c:v>2.13978378579497E-2</c:v>
                </c:pt>
                <c:pt idx="169">
                  <c:v>2.13945082312453E-2</c:v>
                </c:pt>
                <c:pt idx="170">
                  <c:v>2.1391601678264299E-2</c:v>
                </c:pt>
                <c:pt idx="171">
                  <c:v>2.1389122104977398E-2</c:v>
                </c:pt>
                <c:pt idx="172">
                  <c:v>2.1387128498461399E-2</c:v>
                </c:pt>
                <c:pt idx="173">
                  <c:v>2.1385670747390999E-2</c:v>
                </c:pt>
                <c:pt idx="174">
                  <c:v>2.1384719047440201E-2</c:v>
                </c:pt>
                <c:pt idx="175">
                  <c:v>2.1384270180049701E-2</c:v>
                </c:pt>
                <c:pt idx="176">
                  <c:v>2.1384273261514999E-2</c:v>
                </c:pt>
                <c:pt idx="177">
                  <c:v>2.1384733312580499E-2</c:v>
                </c:pt>
                <c:pt idx="178">
                  <c:v>2.13856498487895E-2</c:v>
                </c:pt>
                <c:pt idx="179">
                  <c:v>2.13870531061859E-2</c:v>
                </c:pt>
                <c:pt idx="180">
                  <c:v>2.1388883208745501E-2</c:v>
                </c:pt>
                <c:pt idx="181">
                  <c:v>2.1391055842121701E-2</c:v>
                </c:pt>
                <c:pt idx="182">
                  <c:v>2.1393615785026101E-2</c:v>
                </c:pt>
                <c:pt idx="183">
                  <c:v>2.1396548294629999E-2</c:v>
                </c:pt>
                <c:pt idx="184">
                  <c:v>2.1399790018137601E-2</c:v>
                </c:pt>
                <c:pt idx="185">
                  <c:v>2.1403307824302501E-2</c:v>
                </c:pt>
                <c:pt idx="186">
                  <c:v>2.1407061098445701E-2</c:v>
                </c:pt>
                <c:pt idx="187">
                  <c:v>2.1411056126170801E-2</c:v>
                </c:pt>
                <c:pt idx="188">
                  <c:v>2.1415230799215899E-2</c:v>
                </c:pt>
                <c:pt idx="189">
                  <c:v>2.1419603768620701E-2</c:v>
                </c:pt>
                <c:pt idx="190">
                  <c:v>2.1424190686319101E-2</c:v>
                </c:pt>
                <c:pt idx="191">
                  <c:v>2.14289227909445E-2</c:v>
                </c:pt>
                <c:pt idx="192">
                  <c:v>2.14337949959062E-2</c:v>
                </c:pt>
                <c:pt idx="193">
                  <c:v>2.14388354554997E-2</c:v>
                </c:pt>
                <c:pt idx="194">
                  <c:v>2.1443939244718699E-2</c:v>
                </c:pt>
                <c:pt idx="195">
                  <c:v>2.14491835726471E-2</c:v>
                </c:pt>
                <c:pt idx="196">
                  <c:v>2.1454634989691999E-2</c:v>
                </c:pt>
                <c:pt idx="197">
                  <c:v>2.14602775920298E-2</c:v>
                </c:pt>
                <c:pt idx="198">
                  <c:v>2.1466108295803601E-2</c:v>
                </c:pt>
                <c:pt idx="199">
                  <c:v>2.1472465785670001E-2</c:v>
                </c:pt>
                <c:pt idx="200">
                  <c:v>2.1480924719727498E-2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8A-4E8A-B4F1-258DCBA4B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969432"/>
        <c:axId val="342969040"/>
      </c:lineChart>
      <c:catAx>
        <c:axId val="3429694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969040"/>
        <c:crosses val="autoZero"/>
        <c:auto val="1"/>
        <c:lblAlgn val="ctr"/>
        <c:lblOffset val="100"/>
        <c:noMultiLvlLbl val="0"/>
      </c:catAx>
      <c:valAx>
        <c:axId val="34296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96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ADEF3CE-FA5A-4045-8ECD-98035942465E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764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77A7F8D-0377-4A4B-88A9-3659A2E6457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8962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10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3097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12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7521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13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1792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2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711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3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2555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4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7480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5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1746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6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9015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7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9476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8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3991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90384-B2D1-4901-8793-46B64397EF75}" type="slidenum">
              <a:rPr lang="ru-RU" altLang="ru-RU">
                <a:latin typeface="Times New Roman" panose="02020603050405020304" pitchFamily="18" charset="0"/>
              </a:rPr>
              <a:pPr eaLnBrk="1" hangingPunct="1"/>
              <a:t>9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8663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822924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575160"/>
            <a:ext cx="822924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57516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57516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822924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785880"/>
            <a:ext cx="822924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1225440" y="785520"/>
            <a:ext cx="6692400" cy="5339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1225440" y="785520"/>
            <a:ext cx="6692400" cy="533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785880"/>
            <a:ext cx="8229240" cy="533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822924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401580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785880"/>
            <a:ext cx="401580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28760" y="142920"/>
            <a:ext cx="8229240" cy="26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57516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785880"/>
            <a:ext cx="401580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785880"/>
            <a:ext cx="8229240" cy="5339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401580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57516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575160"/>
            <a:ext cx="822924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822924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575160"/>
            <a:ext cx="822924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57516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57516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822924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785880"/>
            <a:ext cx="822924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1225440" y="785520"/>
            <a:ext cx="6692400" cy="53398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1225440" y="785520"/>
            <a:ext cx="6692400" cy="533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  <a:solidFill>
            <a:srgbClr val="FFFFCC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0536-83F8-40CA-92CF-E5301BCE3D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B6D3-7DF9-4CBF-952F-EA77155D1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05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29600" cy="571480"/>
          </a:xfrm>
          <a:solidFill>
            <a:srgbClr val="FFFFCC"/>
          </a:solidFill>
        </p:spPr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08CF-5A3C-4C4B-9271-74938E885D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58188" y="6429375"/>
            <a:ext cx="642937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3463B-E9E6-4773-BC70-C0BD8D35CC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6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E102-6692-42F3-B23F-99FEFFF885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ED9A-4238-493D-8216-C4BF3C45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46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19BCD-E931-42FD-9D65-3C81DB1423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2E3A-643F-412B-81DD-838B219F98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64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86D0-D2BB-487F-9206-15810DDBD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A4BE-025C-4A15-86C0-CAD2D376BA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2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822924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E896-10F3-43E6-81F7-FD67149903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16D7-A38A-491C-8140-A7228DDDBC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7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14C7-26E5-4D1E-A8B0-394194E58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0FA2E-F5FC-44A8-B1AB-2A910475F7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88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B23-DFF6-479A-B04C-DE2E0922E6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7F19-DC3C-4118-BC70-831BFCA839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95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C8E8-B529-4814-8D1F-2CF68A776A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8C06-CBA9-4F8F-AE75-8C7DA312B2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77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F9BA-D33E-46CF-9574-2B155987B7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7CBE-4DFB-4FE7-A643-A7D3D52FE3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15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BB78-4CE0-4F75-8BCA-18C5B9A2D5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F89A-05A5-4ACE-8AE9-11DE3B53FA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401580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785880"/>
            <a:ext cx="401580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28760" y="142920"/>
            <a:ext cx="8229240" cy="26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57516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785880"/>
            <a:ext cx="401580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4015800" cy="5339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57516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785880"/>
            <a:ext cx="401580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575160"/>
            <a:ext cx="8229240" cy="25470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71432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29.9.18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28C8B4-CFEC-4813-A1FF-8BF93A095FF9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9240" cy="5709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785880"/>
            <a:ext cx="8229240" cy="53398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outline text format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Outline Level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Outline Level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Outline Level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Outline Level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Sixth Outline Level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Seventh Outline LevelОбразец текста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Третий уровень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Четвертый уровень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Пятый уровень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29.9.18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358120" y="6429240"/>
            <a:ext cx="642600" cy="291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884007A-949D-430E-A52D-2B9EB6457399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A9D840-03E2-4AC9-8FA4-757A193A6A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3B56A-6D59-4ADA-AB9B-78F9626AF0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Courier New" pitchFamily="49" charset="0"/>
          <a:ea typeface="+mj-ea"/>
          <a:cs typeface="Courier New" pitchFamily="4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ui/#!master/navigator/document?D:100364192:100364192:subDocs" TargetMode="External"/><Relationship Id="rId3" Type="http://schemas.openxmlformats.org/officeDocument/2006/relationships/hyperlink" Target="https://edms.cern.ch/ui/#!master/navigator/document?P:1987795909:1633987445:subDocs" TargetMode="External"/><Relationship Id="rId7" Type="http://schemas.openxmlformats.org/officeDocument/2006/relationships/hyperlink" Target="https://edms.cern.ch/document/2147175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edms.cern.ch/document/2147171/1" TargetMode="External"/><Relationship Id="rId5" Type="http://schemas.openxmlformats.org/officeDocument/2006/relationships/hyperlink" Target="https://edms.cern.ch/document/2147180/1" TargetMode="External"/><Relationship Id="rId4" Type="http://schemas.openxmlformats.org/officeDocument/2006/relationships/hyperlink" Target="https://edms.cern.ch/document/2147179/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.A.Starostenko@inp.nsk.s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A.M.Molokoedov@inp.nsk.s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ui/#!master/navigator/document?P:1987795909:1633987445:subDoc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0" y="847770"/>
            <a:ext cx="9143640" cy="146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Combined </a:t>
            </a:r>
            <a:r>
              <a:rPr lang="en-US" sz="32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steering </a:t>
            </a:r>
            <a:r>
              <a:rPr lang="en-US" sz="32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magnets for </a:t>
            </a:r>
            <a:r>
              <a:rPr lang="en-US" sz="32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CR.</a:t>
            </a:r>
          </a:p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FDR Review</a:t>
            </a:r>
            <a:r>
              <a:rPr lang="en-US" sz="32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.</a:t>
            </a:r>
          </a:p>
        </p:txBody>
      </p:sp>
      <p:sp>
        <p:nvSpPr>
          <p:cNvPr id="123" name="TextShape 2"/>
          <p:cNvSpPr txBox="1"/>
          <p:nvPr/>
        </p:nvSpPr>
        <p:spPr>
          <a:xfrm>
            <a:off x="826920" y="3352680"/>
            <a:ext cx="7561080" cy="2955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 Tsyganov for CR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November 25</a:t>
            </a:r>
            <a:r>
              <a:rPr lang="ru-RU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201</a:t>
            </a: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9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</a:t>
            </a:r>
            <a:r>
              <a:rPr lang="en-US" spc="-1" baseline="30000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st</a:t>
            </a: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FAIR Workshop</a:t>
            </a:r>
            <a:r>
              <a:rPr lang="ru-RU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 </a:t>
            </a:r>
            <a:r>
              <a:rPr lang="ru-RU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585013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tx2"/>
                </a:solidFill>
              </a:rPr>
              <a:t>Manufacturing Process Chart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402" y="759162"/>
            <a:ext cx="2171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Acronyms and Abbreviations:</a:t>
            </a:r>
            <a:endParaRPr lang="ru-RU" altLang="ru-RU" sz="1200" dirty="0"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67159"/>
              </p:ext>
            </p:extLst>
          </p:nvPr>
        </p:nvGraphicFramePr>
        <p:xfrm>
          <a:off x="96246" y="1130300"/>
          <a:ext cx="3713754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PM1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PC1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PC2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PK1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56" marR="581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yoke parts production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Milling the yoke parts procedure.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Checking the dimensions and the holes' positions of the yoke parts during production.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Checking the number and types of yoke parts.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Marking parts of the yoke procedure.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56" marR="5815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YC1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YA1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YC2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YM1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YC3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YC4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56" marR="581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Yoke production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 completeness (availability of all parts and fasteners).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Assembling of yoke parts procedure.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 the assembling.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Processing of the assembled yoke procedure.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 the dimensions of the machining.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Visual check the paintwork.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56" marR="5815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CW1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CC1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CP2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CC2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CP3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CP4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56" marR="581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Coil production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Coil winding procedure.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 dimensions and interturn insulation of the coils before impregnation.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Coil impregnation procedure.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 dimensions of the coils after the impregnation.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Brazing procedure for external brazing.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Electrical tests of the coils.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56" marR="5815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0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AP2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AP3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56" marR="581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Magnet assembly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Magnets </a:t>
                      </a:r>
                      <a:r>
                        <a:rPr lang="en-US" sz="1000" dirty="0">
                          <a:effectLst/>
                        </a:rPr>
                        <a:t>assembly procedure.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Check the magnet dimensions.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Electromechanical tests procedure.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Magnetic measurements procedure.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Final tuning procedure if necessary.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Final tests after production against specification. FAT.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Packing.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Transportation.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SAT A.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SAT Ba.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156" marR="5815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506" y="820188"/>
            <a:ext cx="4375150" cy="57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3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to 3D model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 smtClean="0"/>
              <a:t>Wiring </a:t>
            </a:r>
            <a:r>
              <a:rPr lang="en-US" dirty="0"/>
              <a:t>does not fit with the model of the connection box</a:t>
            </a:r>
            <a:endParaRPr lang="ru-RU" dirty="0"/>
          </a:p>
          <a:p>
            <a:r>
              <a:rPr lang="de-DE" dirty="0" err="1"/>
              <a:t>Overlap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wires</a:t>
            </a:r>
            <a:endParaRPr lang="ru-RU" dirty="0"/>
          </a:p>
          <a:p>
            <a:r>
              <a:rPr lang="de-DE" dirty="0" smtClean="0"/>
              <a:t>Thermoswitches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covered</a:t>
            </a:r>
            <a:endParaRPr lang="ru-RU" dirty="0"/>
          </a:p>
          <a:p>
            <a:r>
              <a:rPr lang="en-US" dirty="0"/>
              <a:t>Unusual characters for the model of the small BPM connection box.</a:t>
            </a:r>
            <a:endParaRPr lang="ru-RU" dirty="0"/>
          </a:p>
          <a:p>
            <a:endParaRPr lang="ru-RU" dirty="0" smtClean="0"/>
          </a:p>
          <a:p>
            <a:r>
              <a:rPr lang="en-US" dirty="0" smtClean="0"/>
              <a:t>The </a:t>
            </a:r>
            <a:r>
              <a:rPr lang="en-US" dirty="0"/>
              <a:t>comments are minor.</a:t>
            </a:r>
            <a:endParaRPr lang="ru-RU" dirty="0" smtClean="0"/>
          </a:p>
          <a:p>
            <a:r>
              <a:rPr lang="en-US" dirty="0"/>
              <a:t>The designer </a:t>
            </a:r>
            <a:r>
              <a:rPr lang="en-US" dirty="0" smtClean="0"/>
              <a:t>corrects </a:t>
            </a:r>
            <a:r>
              <a:rPr lang="en-US" dirty="0"/>
              <a:t>the comments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The corrected </a:t>
            </a:r>
            <a:r>
              <a:rPr lang="en-US" dirty="0" smtClean="0"/>
              <a:t>3</a:t>
            </a:r>
            <a:r>
              <a:rPr lang="en-US" dirty="0"/>
              <a:t>D</a:t>
            </a:r>
            <a:r>
              <a:rPr lang="en-US" dirty="0" smtClean="0"/>
              <a:t> </a:t>
            </a:r>
            <a:r>
              <a:rPr lang="en-US" dirty="0"/>
              <a:t>model will be loaded soon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1318"/>
            <a:ext cx="65" cy="2545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2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tx2"/>
                </a:solidFill>
              </a:rPr>
              <a:t>Milestones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85750" y="866348"/>
            <a:ext cx="8572500" cy="5642027"/>
          </a:xfrm>
        </p:spPr>
        <p:txBody>
          <a:bodyPr/>
          <a:lstStyle/>
          <a:p>
            <a:pPr lvl="0"/>
            <a:r>
              <a:rPr lang="en-US" sz="1800" dirty="0">
                <a:solidFill>
                  <a:srgbClr val="002060"/>
                </a:solidFill>
              </a:rPr>
              <a:t>April 2019 – May 2019 : preparation and </a:t>
            </a:r>
            <a:r>
              <a:rPr lang="en-US" sz="1800" b="1" dirty="0">
                <a:solidFill>
                  <a:srgbClr val="002060"/>
                </a:solidFill>
              </a:rPr>
              <a:t>passing milestone M6 (CDR</a:t>
            </a:r>
            <a:r>
              <a:rPr lang="en-US" sz="1800" b="1" dirty="0" smtClean="0">
                <a:solidFill>
                  <a:srgbClr val="002060"/>
                </a:solidFill>
              </a:rPr>
              <a:t>)</a:t>
            </a:r>
          </a:p>
          <a:p>
            <a:pPr lvl="0"/>
            <a:endParaRPr lang="ru-RU" sz="1800" dirty="0">
              <a:solidFill>
                <a:srgbClr val="002060"/>
              </a:solidFill>
            </a:endParaRPr>
          </a:p>
          <a:p>
            <a:pPr lvl="0"/>
            <a:r>
              <a:rPr lang="en-US" sz="1800" dirty="0">
                <a:solidFill>
                  <a:srgbClr val="002060"/>
                </a:solidFill>
              </a:rPr>
              <a:t>June 2019 – </a:t>
            </a:r>
            <a:r>
              <a:rPr lang="en-US" sz="1800" dirty="0" smtClean="0">
                <a:solidFill>
                  <a:srgbClr val="002060"/>
                </a:solidFill>
              </a:rPr>
              <a:t>November </a:t>
            </a:r>
            <a:r>
              <a:rPr lang="en-US" sz="1800" dirty="0">
                <a:solidFill>
                  <a:srgbClr val="002060"/>
                </a:solidFill>
              </a:rPr>
              <a:t>2019: detail designing, preparation of drawings</a:t>
            </a:r>
            <a:r>
              <a:rPr lang="en-US" sz="1800" b="1" dirty="0">
                <a:solidFill>
                  <a:srgbClr val="002060"/>
                </a:solidFill>
              </a:rPr>
              <a:t>. Passing milestone M7 (FDR)</a:t>
            </a:r>
            <a:r>
              <a:rPr lang="en-US" sz="1800" dirty="0">
                <a:solidFill>
                  <a:srgbClr val="002060"/>
                </a:solidFill>
              </a:rPr>
              <a:t>. Purchasing required accessories, materials, components</a:t>
            </a:r>
            <a:endParaRPr lang="ru-RU" sz="1800" dirty="0">
              <a:solidFill>
                <a:srgbClr val="002060"/>
              </a:solidFill>
            </a:endParaRPr>
          </a:p>
          <a:p>
            <a:pPr lvl="0"/>
            <a:endParaRPr lang="en-US" sz="1800" dirty="0">
              <a:solidFill>
                <a:srgbClr val="002060"/>
              </a:solidFill>
            </a:endParaRPr>
          </a:p>
          <a:p>
            <a:pPr lvl="0"/>
            <a:r>
              <a:rPr lang="en-US" sz="1800" dirty="0" smtClean="0">
                <a:solidFill>
                  <a:srgbClr val="002060"/>
                </a:solidFill>
              </a:rPr>
              <a:t>November </a:t>
            </a:r>
            <a:r>
              <a:rPr lang="en-US" sz="1800" dirty="0">
                <a:solidFill>
                  <a:srgbClr val="002060"/>
                </a:solidFill>
              </a:rPr>
              <a:t>2019 – </a:t>
            </a:r>
            <a:r>
              <a:rPr lang="en-US" sz="1800" dirty="0" smtClean="0">
                <a:solidFill>
                  <a:srgbClr val="002060"/>
                </a:solidFill>
              </a:rPr>
              <a:t>May  2020: </a:t>
            </a:r>
            <a:r>
              <a:rPr lang="en-US" sz="1800" dirty="0">
                <a:solidFill>
                  <a:srgbClr val="002060"/>
                </a:solidFill>
              </a:rPr>
              <a:t>tooling production, test bench development and production</a:t>
            </a:r>
            <a:r>
              <a:rPr lang="en-US" sz="1800" dirty="0" smtClean="0">
                <a:solidFill>
                  <a:srgbClr val="002060"/>
                </a:solidFill>
              </a:rPr>
              <a:t>, tooling </a:t>
            </a:r>
            <a:r>
              <a:rPr lang="en-US" sz="1800" dirty="0">
                <a:solidFill>
                  <a:srgbClr val="002060"/>
                </a:solidFill>
              </a:rPr>
              <a:t>manufacturing </a:t>
            </a:r>
            <a:r>
              <a:rPr lang="en-US" sz="1800" dirty="0" smtClean="0">
                <a:solidFill>
                  <a:srgbClr val="002060"/>
                </a:solidFill>
              </a:rPr>
              <a:t>in </a:t>
            </a:r>
            <a:r>
              <a:rPr lang="en-US" sz="1800" dirty="0">
                <a:solidFill>
                  <a:srgbClr val="002060"/>
                </a:solidFill>
              </a:rPr>
              <a:t>experimental workshop-1 (EW-1)</a:t>
            </a:r>
          </a:p>
          <a:p>
            <a:pPr lvl="0"/>
            <a:endParaRPr lang="en-US" sz="1800" dirty="0">
              <a:solidFill>
                <a:srgbClr val="002060"/>
              </a:solidFill>
            </a:endParaRPr>
          </a:p>
          <a:p>
            <a:pPr lvl="0"/>
            <a:r>
              <a:rPr lang="en-US" sz="1800" dirty="0" smtClean="0">
                <a:solidFill>
                  <a:srgbClr val="002060"/>
                </a:solidFill>
              </a:rPr>
              <a:t>June 2020 </a:t>
            </a:r>
            <a:r>
              <a:rPr lang="en-US" sz="1800" dirty="0">
                <a:solidFill>
                  <a:srgbClr val="002060"/>
                </a:solidFill>
              </a:rPr>
              <a:t>– </a:t>
            </a:r>
            <a:r>
              <a:rPr lang="en-US" sz="1800" dirty="0" smtClean="0">
                <a:solidFill>
                  <a:srgbClr val="002060"/>
                </a:solidFill>
              </a:rPr>
              <a:t>October 2020: </a:t>
            </a:r>
            <a:r>
              <a:rPr lang="en-US" sz="1800" b="1" dirty="0" err="1" smtClean="0">
                <a:solidFill>
                  <a:srgbClr val="002060"/>
                </a:solidFill>
              </a:rPr>
              <a:t>FoS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testing, QA, magnetic measure, </a:t>
            </a:r>
            <a:r>
              <a:rPr lang="en-US" sz="1800" b="1" dirty="0" err="1">
                <a:solidFill>
                  <a:srgbClr val="002060"/>
                </a:solidFill>
              </a:rPr>
              <a:t>FoS</a:t>
            </a:r>
            <a:r>
              <a:rPr lang="en-US" sz="1800" b="1" dirty="0">
                <a:solidFill>
                  <a:srgbClr val="002060"/>
                </a:solidFill>
              </a:rPr>
              <a:t> revision. Passing milestone </a:t>
            </a:r>
            <a:r>
              <a:rPr lang="en-US" sz="1800" b="1" dirty="0" smtClean="0">
                <a:solidFill>
                  <a:srgbClr val="002060"/>
                </a:solidFill>
              </a:rPr>
              <a:t>M8</a:t>
            </a:r>
          </a:p>
          <a:p>
            <a:pPr marL="0" lvl="0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lvl="0"/>
            <a:r>
              <a:rPr lang="en-US" sz="1800" dirty="0" smtClean="0">
                <a:solidFill>
                  <a:srgbClr val="002060"/>
                </a:solidFill>
              </a:rPr>
              <a:t>March 2021 </a:t>
            </a:r>
            <a:r>
              <a:rPr lang="en-US" sz="1800" dirty="0">
                <a:solidFill>
                  <a:srgbClr val="002060"/>
                </a:solidFill>
              </a:rPr>
              <a:t>– November 2022: manufacturing and testing the other </a:t>
            </a:r>
            <a:r>
              <a:rPr lang="en-US" sz="1800" dirty="0" smtClean="0">
                <a:solidFill>
                  <a:srgbClr val="002060"/>
                </a:solidFill>
              </a:rPr>
              <a:t>combined </a:t>
            </a:r>
            <a:r>
              <a:rPr lang="en-US" sz="1800" dirty="0">
                <a:solidFill>
                  <a:srgbClr val="002060"/>
                </a:solidFill>
              </a:rPr>
              <a:t>steering magnets, FAT, delivering to FAIR facility, SAT, pre-installation assembling. Approximately </a:t>
            </a:r>
            <a:r>
              <a:rPr lang="en-US" sz="1800" dirty="0" smtClean="0">
                <a:solidFill>
                  <a:srgbClr val="002060"/>
                </a:solidFill>
              </a:rPr>
              <a:t>1 combined </a:t>
            </a:r>
            <a:r>
              <a:rPr lang="en-US" sz="1800" dirty="0">
                <a:solidFill>
                  <a:srgbClr val="002060"/>
                </a:solidFill>
              </a:rPr>
              <a:t>steering magnets every </a:t>
            </a:r>
            <a:r>
              <a:rPr lang="en-US" sz="1800" dirty="0" smtClean="0">
                <a:solidFill>
                  <a:srgbClr val="002060"/>
                </a:solidFill>
              </a:rPr>
              <a:t>5 </a:t>
            </a:r>
            <a:r>
              <a:rPr lang="en-US" sz="1800" dirty="0">
                <a:solidFill>
                  <a:srgbClr val="002060"/>
                </a:solidFill>
              </a:rPr>
              <a:t>month.</a:t>
            </a:r>
            <a:endParaRPr lang="ru-RU" sz="1800" dirty="0">
              <a:solidFill>
                <a:srgbClr val="002060"/>
              </a:solidFill>
            </a:endParaRPr>
          </a:p>
          <a:p>
            <a:pPr lvl="0"/>
            <a:endParaRPr lang="en-US" sz="1800" dirty="0">
              <a:solidFill>
                <a:srgbClr val="002060"/>
              </a:solidFill>
            </a:endParaRPr>
          </a:p>
          <a:p>
            <a:pPr lvl="0"/>
            <a:r>
              <a:rPr lang="en-US" sz="1800" dirty="0">
                <a:solidFill>
                  <a:srgbClr val="002060"/>
                </a:solidFill>
              </a:rPr>
              <a:t>December 2022 – February 2023: final installation in CR tunnel  </a:t>
            </a:r>
            <a:r>
              <a:rPr lang="en-US" sz="1800" b="1" dirty="0">
                <a:solidFill>
                  <a:srgbClr val="002060"/>
                </a:solidFill>
              </a:rPr>
              <a:t>[All series M10 – January 2023]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24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tx2"/>
                </a:solidFill>
              </a:rPr>
              <a:t>Summary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1039471"/>
            <a:ext cx="8282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Quality plan is prepared and uploaded to EDMS – </a:t>
            </a:r>
            <a:r>
              <a:rPr lang="en-US" sz="2000" dirty="0" smtClean="0">
                <a:solidFill>
                  <a:srgbClr val="002060"/>
                </a:solidFill>
              </a:rPr>
              <a:t>Q4-2019 (Q2-2019)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Risk Analysis is prepared and uploaded to EDMS – </a:t>
            </a:r>
            <a:r>
              <a:rPr lang="en-US" sz="2000" dirty="0" smtClean="0">
                <a:solidFill>
                  <a:srgbClr val="002060"/>
                </a:solidFill>
              </a:rPr>
              <a:t>Q4-2019 (</a:t>
            </a:r>
            <a:r>
              <a:rPr lang="en-US" sz="2000" dirty="0">
                <a:solidFill>
                  <a:srgbClr val="002060"/>
                </a:solidFill>
              </a:rPr>
              <a:t>Q2-2019)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3D </a:t>
            </a:r>
            <a:r>
              <a:rPr lang="en-US" sz="2000" dirty="0" smtClean="0">
                <a:solidFill>
                  <a:srgbClr val="002060"/>
                </a:solidFill>
              </a:rPr>
              <a:t>models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>
                <a:solidFill>
                  <a:srgbClr val="002060"/>
                </a:solidFill>
              </a:rPr>
              <a:t>2D drawings is ready and uploaded to EDMS – </a:t>
            </a:r>
            <a:r>
              <a:rPr lang="en-US" sz="2000" dirty="0" smtClean="0">
                <a:solidFill>
                  <a:srgbClr val="002060"/>
                </a:solidFill>
              </a:rPr>
              <a:t>Q4-2019</a:t>
            </a:r>
          </a:p>
          <a:p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Q2-2019)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Production chart and main milestones defined and presented – </a:t>
            </a:r>
            <a:r>
              <a:rPr lang="en-US" sz="2000" dirty="0" smtClean="0">
                <a:solidFill>
                  <a:srgbClr val="002060"/>
                </a:solidFill>
              </a:rPr>
              <a:t>Q4-2019 (</a:t>
            </a:r>
            <a:r>
              <a:rPr lang="en-US" sz="2000" dirty="0">
                <a:solidFill>
                  <a:srgbClr val="002060"/>
                </a:solidFill>
              </a:rPr>
              <a:t>Q2-2019)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AA00"/>
                </a:solidFill>
              </a:rPr>
              <a:t>FoS</a:t>
            </a:r>
            <a:r>
              <a:rPr lang="en-US" sz="2000" dirty="0" smtClean="0">
                <a:solidFill>
                  <a:srgbClr val="00AA00"/>
                </a:solidFill>
              </a:rPr>
              <a:t> </a:t>
            </a:r>
            <a:r>
              <a:rPr lang="en-US" sz="2000" dirty="0">
                <a:solidFill>
                  <a:srgbClr val="00AA00"/>
                </a:solidFill>
              </a:rPr>
              <a:t>production is started (material procurement as well) – </a:t>
            </a:r>
            <a:r>
              <a:rPr lang="en-US" sz="2000" dirty="0" smtClean="0">
                <a:solidFill>
                  <a:srgbClr val="00AA00"/>
                </a:solidFill>
              </a:rPr>
              <a:t>Q4-2020</a:t>
            </a:r>
            <a:endParaRPr lang="en-US" sz="2000" dirty="0">
              <a:solidFill>
                <a:srgbClr val="00AA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AA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Ready for </a:t>
            </a:r>
            <a:r>
              <a:rPr lang="en-US" sz="2000" smtClean="0">
                <a:solidFill>
                  <a:srgbClr val="FF0000"/>
                </a:solidFill>
              </a:rPr>
              <a:t>FDR </a:t>
            </a:r>
            <a:r>
              <a:rPr lang="en-US" sz="2000" smtClean="0">
                <a:solidFill>
                  <a:srgbClr val="FF0000"/>
                </a:solidFill>
              </a:rPr>
              <a:t>approval </a:t>
            </a:r>
            <a:r>
              <a:rPr lang="en-US" sz="2000" dirty="0">
                <a:solidFill>
                  <a:srgbClr val="FF0000"/>
                </a:solidFill>
              </a:rPr>
              <a:t>(protocol signature) for </a:t>
            </a:r>
            <a:r>
              <a:rPr lang="en-US" sz="2000" dirty="0" smtClean="0">
                <a:solidFill>
                  <a:srgbClr val="FF0000"/>
                </a:solidFill>
              </a:rPr>
              <a:t>combined </a:t>
            </a:r>
            <a:r>
              <a:rPr lang="en-US" sz="2000" dirty="0">
                <a:solidFill>
                  <a:srgbClr val="FF0000"/>
                </a:solidFill>
              </a:rPr>
              <a:t>steering magnet  – </a:t>
            </a:r>
            <a:r>
              <a:rPr lang="en-US" sz="2000" dirty="0" smtClean="0">
                <a:solidFill>
                  <a:srgbClr val="FF0000"/>
                </a:solidFill>
              </a:rPr>
              <a:t>Q4-2019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44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28760" y="142920"/>
            <a:ext cx="8229240" cy="5709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Questions</a:t>
            </a:r>
            <a:endParaRPr lang="ru-RU" sz="40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358120" y="6429240"/>
            <a:ext cx="642600" cy="29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BDAA707-E12C-4A4E-A697-287851E13D21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9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tx2"/>
                </a:solidFill>
              </a:rPr>
              <a:t>Outline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2033" y="1282125"/>
            <a:ext cx="7543800" cy="47152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j-lt"/>
              </a:rPr>
              <a:t>FDR </a:t>
            </a:r>
            <a:r>
              <a:rPr lang="en-US" sz="1900" dirty="0">
                <a:solidFill>
                  <a:srgbClr val="002060"/>
                </a:solidFill>
                <a:latin typeface="+mj-lt"/>
              </a:rPr>
              <a:t>documentation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j-lt"/>
              </a:rPr>
              <a:t>Project management structure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j-lt"/>
              </a:rPr>
              <a:t>Purpose and Basic </a:t>
            </a:r>
            <a:r>
              <a:rPr lang="en-US" sz="1900" dirty="0" smtClean="0">
                <a:solidFill>
                  <a:srgbClr val="002060"/>
                </a:solidFill>
                <a:latin typeface="+mj-lt"/>
              </a:rPr>
              <a:t>Principles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j-lt"/>
              </a:rPr>
              <a:t>Quantity </a:t>
            </a:r>
            <a:r>
              <a:rPr lang="en-US" sz="1900" dirty="0">
                <a:solidFill>
                  <a:srgbClr val="002060"/>
                </a:solidFill>
                <a:latin typeface="+mj-lt"/>
              </a:rPr>
              <a:t>in CR</a:t>
            </a:r>
            <a:endParaRPr lang="en-US" sz="19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j-lt"/>
              </a:rPr>
              <a:t>Magnetic simulations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j-lt"/>
              </a:rPr>
              <a:t>Production </a:t>
            </a:r>
            <a:r>
              <a:rPr lang="en-US" sz="1900" dirty="0">
                <a:solidFill>
                  <a:srgbClr val="002060"/>
                </a:solidFill>
                <a:latin typeface="+mj-lt"/>
              </a:rPr>
              <a:t>and realization – manufacturing process </a:t>
            </a:r>
            <a:r>
              <a:rPr lang="en-US" sz="1900" dirty="0" smtClean="0">
                <a:solidFill>
                  <a:srgbClr val="002060"/>
                </a:solidFill>
                <a:latin typeface="+mj-lt"/>
              </a:rPr>
              <a:t>chart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j-lt"/>
              </a:rPr>
              <a:t>Production plan</a:t>
            </a:r>
            <a:endParaRPr lang="en-US" sz="19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07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tx2"/>
                </a:solidFill>
              </a:rPr>
              <a:t>FDR Documentations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412" y="842885"/>
            <a:ext cx="889285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dirty="0"/>
              <a:t>The Detailed Specification is outlined in EDMS</a:t>
            </a:r>
          </a:p>
          <a:p>
            <a:pPr fontAlgn="ctr"/>
            <a:r>
              <a:rPr lang="en-US" dirty="0">
                <a:hlinkClick r:id="rId3"/>
              </a:rPr>
              <a:t>https://edms.cern.ch/ui/#!master/navigator/document?P:1987795909:1633987445:subDocs</a:t>
            </a:r>
            <a:endParaRPr lang="ru-RU" dirty="0"/>
          </a:p>
          <a:p>
            <a:pPr fontAlgn="ctr"/>
            <a:endParaRPr lang="en-US" dirty="0"/>
          </a:p>
          <a:p>
            <a:pPr fontAlgn="ctr">
              <a:lnSpc>
                <a:spcPct val="110000"/>
              </a:lnSpc>
            </a:pPr>
            <a:r>
              <a:rPr lang="en-US" dirty="0" smtClean="0"/>
              <a:t>3D-model [</a:t>
            </a:r>
            <a:r>
              <a:rPr lang="en-US" dirty="0"/>
              <a:t>AID:0002520]</a:t>
            </a:r>
          </a:p>
          <a:p>
            <a:pPr fontAlgn="ctr">
              <a:lnSpc>
                <a:spcPct val="110000"/>
              </a:lnSpc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edms.cern.ch/document/2147179/1</a:t>
            </a:r>
            <a:endParaRPr lang="en-US" dirty="0" smtClean="0"/>
          </a:p>
          <a:p>
            <a:pPr fontAlgn="ctr">
              <a:lnSpc>
                <a:spcPct val="110000"/>
              </a:lnSpc>
            </a:pPr>
            <a:endParaRPr lang="en-US" dirty="0" smtClean="0"/>
          </a:p>
          <a:p>
            <a:pPr fontAlgn="ctr">
              <a:lnSpc>
                <a:spcPct val="110000"/>
              </a:lnSpc>
            </a:pPr>
            <a:r>
              <a:rPr lang="en-US" dirty="0" smtClean="0"/>
              <a:t>2D </a:t>
            </a:r>
            <a:r>
              <a:rPr lang="en-US" dirty="0"/>
              <a:t>drawings and BoM [AID:0002520]</a:t>
            </a:r>
          </a:p>
          <a:p>
            <a:pPr fontAlgn="ctr">
              <a:lnSpc>
                <a:spcPct val="110000"/>
              </a:lnSpc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edms.cern.ch/document/2147180/1</a:t>
            </a:r>
            <a:endParaRPr lang="en-US" dirty="0" smtClean="0"/>
          </a:p>
          <a:p>
            <a:pPr fontAlgn="ctr">
              <a:lnSpc>
                <a:spcPct val="110000"/>
              </a:lnSpc>
            </a:pPr>
            <a:endParaRPr lang="en-US" dirty="0"/>
          </a:p>
          <a:p>
            <a:pPr fontAlgn="ctr">
              <a:lnSpc>
                <a:spcPct val="110000"/>
              </a:lnSpc>
            </a:pPr>
            <a:r>
              <a:rPr lang="en-US" dirty="0"/>
              <a:t>Risk analysis and hazard analysis [AID:0002520]</a:t>
            </a:r>
          </a:p>
          <a:p>
            <a:pPr fontAlgn="ctr">
              <a:lnSpc>
                <a:spcPct val="110000"/>
              </a:lnSpc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edms.cern.ch/document/2147171/1</a:t>
            </a:r>
            <a:endParaRPr lang="en-US" dirty="0" smtClean="0"/>
          </a:p>
          <a:p>
            <a:pPr fontAlgn="ctr">
              <a:lnSpc>
                <a:spcPct val="110000"/>
              </a:lnSpc>
            </a:pPr>
            <a:endParaRPr lang="en-US" dirty="0"/>
          </a:p>
          <a:p>
            <a:pPr fontAlgn="ctr">
              <a:lnSpc>
                <a:spcPct val="110000"/>
              </a:lnSpc>
            </a:pPr>
            <a:r>
              <a:rPr lang="en-US" dirty="0" smtClean="0"/>
              <a:t>Test [AID:0002520</a:t>
            </a:r>
            <a:r>
              <a:rPr lang="en-US" dirty="0"/>
              <a:t>]</a:t>
            </a:r>
          </a:p>
          <a:p>
            <a:pPr fontAlgn="ctr">
              <a:lnSpc>
                <a:spcPct val="110000"/>
              </a:lnSpc>
            </a:pP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edms.cern.ch/document/2147175/1</a:t>
            </a:r>
            <a:endParaRPr lang="en-US" dirty="0" smtClean="0"/>
          </a:p>
          <a:p>
            <a:pPr fontAlgn="ctr">
              <a:lnSpc>
                <a:spcPct val="110000"/>
              </a:lnSpc>
            </a:pPr>
            <a:endParaRPr lang="en-US" dirty="0" smtClean="0"/>
          </a:p>
          <a:p>
            <a:pPr fontAlgn="ctr">
              <a:lnSpc>
                <a:spcPct val="110000"/>
              </a:lnSpc>
            </a:pPr>
            <a:r>
              <a:rPr lang="en-US" dirty="0" smtClean="0"/>
              <a:t>Installation and operation manual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://edms.cern.ch/ui/#!master/navigator/document?D:100364192:100364192:subDocs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54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tx2"/>
                </a:solidFill>
              </a:rPr>
              <a:t>Project Management Structure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50" y="933604"/>
            <a:ext cx="8572500" cy="5301343"/>
          </a:xfrm>
        </p:spPr>
        <p:txBody>
          <a:bodyPr>
            <a:normAutofit fontScale="92500" lnSpcReduction="10000"/>
          </a:bodyPr>
          <a:lstStyle/>
          <a:p>
            <a:r>
              <a:rPr lang="en-GB" sz="1300" b="1" i="1" dirty="0">
                <a:solidFill>
                  <a:srgbClr val="002060"/>
                </a:solidFill>
              </a:rPr>
              <a:t>Work Package Leader (WPL)</a:t>
            </a: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300" dirty="0">
                <a:solidFill>
                  <a:srgbClr val="002060"/>
                </a:solidFill>
              </a:rPr>
              <a:t>Name</a:t>
            </a:r>
            <a:r>
              <a:rPr lang="en-GB" sz="1300">
                <a:solidFill>
                  <a:srgbClr val="002060"/>
                </a:solidFill>
              </a:rPr>
              <a:t>: </a:t>
            </a:r>
            <a:r>
              <a:rPr lang="en-GB" sz="1300" i="1" smtClean="0">
                <a:solidFill>
                  <a:srgbClr val="002060"/>
                </a:solidFill>
              </a:rPr>
              <a:t>Alexander </a:t>
            </a:r>
            <a:r>
              <a:rPr lang="en-GB" sz="1300" i="1" dirty="0" err="1">
                <a:solidFill>
                  <a:srgbClr val="002060"/>
                </a:solidFill>
              </a:rPr>
              <a:t>Starostenko</a:t>
            </a:r>
            <a:r>
              <a:rPr lang="en-GB" sz="1300" i="1" dirty="0">
                <a:solidFill>
                  <a:srgbClr val="002060"/>
                </a:solidFill>
              </a:rPr>
              <a:t> </a:t>
            </a:r>
            <a:r>
              <a:rPr lang="en-GB" sz="1300" i="1" dirty="0" smtClean="0">
                <a:solidFill>
                  <a:srgbClr val="002060"/>
                </a:solidFill>
              </a:rPr>
              <a:t>(</a:t>
            </a:r>
            <a:r>
              <a:rPr lang="en-GB" sz="1300" i="1" u="sng" dirty="0" smtClean="0">
                <a:hlinkClick r:id="rId3"/>
              </a:rPr>
              <a:t>A.A.Starostenko@inp.nsk.su</a:t>
            </a:r>
            <a:r>
              <a:rPr lang="en-GB" sz="1300" i="1" dirty="0" smtClean="0">
                <a:solidFill>
                  <a:srgbClr val="002060"/>
                </a:solidFill>
              </a:rPr>
              <a:t>, </a:t>
            </a:r>
            <a:r>
              <a:rPr lang="en-US" sz="1300" i="1" dirty="0">
                <a:solidFill>
                  <a:srgbClr val="002060"/>
                </a:solidFill>
              </a:rPr>
              <a:t>Head of BINP Division № 5-11)</a:t>
            </a:r>
          </a:p>
          <a:p>
            <a:pPr marL="0" indent="0">
              <a:buNone/>
            </a:pPr>
            <a:r>
              <a:rPr lang="en-GB" sz="1300" dirty="0" smtClean="0">
                <a:solidFill>
                  <a:srgbClr val="002060"/>
                </a:solidFill>
              </a:rPr>
              <a:t>The </a:t>
            </a:r>
            <a:r>
              <a:rPr lang="en-GB" sz="1300" dirty="0">
                <a:solidFill>
                  <a:srgbClr val="002060"/>
                </a:solidFill>
              </a:rPr>
              <a:t>Project Manager is responsible for:</a:t>
            </a:r>
            <a:endParaRPr lang="en-US" sz="1300" dirty="0">
              <a:solidFill>
                <a:srgbClr val="002060"/>
              </a:solidFill>
            </a:endParaRPr>
          </a:p>
          <a:p>
            <a:pPr lvl="1"/>
            <a:r>
              <a:rPr lang="en-US" sz="1300" dirty="0" smtClean="0">
                <a:solidFill>
                  <a:srgbClr val="002060"/>
                </a:solidFill>
              </a:rPr>
              <a:t>Follow-up </a:t>
            </a:r>
            <a:r>
              <a:rPr lang="en-US" sz="1300" dirty="0">
                <a:solidFill>
                  <a:srgbClr val="002060"/>
                </a:solidFill>
              </a:rPr>
              <a:t>of production activities;</a:t>
            </a:r>
          </a:p>
          <a:p>
            <a:pPr lvl="1"/>
            <a:r>
              <a:rPr lang="en-US" sz="1300" dirty="0" smtClean="0">
                <a:solidFill>
                  <a:srgbClr val="002060"/>
                </a:solidFill>
              </a:rPr>
              <a:t>Regular </a:t>
            </a:r>
            <a:r>
              <a:rPr lang="en-US" sz="1300" dirty="0">
                <a:solidFill>
                  <a:srgbClr val="002060"/>
                </a:solidFill>
              </a:rPr>
              <a:t>and timely reporting on progress and problems; </a:t>
            </a:r>
          </a:p>
          <a:p>
            <a:pPr lvl="1"/>
            <a:r>
              <a:rPr lang="en-US" sz="1300" dirty="0" smtClean="0">
                <a:solidFill>
                  <a:srgbClr val="002060"/>
                </a:solidFill>
              </a:rPr>
              <a:t>Timely </a:t>
            </a:r>
            <a:r>
              <a:rPr lang="en-US" sz="1300" dirty="0">
                <a:solidFill>
                  <a:srgbClr val="002060"/>
                </a:solidFill>
              </a:rPr>
              <a:t>conduction/participation of reviews and provisions of feedback</a:t>
            </a:r>
            <a:r>
              <a:rPr lang="en-US" sz="1300" dirty="0" smtClean="0">
                <a:solidFill>
                  <a:srgbClr val="002060"/>
                </a:solidFill>
              </a:rPr>
              <a:t>;</a:t>
            </a:r>
            <a:endParaRPr lang="en-GB" sz="1300" dirty="0" smtClean="0">
              <a:solidFill>
                <a:srgbClr val="002060"/>
              </a:solidFill>
            </a:endParaRPr>
          </a:p>
          <a:p>
            <a:r>
              <a:rPr lang="en-GB" sz="1300" b="1" i="1" dirty="0" smtClean="0">
                <a:solidFill>
                  <a:srgbClr val="002060"/>
                </a:solidFill>
              </a:rPr>
              <a:t>Deputies</a:t>
            </a:r>
          </a:p>
          <a:p>
            <a:pPr marL="0" indent="0">
              <a:buNone/>
            </a:pPr>
            <a:r>
              <a:rPr lang="en-GB" sz="1300" dirty="0" smtClean="0">
                <a:solidFill>
                  <a:srgbClr val="002060"/>
                </a:solidFill>
              </a:rPr>
              <a:t>Name</a:t>
            </a:r>
            <a:r>
              <a:rPr lang="en-GB" sz="1300" dirty="0">
                <a:solidFill>
                  <a:srgbClr val="002060"/>
                </a:solidFill>
              </a:rPr>
              <a:t>: </a:t>
            </a:r>
            <a:r>
              <a:rPr lang="en-US" sz="1300" i="1" dirty="0" err="1" smtClean="0">
                <a:solidFill>
                  <a:srgbClr val="002060"/>
                </a:solidFill>
              </a:rPr>
              <a:t>Aleksander</a:t>
            </a:r>
            <a:r>
              <a:rPr lang="en-US" sz="1300" i="1" dirty="0" smtClean="0">
                <a:solidFill>
                  <a:srgbClr val="002060"/>
                </a:solidFill>
              </a:rPr>
              <a:t> </a:t>
            </a:r>
            <a:r>
              <a:rPr lang="en-US" sz="1300" i="1" dirty="0">
                <a:solidFill>
                  <a:srgbClr val="002060"/>
                </a:solidFill>
              </a:rPr>
              <a:t>Tsyganov </a:t>
            </a:r>
            <a:r>
              <a:rPr lang="en-GB" sz="1300" i="1" dirty="0" smtClean="0">
                <a:solidFill>
                  <a:srgbClr val="002060"/>
                </a:solidFill>
              </a:rPr>
              <a:t>(A.S.Tsygunov@inp.nsk.su, </a:t>
            </a:r>
            <a:r>
              <a:rPr lang="en-US" sz="1300" i="1" dirty="0" smtClean="0">
                <a:solidFill>
                  <a:srgbClr val="002060"/>
                </a:solidFill>
              </a:rPr>
              <a:t>Research </a:t>
            </a:r>
            <a:r>
              <a:rPr lang="en-US" sz="1300" i="1" dirty="0">
                <a:solidFill>
                  <a:srgbClr val="002060"/>
                </a:solidFill>
              </a:rPr>
              <a:t>Scientist</a:t>
            </a:r>
            <a:r>
              <a:rPr lang="en-US" sz="1300" i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1300" dirty="0" smtClean="0">
                <a:solidFill>
                  <a:srgbClr val="002060"/>
                </a:solidFill>
              </a:rPr>
              <a:t>The </a:t>
            </a:r>
            <a:r>
              <a:rPr lang="en-GB" sz="1300" dirty="0">
                <a:solidFill>
                  <a:srgbClr val="002060"/>
                </a:solidFill>
              </a:rPr>
              <a:t>Deputy is responsible for:</a:t>
            </a:r>
            <a:endParaRPr lang="en-US" sz="1300" dirty="0">
              <a:solidFill>
                <a:srgbClr val="002060"/>
              </a:solidFill>
            </a:endParaRPr>
          </a:p>
          <a:p>
            <a:pPr lvl="1"/>
            <a:r>
              <a:rPr lang="en-US" sz="1300" dirty="0">
                <a:solidFill>
                  <a:srgbClr val="002060"/>
                </a:solidFill>
              </a:rPr>
              <a:t>Development of the technical documentation and manufacturing drawings for the deliverables; </a:t>
            </a:r>
          </a:p>
          <a:p>
            <a:pPr lvl="1"/>
            <a:r>
              <a:rPr lang="en-US" sz="1300" dirty="0">
                <a:solidFill>
                  <a:srgbClr val="002060"/>
                </a:solidFill>
              </a:rPr>
              <a:t>Ensuring that the production of the magnets is according to the technical specifications and time schedule; </a:t>
            </a:r>
          </a:p>
          <a:p>
            <a:pPr lvl="1"/>
            <a:r>
              <a:rPr lang="en-US" sz="1300" dirty="0">
                <a:solidFill>
                  <a:srgbClr val="002060"/>
                </a:solidFill>
              </a:rPr>
              <a:t>Preliminary magnet design, final magnet design (development, simulation);</a:t>
            </a:r>
          </a:p>
          <a:p>
            <a:pPr lvl="1"/>
            <a:r>
              <a:rPr lang="en-US" sz="1300" dirty="0">
                <a:solidFill>
                  <a:srgbClr val="002060"/>
                </a:solidFill>
              </a:rPr>
              <a:t>Follow-up of production activities;</a:t>
            </a:r>
          </a:p>
          <a:p>
            <a:pPr lvl="1"/>
            <a:r>
              <a:rPr lang="en-US" sz="1300" dirty="0">
                <a:solidFill>
                  <a:srgbClr val="002060"/>
                </a:solidFill>
              </a:rPr>
              <a:t>Magnetic measurements to ensure the required field and field quality;</a:t>
            </a:r>
            <a:endParaRPr lang="ru-RU" sz="1300" dirty="0">
              <a:solidFill>
                <a:srgbClr val="002060"/>
              </a:solidFill>
            </a:endParaRPr>
          </a:p>
          <a:p>
            <a:pPr lvl="1"/>
            <a:r>
              <a:rPr lang="en-US" sz="1300" dirty="0">
                <a:solidFill>
                  <a:srgbClr val="002060"/>
                </a:solidFill>
              </a:rPr>
              <a:t>Transportation, delivery of the equipment to the  FAIR site;</a:t>
            </a:r>
          </a:p>
          <a:p>
            <a:pPr lvl="1"/>
            <a:r>
              <a:rPr lang="en-US" sz="1300" dirty="0">
                <a:solidFill>
                  <a:srgbClr val="002060"/>
                </a:solidFill>
              </a:rPr>
              <a:t>Factory Acceptance Test (FAT) to verify the given specifications of the components;</a:t>
            </a:r>
          </a:p>
          <a:p>
            <a:pPr marL="0" indent="0">
              <a:buNone/>
            </a:pPr>
            <a:endParaRPr lang="en-GB" sz="13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300" dirty="0" smtClean="0">
                <a:solidFill>
                  <a:srgbClr val="002060"/>
                </a:solidFill>
              </a:rPr>
              <a:t>Name</a:t>
            </a:r>
            <a:r>
              <a:rPr lang="en-GB" sz="1300" dirty="0">
                <a:solidFill>
                  <a:srgbClr val="002060"/>
                </a:solidFill>
              </a:rPr>
              <a:t>: </a:t>
            </a:r>
            <a:r>
              <a:rPr lang="en-US" sz="1300" i="1" dirty="0">
                <a:solidFill>
                  <a:srgbClr val="002060"/>
                </a:solidFill>
              </a:rPr>
              <a:t>Tatyana </a:t>
            </a:r>
            <a:r>
              <a:rPr lang="en-US" sz="1300" i="1" dirty="0" err="1">
                <a:solidFill>
                  <a:srgbClr val="002060"/>
                </a:solidFill>
              </a:rPr>
              <a:t>Rybitskaya</a:t>
            </a:r>
            <a:r>
              <a:rPr lang="en-US" sz="1300" i="1" dirty="0">
                <a:solidFill>
                  <a:srgbClr val="002060"/>
                </a:solidFill>
              </a:rPr>
              <a:t> </a:t>
            </a:r>
            <a:r>
              <a:rPr lang="en-GB" sz="1300" i="1" dirty="0">
                <a:solidFill>
                  <a:srgbClr val="002060"/>
                </a:solidFill>
              </a:rPr>
              <a:t>(T.V.Rybitskaya@inp.nsk.su, </a:t>
            </a:r>
            <a:r>
              <a:rPr lang="en-US" sz="1300" i="1" dirty="0">
                <a:solidFill>
                  <a:srgbClr val="002060"/>
                </a:solidFill>
              </a:rPr>
              <a:t>Research Scientist)</a:t>
            </a:r>
          </a:p>
          <a:p>
            <a:pPr marL="0" indent="0">
              <a:buNone/>
            </a:pPr>
            <a:r>
              <a:rPr lang="en-GB" sz="1300" dirty="0">
                <a:solidFill>
                  <a:srgbClr val="002060"/>
                </a:solidFill>
              </a:rPr>
              <a:t>The Deputy is responsible for:</a:t>
            </a:r>
            <a:endParaRPr lang="en-US" sz="1300" dirty="0">
              <a:solidFill>
                <a:srgbClr val="002060"/>
              </a:solidFill>
            </a:endParaRPr>
          </a:p>
          <a:p>
            <a:pPr lvl="1"/>
            <a:r>
              <a:rPr lang="en-US" sz="1300" dirty="0" smtClean="0">
                <a:solidFill>
                  <a:srgbClr val="002060"/>
                </a:solidFill>
              </a:rPr>
              <a:t>Magnetic </a:t>
            </a:r>
            <a:r>
              <a:rPr lang="en-US" sz="1300" dirty="0">
                <a:solidFill>
                  <a:srgbClr val="002060"/>
                </a:solidFill>
              </a:rPr>
              <a:t>field calculation;</a:t>
            </a:r>
          </a:p>
          <a:p>
            <a:pPr marL="457200" lvl="1" indent="0">
              <a:buNone/>
            </a:pPr>
            <a:endParaRPr lang="en-GB" sz="1300" dirty="0" smtClean="0">
              <a:solidFill>
                <a:srgbClr val="002060"/>
              </a:solidFill>
            </a:endParaRPr>
          </a:p>
          <a:p>
            <a:r>
              <a:rPr lang="en-US" sz="1300" b="1" i="1" dirty="0">
                <a:solidFill>
                  <a:srgbClr val="002060"/>
                </a:solidFill>
              </a:rPr>
              <a:t>Scientific De</a:t>
            </a:r>
            <a:r>
              <a:rPr lang="en-GB" sz="1300" b="1" i="1" dirty="0">
                <a:solidFill>
                  <a:srgbClr val="002060"/>
                </a:solidFill>
              </a:rPr>
              <a:t>sign Department</a:t>
            </a:r>
            <a:endParaRPr lang="ru-RU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</a:rPr>
              <a:t>Name: </a:t>
            </a:r>
            <a:r>
              <a:rPr lang="en-US" sz="1300" i="1" dirty="0">
                <a:solidFill>
                  <a:srgbClr val="002060"/>
                </a:solidFill>
              </a:rPr>
              <a:t>Andrey </a:t>
            </a:r>
            <a:r>
              <a:rPr lang="en-US" sz="1300" i="1" dirty="0" err="1" smtClean="0">
                <a:solidFill>
                  <a:srgbClr val="002060"/>
                </a:solidFill>
              </a:rPr>
              <a:t>Molokoedov</a:t>
            </a:r>
            <a:r>
              <a:rPr lang="en-US" sz="1300" i="1" dirty="0" smtClean="0">
                <a:solidFill>
                  <a:srgbClr val="002060"/>
                </a:solidFill>
              </a:rPr>
              <a:t> (</a:t>
            </a:r>
            <a:r>
              <a:rPr lang="en-US" sz="1300" i="1" dirty="0" smtClean="0">
                <a:solidFill>
                  <a:srgbClr val="002060"/>
                </a:solidFill>
                <a:hlinkClick r:id="rId4"/>
              </a:rPr>
              <a:t>A.M.Molokoedov@inp.nsk.su</a:t>
            </a:r>
            <a:r>
              <a:rPr lang="en-US" sz="1300" i="1" dirty="0" smtClean="0">
                <a:solidFill>
                  <a:srgbClr val="002060"/>
                </a:solidFill>
              </a:rPr>
              <a:t>, Principal </a:t>
            </a:r>
            <a:r>
              <a:rPr lang="en-US" sz="1300" i="1" dirty="0">
                <a:solidFill>
                  <a:srgbClr val="002060"/>
                </a:solidFill>
              </a:rPr>
              <a:t>Design </a:t>
            </a:r>
            <a:r>
              <a:rPr lang="en-US" sz="1300" i="1" dirty="0" smtClean="0">
                <a:solidFill>
                  <a:srgbClr val="002060"/>
                </a:solidFill>
              </a:rPr>
              <a:t>Engineer)</a:t>
            </a:r>
            <a:endParaRPr lang="ru-RU" sz="13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300" dirty="0" smtClean="0">
                <a:solidFill>
                  <a:srgbClr val="002060"/>
                </a:solidFill>
              </a:rPr>
              <a:t>The </a:t>
            </a:r>
            <a:r>
              <a:rPr lang="en-GB" sz="1300" dirty="0">
                <a:solidFill>
                  <a:srgbClr val="002060"/>
                </a:solidFill>
              </a:rPr>
              <a:t>Principal Design Engineer is responsible for:</a:t>
            </a:r>
            <a:endParaRPr lang="ru-RU" sz="1300" dirty="0">
              <a:solidFill>
                <a:srgbClr val="002060"/>
              </a:solidFill>
            </a:endParaRPr>
          </a:p>
          <a:p>
            <a:pPr lvl="1"/>
            <a:r>
              <a:rPr lang="en-GB" sz="1300" dirty="0" smtClean="0">
                <a:solidFill>
                  <a:srgbClr val="002060"/>
                </a:solidFill>
              </a:rPr>
              <a:t>Combined steering magnet design </a:t>
            </a:r>
            <a:r>
              <a:rPr lang="en-GB" sz="1300" dirty="0">
                <a:solidFill>
                  <a:srgbClr val="002060"/>
                </a:solidFill>
              </a:rPr>
              <a:t>(3D-models, production drawings);</a:t>
            </a:r>
            <a:endParaRPr lang="ru-RU" sz="13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5750" y="6300133"/>
            <a:ext cx="5837143" cy="3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b="1" i="1" dirty="0" smtClean="0">
                <a:solidFill>
                  <a:srgbClr val="FF0000"/>
                </a:solidFill>
              </a:rPr>
              <a:t>Details in “Quality Plan”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5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tx2"/>
                </a:solidFill>
              </a:rPr>
              <a:t>Purpose and Basic Principles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285750" y="1007965"/>
            <a:ext cx="3105150" cy="4630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Combined steering magnets </a:t>
            </a:r>
            <a:r>
              <a:rPr lang="en-US" sz="1800" dirty="0">
                <a:solidFill>
                  <a:schemeClr val="tx2"/>
                </a:solidFill>
              </a:rPr>
              <a:t>are used to create a magnetic field of high quality for small-angle </a:t>
            </a:r>
            <a:r>
              <a:rPr lang="en-US" sz="1800" dirty="0" smtClean="0">
                <a:solidFill>
                  <a:schemeClr val="tx2"/>
                </a:solidFill>
              </a:rPr>
              <a:t>two-axis correction the </a:t>
            </a:r>
            <a:r>
              <a:rPr lang="en-US" sz="1800" dirty="0">
                <a:solidFill>
                  <a:schemeClr val="tx2"/>
                </a:solidFill>
              </a:rPr>
              <a:t>of charged particle beam trajectories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in the </a:t>
            </a:r>
            <a:r>
              <a:rPr lang="en-US" sz="1800" dirty="0" smtClean="0">
                <a:solidFill>
                  <a:schemeClr val="tx2"/>
                </a:solidFill>
              </a:rPr>
              <a:t>CR of FAIR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These </a:t>
            </a:r>
            <a:r>
              <a:rPr lang="en-US" sz="1800" dirty="0">
                <a:solidFill>
                  <a:schemeClr val="tx2"/>
                </a:solidFill>
              </a:rPr>
              <a:t>steerings are </a:t>
            </a:r>
            <a:r>
              <a:rPr lang="en-US" sz="1800" dirty="0" smtClean="0">
                <a:solidFill>
                  <a:schemeClr val="tx2"/>
                </a:solidFill>
              </a:rPr>
              <a:t>O-Shape magnets</a:t>
            </a:r>
            <a:r>
              <a:rPr lang="en-US" sz="18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These coils of steerer are made of copper </a:t>
            </a:r>
            <a:r>
              <a:rPr lang="en-US" sz="1800" dirty="0" smtClean="0">
                <a:solidFill>
                  <a:schemeClr val="tx2"/>
                </a:solidFill>
              </a:rPr>
              <a:t>bar, </a:t>
            </a:r>
            <a:r>
              <a:rPr lang="en-US" sz="1800" dirty="0">
                <a:solidFill>
                  <a:schemeClr val="tx2"/>
                </a:solidFill>
              </a:rPr>
              <a:t>which is cooled in the air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This corrector is combined with the BPM (</a:t>
            </a:r>
            <a:r>
              <a:rPr lang="en-US" sz="1800" dirty="0" smtClean="0">
                <a:solidFill>
                  <a:schemeClr val="tx2"/>
                </a:solidFill>
              </a:rPr>
              <a:t>Type2)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321" y="790575"/>
            <a:ext cx="278086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13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tx2"/>
                </a:solidFill>
              </a:rPr>
              <a:t>Quantity in CR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85749" y="829320"/>
            <a:ext cx="6238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000" indent="-180000">
              <a:buFont typeface="Times New Roman" panose="02020603050405020304" pitchFamily="18" charset="0"/>
              <a:buChar char="•"/>
            </a:pPr>
            <a:r>
              <a:rPr lang="en-US" altLang="ru-RU" sz="2000" dirty="0" smtClean="0">
                <a:solidFill>
                  <a:srgbClr val="000066"/>
                </a:solidFill>
              </a:rPr>
              <a:t> </a:t>
            </a:r>
            <a:r>
              <a:rPr lang="en-US" altLang="ru-RU" dirty="0" smtClean="0">
                <a:solidFill>
                  <a:srgbClr val="000066"/>
                </a:solidFill>
              </a:rPr>
              <a:t>5 combined steering magnets.</a:t>
            </a:r>
            <a:endParaRPr lang="en-US" altLang="ru-RU" sz="2000" dirty="0" smtClean="0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93" y="4414003"/>
            <a:ext cx="7204232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 </a:t>
            </a:r>
            <a:r>
              <a:rPr lang="en-US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=100</a:t>
            </a:r>
            <a:r>
              <a:rPr lang="en-US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 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useful  aperture  and maximum beam size at different points along the CR arcs: </a:t>
            </a:r>
            <a:r>
              <a:rPr lang="en-US" sz="14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pbar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left, ions – </a:t>
            </a:r>
            <a:r>
              <a:rPr lang="en-US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(Figs from CDR of BPM - TYPE </a:t>
            </a:r>
            <a:r>
              <a:rPr lang="ru-RU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en-US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model </a:t>
            </a:r>
            <a:r>
              <a:rPr lang="en-US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combined steering magnet is 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</a:t>
            </a:r>
            <a:r>
              <a:rPr lang="en-US" sz="14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rogovsky\YandexDisk\Documents\FAIR_CR_2015\Documents\TDR_Annex_BINP\pictures\from_Shwartz\pbar\pbar_beam_at_BPM_narr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1" y="2018562"/>
            <a:ext cx="185228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rogovsky\YandexDisk\Documents\FAIR_CR_2015\Documents\TDR_Annex_BINP\pictures\from_Shwartz\rib\ribs_beam_at_BPM_narr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31" y="2033721"/>
            <a:ext cx="1852284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39593" y="3898948"/>
            <a:ext cx="5535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beam size at different points along the CR </a:t>
            </a:r>
            <a:r>
              <a:rPr lang="en-US" sz="12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straights </a:t>
            </a:r>
            <a:r>
              <a:rPr lang="en-US" sz="1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pbar</a:t>
            </a:r>
            <a:r>
              <a:rPr lang="en-US" sz="1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left, ions – right.</a:t>
            </a:r>
            <a:endParaRPr lang="ru-RU" sz="1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89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tx2"/>
                </a:solidFill>
              </a:rPr>
              <a:t>Magnetic simulation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285750" y="950259"/>
            <a:ext cx="3857625" cy="541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466725" y="4563055"/>
            <a:ext cx="3289935" cy="61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 smtClean="0"/>
              <a:t>The magnetic </a:t>
            </a:r>
            <a:r>
              <a:rPr lang="en-US" sz="1400" i="1" dirty="0"/>
              <a:t>saturation </a:t>
            </a:r>
            <a:r>
              <a:rPr lang="en-US" sz="1400" i="1" dirty="0" smtClean="0"/>
              <a:t>in the yoke</a:t>
            </a:r>
            <a:r>
              <a:rPr lang="en-US" sz="1400" i="1" dirty="0"/>
              <a:t>. Units of measure [T].</a:t>
            </a:r>
            <a:endParaRPr lang="en-US" sz="1400" i="1" dirty="0" smtClean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725" y="1802550"/>
            <a:ext cx="3007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simulation model of combined steering magnet with coils only to the horizontal correction of beam trajectories.</a:t>
            </a:r>
            <a:r>
              <a:rPr lang="ru-RU" sz="1400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660" y="847386"/>
            <a:ext cx="4991265" cy="2812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660" y="3794580"/>
            <a:ext cx="4914900" cy="23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58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chemeClr val="tx2"/>
                </a:solidFill>
              </a:rPr>
              <a:t>Magnetic simulation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929188" y="723574"/>
            <a:ext cx="833718" cy="3380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250826" y="5683964"/>
            <a:ext cx="8607424" cy="96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0340" y="1663648"/>
            <a:ext cx="2261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simulation values of integral in the magnetic field By [T] for different points for the half circle with radius </a:t>
            </a:r>
            <a:r>
              <a:rPr lang="en-US" dirty="0" smtClean="0"/>
              <a:t>100mm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04850" y="1663648"/>
            <a:ext cx="27813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30340" y="3907706"/>
            <a:ext cx="2329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Between the maximum and minimum values of the </a:t>
            </a:r>
            <a:r>
              <a:rPr lang="en-US" sz="1600" dirty="0" smtClean="0"/>
              <a:t>integral </a:t>
            </a:r>
            <a:r>
              <a:rPr lang="ru-RU" sz="1600" dirty="0" smtClean="0"/>
              <a:t>∫</a:t>
            </a:r>
            <a:r>
              <a:rPr lang="en-US" sz="1600" dirty="0" err="1" smtClean="0"/>
              <a:t>Bydz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/>
              <a:t>difference </a:t>
            </a:r>
            <a:r>
              <a:rPr lang="en-US" sz="1600" dirty="0" smtClean="0"/>
              <a:t> </a:t>
            </a:r>
            <a:r>
              <a:rPr lang="ru-RU" sz="1600" dirty="0" smtClean="0"/>
              <a:t>±</a:t>
            </a:r>
            <a:r>
              <a:rPr lang="en-US" sz="1600" dirty="0" smtClean="0"/>
              <a:t> </a:t>
            </a:r>
            <a:r>
              <a:rPr lang="ru-RU" sz="1600" dirty="0" smtClean="0"/>
              <a:t>0,7</a:t>
            </a:r>
            <a:r>
              <a:rPr lang="en-US" sz="1600" dirty="0" smtClean="0"/>
              <a:t>2</a:t>
            </a:r>
            <a:r>
              <a:rPr lang="ru-RU" sz="1600" dirty="0" smtClean="0"/>
              <a:t> 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349302"/>
              </p:ext>
            </p:extLst>
          </p:nvPr>
        </p:nvGraphicFramePr>
        <p:xfrm>
          <a:off x="525780" y="1561142"/>
          <a:ext cx="4648200" cy="412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1275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1" name="Заголовок 7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sz="2000" dirty="0">
                <a:solidFill>
                  <a:schemeClr val="tx2"/>
                </a:solidFill>
              </a:rPr>
              <a:t>Main parameters for </a:t>
            </a:r>
            <a:r>
              <a:rPr lang="en-US" altLang="ru-RU" sz="2000" dirty="0" smtClean="0">
                <a:solidFill>
                  <a:schemeClr val="tx2"/>
                </a:solidFill>
              </a:rPr>
              <a:t>combined steering magnets</a:t>
            </a:r>
            <a:endParaRPr lang="en-US" altLang="ru-RU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" name="Content Placeholder 2"/>
          <p:cNvSpPr>
            <a:spLocks noGrp="1"/>
          </p:cNvSpPr>
          <p:nvPr/>
        </p:nvSpPr>
        <p:spPr>
          <a:xfrm>
            <a:off x="445770" y="5735059"/>
            <a:ext cx="8092440" cy="64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Details available in EDMS: </a:t>
            </a:r>
            <a:r>
              <a:rPr lang="en-US" sz="1400" dirty="0">
                <a:hlinkClick r:id="rId3"/>
              </a:rPr>
              <a:t>https://edms.cern.ch/ui/#!master/navigator/document?P:1987795909:1633987445:subDocs</a:t>
            </a:r>
            <a:endParaRPr lang="ru-RU" sz="1400" dirty="0"/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538" y="1327866"/>
            <a:ext cx="4794792" cy="415853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6420"/>
              </p:ext>
            </p:extLst>
          </p:nvPr>
        </p:nvGraphicFramePr>
        <p:xfrm>
          <a:off x="292617" y="1079206"/>
          <a:ext cx="3797230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Parameter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Value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Units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Maximum flux density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0.0335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Field quality</a:t>
                      </a:r>
                      <a:r>
                        <a:rPr lang="en-US" sz="1000">
                          <a:effectLst/>
                        </a:rPr>
                        <a:t>, ΔB/B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±1.5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Maximum field integral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T·m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Correction angle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±</a:t>
                      </a:r>
                      <a:r>
                        <a:rPr lang="en-US" sz="1000">
                          <a:effectLst/>
                        </a:rPr>
                        <a:t>1.5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mrad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Overall weight without stand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kg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Time for polarity change less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81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External radius of the vacuum chamber in the steering magnet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 mm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Packing factor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solid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81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BH-curve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M1200-100A or AISI 1010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Yoke length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mm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Iron weight without stand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358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kg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Data of coils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Corrector length with coils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350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mm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Corrector  height without stand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r>
                        <a:rPr lang="ru-RU" sz="1000">
                          <a:effectLst/>
                        </a:rPr>
                        <a:t>9</a:t>
                      </a:r>
                      <a:r>
                        <a:rPr lang="en-US" sz="10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mm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Corrector width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r>
                        <a:rPr lang="ru-RU" sz="1000">
                          <a:effectLst/>
                        </a:rPr>
                        <a:t>9</a:t>
                      </a:r>
                      <a:r>
                        <a:rPr lang="en-US" sz="10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mm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Current density in conductor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A/ mm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Number of turns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1272x2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Conductor cross section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2.5</a:t>
                      </a:r>
                      <a:r>
                        <a:rPr lang="ru-RU" sz="1000" dirty="0">
                          <a:effectLst/>
                        </a:rPr>
                        <a:t>х</a:t>
                      </a:r>
                      <a:r>
                        <a:rPr lang="en-US" sz="1000" dirty="0">
                          <a:effectLst/>
                        </a:rPr>
                        <a:t>6.3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mm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Copper weight per magnet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312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kg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Current at max field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Voltage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16.5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V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Power consumption per magnet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250+250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Resistance per magnet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r>
                        <a:rPr lang="en-US" sz="1000">
                          <a:effectLst/>
                        </a:rPr>
                        <a:t>1+</a:t>
                      </a:r>
                      <a:r>
                        <a:rPr lang="ru-RU" sz="1000">
                          <a:effectLst/>
                        </a:rPr>
                        <a:t>1.</a:t>
                      </a:r>
                      <a:r>
                        <a:rPr lang="en-US" sz="10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Ohm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69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Inductance per magnet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320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000" dirty="0" err="1">
                          <a:effectLst/>
                        </a:rPr>
                        <a:t>mH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95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16959</TotalTime>
  <Words>988</Words>
  <Application>Microsoft Office PowerPoint</Application>
  <PresentationFormat>Экран (4:3)</PresentationFormat>
  <Paragraphs>295</Paragraphs>
  <Slides>14</Slides>
  <Notes>12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DejaVu Sans</vt:lpstr>
      <vt:lpstr>Symbol</vt:lpstr>
      <vt:lpstr>Times New Roman</vt:lpstr>
      <vt:lpstr>Wingdings</vt:lpstr>
      <vt:lpstr>Office Theme</vt:lpstr>
      <vt:lpstr>Office Theme</vt:lpstr>
      <vt:lpstr>1_Тема Office</vt:lpstr>
      <vt:lpstr>Презентация PowerPoint</vt:lpstr>
      <vt:lpstr>Outline</vt:lpstr>
      <vt:lpstr>FDR Documentations</vt:lpstr>
      <vt:lpstr>Project Management Structure</vt:lpstr>
      <vt:lpstr>Purpose and Basic Principles</vt:lpstr>
      <vt:lpstr>Quantity in CR</vt:lpstr>
      <vt:lpstr>Magnetic simulation</vt:lpstr>
      <vt:lpstr>Magnetic simulation</vt:lpstr>
      <vt:lpstr>Main parameters for combined steering magnets</vt:lpstr>
      <vt:lpstr>Manufacturing Process Chart</vt:lpstr>
      <vt:lpstr>Comments to 3D model </vt:lpstr>
      <vt:lpstr>Milestones</vt:lpstr>
      <vt:lpstr>Summary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Dynamics and Beam-Beam Effects in Circular Colliders</dc:title>
  <dc:subject/>
  <dc:creator>keilike</dc:creator>
  <dc:description/>
  <cp:lastModifiedBy>BINP User</cp:lastModifiedBy>
  <cp:revision>1163</cp:revision>
  <dcterms:created xsi:type="dcterms:W3CDTF">2013-09-29T15:29:46Z</dcterms:created>
  <dcterms:modified xsi:type="dcterms:W3CDTF">2019-11-26T10:21:00Z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6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52</vt:i4>
  </property>
</Properties>
</file>