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99" r:id="rId3"/>
  </p:sldMasterIdLst>
  <p:notesMasterIdLst>
    <p:notesMasterId r:id="rId37"/>
  </p:notesMasterIdLst>
  <p:sldIdLst>
    <p:sldId id="297" r:id="rId4"/>
    <p:sldId id="299" r:id="rId5"/>
    <p:sldId id="335" r:id="rId6"/>
    <p:sldId id="336" r:id="rId7"/>
    <p:sldId id="321" r:id="rId8"/>
    <p:sldId id="330" r:id="rId9"/>
    <p:sldId id="327" r:id="rId10"/>
    <p:sldId id="340" r:id="rId11"/>
    <p:sldId id="341" r:id="rId12"/>
    <p:sldId id="342" r:id="rId13"/>
    <p:sldId id="331" r:id="rId14"/>
    <p:sldId id="346" r:id="rId15"/>
    <p:sldId id="347" r:id="rId16"/>
    <p:sldId id="348" r:id="rId17"/>
    <p:sldId id="349" r:id="rId18"/>
    <p:sldId id="350" r:id="rId19"/>
    <p:sldId id="351" r:id="rId20"/>
    <p:sldId id="332" r:id="rId21"/>
    <p:sldId id="339" r:id="rId22"/>
    <p:sldId id="338" r:id="rId23"/>
    <p:sldId id="333" r:id="rId24"/>
    <p:sldId id="334" r:id="rId25"/>
    <p:sldId id="315" r:id="rId26"/>
    <p:sldId id="356" r:id="rId27"/>
    <p:sldId id="355" r:id="rId28"/>
    <p:sldId id="306" r:id="rId29"/>
    <p:sldId id="317" r:id="rId30"/>
    <p:sldId id="320" r:id="rId31"/>
    <p:sldId id="278" r:id="rId32"/>
    <p:sldId id="319" r:id="rId33"/>
    <p:sldId id="307" r:id="rId34"/>
    <p:sldId id="316" r:id="rId35"/>
    <p:sldId id="304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A00"/>
    <a:srgbClr val="58FF58"/>
    <a:srgbClr val="0606FF"/>
    <a:srgbClr val="AA00AA"/>
    <a:srgbClr val="FF00FF"/>
    <a:srgbClr val="000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3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11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</a:p>
        </p:txBody>
      </p:sp>
      <p:sp>
        <p:nvSpPr>
          <p:cNvPr id="11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12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12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CADEF3CE-FA5A-4045-8ECD-98035942465E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7648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77A7F8D-0377-4A4B-88A9-3659A2E6457A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8962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10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65840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11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19855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12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91705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13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71518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14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24675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15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912619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16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256208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17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68404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18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95104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19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42267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2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7114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20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89220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21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66106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22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38088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23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434867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24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292048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25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608829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26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056282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27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219100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28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422537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29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50216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3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691711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30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9964570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31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392079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32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116527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4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0803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5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973076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6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97681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7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60772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8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937021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9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306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822924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575160"/>
            <a:ext cx="822924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57516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57516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822924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785880"/>
            <a:ext cx="822924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Рисунок 36"/>
          <p:cNvPicPr/>
          <p:nvPr/>
        </p:nvPicPr>
        <p:blipFill>
          <a:blip r:embed="rId2"/>
          <a:stretch/>
        </p:blipFill>
        <p:spPr>
          <a:xfrm>
            <a:off x="1225440" y="785520"/>
            <a:ext cx="6692400" cy="533988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/>
          <a:stretch/>
        </p:blipFill>
        <p:spPr>
          <a:xfrm>
            <a:off x="1225440" y="785520"/>
            <a:ext cx="6692400" cy="5339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785880"/>
            <a:ext cx="8229240" cy="5339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822924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401580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785880"/>
            <a:ext cx="401580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28760" y="142920"/>
            <a:ext cx="8229240" cy="2647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57516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785880"/>
            <a:ext cx="401580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785880"/>
            <a:ext cx="8229240" cy="5339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401580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57516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575160"/>
            <a:ext cx="822924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822924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575160"/>
            <a:ext cx="822924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57516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57516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822924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785880"/>
            <a:ext cx="822924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6" name="Рисунок 75"/>
          <p:cNvPicPr/>
          <p:nvPr/>
        </p:nvPicPr>
        <p:blipFill>
          <a:blip r:embed="rId2"/>
          <a:stretch/>
        </p:blipFill>
        <p:spPr>
          <a:xfrm>
            <a:off x="1225440" y="785520"/>
            <a:ext cx="6692400" cy="5339880"/>
          </a:xfrm>
          <a:prstGeom prst="rect">
            <a:avLst/>
          </a:prstGeom>
          <a:ln>
            <a:noFill/>
          </a:ln>
        </p:spPr>
      </p:pic>
      <p:pic>
        <p:nvPicPr>
          <p:cNvPr id="77" name="Рисунок 76"/>
          <p:cNvPicPr/>
          <p:nvPr/>
        </p:nvPicPr>
        <p:blipFill>
          <a:blip r:embed="rId2"/>
          <a:stretch/>
        </p:blipFill>
        <p:spPr>
          <a:xfrm>
            <a:off x="1225440" y="785520"/>
            <a:ext cx="6692400" cy="5339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14488"/>
            <a:ext cx="7772400" cy="1470025"/>
          </a:xfrm>
          <a:solidFill>
            <a:srgbClr val="FFFFCC"/>
          </a:solidFill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60536-83F8-40CA-92CF-E5301BCE3D7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8B6D3-7DF9-4CBF-952F-EA77155D15A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05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76"/>
            <a:ext cx="8229600" cy="571480"/>
          </a:xfrm>
          <a:solidFill>
            <a:srgbClr val="FFFFCC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/>
          <a:lstStyle>
            <a:lvl1pPr>
              <a:defRPr sz="2400"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A08CF-5A3C-4C4B-9271-74938E885D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58188" y="6429375"/>
            <a:ext cx="642937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3463B-E9E6-4773-BC70-C0BD8D35CC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61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AE102-6692-42F3-B23F-99FEFFF885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9ED9A-4238-493D-8216-C4BF3C4578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046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19BCD-E931-42FD-9D65-3C81DB1423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82E3A-643F-412B-81DD-838B219F98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064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A86D0-D2BB-487F-9206-15810DDBDC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1A4BE-025C-4A15-86C0-CAD2D376BA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27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822924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7E896-10F3-43E6-81F7-FD67149903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216D7-A38A-491C-8140-A7228DDDBC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67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114C7-26E5-4D1E-A8B0-394194E583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0FA2E-F5FC-44A8-B1AB-2A910475F7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889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D7B23-DFF6-479A-B04C-DE2E0922E6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57F19-DC3C-4118-BC70-831BFCA839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995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8C8E8-B529-4814-8D1F-2CF68A776A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18C06-CBA9-4F8F-AE75-8C7DA312B29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77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DF9BA-D33E-46CF-9574-2B155987B7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B7CBE-4DFB-4FE7-A643-A7D3D52FE3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15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6BB78-4CE0-4F75-8BCA-18C5B9A2D5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EF89A-05A5-4ACE-8AE9-11DE3B53FA8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401580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785880"/>
            <a:ext cx="401580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28760" y="142920"/>
            <a:ext cx="8229240" cy="2647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57516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785880"/>
            <a:ext cx="401580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401580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57516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575160"/>
            <a:ext cx="822924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171432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Образец заголовка</a:t>
            </a:r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29.9.18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228C8B4-CFEC-4813-A1FF-8BF93A095FF9}" type="slidenum"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Образец заголовка</a:t>
            </a:r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8229240" cy="533988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Click to edit the outline text format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Second Outline Level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Third Outline Level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Fourth Outline Level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Fifth Outline Level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Sixth Outline Level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Seventh Outline LevelОбразец текста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Второй уровень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Третий уровень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Четвертый уровень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Пятый уровень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29.9.18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8358120" y="6429240"/>
            <a:ext cx="642600" cy="29160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2884007A-949D-430E-A52D-2B9EB6457399}" type="slidenum"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A9D840-03E2-4AC9-8FA4-757A193A6A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D3B56A-6D59-4ADA-AB9B-78F9626AF0C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0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C00000"/>
          </a:solidFill>
          <a:latin typeface="Courier New" pitchFamily="49" charset="0"/>
          <a:ea typeface="+mj-ea"/>
          <a:cs typeface="Courier New" pitchFamily="49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edms.cern.ch/document/2254799/1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"/><Relationship Id="rId3" Type="http://schemas.openxmlformats.org/officeDocument/2006/relationships/image" Target="../media/image14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image" Target="../media/image24.e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1.wmf"/><Relationship Id="rId4" Type="http://schemas.openxmlformats.org/officeDocument/2006/relationships/image" Target="../media/image23.emf"/><Relationship Id="rId9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59.gif"/><Relationship Id="rId7" Type="http://schemas.openxmlformats.org/officeDocument/2006/relationships/image" Target="../media/image63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2.gif"/><Relationship Id="rId11" Type="http://schemas.openxmlformats.org/officeDocument/2006/relationships/image" Target="../media/image67.png"/><Relationship Id="rId5" Type="http://schemas.openxmlformats.org/officeDocument/2006/relationships/image" Target="../media/image61.gif"/><Relationship Id="rId10" Type="http://schemas.openxmlformats.org/officeDocument/2006/relationships/image" Target="../media/image66.gif"/><Relationship Id="rId4" Type="http://schemas.openxmlformats.org/officeDocument/2006/relationships/image" Target="../media/image60.gif"/><Relationship Id="rId9" Type="http://schemas.openxmlformats.org/officeDocument/2006/relationships/image" Target="../media/image65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document/1562811/2.3.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0" y="1285920"/>
            <a:ext cx="9143640" cy="146952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CR diagnostics. Current status.</a:t>
            </a:r>
          </a:p>
        </p:txBody>
      </p:sp>
      <p:sp>
        <p:nvSpPr>
          <p:cNvPr id="123" name="TextShape 2"/>
          <p:cNvSpPr txBox="1"/>
          <p:nvPr/>
        </p:nvSpPr>
        <p:spPr>
          <a:xfrm>
            <a:off x="826920" y="3352680"/>
            <a:ext cx="7561080" cy="2955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80000"/>
              </a:lnSpc>
            </a:pPr>
            <a:endParaRPr lang="en-US" sz="2400" b="1" spc="-1" dirty="0" smtClean="0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algn="ctr">
              <a:lnSpc>
                <a:spcPct val="80000"/>
              </a:lnSpc>
            </a:pPr>
            <a:r>
              <a:rPr lang="en-US" sz="2400" b="1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Yu. Rogovsky for CR team</a:t>
            </a:r>
          </a:p>
          <a:p>
            <a:pPr algn="ctr">
              <a:lnSpc>
                <a:spcPct val="80000"/>
              </a:lnSpc>
            </a:pPr>
            <a:endParaRPr lang="en-US" sz="2400" spc="-1" dirty="0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algn="ctr">
              <a:lnSpc>
                <a:spcPct val="80000"/>
              </a:lnSpc>
            </a:pPr>
            <a:r>
              <a:rPr lang="ru-RU" sz="24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BINP</a:t>
            </a:r>
            <a:r>
              <a:rPr lang="ru-RU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, </a:t>
            </a:r>
            <a:r>
              <a:rPr lang="ru-RU" sz="24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Novosibirsk</a:t>
            </a:r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80000"/>
              </a:lnSpc>
            </a:pPr>
            <a:endParaRPr lang="ru-RU" sz="2400" b="0" strike="noStrike" spc="-1" dirty="0" smtClean="0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80000"/>
              </a:lnSpc>
            </a:pPr>
            <a:r>
              <a:rPr lang="ru-RU" sz="24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November </a:t>
            </a:r>
            <a:r>
              <a:rPr lang="en-US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28</a:t>
            </a:r>
            <a:r>
              <a:rPr lang="ru-RU" sz="18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, 201</a:t>
            </a:r>
            <a:r>
              <a:rPr lang="en-US" sz="18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9</a:t>
            </a:r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3</a:t>
            </a:r>
            <a:r>
              <a:rPr lang="en-US" spc="-1" baseline="30000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rd</a:t>
            </a:r>
            <a:r>
              <a:rPr lang="en-US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BINP-FAIR Workshop</a:t>
            </a:r>
            <a:r>
              <a:rPr lang="ru-RU" sz="18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, </a:t>
            </a:r>
            <a:r>
              <a:rPr lang="en-US" sz="18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Novosibirsk</a:t>
            </a:r>
            <a:r>
              <a:rPr lang="ru-RU" sz="18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, </a:t>
            </a:r>
            <a:r>
              <a:rPr lang="ru-RU" sz="1800" b="0" strike="noStrik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Russia</a:t>
            </a:r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85013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Beam Position Monitor (Electronic)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201305" y="3862873"/>
            <a:ext cx="4008022" cy="2524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2"/>
                </a:solidFill>
              </a:rPr>
              <a:t>Final design of LNA (low noise) and VGA (variable gain) simplifier will be finished in Q2-2020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Interface Analog-Digital defined, and should be consistent. 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Digital electronics needed for test bench construction and BPM calibrations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tx2"/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9" y="1085439"/>
            <a:ext cx="3599815" cy="1997710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/>
        </p:nvSpPr>
        <p:spPr>
          <a:xfrm>
            <a:off x="4929789" y="2872657"/>
            <a:ext cx="3523928" cy="4209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i="1" dirty="0" smtClean="0"/>
              <a:t>LNA </a:t>
            </a:r>
            <a:r>
              <a:rPr lang="en-US" sz="1500" i="1" dirty="0"/>
              <a:t>as an impedance matching transformer</a:t>
            </a:r>
            <a:endParaRPr lang="en-US" sz="1500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21" name="Content Placeholder 2"/>
          <p:cNvSpPr>
            <a:spLocks noGrp="1"/>
          </p:cNvSpPr>
          <p:nvPr/>
        </p:nvSpPr>
        <p:spPr>
          <a:xfrm>
            <a:off x="4993103" y="5960490"/>
            <a:ext cx="4008022" cy="297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i="1" dirty="0"/>
              <a:t>Schematic structure of amplifiers chain.</a:t>
            </a:r>
            <a:endParaRPr lang="en-US" sz="1400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800" i="1" dirty="0" smtClean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0825" y="298586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400" i="1" dirty="0" smtClean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Schematic </a:t>
            </a:r>
            <a:r>
              <a:rPr lang="en-US" sz="1400" i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circuit diagram of the signal chain of BPM system.</a:t>
            </a:r>
            <a:endParaRPr lang="ru-RU" sz="14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/>
        </p:nvSpPr>
        <p:spPr>
          <a:xfrm>
            <a:off x="2991316" y="3306673"/>
            <a:ext cx="2174143" cy="331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 smtClean="0">
                <a:solidFill>
                  <a:srgbClr val="FF0000"/>
                </a:solidFill>
              </a:rPr>
              <a:t>Libera</a:t>
            </a:r>
            <a:r>
              <a:rPr lang="en-US" sz="1600" dirty="0" smtClean="0">
                <a:solidFill>
                  <a:srgbClr val="FF0000"/>
                </a:solidFill>
              </a:rPr>
              <a:t>, Slovenia in-kind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23" name="Content Placeholder 2"/>
          <p:cNvSpPr>
            <a:spLocks noGrp="1"/>
          </p:cNvSpPr>
          <p:nvPr/>
        </p:nvSpPr>
        <p:spPr>
          <a:xfrm>
            <a:off x="1247556" y="3291273"/>
            <a:ext cx="1561632" cy="325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BINP + </a:t>
            </a:r>
            <a:r>
              <a:rPr lang="en-US" sz="1600" dirty="0" err="1" smtClean="0">
                <a:solidFill>
                  <a:schemeClr val="tx2"/>
                </a:solidFill>
              </a:rPr>
              <a:t>Juelich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4"/>
          <a:stretch/>
        </p:blipFill>
        <p:spPr>
          <a:xfrm>
            <a:off x="5467933" y="943747"/>
            <a:ext cx="2447640" cy="1835640"/>
          </a:xfrm>
          <a:prstGeom prst="rect">
            <a:avLst/>
          </a:prstGeom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5"/>
          <a:stretch>
            <a:fillRect/>
          </a:stretch>
        </p:blipFill>
        <p:spPr>
          <a:xfrm>
            <a:off x="5058126" y="3798065"/>
            <a:ext cx="3359048" cy="1991015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/>
        </p:nvSpPr>
        <p:spPr>
          <a:xfrm>
            <a:off x="58430" y="6429375"/>
            <a:ext cx="8799820" cy="334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i="1" dirty="0">
                <a:solidFill>
                  <a:srgbClr val="00AA00"/>
                </a:solidFill>
              </a:rPr>
              <a:t>See EDMS container =&gt; </a:t>
            </a:r>
            <a:r>
              <a:rPr lang="en-US" sz="1500" u="sng" dirty="0">
                <a:hlinkClick r:id="rId6"/>
              </a:rPr>
              <a:t>https://edms.cern.ch/document/2254799/1</a:t>
            </a:r>
            <a:r>
              <a:rPr lang="en-US" sz="1500" dirty="0">
                <a:solidFill>
                  <a:srgbClr val="00AA00"/>
                </a:solidFill>
              </a:rPr>
              <a:t> for more details. Released @ </a:t>
            </a:r>
            <a:r>
              <a:rPr lang="ru-RU" sz="1500" i="1" dirty="0">
                <a:solidFill>
                  <a:srgbClr val="00AA00"/>
                </a:solidFill>
              </a:rPr>
              <a:t>2019-10-22</a:t>
            </a:r>
            <a:endParaRPr lang="ru-RU" sz="1500" dirty="0"/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15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Few BD components production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17" name="CustomShape 4"/>
          <p:cNvSpPr/>
          <p:nvPr/>
        </p:nvSpPr>
        <p:spPr>
          <a:xfrm>
            <a:off x="3648240" y="3672000"/>
            <a:ext cx="1630080" cy="3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BPM VC parts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3"/>
          <a:stretch/>
        </p:blipFill>
        <p:spPr>
          <a:xfrm>
            <a:off x="720000" y="1692000"/>
            <a:ext cx="2447640" cy="1835280"/>
          </a:xfrm>
          <a:prstGeom prst="rect">
            <a:avLst/>
          </a:prstGeom>
          <a:ln>
            <a:noFill/>
          </a:ln>
        </p:spPr>
      </p:pic>
      <p:pic>
        <p:nvPicPr>
          <p:cNvPr id="19" name="Рисунок 18"/>
          <p:cNvPicPr/>
          <p:nvPr/>
        </p:nvPicPr>
        <p:blipFill>
          <a:blip r:embed="rId4"/>
          <a:stretch/>
        </p:blipFill>
        <p:spPr>
          <a:xfrm>
            <a:off x="720000" y="4284000"/>
            <a:ext cx="2447640" cy="1835640"/>
          </a:xfrm>
          <a:prstGeom prst="rect">
            <a:avLst/>
          </a:prstGeom>
          <a:ln>
            <a:noFill/>
          </a:ln>
        </p:spPr>
      </p:pic>
      <p:pic>
        <p:nvPicPr>
          <p:cNvPr id="20" name="Рисунок 19"/>
          <p:cNvPicPr/>
          <p:nvPr/>
        </p:nvPicPr>
        <p:blipFill>
          <a:blip r:embed="rId5"/>
          <a:stretch/>
        </p:blipFill>
        <p:spPr>
          <a:xfrm>
            <a:off x="3240000" y="1692000"/>
            <a:ext cx="2447640" cy="1835640"/>
          </a:xfrm>
          <a:prstGeom prst="rect">
            <a:avLst/>
          </a:prstGeom>
          <a:ln>
            <a:noFill/>
          </a:ln>
        </p:spPr>
      </p:pic>
      <p:pic>
        <p:nvPicPr>
          <p:cNvPr id="33" name="Рисунок 32"/>
          <p:cNvPicPr/>
          <p:nvPr/>
        </p:nvPicPr>
        <p:blipFill>
          <a:blip r:embed="rId6"/>
          <a:stretch/>
        </p:blipFill>
        <p:spPr>
          <a:xfrm>
            <a:off x="3240000" y="4280760"/>
            <a:ext cx="2452320" cy="1838880"/>
          </a:xfrm>
          <a:prstGeom prst="rect">
            <a:avLst/>
          </a:prstGeom>
          <a:ln>
            <a:noFill/>
          </a:ln>
        </p:spPr>
      </p:pic>
      <p:sp>
        <p:nvSpPr>
          <p:cNvPr id="34" name="CustomShape 5"/>
          <p:cNvSpPr/>
          <p:nvPr/>
        </p:nvSpPr>
        <p:spPr>
          <a:xfrm>
            <a:off x="648720" y="3672000"/>
            <a:ext cx="2520000" cy="3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V. Cor. Stand and Yoke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" name="Рисунок 34"/>
          <p:cNvPicPr/>
          <p:nvPr/>
        </p:nvPicPr>
        <p:blipFill>
          <a:blip r:embed="rId7"/>
          <a:stretch/>
        </p:blipFill>
        <p:spPr>
          <a:xfrm>
            <a:off x="5760000" y="1692000"/>
            <a:ext cx="2447640" cy="1835640"/>
          </a:xfrm>
          <a:prstGeom prst="rect">
            <a:avLst/>
          </a:prstGeom>
          <a:ln>
            <a:noFill/>
          </a:ln>
        </p:spPr>
      </p:pic>
      <p:pic>
        <p:nvPicPr>
          <p:cNvPr id="36" name="Рисунок 35"/>
          <p:cNvPicPr/>
          <p:nvPr/>
        </p:nvPicPr>
        <p:blipFill>
          <a:blip r:embed="rId8"/>
          <a:stretch/>
        </p:blipFill>
        <p:spPr>
          <a:xfrm>
            <a:off x="5760000" y="4280400"/>
            <a:ext cx="2447640" cy="1835640"/>
          </a:xfrm>
          <a:prstGeom prst="rect">
            <a:avLst/>
          </a:prstGeom>
          <a:ln>
            <a:noFill/>
          </a:ln>
        </p:spPr>
      </p:pic>
      <p:sp>
        <p:nvSpPr>
          <p:cNvPr id="37" name="CustomShape 6"/>
          <p:cNvSpPr/>
          <p:nvPr/>
        </p:nvSpPr>
        <p:spPr>
          <a:xfrm>
            <a:off x="5682240" y="3557880"/>
            <a:ext cx="262044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Preamp. Prototype, with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Cooperation IKP4 FZJ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82031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Residual Gas Monitor: Principle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5751" y="961472"/>
            <a:ext cx="828431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Principle of RGM work is based on registration of secondary ions appeared during ionization of rest gas by the beam.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For measuring both transverse profiles two identical monitors (rotated </a:t>
            </a:r>
            <a:r>
              <a:rPr lang="ru-RU" dirty="0" smtClean="0">
                <a:solidFill>
                  <a:srgbClr val="0070C0"/>
                </a:solidFill>
              </a:rPr>
              <a:t>90°</a:t>
            </a:r>
            <a:r>
              <a:rPr lang="en-US" dirty="0" smtClean="0">
                <a:solidFill>
                  <a:srgbClr val="0070C0"/>
                </a:solidFill>
              </a:rPr>
              <a:t>) are needed.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</a:rPr>
              <a:t>Secondary particle detector is based on two MCP (chevron or V-stack) and phosphor screen. To obtain picture from the MCP a CCD camera, installed outside the vacuum chamber will be used.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</a:rPr>
              <a:t>Deuterium UV lamp, installed outside the vacuum chamber, will be used for MCP calibration.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400" dirty="0" smtClean="0">
              <a:solidFill>
                <a:srgbClr val="0070C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1090530" y="3792600"/>
          <a:ext cx="6674760" cy="1956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0796"/>
                <a:gridCol w="2453964"/>
              </a:tblGrid>
              <a:tr h="281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Parameter</a:t>
                      </a:r>
                      <a:endParaRPr lang="ru-R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Value</a:t>
                      </a:r>
                      <a:endParaRPr lang="ru-R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8575" marR="28575" marT="0" marB="0" anchor="ctr"/>
                </a:tc>
              </a:tr>
              <a:tr h="281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RGM </a:t>
                      </a:r>
                      <a:r>
                        <a:rPr lang="ru-RU" sz="2400" b="0" dirty="0" err="1">
                          <a:effectLst/>
                        </a:rPr>
                        <a:t>length</a:t>
                      </a:r>
                      <a:r>
                        <a:rPr lang="ru-RU" sz="2400" b="0" dirty="0">
                          <a:effectLst/>
                        </a:rPr>
                        <a:t> (</a:t>
                      </a:r>
                      <a:r>
                        <a:rPr lang="ru-RU" sz="2400" b="0" dirty="0" err="1">
                          <a:effectLst/>
                        </a:rPr>
                        <a:t>both</a:t>
                      </a:r>
                      <a:r>
                        <a:rPr lang="ru-RU" sz="2400" b="0" dirty="0">
                          <a:effectLst/>
                        </a:rPr>
                        <a:t> </a:t>
                      </a:r>
                      <a:r>
                        <a:rPr lang="ru-RU" sz="2400" b="0" dirty="0" err="1">
                          <a:effectLst/>
                        </a:rPr>
                        <a:t>directions</a:t>
                      </a:r>
                      <a:r>
                        <a:rPr lang="ru-RU" sz="2400" b="0" dirty="0">
                          <a:effectLst/>
                        </a:rPr>
                        <a:t>)</a:t>
                      </a:r>
                      <a:endParaRPr lang="ru-R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110 </a:t>
                      </a:r>
                      <a:r>
                        <a:rPr lang="ru-RU" sz="2400" dirty="0" err="1">
                          <a:effectLst/>
                        </a:rPr>
                        <a:t>mm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8575" marR="28575" marT="0" marB="0"/>
                </a:tc>
              </a:tr>
              <a:tr h="281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err="1">
                          <a:effectLst/>
                        </a:rPr>
                        <a:t>Horizontal</a:t>
                      </a:r>
                      <a:r>
                        <a:rPr lang="ru-RU" sz="2400" b="0" dirty="0">
                          <a:effectLst/>
                        </a:rPr>
                        <a:t> </a:t>
                      </a:r>
                      <a:r>
                        <a:rPr lang="ru-RU" sz="2400" b="0" dirty="0" err="1">
                          <a:effectLst/>
                        </a:rPr>
                        <a:t>aperture</a:t>
                      </a:r>
                      <a:endParaRPr lang="ru-R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16</a:t>
                      </a:r>
                      <a:r>
                        <a:rPr lang="en-US" sz="2400">
                          <a:effectLst/>
                        </a:rPr>
                        <a:t>0</a:t>
                      </a:r>
                      <a:r>
                        <a:rPr lang="ru-RU" sz="2400">
                          <a:effectLst/>
                        </a:rPr>
                        <a:t> mm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8575" marR="28575" marT="0" marB="0"/>
                </a:tc>
              </a:tr>
              <a:tr h="281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err="1">
                          <a:effectLst/>
                        </a:rPr>
                        <a:t>Vertical</a:t>
                      </a:r>
                      <a:r>
                        <a:rPr lang="ru-RU" sz="2400" b="0" dirty="0">
                          <a:effectLst/>
                        </a:rPr>
                        <a:t> </a:t>
                      </a:r>
                      <a:r>
                        <a:rPr lang="ru-RU" sz="2400" b="0" dirty="0" err="1">
                          <a:effectLst/>
                        </a:rPr>
                        <a:t>aperture</a:t>
                      </a:r>
                      <a:endParaRPr lang="ru-R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16</a:t>
                      </a:r>
                      <a:r>
                        <a:rPr lang="en-US" sz="2400">
                          <a:effectLst/>
                        </a:rPr>
                        <a:t>0</a:t>
                      </a:r>
                      <a:r>
                        <a:rPr lang="ru-RU" sz="2400">
                          <a:effectLst/>
                        </a:rPr>
                        <a:t> mm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8575" marR="28575" marT="0" marB="0"/>
                </a:tc>
              </a:tr>
              <a:tr h="281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err="1">
                          <a:effectLst/>
                        </a:rPr>
                        <a:t>Transverse</a:t>
                      </a:r>
                      <a:r>
                        <a:rPr lang="ru-RU" sz="2400" b="0" dirty="0">
                          <a:effectLst/>
                        </a:rPr>
                        <a:t> </a:t>
                      </a:r>
                      <a:r>
                        <a:rPr lang="ru-RU" sz="2400" b="0" dirty="0" err="1">
                          <a:effectLst/>
                        </a:rPr>
                        <a:t>detector</a:t>
                      </a:r>
                      <a:r>
                        <a:rPr lang="ru-RU" sz="2400" b="0" dirty="0">
                          <a:effectLst/>
                        </a:rPr>
                        <a:t> </a:t>
                      </a:r>
                      <a:r>
                        <a:rPr lang="ru-RU" sz="2400" b="0" dirty="0" err="1">
                          <a:effectLst/>
                        </a:rPr>
                        <a:t>size</a:t>
                      </a:r>
                      <a:endParaRPr lang="ru-R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≈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ru-RU" sz="2400" dirty="0" smtClean="0">
                          <a:effectLst/>
                        </a:rPr>
                        <a:t>100 </a:t>
                      </a:r>
                      <a:r>
                        <a:rPr lang="en-US" sz="2400" dirty="0">
                          <a:effectLst/>
                        </a:rPr>
                        <a:t>mm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8575" marR="2857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93595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Residual Gas Monitor: Principle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410" y="1207442"/>
            <a:ext cx="2439200" cy="35333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285" y="838110"/>
            <a:ext cx="1086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Due to thermal motion of the rest gas atom the resolution of the RGM is about 1 mm. 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4572000" y="1525330"/>
          <a:ext cx="1299282" cy="510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r:id="rId5" imgW="1129810" imgH="444307" progId="Equation.3">
                  <p:embed/>
                </p:oleObj>
              </mc:Choice>
              <mc:Fallback>
                <p:oleObj r:id="rId5" imgW="1129810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525330"/>
                        <a:ext cx="1299282" cy="5109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4556102" y="2462922"/>
          <a:ext cx="1255485" cy="510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r:id="rId7" imgW="1091726" imgH="444307" progId="Equation.3">
                  <p:embed/>
                </p:oleObj>
              </mc:Choice>
              <mc:Fallback>
                <p:oleObj r:id="rId7" imgW="1091726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102" y="2462922"/>
                        <a:ext cx="1255485" cy="5109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3144062" y="3294767"/>
          <a:ext cx="3037840" cy="554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r:id="rId9" imgW="2641600" imgH="482600" progId="Equation.3">
                  <p:embed/>
                </p:oleObj>
              </mc:Choice>
              <mc:Fallback>
                <p:oleObj r:id="rId9" imgW="26416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4062" y="3294767"/>
                        <a:ext cx="3037840" cy="5549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3761775" y="4101032"/>
          <a:ext cx="1459866" cy="510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r:id="rId11" imgW="1269449" imgH="444307" progId="Equation.3">
                  <p:embed/>
                </p:oleObj>
              </mc:Choice>
              <mc:Fallback>
                <p:oleObj r:id="rId11" imgW="1269449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1775" y="4101032"/>
                        <a:ext cx="1459866" cy="5109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92010" y="5349912"/>
            <a:ext cx="8293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For L = 15 cm and U = 10 kV FWHM = 2.36 </a:t>
            </a:r>
            <a:r>
              <a:rPr lang="el-GR" dirty="0" smtClean="0">
                <a:solidFill>
                  <a:srgbClr val="0070C0"/>
                </a:solidFill>
              </a:rPr>
              <a:t>σ</a:t>
            </a:r>
            <a:r>
              <a:rPr lang="en-US" dirty="0" smtClean="0">
                <a:solidFill>
                  <a:srgbClr val="0070C0"/>
                </a:solidFill>
              </a:rPr>
              <a:t> = 0.8 mm. Assuming better resolution 0.5 mm, the needed electric field uniformity is 0.3%.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7093"/>
            <a:ext cx="3676222" cy="28448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9364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Residual Gas Monitor: Calculations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449589" y="3421885"/>
            <a:ext cx="3498244" cy="2621724"/>
            <a:chOff x="1541463" y="1977887"/>
            <a:chExt cx="3601670" cy="277245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1463" y="1977887"/>
              <a:ext cx="3601670" cy="2772452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 flipV="1">
              <a:off x="2939170" y="3042281"/>
              <a:ext cx="1287773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886865" y="2350406"/>
              <a:ext cx="13923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70C0"/>
                  </a:solidFill>
                </a:rPr>
                <a:t>100 </a:t>
              </a:r>
              <a:r>
                <a:rPr lang="en-US" b="1" dirty="0" smtClean="0">
                  <a:solidFill>
                    <a:srgbClr val="0070C0"/>
                  </a:solidFill>
                </a:rPr>
                <a:t>mm (MCP)</a:t>
              </a:r>
              <a:endParaRPr lang="ru-RU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39089" y="902050"/>
            <a:ext cx="3586931" cy="1997411"/>
            <a:chOff x="789709" y="1566777"/>
            <a:chExt cx="4228688" cy="273281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82" t="11617" r="20852" b="3348"/>
            <a:stretch/>
          </p:blipFill>
          <p:spPr>
            <a:xfrm rot="14908831">
              <a:off x="2244024" y="1525214"/>
              <a:ext cx="2732810" cy="2815936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789709" y="2654072"/>
              <a:ext cx="1558636" cy="1615461"/>
              <a:chOff x="789709" y="2654072"/>
              <a:chExt cx="1558636" cy="1615461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 flipH="1">
                <a:off x="1059873" y="3557832"/>
                <a:ext cx="739513" cy="231725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w="lg" len="lg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1799384" y="3557832"/>
                <a:ext cx="548961" cy="46345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w="lg" len="lg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/>
              <p:cNvCxnSpPr/>
              <p:nvPr/>
            </p:nvCxnSpPr>
            <p:spPr>
              <a:xfrm flipV="1">
                <a:off x="1799384" y="2756039"/>
                <a:ext cx="0" cy="795612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w="lg" len="lg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789709" y="3551651"/>
                <a:ext cx="292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Z</a:t>
                </a:r>
                <a:endParaRPr lang="ru-RU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487731" y="2654072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</a:t>
                </a:r>
                <a:endParaRPr lang="ru-RU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76332" y="3900201"/>
                <a:ext cx="30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X</a:t>
                </a:r>
                <a:endParaRPr lang="ru-RU" dirty="0"/>
              </a:p>
            </p:txBody>
          </p:sp>
        </p:grpSp>
      </p:grpSp>
      <p:grpSp>
        <p:nvGrpSpPr>
          <p:cNvPr id="18" name="Группа 17"/>
          <p:cNvGrpSpPr/>
          <p:nvPr/>
        </p:nvGrpSpPr>
        <p:grpSpPr>
          <a:xfrm>
            <a:off x="5020832" y="3266585"/>
            <a:ext cx="3418609" cy="2470547"/>
            <a:chOff x="7753676" y="3557832"/>
            <a:chExt cx="3408219" cy="3024027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7753676" y="3557832"/>
              <a:ext cx="3408219" cy="3024027"/>
              <a:chOff x="7213349" y="3605373"/>
              <a:chExt cx="3408219" cy="3024027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0" t="18637" r="30454" b="1880"/>
              <a:stretch/>
            </p:blipFill>
            <p:spPr>
              <a:xfrm>
                <a:off x="7358823" y="3605373"/>
                <a:ext cx="3262745" cy="3024027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 rot="21161189">
                <a:off x="7213349" y="4884344"/>
                <a:ext cx="41563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 smtClean="0"/>
                  <a:t>E</a:t>
                </a:r>
                <a:r>
                  <a:rPr lang="en-US" sz="1200" baseline="-25000" dirty="0" smtClean="0"/>
                  <a:t>Y</a:t>
                </a:r>
                <a:endParaRPr lang="ru-RU" sz="1200" baseline="-25000" dirty="0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0328562" y="6145489"/>
              <a:ext cx="15445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X</a:t>
              </a:r>
              <a:endParaRPr lang="ru-RU" sz="1200" baseline="-25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510154" y="6213762"/>
              <a:ext cx="19410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Z</a:t>
              </a:r>
              <a:endParaRPr lang="ru-RU" sz="1200" baseline="-25000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04590" y="5970301"/>
            <a:ext cx="3610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70C0"/>
                </a:solidFill>
              </a:rPr>
              <a:t>Distribution of transverse field in</a:t>
            </a:r>
          </a:p>
          <a:p>
            <a:pPr algn="just"/>
            <a:r>
              <a:rPr lang="en-US" dirty="0" smtClean="0">
                <a:solidFill>
                  <a:srgbClr val="0070C0"/>
                </a:solidFill>
              </a:rPr>
              <a:t>center of the box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6260" y="5979859"/>
            <a:ext cx="3457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70C0"/>
                </a:solidFill>
              </a:rPr>
              <a:t>Distribution of transverse field in</a:t>
            </a:r>
          </a:p>
          <a:p>
            <a:pPr algn="just"/>
            <a:r>
              <a:rPr lang="en-US" dirty="0" smtClean="0">
                <a:solidFill>
                  <a:srgbClr val="0070C0"/>
                </a:solidFill>
              </a:rPr>
              <a:t>median plane of the box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98569" y="2514489"/>
            <a:ext cx="2819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</a:rPr>
              <a:t>Sketch of the box from Mermaid 2010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14599" y="1028643"/>
            <a:ext cx="4543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70C0"/>
                </a:solidFill>
              </a:rPr>
              <a:t>Uniformity of transverse field is better then 1%.  In area 5x10 cm uniformity better then 10</a:t>
            </a:r>
            <a:r>
              <a:rPr lang="en-US" baseline="30000" dirty="0" smtClean="0">
                <a:solidFill>
                  <a:srgbClr val="0070C0"/>
                </a:solidFill>
              </a:rPr>
              <a:t>-3</a:t>
            </a:r>
            <a:r>
              <a:rPr lang="en-US" dirty="0" smtClean="0">
                <a:solidFill>
                  <a:srgbClr val="0070C0"/>
                </a:solidFill>
              </a:rPr>
              <a:t> is possible.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48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Residual Gas Monitor: Design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4168107" y="851513"/>
            <a:ext cx="4302422" cy="5577862"/>
            <a:chOff x="1830618" y="280554"/>
            <a:chExt cx="4893179" cy="634374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0618" y="280554"/>
              <a:ext cx="4882787" cy="6333355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4894119" y="4592783"/>
              <a:ext cx="1829678" cy="2031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" y="946005"/>
            <a:ext cx="2585599" cy="25501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0825" y="3826227"/>
            <a:ext cx="3818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Design of the RGM: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2D – finished @ November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3D – started. Finish @ Q1-2020</a:t>
            </a:r>
          </a:p>
        </p:txBody>
      </p:sp>
    </p:spTree>
    <p:extLst>
      <p:ext uri="{BB962C8B-B14F-4D97-AF65-F5344CB8AC3E}">
        <p14:creationId xmlns:p14="http://schemas.microsoft.com/office/powerpoint/2010/main" val="1800770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Residual Gas Monitor: Components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5" name="Picture 2" descr="http://www.altavision.com.br/Arquivos/AVT/Imagens/Prosilica%20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" y="1850029"/>
            <a:ext cx="3833749" cy="184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07614" y="3674183"/>
            <a:ext cx="1618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Prosilica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GE680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" name="Picture 4" descr="nu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634" y="1289929"/>
            <a:ext cx="24003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563177" y="3629974"/>
            <a:ext cx="2907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Deuterium lamp (L2D2 lamp)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9" name="Picture 6" descr="http://baspik.com/bitrix/templates/index/img/catalog/detektor_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161" y="4265784"/>
            <a:ext cx="3854869" cy="221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baspik.com/bitrix/templates/index/img/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475" y="4415406"/>
            <a:ext cx="2124075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19006" t="16667" r="20227" b="63485"/>
          <a:stretch/>
        </p:blipFill>
        <p:spPr>
          <a:xfrm>
            <a:off x="5806634" y="781718"/>
            <a:ext cx="2327275" cy="4275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411" y="789521"/>
            <a:ext cx="2828925" cy="6762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38533" y="6165129"/>
            <a:ext cx="192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MCP detector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9708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Residual Gas Monitor: Milestones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93564" y="1117288"/>
            <a:ext cx="8756872" cy="4661344"/>
          </a:xfrm>
        </p:spPr>
        <p:txBody>
          <a:bodyPr>
            <a:normAutofit/>
          </a:bodyPr>
          <a:lstStyle/>
          <a:p>
            <a:pPr lvl="0"/>
            <a:r>
              <a:rPr lang="en-US" sz="2200" dirty="0" smtClean="0">
                <a:solidFill>
                  <a:srgbClr val="002060"/>
                </a:solidFill>
              </a:rPr>
              <a:t>March 2019 – December </a:t>
            </a:r>
            <a:r>
              <a:rPr lang="en-US" sz="2200" dirty="0">
                <a:solidFill>
                  <a:srgbClr val="002060"/>
                </a:solidFill>
              </a:rPr>
              <a:t>2019: preparation and </a:t>
            </a:r>
            <a:r>
              <a:rPr lang="en-US" sz="2200" b="1" dirty="0">
                <a:solidFill>
                  <a:srgbClr val="002060"/>
                </a:solidFill>
              </a:rPr>
              <a:t>passing milestone M6 (CDR</a:t>
            </a:r>
            <a:r>
              <a:rPr lang="en-US" sz="2200" b="1" dirty="0" smtClean="0">
                <a:solidFill>
                  <a:srgbClr val="002060"/>
                </a:solidFill>
              </a:rPr>
              <a:t>)</a:t>
            </a:r>
            <a:endParaRPr lang="ru-RU" sz="2200" dirty="0">
              <a:solidFill>
                <a:srgbClr val="002060"/>
              </a:solidFill>
            </a:endParaRPr>
          </a:p>
          <a:p>
            <a:pPr lvl="0"/>
            <a:r>
              <a:rPr lang="en-US" sz="2200" dirty="0" smtClean="0">
                <a:solidFill>
                  <a:srgbClr val="002060"/>
                </a:solidFill>
              </a:rPr>
              <a:t>January 2020 </a:t>
            </a:r>
            <a:r>
              <a:rPr lang="en-US" sz="2200" dirty="0">
                <a:solidFill>
                  <a:srgbClr val="002060"/>
                </a:solidFill>
              </a:rPr>
              <a:t>– </a:t>
            </a:r>
            <a:r>
              <a:rPr lang="en-US" sz="2200" dirty="0" smtClean="0">
                <a:solidFill>
                  <a:srgbClr val="002060"/>
                </a:solidFill>
              </a:rPr>
              <a:t>July </a:t>
            </a:r>
            <a:r>
              <a:rPr lang="en-US" sz="2200" dirty="0">
                <a:solidFill>
                  <a:srgbClr val="002060"/>
                </a:solidFill>
              </a:rPr>
              <a:t>2020: detail designing, preparation of drawings</a:t>
            </a:r>
            <a:r>
              <a:rPr lang="en-US" sz="2200" b="1" dirty="0">
                <a:solidFill>
                  <a:srgbClr val="002060"/>
                </a:solidFill>
              </a:rPr>
              <a:t>. Passing milestone M7 (FDR)</a:t>
            </a:r>
            <a:r>
              <a:rPr lang="en-US" sz="2200" dirty="0">
                <a:solidFill>
                  <a:srgbClr val="002060"/>
                </a:solidFill>
              </a:rPr>
              <a:t>. Purchasing required accessories, materials, </a:t>
            </a:r>
            <a:r>
              <a:rPr lang="en-US" sz="2200" dirty="0" smtClean="0">
                <a:solidFill>
                  <a:srgbClr val="002060"/>
                </a:solidFill>
              </a:rPr>
              <a:t>components</a:t>
            </a:r>
            <a:endParaRPr lang="en-US" sz="2200" dirty="0">
              <a:solidFill>
                <a:srgbClr val="002060"/>
              </a:solidFill>
            </a:endParaRPr>
          </a:p>
          <a:p>
            <a:pPr lvl="0"/>
            <a:r>
              <a:rPr lang="en-US" sz="2200" dirty="0" smtClean="0">
                <a:solidFill>
                  <a:srgbClr val="002060"/>
                </a:solidFill>
              </a:rPr>
              <a:t>May </a:t>
            </a:r>
            <a:r>
              <a:rPr lang="en-US" sz="2200" dirty="0">
                <a:solidFill>
                  <a:srgbClr val="002060"/>
                </a:solidFill>
              </a:rPr>
              <a:t>2020 – </a:t>
            </a:r>
            <a:r>
              <a:rPr lang="en-US" sz="2200" dirty="0" smtClean="0">
                <a:solidFill>
                  <a:srgbClr val="002060"/>
                </a:solidFill>
              </a:rPr>
              <a:t>January 2021: </a:t>
            </a:r>
            <a:r>
              <a:rPr lang="en-US" sz="2200" dirty="0">
                <a:solidFill>
                  <a:srgbClr val="002060"/>
                </a:solidFill>
              </a:rPr>
              <a:t>tooling production, </a:t>
            </a:r>
            <a:r>
              <a:rPr lang="en-US" sz="2200" dirty="0" smtClean="0">
                <a:solidFill>
                  <a:srgbClr val="002060"/>
                </a:solidFill>
              </a:rPr>
              <a:t>development </a:t>
            </a:r>
            <a:r>
              <a:rPr lang="en-US" sz="2200" dirty="0">
                <a:solidFill>
                  <a:srgbClr val="002060"/>
                </a:solidFill>
              </a:rPr>
              <a:t>and production, manufacturing </a:t>
            </a:r>
            <a:r>
              <a:rPr lang="en-US" sz="2200" dirty="0" smtClean="0">
                <a:solidFill>
                  <a:srgbClr val="002060"/>
                </a:solidFill>
              </a:rPr>
              <a:t>@ </a:t>
            </a:r>
            <a:r>
              <a:rPr lang="en-US" sz="2200" dirty="0">
                <a:solidFill>
                  <a:srgbClr val="002060"/>
                </a:solidFill>
              </a:rPr>
              <a:t>experimental workshop-1 (EW-1</a:t>
            </a:r>
            <a:r>
              <a:rPr lang="en-US" sz="2200" dirty="0" smtClean="0">
                <a:solidFill>
                  <a:srgbClr val="002060"/>
                </a:solidFill>
              </a:rPr>
              <a:t>)</a:t>
            </a:r>
            <a:endParaRPr lang="en-US" sz="2200" dirty="0">
              <a:solidFill>
                <a:srgbClr val="002060"/>
              </a:solidFill>
            </a:endParaRPr>
          </a:p>
          <a:p>
            <a:pPr lvl="0"/>
            <a:r>
              <a:rPr lang="en-US" sz="2200" dirty="0" smtClean="0">
                <a:solidFill>
                  <a:srgbClr val="002060"/>
                </a:solidFill>
              </a:rPr>
              <a:t>February 2021 </a:t>
            </a:r>
            <a:r>
              <a:rPr lang="en-US" sz="2200" dirty="0">
                <a:solidFill>
                  <a:srgbClr val="002060"/>
                </a:solidFill>
              </a:rPr>
              <a:t>–</a:t>
            </a:r>
            <a:r>
              <a:rPr lang="ru-RU" sz="2200" dirty="0">
                <a:solidFill>
                  <a:srgbClr val="002060"/>
                </a:solidFill>
              </a:rPr>
              <a:t> </a:t>
            </a:r>
            <a:r>
              <a:rPr lang="en-US" sz="2200" dirty="0" smtClean="0">
                <a:solidFill>
                  <a:srgbClr val="002060"/>
                </a:solidFill>
              </a:rPr>
              <a:t>July 2021: </a:t>
            </a:r>
            <a:r>
              <a:rPr lang="en-US" sz="2200" b="1" dirty="0">
                <a:solidFill>
                  <a:srgbClr val="002060"/>
                </a:solidFill>
              </a:rPr>
              <a:t>testing, QA, calibration, </a:t>
            </a:r>
            <a:r>
              <a:rPr lang="en-US" sz="2200" b="1" dirty="0" err="1">
                <a:solidFill>
                  <a:srgbClr val="002060"/>
                </a:solidFill>
              </a:rPr>
              <a:t>FoS</a:t>
            </a:r>
            <a:r>
              <a:rPr lang="en-US" sz="2200" b="1" dirty="0">
                <a:solidFill>
                  <a:srgbClr val="002060"/>
                </a:solidFill>
              </a:rPr>
              <a:t> revision. Passing milestone </a:t>
            </a:r>
            <a:r>
              <a:rPr lang="en-US" sz="2200" b="1" dirty="0" smtClean="0">
                <a:solidFill>
                  <a:srgbClr val="002060"/>
                </a:solidFill>
              </a:rPr>
              <a:t>M8</a:t>
            </a:r>
          </a:p>
          <a:p>
            <a:pPr lvl="0"/>
            <a:r>
              <a:rPr lang="en-US" sz="2200" dirty="0" smtClean="0">
                <a:solidFill>
                  <a:srgbClr val="002060"/>
                </a:solidFill>
              </a:rPr>
              <a:t>August 2021 – September 2022: delivering to FAIR facility, SAT, pre-installation assembling</a:t>
            </a:r>
            <a:endParaRPr lang="en-US" sz="2200" dirty="0">
              <a:solidFill>
                <a:srgbClr val="002060"/>
              </a:solidFill>
            </a:endParaRPr>
          </a:p>
          <a:p>
            <a:pPr lvl="0"/>
            <a:r>
              <a:rPr lang="en-US" sz="2200" dirty="0" smtClean="0">
                <a:solidFill>
                  <a:srgbClr val="002060"/>
                </a:solidFill>
              </a:rPr>
              <a:t>October 2022 </a:t>
            </a:r>
            <a:r>
              <a:rPr lang="en-US" sz="2200" dirty="0">
                <a:solidFill>
                  <a:srgbClr val="002060"/>
                </a:solidFill>
              </a:rPr>
              <a:t>– </a:t>
            </a:r>
            <a:r>
              <a:rPr lang="en-US" sz="2200" dirty="0" smtClean="0">
                <a:solidFill>
                  <a:srgbClr val="002060"/>
                </a:solidFill>
              </a:rPr>
              <a:t>January 2023: </a:t>
            </a:r>
            <a:r>
              <a:rPr lang="en-US" sz="2200" dirty="0">
                <a:solidFill>
                  <a:srgbClr val="002060"/>
                </a:solidFill>
              </a:rPr>
              <a:t>final installation in CR tunnel</a:t>
            </a:r>
            <a:endParaRPr lang="ru-RU" sz="22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1001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Beam Stopper: 3D view, Typ-1,2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1918077" y="760763"/>
            <a:ext cx="833718" cy="3380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Type1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69" y="1192306"/>
            <a:ext cx="2201104" cy="36411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537" y="884977"/>
            <a:ext cx="2777651" cy="461962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/>
        </p:nvSpPr>
        <p:spPr>
          <a:xfrm>
            <a:off x="5692808" y="1192306"/>
            <a:ext cx="833718" cy="3380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Type2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24" y="4952047"/>
            <a:ext cx="3818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Design of the Beam Stopper: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2D, 3D – finished @ July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CDR under preparation</a:t>
            </a:r>
          </a:p>
        </p:txBody>
      </p:sp>
    </p:spTree>
    <p:extLst>
      <p:ext uri="{BB962C8B-B14F-4D97-AF65-F5344CB8AC3E}">
        <p14:creationId xmlns:p14="http://schemas.microsoft.com/office/powerpoint/2010/main" val="31472822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/>
              <a:t>Beam </a:t>
            </a:r>
            <a:r>
              <a:rPr lang="en-US" altLang="ru-RU" dirty="0" smtClean="0"/>
              <a:t>Stopper: Milestones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93564" y="1117288"/>
            <a:ext cx="8756872" cy="4661344"/>
          </a:xfrm>
        </p:spPr>
        <p:txBody>
          <a:bodyPr>
            <a:normAutofit/>
          </a:bodyPr>
          <a:lstStyle/>
          <a:p>
            <a:pPr lvl="0"/>
            <a:r>
              <a:rPr lang="en-US" sz="2200" dirty="0" smtClean="0">
                <a:solidFill>
                  <a:srgbClr val="002060"/>
                </a:solidFill>
              </a:rPr>
              <a:t>December 2018 – May </a:t>
            </a:r>
            <a:r>
              <a:rPr lang="en-US" sz="2200" dirty="0">
                <a:solidFill>
                  <a:srgbClr val="002060"/>
                </a:solidFill>
              </a:rPr>
              <a:t>2019: preparation and </a:t>
            </a:r>
            <a:r>
              <a:rPr lang="en-US" sz="2200" b="1" dirty="0">
                <a:solidFill>
                  <a:srgbClr val="002060"/>
                </a:solidFill>
              </a:rPr>
              <a:t>passing milestone M6 (CDR</a:t>
            </a:r>
            <a:r>
              <a:rPr lang="en-US" sz="2200" b="1" dirty="0" smtClean="0">
                <a:solidFill>
                  <a:srgbClr val="002060"/>
                </a:solidFill>
              </a:rPr>
              <a:t>)</a:t>
            </a:r>
            <a:endParaRPr lang="ru-RU" sz="2200" dirty="0">
              <a:solidFill>
                <a:srgbClr val="002060"/>
              </a:solidFill>
            </a:endParaRPr>
          </a:p>
          <a:p>
            <a:pPr lvl="0"/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smtClean="0">
                <a:solidFill>
                  <a:srgbClr val="002060"/>
                </a:solidFill>
              </a:rPr>
              <a:t>September </a:t>
            </a:r>
            <a:r>
              <a:rPr lang="en-US" sz="2200" dirty="0">
                <a:solidFill>
                  <a:srgbClr val="002060"/>
                </a:solidFill>
              </a:rPr>
              <a:t>2019 – </a:t>
            </a:r>
            <a:r>
              <a:rPr lang="en-US" sz="2200" dirty="0" smtClean="0">
                <a:solidFill>
                  <a:srgbClr val="002060"/>
                </a:solidFill>
              </a:rPr>
              <a:t>April </a:t>
            </a:r>
            <a:r>
              <a:rPr lang="en-US" sz="2200" dirty="0">
                <a:solidFill>
                  <a:srgbClr val="002060"/>
                </a:solidFill>
              </a:rPr>
              <a:t>2020: detail designing, preparation of drawings</a:t>
            </a:r>
            <a:r>
              <a:rPr lang="en-US" sz="2200" b="1" dirty="0">
                <a:solidFill>
                  <a:srgbClr val="002060"/>
                </a:solidFill>
              </a:rPr>
              <a:t>. Passing milestone M7 (FDR)</a:t>
            </a:r>
            <a:r>
              <a:rPr lang="en-US" sz="2200" dirty="0">
                <a:solidFill>
                  <a:srgbClr val="002060"/>
                </a:solidFill>
              </a:rPr>
              <a:t>. Purchasing required accessories, materials, </a:t>
            </a:r>
            <a:r>
              <a:rPr lang="en-US" sz="2200" dirty="0" smtClean="0">
                <a:solidFill>
                  <a:srgbClr val="002060"/>
                </a:solidFill>
              </a:rPr>
              <a:t>components</a:t>
            </a:r>
            <a:endParaRPr lang="en-US" sz="2200" dirty="0">
              <a:solidFill>
                <a:srgbClr val="002060"/>
              </a:solidFill>
            </a:endParaRPr>
          </a:p>
          <a:p>
            <a:pPr lvl="0"/>
            <a:r>
              <a:rPr lang="en-US" sz="2200" dirty="0" smtClean="0">
                <a:solidFill>
                  <a:srgbClr val="002060"/>
                </a:solidFill>
              </a:rPr>
              <a:t>May </a:t>
            </a:r>
            <a:r>
              <a:rPr lang="en-US" sz="2200" dirty="0">
                <a:solidFill>
                  <a:srgbClr val="002060"/>
                </a:solidFill>
              </a:rPr>
              <a:t>2020 – </a:t>
            </a:r>
            <a:r>
              <a:rPr lang="en-US" sz="2200" dirty="0" smtClean="0">
                <a:solidFill>
                  <a:srgbClr val="002060"/>
                </a:solidFill>
              </a:rPr>
              <a:t>January 2021: </a:t>
            </a:r>
            <a:r>
              <a:rPr lang="en-US" sz="2200" dirty="0">
                <a:solidFill>
                  <a:srgbClr val="002060"/>
                </a:solidFill>
              </a:rPr>
              <a:t>tooling production, test bench development and production, manufacturing </a:t>
            </a:r>
            <a:r>
              <a:rPr lang="en-US" sz="2200" dirty="0" smtClean="0">
                <a:solidFill>
                  <a:srgbClr val="002060"/>
                </a:solidFill>
              </a:rPr>
              <a:t>@ </a:t>
            </a:r>
            <a:r>
              <a:rPr lang="en-US" sz="2200" dirty="0">
                <a:solidFill>
                  <a:srgbClr val="002060"/>
                </a:solidFill>
              </a:rPr>
              <a:t>experimental workshop-1 (EW-1</a:t>
            </a:r>
            <a:r>
              <a:rPr lang="en-US" sz="2200" dirty="0" smtClean="0">
                <a:solidFill>
                  <a:srgbClr val="002060"/>
                </a:solidFill>
              </a:rPr>
              <a:t>)</a:t>
            </a:r>
            <a:endParaRPr lang="en-US" sz="2200" dirty="0">
              <a:solidFill>
                <a:srgbClr val="002060"/>
              </a:solidFill>
            </a:endParaRPr>
          </a:p>
          <a:p>
            <a:pPr lvl="0"/>
            <a:r>
              <a:rPr lang="en-US" sz="2200" dirty="0" smtClean="0">
                <a:solidFill>
                  <a:srgbClr val="002060"/>
                </a:solidFill>
              </a:rPr>
              <a:t>February 2021 </a:t>
            </a:r>
            <a:r>
              <a:rPr lang="en-US" sz="2200" dirty="0">
                <a:solidFill>
                  <a:srgbClr val="002060"/>
                </a:solidFill>
              </a:rPr>
              <a:t>–</a:t>
            </a:r>
            <a:r>
              <a:rPr lang="ru-RU" sz="2200" dirty="0">
                <a:solidFill>
                  <a:srgbClr val="002060"/>
                </a:solidFill>
              </a:rPr>
              <a:t> </a:t>
            </a:r>
            <a:r>
              <a:rPr lang="en-US" sz="2200" dirty="0" smtClean="0">
                <a:solidFill>
                  <a:srgbClr val="002060"/>
                </a:solidFill>
              </a:rPr>
              <a:t>July 2021: </a:t>
            </a:r>
            <a:r>
              <a:rPr lang="en-US" sz="2200" b="1" dirty="0">
                <a:solidFill>
                  <a:srgbClr val="002060"/>
                </a:solidFill>
              </a:rPr>
              <a:t>testing, QA, calibration, </a:t>
            </a:r>
            <a:r>
              <a:rPr lang="en-US" sz="2200" b="1" dirty="0" err="1">
                <a:solidFill>
                  <a:srgbClr val="002060"/>
                </a:solidFill>
              </a:rPr>
              <a:t>FoS</a:t>
            </a:r>
            <a:r>
              <a:rPr lang="en-US" sz="2200" b="1" dirty="0">
                <a:solidFill>
                  <a:srgbClr val="002060"/>
                </a:solidFill>
              </a:rPr>
              <a:t> revision. Passing milestone M8 </a:t>
            </a:r>
            <a:r>
              <a:rPr lang="en-US" sz="2200" b="1" dirty="0" smtClean="0">
                <a:solidFill>
                  <a:srgbClr val="002060"/>
                </a:solidFill>
              </a:rPr>
              <a:t>[June </a:t>
            </a:r>
            <a:r>
              <a:rPr lang="en-US" sz="2200" b="1" dirty="0">
                <a:solidFill>
                  <a:srgbClr val="002060"/>
                </a:solidFill>
              </a:rPr>
              <a:t>2021</a:t>
            </a:r>
            <a:r>
              <a:rPr lang="en-US" sz="2200" b="1" dirty="0" smtClean="0">
                <a:solidFill>
                  <a:srgbClr val="002060"/>
                </a:solidFill>
              </a:rPr>
              <a:t>]</a:t>
            </a:r>
          </a:p>
          <a:p>
            <a:pPr lvl="0"/>
            <a:r>
              <a:rPr lang="en-US" sz="2200" dirty="0" smtClean="0">
                <a:solidFill>
                  <a:srgbClr val="002060"/>
                </a:solidFill>
              </a:rPr>
              <a:t>August 2021 – July 2022: delivering to FAIR facility, SAT, pre-installation assembling</a:t>
            </a:r>
            <a:endParaRPr lang="en-US" sz="2200" dirty="0">
              <a:solidFill>
                <a:srgbClr val="002060"/>
              </a:solidFill>
            </a:endParaRPr>
          </a:p>
          <a:p>
            <a:pPr lvl="0"/>
            <a:r>
              <a:rPr lang="en-US" sz="2200" dirty="0" smtClean="0">
                <a:solidFill>
                  <a:srgbClr val="002060"/>
                </a:solidFill>
              </a:rPr>
              <a:t>August 2022 </a:t>
            </a:r>
            <a:r>
              <a:rPr lang="en-US" sz="2200" dirty="0">
                <a:solidFill>
                  <a:srgbClr val="002060"/>
                </a:solidFill>
              </a:rPr>
              <a:t>– </a:t>
            </a:r>
            <a:r>
              <a:rPr lang="en-US" sz="2200" dirty="0" smtClean="0">
                <a:solidFill>
                  <a:srgbClr val="002060"/>
                </a:solidFill>
              </a:rPr>
              <a:t>January 2023: </a:t>
            </a:r>
            <a:r>
              <a:rPr lang="en-US" sz="2200" dirty="0">
                <a:solidFill>
                  <a:srgbClr val="002060"/>
                </a:solidFill>
              </a:rPr>
              <a:t>final installation in CR tunnel</a:t>
            </a:r>
            <a:endParaRPr lang="ru-RU" sz="22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9112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46" y="864401"/>
            <a:ext cx="4968552" cy="5267171"/>
          </a:xfrm>
          <a:prstGeom prst="rect">
            <a:avLst/>
          </a:prstGeom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CR Beam Diagnostics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20387" y="6256000"/>
            <a:ext cx="47998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80000" indent="-180000">
              <a:buFont typeface="Times New Roman" panose="02020603050405020304" pitchFamily="18" charset="0"/>
              <a:buChar char="•"/>
            </a:pPr>
            <a:r>
              <a:rPr lang="en-US" altLang="ru-RU" sz="2000" dirty="0" smtClean="0">
                <a:solidFill>
                  <a:srgbClr val="000066"/>
                </a:solidFill>
              </a:rPr>
              <a:t> …</a:t>
            </a:r>
          </a:p>
        </p:txBody>
      </p:sp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80" y="766832"/>
            <a:ext cx="3792934" cy="562914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131" y="1133318"/>
            <a:ext cx="5097468" cy="430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8699" y="2096424"/>
            <a:ext cx="5097468" cy="6750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0841" y="3832528"/>
            <a:ext cx="5097468" cy="862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2409" y="5031306"/>
            <a:ext cx="5097468" cy="10416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707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Beam Scraper: 3D view, Type-1,2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402" y="824249"/>
            <a:ext cx="3668056" cy="50350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01" y="824249"/>
            <a:ext cx="4063268" cy="47691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6194" y="935904"/>
            <a:ext cx="1238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Blade thickness is 50 mm</a:t>
            </a:r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737719" y="1506026"/>
            <a:ext cx="752283" cy="1286931"/>
          </a:xfrm>
          <a:prstGeom prst="straightConnector1">
            <a:avLst/>
          </a:prstGeom>
          <a:ln w="25400">
            <a:solidFill>
              <a:srgbClr val="00206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06285" y="2778520"/>
            <a:ext cx="1322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weight of one blade is about 20 </a:t>
            </a:r>
            <a:r>
              <a:rPr lang="en-US" dirty="0" err="1" smtClean="0"/>
              <a:t>kG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291420" y="4088723"/>
            <a:ext cx="2561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Speed of  the blade movement is 2.5 mm/sec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80722" y="4956583"/>
            <a:ext cx="2735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blade has two end switches and potentiometer for measurement of position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12383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Beam Scraper: Locations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8793" y="984939"/>
            <a:ext cx="4023360" cy="21784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The beam scrappers are marked in the CR drawings as CR01DS1, CR02DS1, CR02DS2, CR03DS1, CR04DS1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The SCR will be installed into quarters of the CR (near the center of each quarter) between bending magnets and </a:t>
            </a:r>
            <a:r>
              <a:rPr lang="en-US" dirty="0" err="1" smtClean="0"/>
              <a:t>sextupole</a:t>
            </a:r>
            <a:r>
              <a:rPr lang="en-US" dirty="0" smtClean="0"/>
              <a:t>.</a:t>
            </a: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The SCR installed in the injection straight section is able to operate as a collimator slit. </a:t>
            </a: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79082" y="1870705"/>
            <a:ext cx="3743397" cy="556002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4017551" y="5093041"/>
            <a:ext cx="170291" cy="62606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75585" y="5093041"/>
            <a:ext cx="170291" cy="62606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675585" y="3454829"/>
            <a:ext cx="170291" cy="62606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30285" y="3489515"/>
            <a:ext cx="170291" cy="62606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366970" y="5876775"/>
            <a:ext cx="170291" cy="62606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07" y="3114127"/>
            <a:ext cx="1946888" cy="3237952"/>
          </a:xfrm>
          <a:prstGeom prst="rect">
            <a:avLst/>
          </a:prstGeom>
        </p:spPr>
      </p:pic>
      <p:cxnSp>
        <p:nvCxnSpPr>
          <p:cNvPr id="13" name="Соединительная линия уступом 12"/>
          <p:cNvCxnSpPr/>
          <p:nvPr/>
        </p:nvCxnSpPr>
        <p:spPr>
          <a:xfrm>
            <a:off x="2207695" y="5806911"/>
            <a:ext cx="4004569" cy="715504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864" y="998486"/>
            <a:ext cx="2411252" cy="2830143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4350871" y="3489515"/>
            <a:ext cx="415807" cy="494491"/>
          </a:xfrm>
          <a:prstGeom prst="straightConnector1">
            <a:avLst/>
          </a:prstGeom>
          <a:ln w="25400"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785260" y="3923415"/>
            <a:ext cx="812042" cy="1300338"/>
          </a:xfrm>
          <a:prstGeom prst="straightConnector1">
            <a:avLst/>
          </a:prstGeom>
          <a:ln w="25400"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9" idx="1"/>
          </p:cNvCxnSpPr>
          <p:nvPr/>
        </p:nvCxnSpPr>
        <p:spPr>
          <a:xfrm>
            <a:off x="7318931" y="3476778"/>
            <a:ext cx="356654" cy="291086"/>
          </a:xfrm>
          <a:prstGeom prst="straightConnector1">
            <a:avLst/>
          </a:prstGeom>
          <a:ln w="25400"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4350871" y="4000502"/>
            <a:ext cx="800045" cy="1301072"/>
          </a:xfrm>
          <a:prstGeom prst="straightConnector1">
            <a:avLst/>
          </a:prstGeom>
          <a:ln w="25400"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288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/>
              <a:t>Beam </a:t>
            </a:r>
            <a:r>
              <a:rPr lang="en-US" altLang="ru-RU" dirty="0" smtClean="0"/>
              <a:t>Scraper: </a:t>
            </a:r>
            <a:r>
              <a:rPr lang="en-US" altLang="ru-RU" dirty="0"/>
              <a:t>Milestones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05676" y="955729"/>
            <a:ext cx="8145700" cy="5213438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200" dirty="0">
                <a:solidFill>
                  <a:srgbClr val="002060"/>
                </a:solidFill>
              </a:rPr>
              <a:t>June 2019 –October 2019: preparation and </a:t>
            </a:r>
            <a:r>
              <a:rPr lang="en-US" sz="2200" b="1" dirty="0">
                <a:solidFill>
                  <a:srgbClr val="002060"/>
                </a:solidFill>
              </a:rPr>
              <a:t>passing milestone M6 (CDR)</a:t>
            </a:r>
          </a:p>
          <a:p>
            <a:pPr lvl="0"/>
            <a:endParaRPr lang="ru-RU" sz="2200" dirty="0">
              <a:solidFill>
                <a:srgbClr val="002060"/>
              </a:solidFill>
            </a:endParaRPr>
          </a:p>
          <a:p>
            <a:pPr lvl="0"/>
            <a:r>
              <a:rPr lang="en-US" sz="2200" dirty="0">
                <a:solidFill>
                  <a:srgbClr val="002060"/>
                </a:solidFill>
              </a:rPr>
              <a:t> November 2019 – January 2020: detail designing, preparation of drawings</a:t>
            </a:r>
            <a:r>
              <a:rPr lang="en-US" sz="2200" b="1" dirty="0">
                <a:solidFill>
                  <a:srgbClr val="002060"/>
                </a:solidFill>
              </a:rPr>
              <a:t>. Passing milestone M7 (FDR)</a:t>
            </a:r>
            <a:r>
              <a:rPr lang="en-US" sz="2200" dirty="0">
                <a:solidFill>
                  <a:srgbClr val="002060"/>
                </a:solidFill>
              </a:rPr>
              <a:t>. Purchasing required accessories, materials, components</a:t>
            </a:r>
            <a:endParaRPr lang="ru-RU" sz="2200" dirty="0">
              <a:solidFill>
                <a:srgbClr val="002060"/>
              </a:solidFill>
            </a:endParaRPr>
          </a:p>
          <a:p>
            <a:pPr lvl="0"/>
            <a:endParaRPr lang="en-US" sz="2200" dirty="0">
              <a:solidFill>
                <a:srgbClr val="002060"/>
              </a:solidFill>
            </a:endParaRPr>
          </a:p>
          <a:p>
            <a:pPr lvl="0"/>
            <a:r>
              <a:rPr lang="en-US" sz="2200" dirty="0">
                <a:solidFill>
                  <a:srgbClr val="002060"/>
                </a:solidFill>
              </a:rPr>
              <a:t>February 2020 – October 2020: tooling production, </a:t>
            </a:r>
            <a:r>
              <a:rPr lang="en-US" sz="2200" dirty="0" smtClean="0">
                <a:solidFill>
                  <a:srgbClr val="002060"/>
                </a:solidFill>
              </a:rPr>
              <a:t>production</a:t>
            </a:r>
            <a:r>
              <a:rPr lang="en-US" sz="2200" dirty="0">
                <a:solidFill>
                  <a:srgbClr val="002060"/>
                </a:solidFill>
              </a:rPr>
              <a:t>, manufacturing </a:t>
            </a:r>
            <a:r>
              <a:rPr lang="en-US" sz="2200" dirty="0" smtClean="0">
                <a:solidFill>
                  <a:srgbClr val="002060"/>
                </a:solidFill>
              </a:rPr>
              <a:t>at </a:t>
            </a:r>
            <a:r>
              <a:rPr lang="en-US" sz="2200" dirty="0">
                <a:solidFill>
                  <a:srgbClr val="002060"/>
                </a:solidFill>
              </a:rPr>
              <a:t>experimental </a:t>
            </a:r>
            <a:r>
              <a:rPr lang="en-US" sz="2200" dirty="0" smtClean="0">
                <a:solidFill>
                  <a:srgbClr val="002060"/>
                </a:solidFill>
              </a:rPr>
              <a:t>workshop</a:t>
            </a:r>
          </a:p>
          <a:p>
            <a:pPr lvl="0"/>
            <a:endParaRPr lang="en-US" sz="2200" dirty="0">
              <a:solidFill>
                <a:srgbClr val="002060"/>
              </a:solidFill>
            </a:endParaRPr>
          </a:p>
          <a:p>
            <a:pPr lvl="0"/>
            <a:r>
              <a:rPr lang="en-US" sz="2200" dirty="0">
                <a:solidFill>
                  <a:srgbClr val="002060"/>
                </a:solidFill>
              </a:rPr>
              <a:t>November 2020 –</a:t>
            </a:r>
            <a:r>
              <a:rPr lang="ru-RU" sz="2200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January 2021: </a:t>
            </a:r>
            <a:r>
              <a:rPr lang="en-US" sz="2200" b="1" dirty="0">
                <a:solidFill>
                  <a:srgbClr val="002060"/>
                </a:solidFill>
              </a:rPr>
              <a:t>testing, QA, calibration, </a:t>
            </a:r>
            <a:r>
              <a:rPr lang="en-US" sz="2200" b="1" dirty="0" err="1">
                <a:solidFill>
                  <a:srgbClr val="002060"/>
                </a:solidFill>
              </a:rPr>
              <a:t>FoS</a:t>
            </a:r>
            <a:r>
              <a:rPr lang="en-US" sz="2200" b="1" dirty="0">
                <a:solidFill>
                  <a:srgbClr val="002060"/>
                </a:solidFill>
              </a:rPr>
              <a:t> revision. Passing milestone M8 [ March 2021]</a:t>
            </a:r>
            <a:endParaRPr lang="ru-RU" sz="22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rgbClr val="002060"/>
              </a:solidFill>
            </a:endParaRPr>
          </a:p>
          <a:p>
            <a:pPr lvl="0"/>
            <a:r>
              <a:rPr lang="en-US" sz="2200" dirty="0">
                <a:solidFill>
                  <a:srgbClr val="002060"/>
                </a:solidFill>
              </a:rPr>
              <a:t>December 2023 – </a:t>
            </a:r>
            <a:r>
              <a:rPr lang="en-US" sz="2200" dirty="0" smtClean="0">
                <a:solidFill>
                  <a:srgbClr val="002060"/>
                </a:solidFill>
              </a:rPr>
              <a:t>January </a:t>
            </a:r>
            <a:r>
              <a:rPr lang="en-US" sz="2200" dirty="0">
                <a:solidFill>
                  <a:srgbClr val="002060"/>
                </a:solidFill>
              </a:rPr>
              <a:t>2023: final installation in CR tunnel</a:t>
            </a:r>
            <a:endParaRPr lang="ru-RU" sz="22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519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Scintillating Screen: Milestones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250825" y="783292"/>
            <a:ext cx="5136961" cy="1368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2"/>
                </a:solidFill>
              </a:rPr>
              <a:t>Documents preparation for passing milestone M6 (CDR) was finished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CDR passed during December 2019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The next step is milestone M7 (FDR) preparation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85" y="1056383"/>
            <a:ext cx="2977271" cy="383954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85749" y="5477891"/>
            <a:ext cx="8298907" cy="1119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Next year plans: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Purchasing required accessories (CMOS camera, pneumatic actuator, etc.) – </a:t>
            </a:r>
            <a:r>
              <a:rPr lang="en-US" sz="1600" dirty="0" smtClean="0">
                <a:solidFill>
                  <a:srgbClr val="00AA00"/>
                </a:solidFill>
              </a:rPr>
              <a:t>Done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Making detail design for </a:t>
            </a:r>
            <a:r>
              <a:rPr lang="en-US" sz="1600" dirty="0">
                <a:solidFill>
                  <a:schemeClr val="tx2"/>
                </a:solidFill>
              </a:rPr>
              <a:t>manufacturing – </a:t>
            </a:r>
            <a:r>
              <a:rPr lang="en-US" sz="1600" dirty="0">
                <a:solidFill>
                  <a:srgbClr val="00AA00"/>
                </a:solidFill>
              </a:rPr>
              <a:t>Done</a:t>
            </a:r>
            <a:endParaRPr lang="en-US" sz="1600" dirty="0" smtClean="0">
              <a:solidFill>
                <a:schemeClr val="tx2"/>
              </a:solidFill>
            </a:endParaRP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Passing M7 (FDR) milestone (Q3 2019</a:t>
            </a:r>
            <a:r>
              <a:rPr lang="en-US" sz="1600" dirty="0">
                <a:solidFill>
                  <a:schemeClr val="tx2"/>
                </a:solidFill>
              </a:rPr>
              <a:t>) – </a:t>
            </a:r>
            <a:r>
              <a:rPr lang="en-US" sz="1600" dirty="0" smtClean="0">
                <a:solidFill>
                  <a:schemeClr val="tx2"/>
                </a:solidFill>
              </a:rPr>
              <a:t>Under preparation. Will be </a:t>
            </a:r>
            <a:r>
              <a:rPr lang="en-US" sz="1600" dirty="0" smtClean="0">
                <a:solidFill>
                  <a:srgbClr val="00AA00"/>
                </a:solidFill>
              </a:rPr>
              <a:t>Done in Q1-2020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50" y="2149464"/>
            <a:ext cx="5007337" cy="315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Content Placeholder 2"/>
          <p:cNvSpPr txBox="1">
            <a:spLocks/>
          </p:cNvSpPr>
          <p:nvPr/>
        </p:nvSpPr>
        <p:spPr>
          <a:xfrm>
            <a:off x="6217290" y="5102427"/>
            <a:ext cx="2367367" cy="413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CR </a:t>
            </a:r>
            <a:r>
              <a:rPr lang="en-US" sz="1600" dirty="0" err="1" smtClean="0">
                <a:solidFill>
                  <a:schemeClr val="tx2"/>
                </a:solidFill>
              </a:rPr>
              <a:t>Scint</a:t>
            </a:r>
            <a:r>
              <a:rPr lang="en-US" sz="1600" dirty="0" smtClean="0">
                <a:solidFill>
                  <a:schemeClr val="tx2"/>
                </a:solidFill>
              </a:rPr>
              <a:t>. Scr. Type1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8490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Scintillating Screen: Detector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883468"/>
            <a:ext cx="2722579" cy="36301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069" y="883468"/>
            <a:ext cx="2771481" cy="2078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291" y="883468"/>
            <a:ext cx="2886959" cy="23095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1291" y="3261674"/>
            <a:ext cx="2886959" cy="23095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5751" y="4682666"/>
            <a:ext cx="5408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Assembled and Tested: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CCD with Objective and backlight diode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Tooling for detector covering @ </a:t>
            </a:r>
            <a:r>
              <a:rPr lang="en-US" dirty="0" err="1" smtClean="0">
                <a:solidFill>
                  <a:srgbClr val="0070C0"/>
                </a:solidFill>
              </a:rPr>
              <a:t>Moskow</a:t>
            </a:r>
            <a:r>
              <a:rPr lang="en-US" dirty="0" smtClean="0">
                <a:solidFill>
                  <a:srgbClr val="0070C0"/>
                </a:solidFill>
              </a:rPr>
              <a:t>, Prokhorov general Physics Institute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6198" y="3137947"/>
            <a:ext cx="28672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Procured and Delivered: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CCD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CCD Objective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Tooling for detector covering by P43 </a:t>
            </a:r>
            <a:r>
              <a:rPr lang="en-US" dirty="0" err="1" smtClean="0">
                <a:solidFill>
                  <a:srgbClr val="0070C0"/>
                </a:solidFill>
              </a:rPr>
              <a:t>scint</a:t>
            </a:r>
            <a:r>
              <a:rPr lang="en-US" dirty="0" smtClean="0">
                <a:solidFill>
                  <a:srgbClr val="0070C0"/>
                </a:solidFill>
              </a:rPr>
              <a:t>.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88" y="5639880"/>
            <a:ext cx="2057400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16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Scintillating Screen: Milestones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285750" y="955729"/>
            <a:ext cx="8572500" cy="5213438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200" dirty="0">
                <a:solidFill>
                  <a:srgbClr val="002060"/>
                </a:solidFill>
              </a:rPr>
              <a:t>1.	September 2018 – December 2018: preparation and passing milestone M6 (CDR) [Q4 2018]</a:t>
            </a:r>
          </a:p>
          <a:p>
            <a:pPr lvl="0"/>
            <a:r>
              <a:rPr lang="en-US" sz="2200" dirty="0">
                <a:solidFill>
                  <a:srgbClr val="002060"/>
                </a:solidFill>
              </a:rPr>
              <a:t>2.	January 2019 – September 2019: detail designing, preparation of drawings. Passing milestone M7 (FDR) [</a:t>
            </a:r>
            <a:r>
              <a:rPr lang="en-US" sz="2200" dirty="0" smtClean="0">
                <a:solidFill>
                  <a:srgbClr val="002060"/>
                </a:solidFill>
              </a:rPr>
              <a:t>Q1 2020]. </a:t>
            </a:r>
            <a:r>
              <a:rPr lang="en-US" sz="2200" dirty="0">
                <a:solidFill>
                  <a:srgbClr val="002060"/>
                </a:solidFill>
              </a:rPr>
              <a:t>Purchasing required accessories and materials (CMOS camera, pneumatic actuator, etc.)</a:t>
            </a:r>
          </a:p>
          <a:p>
            <a:pPr lvl="0"/>
            <a:r>
              <a:rPr lang="en-US" sz="2200" dirty="0">
                <a:solidFill>
                  <a:srgbClr val="002060"/>
                </a:solidFill>
              </a:rPr>
              <a:t>3.	September 2019 – January 2020: delivery prepared drawings to experimental workshop-1 (EW-1), changing drawings if necessary, starting of manufacture</a:t>
            </a:r>
          </a:p>
          <a:p>
            <a:pPr lvl="0"/>
            <a:r>
              <a:rPr lang="en-US" sz="2200" dirty="0">
                <a:solidFill>
                  <a:srgbClr val="002060"/>
                </a:solidFill>
              </a:rPr>
              <a:t>4.	January 2020 – September 2020: scintillating screens (SS) manufacture in the EW-1, prototypes testing, revision – </a:t>
            </a:r>
            <a:r>
              <a:rPr lang="en-US" sz="2200" dirty="0" err="1">
                <a:solidFill>
                  <a:srgbClr val="002060"/>
                </a:solidFill>
              </a:rPr>
              <a:t>FoS</a:t>
            </a:r>
            <a:r>
              <a:rPr lang="en-US" sz="2200" dirty="0">
                <a:solidFill>
                  <a:srgbClr val="002060"/>
                </a:solidFill>
              </a:rPr>
              <a:t> [M8 – Q3 2020]</a:t>
            </a:r>
          </a:p>
          <a:p>
            <a:pPr lvl="0"/>
            <a:r>
              <a:rPr lang="en-US" sz="2200" dirty="0">
                <a:solidFill>
                  <a:srgbClr val="002060"/>
                </a:solidFill>
              </a:rPr>
              <a:t>5.	October 2020 – December 2022: manufacturing and testing the other SS, SAT, delivering to FAIR facility, FAT, pre-installation assembling [All series M10 – </a:t>
            </a:r>
            <a:r>
              <a:rPr lang="en-US" sz="2200" dirty="0" smtClean="0">
                <a:solidFill>
                  <a:srgbClr val="002060"/>
                </a:solidFill>
              </a:rPr>
              <a:t>Q3 </a:t>
            </a:r>
            <a:r>
              <a:rPr lang="en-US" sz="2200" dirty="0">
                <a:solidFill>
                  <a:srgbClr val="002060"/>
                </a:solidFill>
              </a:rPr>
              <a:t>2022]</a:t>
            </a:r>
          </a:p>
          <a:p>
            <a:pPr lvl="0"/>
            <a:r>
              <a:rPr lang="en-US" sz="2200" dirty="0">
                <a:solidFill>
                  <a:srgbClr val="002060"/>
                </a:solidFill>
              </a:rPr>
              <a:t>6.	</a:t>
            </a:r>
            <a:r>
              <a:rPr lang="en-US" sz="2200" dirty="0" smtClean="0">
                <a:solidFill>
                  <a:srgbClr val="002060"/>
                </a:solidFill>
              </a:rPr>
              <a:t>Q4-2022 </a:t>
            </a:r>
            <a:r>
              <a:rPr lang="en-US" sz="2200" dirty="0">
                <a:solidFill>
                  <a:srgbClr val="002060"/>
                </a:solidFill>
              </a:rPr>
              <a:t>– </a:t>
            </a:r>
            <a:r>
              <a:rPr lang="en-US" sz="2200" dirty="0" smtClean="0">
                <a:solidFill>
                  <a:srgbClr val="002060"/>
                </a:solidFill>
              </a:rPr>
              <a:t>Q1 </a:t>
            </a:r>
            <a:r>
              <a:rPr lang="en-US" sz="2200" dirty="0">
                <a:solidFill>
                  <a:srgbClr val="002060"/>
                </a:solidFill>
              </a:rPr>
              <a:t>2023: final installation in collector ring tunnel</a:t>
            </a:r>
          </a:p>
          <a:p>
            <a:pPr marL="0" indent="0">
              <a:buNone/>
            </a:pPr>
            <a:endParaRPr lang="ru-RU" sz="2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83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DCCT and FCT (commercial)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888" y="797882"/>
            <a:ext cx="2205547" cy="23576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779" y="908714"/>
            <a:ext cx="4840132" cy="18621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779" y="2900209"/>
            <a:ext cx="4304457" cy="25125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0887" y="3235702"/>
            <a:ext cx="2651363" cy="21770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1035" y="5492905"/>
            <a:ext cx="2438400" cy="10001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6331" y="5521146"/>
            <a:ext cx="5618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2"/>
                </a:solidFill>
              </a:rPr>
              <a:t>Commercially available devices From BERGOZ company.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Delivered ready for installation. Flange adaptors required from BINP. </a:t>
            </a:r>
            <a:r>
              <a:rPr lang="en-US" dirty="0">
                <a:solidFill>
                  <a:schemeClr val="tx2"/>
                </a:solidFill>
              </a:rPr>
              <a:t>DCCT delivered with electronics</a:t>
            </a:r>
            <a:r>
              <a:rPr lang="en-US" dirty="0" smtClean="0">
                <a:solidFill>
                  <a:schemeClr val="tx2"/>
                </a:solidFill>
              </a:rPr>
              <a:t>. </a:t>
            </a:r>
            <a:r>
              <a:rPr lang="en-US" dirty="0" smtClean="0">
                <a:solidFill>
                  <a:srgbClr val="FF0000"/>
                </a:solidFill>
              </a:rPr>
              <a:t>CDR passed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@ Q2-2019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83341" y="2494899"/>
            <a:ext cx="5056093" cy="340659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83342" y="4915373"/>
            <a:ext cx="4518212" cy="340659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5415" y="2448296"/>
            <a:ext cx="105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FF0000"/>
                </a:solidFill>
              </a:rPr>
              <a:t>~120 k€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16" y="4877737"/>
            <a:ext cx="1054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~</a:t>
            </a:r>
            <a:r>
              <a:rPr lang="en-US" sz="2000" dirty="0" smtClean="0">
                <a:solidFill>
                  <a:srgbClr val="FF0000"/>
                </a:solidFill>
              </a:rPr>
              <a:t>40 k€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45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BTF, </a:t>
            </a:r>
            <a:r>
              <a:rPr lang="en-US" altLang="ru-RU" dirty="0" err="1" smtClean="0"/>
              <a:t>Schtotky</a:t>
            </a:r>
            <a:r>
              <a:rPr lang="en-US" altLang="ru-RU" dirty="0" smtClean="0"/>
              <a:t>, CCC, BLM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285748" y="826802"/>
            <a:ext cx="5102039" cy="2063613"/>
          </a:xfrm>
          <a:prstGeom prst="rect">
            <a:avLst/>
          </a:prstGeom>
          <a:ln w="31750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 smtClean="0">
                <a:solidFill>
                  <a:schemeClr val="tx2"/>
                </a:solidFill>
              </a:rPr>
              <a:t>BTF Exciter and </a:t>
            </a:r>
            <a:r>
              <a:rPr lang="en-US" sz="1900" dirty="0" err="1" smtClean="0">
                <a:solidFill>
                  <a:schemeClr val="tx2"/>
                </a:solidFill>
              </a:rPr>
              <a:t>Schottky</a:t>
            </a:r>
            <a:r>
              <a:rPr lang="en-US" sz="1900" dirty="0" smtClean="0">
                <a:solidFill>
                  <a:schemeClr val="tx2"/>
                </a:solidFill>
              </a:rPr>
              <a:t> BPM: both shares the same vacuum vessel</a:t>
            </a:r>
          </a:p>
          <a:p>
            <a:r>
              <a:rPr lang="en-US" sz="1900" dirty="0" smtClean="0">
                <a:solidFill>
                  <a:schemeClr val="tx2"/>
                </a:solidFill>
              </a:rPr>
              <a:t>Specification approved, Preliminary 3D model is ready, Dimensions fixed</a:t>
            </a:r>
          </a:p>
          <a:p>
            <a:r>
              <a:rPr lang="en-US" sz="1900" dirty="0" smtClean="0">
                <a:solidFill>
                  <a:schemeClr val="tx2"/>
                </a:solidFill>
              </a:rPr>
              <a:t>ITEP, Russia in-kind, Contract signed (ITEP-FAIR)</a:t>
            </a:r>
          </a:p>
          <a:p>
            <a:r>
              <a:rPr lang="en-US" sz="1900" dirty="0" smtClean="0">
                <a:solidFill>
                  <a:schemeClr val="tx2"/>
                </a:solidFill>
              </a:rPr>
              <a:t>Kick-Off meeting was in October 2019</a:t>
            </a:r>
          </a:p>
          <a:p>
            <a:r>
              <a:rPr lang="en-US" sz="1900" dirty="0" smtClean="0">
                <a:solidFill>
                  <a:schemeClr val="tx2"/>
                </a:solidFill>
              </a:rPr>
              <a:t>CDR is ongoing (preliminary version discussed)</a:t>
            </a:r>
            <a:endParaRPr lang="en-US" sz="1900" dirty="0">
              <a:solidFill>
                <a:schemeClr val="tx2"/>
              </a:solidFill>
            </a:endParaRPr>
          </a:p>
          <a:p>
            <a:endParaRPr lang="en-US" sz="1800" dirty="0" smtClean="0">
              <a:solidFill>
                <a:schemeClr val="tx2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047" y="809997"/>
            <a:ext cx="3282203" cy="2071453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/>
        </p:nvSpPr>
        <p:spPr>
          <a:xfrm>
            <a:off x="285188" y="3175568"/>
            <a:ext cx="4385485" cy="1631583"/>
          </a:xfrm>
          <a:prstGeom prst="rect">
            <a:avLst/>
          </a:prstGeom>
          <a:ln w="31750">
            <a:solidFill>
              <a:srgbClr val="00B05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2"/>
                </a:solidFill>
              </a:rPr>
              <a:t>CCC will be build by GSI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Specification under preparation, Dimension fixed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O. </a:t>
            </a:r>
            <a:r>
              <a:rPr lang="en-US" sz="1800" dirty="0" err="1" smtClean="0">
                <a:solidFill>
                  <a:schemeClr val="tx2"/>
                </a:solidFill>
              </a:rPr>
              <a:t>Chorniy</a:t>
            </a:r>
            <a:r>
              <a:rPr lang="en-US" sz="1800" dirty="0" smtClean="0">
                <a:solidFill>
                  <a:schemeClr val="tx2"/>
                </a:solidFill>
              </a:rPr>
              <a:t> talk @ 16:30 November 6, for details</a:t>
            </a:r>
          </a:p>
        </p:txBody>
      </p:sp>
      <p:sp>
        <p:nvSpPr>
          <p:cNvPr id="19" name="Content Placeholder 2"/>
          <p:cNvSpPr>
            <a:spLocks noGrp="1"/>
          </p:cNvSpPr>
          <p:nvPr/>
        </p:nvSpPr>
        <p:spPr>
          <a:xfrm>
            <a:off x="285189" y="5071968"/>
            <a:ext cx="4385484" cy="1525682"/>
          </a:xfrm>
          <a:prstGeom prst="rect">
            <a:avLst/>
          </a:prstGeom>
          <a:ln w="31750">
            <a:solidFill>
              <a:srgbClr val="0070C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2"/>
                </a:solidFill>
              </a:rPr>
              <a:t>BLM: distributed system around the CR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Specification prepared by GSI and approved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Devices will be purchased @ GSI. Details should be discussed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7249" y="3143511"/>
            <a:ext cx="1760440" cy="24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hteck 4"/>
          <p:cNvSpPr/>
          <p:nvPr/>
        </p:nvSpPr>
        <p:spPr>
          <a:xfrm>
            <a:off x="7097249" y="5754510"/>
            <a:ext cx="17929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err="1"/>
              <a:t>E</a:t>
            </a:r>
            <a:r>
              <a:rPr lang="de-DE" sz="1200" dirty="0" err="1" smtClean="0"/>
              <a:t>xample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CCC design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6361" y="3168105"/>
            <a:ext cx="223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361" y="4869467"/>
            <a:ext cx="2222645" cy="138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33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TCR1 line diagnostics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2" y="4039451"/>
            <a:ext cx="4912112" cy="2079979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53576"/>
            <a:ext cx="8893621" cy="27626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502" y="3383918"/>
            <a:ext cx="3738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6 BPM: 5 – CR Type1, 1 – Increased CR Type2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 FCT: 1 – CR Type from BERGOZ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3 </a:t>
            </a:r>
            <a:r>
              <a:rPr lang="en-US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Scint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: 3 – CR Type 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69794" y="788145"/>
            <a:ext cx="6747112" cy="349702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r>
              <a:rPr lang="en-US" dirty="0" smtClean="0">
                <a:latin typeface="+mj-lt"/>
                <a:cs typeface="Times New Roman" panose="02020603050405020304" pitchFamily="18" charset="0"/>
              </a:rPr>
              <a:t>TCR1 beam transfer line (common part </a:t>
            </a:r>
            <a:r>
              <a:rPr lang="en-US" dirty="0" smtClean="0">
                <a:cs typeface="Times New Roman" panose="02020603050405020304" pitchFamily="18" charset="0"/>
              </a:rPr>
              <a:t>for </a:t>
            </a:r>
            <a:r>
              <a:rPr lang="en-US" dirty="0" err="1" smtClean="0">
                <a:cs typeface="Times New Roman" panose="02020603050405020304" pitchFamily="18" charset="0"/>
              </a:rPr>
              <a:t>Pbar</a:t>
            </a:r>
            <a:r>
              <a:rPr lang="en-US" dirty="0" smtClean="0">
                <a:cs typeface="Times New Roman" panose="02020603050405020304" pitchFamily="18" charset="0"/>
              </a:rPr>
              <a:t> and SFRS beam lines)</a:t>
            </a:r>
            <a:endParaRPr lang="ru-RU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215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CR Diagnostics Milestones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007303"/>
              </p:ext>
            </p:extLst>
          </p:nvPr>
        </p:nvGraphicFramePr>
        <p:xfrm>
          <a:off x="241860" y="954656"/>
          <a:ext cx="8616390" cy="51076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3278"/>
                <a:gridCol w="1723278"/>
                <a:gridCol w="1723278"/>
                <a:gridCol w="1723278"/>
                <a:gridCol w="1723278"/>
              </a:tblGrid>
              <a:tr h="464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+mn-lt"/>
                        </a:rPr>
                        <a:t>Name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M6 - CDR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M7 </a:t>
                      </a:r>
                      <a:r>
                        <a:rPr lang="ru-RU" sz="2000" dirty="0" smtClean="0">
                          <a:effectLst/>
                          <a:latin typeface="+mn-lt"/>
                        </a:rPr>
                        <a:t>– </a:t>
                      </a:r>
                      <a:r>
                        <a:rPr lang="ru-RU" sz="2000" dirty="0">
                          <a:effectLst/>
                          <a:latin typeface="+mn-lt"/>
                        </a:rPr>
                        <a:t>FDR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M8 - </a:t>
                      </a:r>
                      <a:r>
                        <a:rPr lang="ru-RU" sz="2000" dirty="0" err="1">
                          <a:effectLst/>
                          <a:latin typeface="+mn-lt"/>
                        </a:rPr>
                        <a:t>FoS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M10 </a:t>
                      </a:r>
                      <a:r>
                        <a:rPr lang="ru-RU" sz="2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sz="2000" dirty="0" smtClean="0">
                          <a:effectLst/>
                          <a:latin typeface="+mn-lt"/>
                        </a:rPr>
                        <a:t> Series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4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BPM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en-US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ru-RU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-201</a:t>
                      </a:r>
                      <a:r>
                        <a:rPr lang="en-US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2000" b="1" dirty="0">
                        <a:solidFill>
                          <a:srgbClr val="00AA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58FF58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en-US" sz="2000" b="1" dirty="0" smtClean="0">
                          <a:solidFill>
                            <a:srgbClr val="58FF58"/>
                          </a:solidFill>
                          <a:effectLst/>
                          <a:latin typeface="+mn-lt"/>
                        </a:rPr>
                        <a:t>4</a:t>
                      </a:r>
                      <a:r>
                        <a:rPr lang="ru-RU" sz="2000" b="1" dirty="0" smtClean="0">
                          <a:solidFill>
                            <a:srgbClr val="58FF58"/>
                          </a:solidFill>
                          <a:effectLst/>
                          <a:latin typeface="+mn-lt"/>
                        </a:rPr>
                        <a:t>-20</a:t>
                      </a:r>
                      <a:r>
                        <a:rPr lang="en-US" sz="2000" b="1" dirty="0" smtClean="0">
                          <a:solidFill>
                            <a:srgbClr val="58FF58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ru-RU" sz="2000" b="1" dirty="0">
                        <a:solidFill>
                          <a:srgbClr val="58FF5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</a:rPr>
                        <a:t>Q1-2020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Q1-2023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4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 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</a:rPr>
                        <a:t> 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</a:rPr>
                        <a:t> 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</a:rPr>
                        <a:t> 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</a:rPr>
                        <a:t> 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4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+mn-lt"/>
                        </a:rPr>
                        <a:t>Scint</a:t>
                      </a:r>
                      <a:r>
                        <a:rPr lang="ru-RU" sz="2000" dirty="0">
                          <a:effectLst/>
                          <a:latin typeface="+mn-lt"/>
                        </a:rPr>
                        <a:t>. </a:t>
                      </a:r>
                      <a:r>
                        <a:rPr lang="ru-RU" sz="2000" dirty="0" err="1">
                          <a:effectLst/>
                          <a:latin typeface="+mn-lt"/>
                        </a:rPr>
                        <a:t>Screen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en-US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ru-RU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-201</a:t>
                      </a:r>
                      <a:r>
                        <a:rPr lang="en-US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2000" b="1" dirty="0">
                        <a:solidFill>
                          <a:srgbClr val="00AA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</a:rPr>
                        <a:t>Q</a:t>
                      </a:r>
                      <a:r>
                        <a:rPr lang="en-US" sz="2000" b="1" dirty="0" smtClean="0">
                          <a:effectLst/>
                          <a:latin typeface="+mn-lt"/>
                        </a:rPr>
                        <a:t>1</a:t>
                      </a:r>
                      <a:r>
                        <a:rPr lang="ru-RU" sz="2000" b="1" dirty="0" smtClean="0">
                          <a:effectLst/>
                          <a:latin typeface="+mn-lt"/>
                        </a:rPr>
                        <a:t>-20</a:t>
                      </a:r>
                      <a:r>
                        <a:rPr lang="en-US" sz="2000" b="1" dirty="0" smtClean="0">
                          <a:effectLst/>
                          <a:latin typeface="+mn-lt"/>
                        </a:rPr>
                        <a:t>20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</a:rPr>
                        <a:t>Q3-2020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</a:rPr>
                        <a:t>Q4-2022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4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+mn-lt"/>
                        </a:rPr>
                        <a:t>Beam</a:t>
                      </a:r>
                      <a:r>
                        <a:rPr lang="ru-RU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+mn-lt"/>
                        </a:rPr>
                        <a:t>Scrap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en-US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ru-RU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-201</a:t>
                      </a:r>
                      <a:r>
                        <a:rPr lang="en-US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2000" b="1" dirty="0">
                        <a:solidFill>
                          <a:srgbClr val="00AA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58FF58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en-US" sz="2000" b="1" dirty="0" smtClean="0">
                          <a:solidFill>
                            <a:srgbClr val="58FF58"/>
                          </a:solidFill>
                          <a:effectLst/>
                          <a:latin typeface="+mn-lt"/>
                        </a:rPr>
                        <a:t>4</a:t>
                      </a:r>
                      <a:r>
                        <a:rPr lang="ru-RU" sz="2000" b="1" dirty="0" smtClean="0">
                          <a:solidFill>
                            <a:srgbClr val="58FF58"/>
                          </a:solidFill>
                          <a:effectLst/>
                          <a:latin typeface="+mn-lt"/>
                        </a:rPr>
                        <a:t>-20</a:t>
                      </a:r>
                      <a:r>
                        <a:rPr lang="en-US" sz="2000" b="1" dirty="0" smtClean="0">
                          <a:solidFill>
                            <a:srgbClr val="58FF58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ru-RU" sz="2000" b="1" dirty="0">
                        <a:solidFill>
                          <a:srgbClr val="58FF5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</a:rPr>
                        <a:t>Q3-202</a:t>
                      </a:r>
                      <a:r>
                        <a:rPr lang="en-US" sz="2000" b="1" dirty="0" smtClean="0">
                          <a:effectLst/>
                          <a:latin typeface="+mn-lt"/>
                        </a:rPr>
                        <a:t>1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</a:rPr>
                        <a:t>Q4-2022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4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+mn-lt"/>
                        </a:rPr>
                        <a:t>Beam</a:t>
                      </a:r>
                      <a:r>
                        <a:rPr lang="ru-RU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+mn-lt"/>
                        </a:rPr>
                        <a:t>Stopper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en-US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ru-RU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-201</a:t>
                      </a:r>
                      <a:r>
                        <a:rPr lang="en-US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2000" b="1" dirty="0">
                        <a:solidFill>
                          <a:srgbClr val="00AA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</a:rPr>
                        <a:t>Q</a:t>
                      </a:r>
                      <a:r>
                        <a:rPr lang="en-US" sz="2000" b="1" dirty="0" smtClean="0">
                          <a:effectLst/>
                          <a:latin typeface="+mn-lt"/>
                        </a:rPr>
                        <a:t>1</a:t>
                      </a:r>
                      <a:r>
                        <a:rPr lang="ru-RU" sz="2000" b="1" dirty="0" smtClean="0">
                          <a:effectLst/>
                          <a:latin typeface="+mn-lt"/>
                        </a:rPr>
                        <a:t>-20</a:t>
                      </a:r>
                      <a:r>
                        <a:rPr lang="en-US" sz="2000" b="1" dirty="0" smtClean="0">
                          <a:effectLst/>
                          <a:latin typeface="+mn-lt"/>
                        </a:rPr>
                        <a:t>20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</a:rPr>
                        <a:t>Q</a:t>
                      </a:r>
                      <a:r>
                        <a:rPr lang="en-US" sz="2000" b="1" dirty="0" smtClean="0">
                          <a:effectLst/>
                          <a:latin typeface="+mn-lt"/>
                        </a:rPr>
                        <a:t>3</a:t>
                      </a:r>
                      <a:r>
                        <a:rPr lang="ru-RU" sz="2000" b="1" dirty="0" smtClean="0">
                          <a:effectLst/>
                          <a:latin typeface="+mn-lt"/>
                        </a:rPr>
                        <a:t>-202</a:t>
                      </a:r>
                      <a:r>
                        <a:rPr lang="en-US" sz="2000" b="1" dirty="0" smtClean="0">
                          <a:effectLst/>
                          <a:latin typeface="+mn-lt"/>
                        </a:rPr>
                        <a:t>1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</a:rPr>
                        <a:t>Q4-2022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4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 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+mn-lt"/>
                        </a:rPr>
                        <a:t> </a:t>
                      </a:r>
                      <a:endParaRPr lang="ru-RU" sz="20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+mn-lt"/>
                        </a:rPr>
                        <a:t> </a:t>
                      </a:r>
                      <a:endParaRPr lang="ru-RU" sz="20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</a:rPr>
                        <a:t> 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</a:rPr>
                        <a:t> 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4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RGM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</a:rPr>
                        <a:t>Q</a:t>
                      </a:r>
                      <a:r>
                        <a:rPr lang="en-US" sz="2000" b="1" dirty="0" smtClean="0">
                          <a:effectLst/>
                          <a:latin typeface="+mn-lt"/>
                        </a:rPr>
                        <a:t>4</a:t>
                      </a:r>
                      <a:r>
                        <a:rPr lang="ru-RU" sz="2000" b="1" dirty="0" smtClean="0">
                          <a:effectLst/>
                          <a:latin typeface="+mn-lt"/>
                        </a:rPr>
                        <a:t>-2019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</a:rPr>
                        <a:t>Q</a:t>
                      </a:r>
                      <a:r>
                        <a:rPr lang="en-US" sz="2000" b="1" dirty="0" smtClean="0">
                          <a:effectLst/>
                          <a:latin typeface="+mn-lt"/>
                        </a:rPr>
                        <a:t>3</a:t>
                      </a:r>
                      <a:r>
                        <a:rPr lang="ru-RU" sz="2000" b="1" dirty="0" smtClean="0">
                          <a:effectLst/>
                          <a:latin typeface="+mn-lt"/>
                        </a:rPr>
                        <a:t>-2020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</a:rPr>
                        <a:t>Q</a:t>
                      </a:r>
                      <a:r>
                        <a:rPr lang="en-US" sz="2000" b="1" dirty="0" smtClean="0">
                          <a:effectLst/>
                          <a:latin typeface="+mn-lt"/>
                        </a:rPr>
                        <a:t>3</a:t>
                      </a:r>
                      <a:r>
                        <a:rPr lang="ru-RU" sz="2000" b="1" dirty="0" smtClean="0">
                          <a:effectLst/>
                          <a:latin typeface="+mn-lt"/>
                        </a:rPr>
                        <a:t>-202</a:t>
                      </a:r>
                      <a:r>
                        <a:rPr lang="en-US" sz="2000" b="1" dirty="0" smtClean="0">
                          <a:effectLst/>
                          <a:latin typeface="+mn-lt"/>
                        </a:rPr>
                        <a:t>1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</a:rPr>
                        <a:t>Q4-2022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4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 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</a:rPr>
                        <a:t> 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+mn-lt"/>
                        </a:rPr>
                        <a:t> </a:t>
                      </a:r>
                      <a:endParaRPr lang="ru-RU" sz="20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</a:rPr>
                        <a:t> 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</a:rPr>
                        <a:t> 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4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FCT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en-US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ru-RU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-2019</a:t>
                      </a:r>
                      <a:endParaRPr lang="ru-RU" sz="2000" b="1" dirty="0">
                        <a:solidFill>
                          <a:srgbClr val="00AA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</a:rPr>
                        <a:t>Q</a:t>
                      </a:r>
                      <a:r>
                        <a:rPr lang="en-US" sz="2000" b="1" dirty="0" smtClean="0">
                          <a:effectLst/>
                          <a:latin typeface="+mn-lt"/>
                        </a:rPr>
                        <a:t>3</a:t>
                      </a:r>
                      <a:r>
                        <a:rPr lang="ru-RU" sz="2000" b="1" dirty="0" smtClean="0">
                          <a:effectLst/>
                          <a:latin typeface="+mn-lt"/>
                        </a:rPr>
                        <a:t>-2020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+mn-lt"/>
                        </a:rPr>
                        <a:t>Q3-2021</a:t>
                      </a:r>
                      <a:endParaRPr lang="ru-RU" sz="20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</a:rPr>
                        <a:t>Q1-2022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4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DCCT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en-US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ru-RU" sz="2000" b="1" dirty="0" smtClean="0">
                          <a:solidFill>
                            <a:srgbClr val="00AA00"/>
                          </a:solidFill>
                          <a:effectLst/>
                          <a:latin typeface="+mn-lt"/>
                        </a:rPr>
                        <a:t>-2019</a:t>
                      </a:r>
                      <a:endParaRPr lang="ru-RU" sz="2000" b="1" dirty="0">
                        <a:solidFill>
                          <a:srgbClr val="00AA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</a:rPr>
                        <a:t>Q</a:t>
                      </a:r>
                      <a:r>
                        <a:rPr lang="en-US" sz="2000" b="1" dirty="0" smtClean="0">
                          <a:effectLst/>
                          <a:latin typeface="+mn-lt"/>
                        </a:rPr>
                        <a:t>3</a:t>
                      </a:r>
                      <a:r>
                        <a:rPr lang="ru-RU" sz="2000" b="1" dirty="0" smtClean="0">
                          <a:effectLst/>
                          <a:latin typeface="+mn-lt"/>
                        </a:rPr>
                        <a:t>-2020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+mn-lt"/>
                        </a:rPr>
                        <a:t>Q3-2021</a:t>
                      </a:r>
                      <a:endParaRPr lang="ru-RU" sz="20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</a:rPr>
                        <a:t>Q1-2022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32156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sz="2600" dirty="0" smtClean="0"/>
              <a:t>WP 2.5.6, 2.9.6: </a:t>
            </a:r>
            <a:r>
              <a:rPr lang="en-US" altLang="ru-RU" sz="2600" dirty="0" err="1" smtClean="0"/>
              <a:t>Yu.Rogovsky</a:t>
            </a:r>
            <a:r>
              <a:rPr lang="en-US" altLang="ru-RU" sz="2600" dirty="0" smtClean="0"/>
              <a:t>, </a:t>
            </a:r>
            <a:r>
              <a:rPr lang="en-US" altLang="ru-RU" sz="2600" dirty="0" err="1" smtClean="0"/>
              <a:t>O.Chorniy</a:t>
            </a:r>
            <a:endParaRPr lang="ru-RU" altLang="ru-RU" sz="2600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5" name="CustomShape 4"/>
          <p:cNvSpPr/>
          <p:nvPr/>
        </p:nvSpPr>
        <p:spPr>
          <a:xfrm>
            <a:off x="956336" y="999619"/>
            <a:ext cx="7247520" cy="530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343080" indent="-3423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Beam</a:t>
            </a: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Position</a:t>
            </a: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Monitor</a:t>
            </a: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(CR – 19, TCR1 – 6):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CDR (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mechanical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part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 –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approved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May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2019.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CDR (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analog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preamplifier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 –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expected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end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of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October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2019.</a:t>
            </a: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FoS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–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ongoing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FDR –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expected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Q1 2020.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FAT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delivery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planned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up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to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end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of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2022 (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last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pcs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Residual</a:t>
            </a: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Gas</a:t>
            </a: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Monitor</a:t>
            </a: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(CR – 2):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CDR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expected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end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of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November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2019.</a:t>
            </a: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FDR –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expected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Q2 2020.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FAT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delivery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planned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Q4 2021.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DCCT, FCT (CR – 1 ):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CDR / FDR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approved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May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2019.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FAT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delivery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after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procurement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(BERGOZ),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planned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for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2020.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Beam</a:t>
            </a: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Stopper</a:t>
            </a:r>
            <a:r>
              <a:rPr lang="ru-RU" sz="1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(CR – 2):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CDR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approved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May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2019. FDR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is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planned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for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Q1 2020.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FAT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delivery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planned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Q1 2022.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79690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Conclusion </a:t>
            </a:r>
            <a:r>
              <a:rPr lang="en-US" altLang="ru-RU" smtClean="0"/>
              <a:t>/ Progress 2019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5750" y="788461"/>
            <a:ext cx="846380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Most of all design work for all DB components was finished (or 90% ready)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CDR for the BPM detector and mechanics, BPM amplifiers, FCT, DCCT, Scintillating Screen, Beam Scraper, Beam Stopper passed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CDR for the RGM will be presented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FDR for the BPM detector and mechanics, Beam scrapper ready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FDR for other BD components will be presented soon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Timelines for all BD components defined / corrected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BTF, </a:t>
            </a:r>
            <a:r>
              <a:rPr lang="en-US" sz="2000" dirty="0" err="1" smtClean="0">
                <a:solidFill>
                  <a:srgbClr val="002060"/>
                </a:solidFill>
              </a:rPr>
              <a:t>Schottky</a:t>
            </a:r>
            <a:r>
              <a:rPr lang="en-US" sz="2000" dirty="0" smtClean="0">
                <a:solidFill>
                  <a:srgbClr val="002060"/>
                </a:solidFill>
              </a:rPr>
              <a:t> BPM (ITEP in-kind) in a good shape. Kick-Off @ October 2019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TCR1 diagnostics subsystems are now under design and we expect good progress in coming 2020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We should keep close contact with FAIR-GSI colleagues (and subcontractors).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512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Thanks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85514" y="866776"/>
            <a:ext cx="30555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tx2"/>
                </a:solidFill>
              </a:rPr>
              <a:t>Vitaliy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Balakin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2"/>
                </a:solidFill>
              </a:rPr>
              <a:t>Eugeny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Bekhtenev</a:t>
            </a: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tx2"/>
                </a:solidFill>
              </a:rPr>
              <a:t>Vladislav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Borin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Maksim </a:t>
            </a:r>
            <a:r>
              <a:rPr lang="en-US" sz="2000" dirty="0" err="1">
                <a:solidFill>
                  <a:schemeClr val="tx2"/>
                </a:solidFill>
              </a:rPr>
              <a:t>Bryzgunov</a:t>
            </a: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Oleg </a:t>
            </a:r>
            <a:r>
              <a:rPr lang="en-US" sz="2000" dirty="0" err="1" smtClean="0">
                <a:solidFill>
                  <a:schemeClr val="tx2"/>
                </a:solidFill>
              </a:rPr>
              <a:t>Meshkov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Vladimir </a:t>
            </a:r>
            <a:r>
              <a:rPr lang="en-US" sz="2000" dirty="0" err="1" smtClean="0">
                <a:solidFill>
                  <a:schemeClr val="tx2"/>
                </a:solidFill>
              </a:rPr>
              <a:t>Cheskidov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Andrey </a:t>
            </a:r>
            <a:r>
              <a:rPr lang="en-US" sz="2000" dirty="0" err="1" smtClean="0">
                <a:solidFill>
                  <a:schemeClr val="tx2"/>
                </a:solidFill>
              </a:rPr>
              <a:t>Sukhanov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Andrey </a:t>
            </a:r>
            <a:r>
              <a:rPr lang="en-US" sz="2000" dirty="0" err="1" smtClean="0">
                <a:solidFill>
                  <a:schemeClr val="tx2"/>
                </a:solidFill>
              </a:rPr>
              <a:t>Molokoedov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Ekaterina </a:t>
            </a:r>
            <a:r>
              <a:rPr lang="en-US" sz="2000" dirty="0" err="1" smtClean="0">
                <a:solidFill>
                  <a:schemeClr val="tx2"/>
                </a:solidFill>
              </a:rPr>
              <a:t>Petrova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All BINP stuff involved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tx2"/>
                </a:solidFill>
              </a:rPr>
              <a:t>Oleksandr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Chorniy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GSI Colleagues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14" y="770295"/>
            <a:ext cx="1440000" cy="19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320" y="779496"/>
            <a:ext cx="1440000" cy="19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817" y="4868812"/>
            <a:ext cx="1440000" cy="19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14" y="4870868"/>
            <a:ext cx="1440000" cy="1917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817" y="770295"/>
            <a:ext cx="1440000" cy="19179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817" y="2821609"/>
            <a:ext cx="1440000" cy="19179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320" y="4868812"/>
            <a:ext cx="1440000" cy="19179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14" y="2821609"/>
            <a:ext cx="1440000" cy="19179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0320" y="2779102"/>
            <a:ext cx="1434677" cy="201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537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/>
              <a:t>3</a:t>
            </a:r>
            <a:r>
              <a:rPr lang="en-US" altLang="ru-RU" baseline="30000" dirty="0" smtClean="0"/>
              <a:t>st</a:t>
            </a:r>
            <a:r>
              <a:rPr lang="en-US" altLang="ru-RU" dirty="0" smtClean="0"/>
              <a:t> FAIR Workshop: TODO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715775" y="989192"/>
            <a:ext cx="7712450" cy="4663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solidFill>
                  <a:schemeClr val="tx2"/>
                </a:solidFill>
              </a:rPr>
              <a:t>During the Workshop we plan to present 2 FDR presentations for BPM and Beam Scrapper: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BPM: Yu. Rogovsky talk @ 14:30, November 28</a:t>
            </a:r>
            <a:endParaRPr lang="en-US" sz="1600" dirty="0" smtClean="0"/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Scraper: </a:t>
            </a:r>
            <a:r>
              <a:rPr lang="en-US" sz="2000" dirty="0" err="1" smtClean="0">
                <a:solidFill>
                  <a:schemeClr val="tx2"/>
                </a:solidFill>
              </a:rPr>
              <a:t>Yu.Rogovsky</a:t>
            </a:r>
            <a:r>
              <a:rPr lang="en-US" sz="2000" dirty="0" smtClean="0">
                <a:solidFill>
                  <a:schemeClr val="tx2"/>
                </a:solidFill>
              </a:rPr>
              <a:t> talk @ 15:00, November 28</a:t>
            </a:r>
            <a:endParaRPr lang="en-US" sz="1600" dirty="0" smtClean="0"/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sz="2200" dirty="0" smtClean="0">
                <a:solidFill>
                  <a:schemeClr val="tx2"/>
                </a:solidFill>
              </a:rPr>
              <a:t>Other questions for clarifications</a:t>
            </a:r>
          </a:p>
        </p:txBody>
      </p:sp>
    </p:spTree>
    <p:extLst>
      <p:ext uri="{BB962C8B-B14F-4D97-AF65-F5344CB8AC3E}">
        <p14:creationId xmlns:p14="http://schemas.microsoft.com/office/powerpoint/2010/main" val="1919203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428760" y="142920"/>
            <a:ext cx="8229240" cy="57096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Questions</a:t>
            </a:r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TextShape 2"/>
          <p:cNvSpPr txBox="1"/>
          <p:nvPr/>
        </p:nvSpPr>
        <p:spPr>
          <a:xfrm>
            <a:off x="8358120" y="6429240"/>
            <a:ext cx="642600" cy="29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BDAA707-E12C-4A4E-A697-287851E13D21}" type="slidenum"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33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42" name="Рисунок 4"/>
          <p:cNvPicPr/>
          <p:nvPr/>
        </p:nvPicPr>
        <p:blipFill>
          <a:blip r:embed="rId2"/>
          <a:stretch/>
        </p:blipFill>
        <p:spPr>
          <a:xfrm>
            <a:off x="1651320" y="764640"/>
            <a:ext cx="5841000" cy="5942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91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sz="2600" dirty="0" smtClean="0"/>
              <a:t>WP 2.5.6, 2.9.6: </a:t>
            </a:r>
            <a:r>
              <a:rPr lang="en-US" altLang="ru-RU" sz="2600" dirty="0" err="1" smtClean="0"/>
              <a:t>Yu.Rogovsky</a:t>
            </a:r>
            <a:r>
              <a:rPr lang="en-US" altLang="ru-RU" sz="2600" dirty="0" smtClean="0"/>
              <a:t>, </a:t>
            </a:r>
            <a:r>
              <a:rPr lang="en-US" altLang="ru-RU" sz="2600" dirty="0" err="1" smtClean="0"/>
              <a:t>O.Chorniy</a:t>
            </a:r>
            <a:endParaRPr lang="ru-RU" altLang="ru-RU" sz="2600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6" name="CustomShape 4"/>
          <p:cNvSpPr/>
          <p:nvPr/>
        </p:nvSpPr>
        <p:spPr>
          <a:xfrm>
            <a:off x="986927" y="974381"/>
            <a:ext cx="6912732" cy="51530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Beam</a:t>
            </a:r>
            <a:r>
              <a:rPr lang="ru-RU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Scrapper</a:t>
            </a:r>
            <a:r>
              <a:rPr lang="ru-RU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(CR – 5):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CDR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approved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May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2019.</a:t>
            </a: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FDR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is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planned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end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of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November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2019.</a:t>
            </a: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FAT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and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delivery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planned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Q2 2022.</a:t>
            </a: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Scintillating</a:t>
            </a:r>
            <a:r>
              <a:rPr lang="ru-RU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Screen</a:t>
            </a:r>
            <a:r>
              <a:rPr lang="ru-RU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(CR – 5, TCR1 - 3):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CDR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approved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May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2019. FDR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is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planned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for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Q1 2020.</a:t>
            </a: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FAT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and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delivery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planned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Q3 2022.</a:t>
            </a: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BFT, </a:t>
            </a:r>
            <a:r>
              <a:rPr lang="ru-RU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Schottky</a:t>
            </a:r>
            <a:r>
              <a:rPr lang="ru-RU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BPM (CR – 1, 1):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Contract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between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ITEP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and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FAIR.</a:t>
            </a: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First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Kick-Off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meeting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October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2020.</a:t>
            </a: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ru-RU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Cryogenic</a:t>
            </a:r>
            <a:r>
              <a:rPr lang="ru-RU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Current</a:t>
            </a:r>
            <a:r>
              <a:rPr lang="ru-RU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Comparator</a:t>
            </a:r>
            <a:r>
              <a:rPr lang="ru-RU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(CR – 1):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concept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is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ongoing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GSI</a:t>
            </a:r>
            <a:r>
              <a:rPr lang="ru-RU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  <a:endParaRPr lang="en-US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Beam Loss Monitor</a:t>
            </a:r>
            <a:r>
              <a:rPr lang="ru-RU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(CR – </a:t>
            </a:r>
            <a:r>
              <a:rPr lang="en-US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8, distributed around the ring</a:t>
            </a:r>
            <a:r>
              <a:rPr lang="ru-RU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):</a:t>
            </a: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</a:t>
            </a: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concept</a:t>
            </a: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is</a:t>
            </a: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ongoing</a:t>
            </a: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</a:t>
            </a: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GSI.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877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Status WP report (October 2019)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graphicFrame>
        <p:nvGraphicFramePr>
          <p:cNvPr id="21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784045"/>
              </p:ext>
            </p:extLst>
          </p:nvPr>
        </p:nvGraphicFramePr>
        <p:xfrm>
          <a:off x="282575" y="906032"/>
          <a:ext cx="3113088" cy="869952"/>
        </p:xfrm>
        <a:graphic>
          <a:graphicData uri="http://schemas.openxmlformats.org/drawingml/2006/table">
            <a:tbl>
              <a:tblPr/>
              <a:tblGrid>
                <a:gridCol w="1062038"/>
                <a:gridCol w="2051050"/>
              </a:tblGrid>
              <a:tr h="217488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PSP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2.5.6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WP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CR Diagnostics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WP-Leader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Rogovsky Yury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Report period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October 2019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916903"/>
              </p:ext>
            </p:extLst>
          </p:nvPr>
        </p:nvGraphicFramePr>
        <p:xfrm>
          <a:off x="6819900" y="906032"/>
          <a:ext cx="2074863" cy="869952"/>
        </p:xfrm>
        <a:graphic>
          <a:graphicData uri="http://schemas.openxmlformats.org/drawingml/2006/table">
            <a:tbl>
              <a:tblPr/>
              <a:tblGrid>
                <a:gridCol w="1112838"/>
                <a:gridCol w="962025"/>
              </a:tblGrid>
              <a:tr h="217488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Status for WP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217488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Deadlines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17488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Costs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217488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Resources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3" name="Text Box 64"/>
          <p:cNvSpPr txBox="1">
            <a:spLocks noChangeArrowheads="1"/>
          </p:cNvSpPr>
          <p:nvPr/>
        </p:nvSpPr>
        <p:spPr bwMode="auto">
          <a:xfrm>
            <a:off x="298450" y="2652282"/>
            <a:ext cx="1717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36000" rIns="72000" bIns="36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ru-RU" sz="1000" b="1"/>
              <a:t>WP subprojects (4</a:t>
            </a:r>
            <a:r>
              <a:rPr lang="en-GB" altLang="ru-RU" sz="1000" b="1" baseline="30000"/>
              <a:t>th</a:t>
            </a:r>
            <a:r>
              <a:rPr lang="en-GB" altLang="ru-RU" sz="1000" b="1"/>
              <a:t> level):</a:t>
            </a:r>
          </a:p>
        </p:txBody>
      </p:sp>
      <p:sp>
        <p:nvSpPr>
          <p:cNvPr id="24" name="Text Box 65"/>
          <p:cNvSpPr txBox="1">
            <a:spLocks noChangeArrowheads="1"/>
          </p:cNvSpPr>
          <p:nvPr/>
        </p:nvSpPr>
        <p:spPr bwMode="auto">
          <a:xfrm>
            <a:off x="611188" y="5808232"/>
            <a:ext cx="8302625" cy="642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265113" algn="l"/>
                <a:tab pos="1604963" algn="l"/>
                <a:tab pos="1874838" algn="l"/>
                <a:tab pos="35798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265113" algn="l"/>
                <a:tab pos="1604963" algn="l"/>
                <a:tab pos="1874838" algn="l"/>
                <a:tab pos="35798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265113" algn="l"/>
                <a:tab pos="1604963" algn="l"/>
                <a:tab pos="1874838" algn="l"/>
                <a:tab pos="35798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265113" algn="l"/>
                <a:tab pos="1604963" algn="l"/>
                <a:tab pos="1874838" algn="l"/>
                <a:tab pos="35798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265113" algn="l"/>
                <a:tab pos="1604963" algn="l"/>
                <a:tab pos="1874838" algn="l"/>
                <a:tab pos="35798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65113" algn="l"/>
                <a:tab pos="1604963" algn="l"/>
                <a:tab pos="1874838" algn="l"/>
                <a:tab pos="35798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65113" algn="l"/>
                <a:tab pos="1604963" algn="l"/>
                <a:tab pos="1874838" algn="l"/>
                <a:tab pos="35798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65113" algn="l"/>
                <a:tab pos="1604963" algn="l"/>
                <a:tab pos="1874838" algn="l"/>
                <a:tab pos="35798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65113" algn="l"/>
                <a:tab pos="1604963" algn="l"/>
                <a:tab pos="1874838" algn="l"/>
                <a:tab pos="35798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ru-RU" sz="900" b="1" u="sng"/>
              <a:t>Legend:</a:t>
            </a:r>
            <a:r>
              <a:rPr lang="en-GB" altLang="ru-RU" sz="900"/>
              <a:t>	</a:t>
            </a:r>
          </a:p>
          <a:p>
            <a:pPr eaLnBrk="1" hangingPunct="1">
              <a:buClrTx/>
              <a:buFontTx/>
              <a:buNone/>
            </a:pPr>
            <a:r>
              <a:rPr lang="en-GB" altLang="ru-RU" sz="900"/>
              <a:t>S -  </a:t>
            </a:r>
            <a:r>
              <a:rPr lang="en-GB" altLang="ru-RU" sz="900" b="1"/>
              <a:t>S</a:t>
            </a:r>
            <a:r>
              <a:rPr lang="en-GB" altLang="ru-RU" sz="900"/>
              <a:t>pecification;   CDR Conceptual </a:t>
            </a:r>
            <a:r>
              <a:rPr lang="en-GB" altLang="ru-RU" sz="900" b="1"/>
              <a:t>D</a:t>
            </a:r>
            <a:r>
              <a:rPr lang="en-GB" altLang="ru-RU" sz="900"/>
              <a:t>e</a:t>
            </a:r>
            <a:r>
              <a:rPr lang="en-GB" altLang="ru-RU" sz="900" b="1"/>
              <a:t>s</a:t>
            </a:r>
            <a:r>
              <a:rPr lang="en-GB" altLang="ru-RU" sz="900"/>
              <a:t>ign Review;  FDR Final Design Review;  PR- </a:t>
            </a:r>
            <a:r>
              <a:rPr lang="en-GB" altLang="ru-RU" sz="900" b="1"/>
              <a:t>Pr</a:t>
            </a:r>
            <a:r>
              <a:rPr lang="en-GB" altLang="ru-RU" sz="900"/>
              <a:t>oduction FoS;  FAT FoS Factory acceptance test) FoS;  SAT FoS - Site Acceptance Test of FoS; SP – Series Production; FAT SP – Factory acceptance test of Series Production; DL –</a:t>
            </a:r>
            <a:r>
              <a:rPr lang="en-GB" altLang="ru-RU" sz="900" b="1"/>
              <a:t>D</a:t>
            </a:r>
            <a:r>
              <a:rPr lang="en-GB" altLang="ru-RU" sz="900"/>
              <a:t>e</a:t>
            </a:r>
            <a:r>
              <a:rPr lang="en-GB" altLang="ru-RU" sz="900" b="1"/>
              <a:t>l</a:t>
            </a:r>
            <a:r>
              <a:rPr lang="en-GB" altLang="ru-RU" sz="900"/>
              <a:t>ivery; SAT SP – Site Acceptance Test of Series Production;  IN – </a:t>
            </a:r>
            <a:r>
              <a:rPr lang="en-GB" altLang="ru-RU" sz="900" b="1"/>
              <a:t>In</a:t>
            </a:r>
            <a:r>
              <a:rPr lang="en-GB" altLang="ru-RU" sz="900"/>
              <a:t>stallation;  CO – commissioning without beam</a:t>
            </a:r>
          </a:p>
        </p:txBody>
      </p:sp>
      <p:graphicFrame>
        <p:nvGraphicFramePr>
          <p:cNvPr id="25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302609"/>
              </p:ext>
            </p:extLst>
          </p:nvPr>
        </p:nvGraphicFramePr>
        <p:xfrm>
          <a:off x="146403" y="1905048"/>
          <a:ext cx="8844980" cy="3753342"/>
        </p:xfrm>
        <a:graphic>
          <a:graphicData uri="http://schemas.openxmlformats.org/drawingml/2006/table">
            <a:tbl>
              <a:tblPr/>
              <a:tblGrid>
                <a:gridCol w="713593"/>
                <a:gridCol w="1083425"/>
                <a:gridCol w="992189"/>
                <a:gridCol w="215056"/>
                <a:gridCol w="413819"/>
                <a:gridCol w="377976"/>
                <a:gridCol w="332359"/>
                <a:gridCol w="333988"/>
                <a:gridCol w="332359"/>
                <a:gridCol w="267190"/>
                <a:gridCol w="332359"/>
                <a:gridCol w="265561"/>
                <a:gridCol w="361685"/>
                <a:gridCol w="298146"/>
                <a:gridCol w="296516"/>
                <a:gridCol w="2228759"/>
              </a:tblGrid>
              <a:tr h="398463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PSP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Subproject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Responsibility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S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CDR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FDR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PR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FoS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FAT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FoS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SAT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FoS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SP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FAT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SP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DL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SAT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SP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IN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CO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Activities in reporting period / Risks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415925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DejaVu Sans" charset="0"/>
                          <a:cs typeface="DejaVu Sans" charset="0"/>
                        </a:rPr>
                        <a:t>2.5.6.1.1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DCCT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Yu. Rogovsky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x</a:t>
                      </a: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GB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x</a:t>
                      </a: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GB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x</a:t>
                      </a: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GB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None. </a:t>
                      </a: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Added to FAIR procurement list.</a:t>
                      </a: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04850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DejaVu Sans" charset="0"/>
                          <a:cs typeface="DejaVu Sans" charset="0"/>
                        </a:rPr>
                        <a:t>2.5.6.2.1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BPM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Yu. Rogovsky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E. Bekhtenev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x</a:t>
                      </a: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x</a:t>
                      </a: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GB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Preamplifier CDR review done. CDR Approved.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47663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2.5.6.3.4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de-DE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FCT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Yu. Rogovsky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x</a:t>
                      </a: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GB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x</a:t>
                      </a: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x</a:t>
                      </a: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GB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None. </a:t>
                      </a: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Added to FAIR procurement list.</a:t>
                      </a: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68313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2.5.6.4.1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de-DE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RGM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M. Bryzgunov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x</a:t>
                      </a: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Conceptual design is going.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3D design is going.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07988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2.5.6.6.1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de-DE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Scintillating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de-DE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Screen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V. </a:t>
                      </a:r>
                      <a:r>
                        <a:rPr kumimoji="0" lang="en-GB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Balakin</a:t>
                      </a:r>
                      <a:endParaRPr kumimoji="0" lang="en-GB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x</a:t>
                      </a: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GB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x</a:t>
                      </a: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 </a:t>
                      </a: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Illumination of screen concept (minor changes) finished. FDR preparation.</a:t>
                      </a: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46088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2.5.6.6.3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de-DE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Beam Stopper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V. Borin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x</a:t>
                      </a: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x</a:t>
                      </a: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FDR preparation.</a:t>
                      </a: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98463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2.5.6.7.1</a:t>
                      </a: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2.5.6.7.2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de-DE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Beam Scrapper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O. Meshkov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x</a:t>
                      </a: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x</a:t>
                      </a: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FDR preparation.</a:t>
                      </a:r>
                      <a:endParaRPr kumimoji="0" lang="en-GB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6" name="Group 475"/>
          <p:cNvGrpSpPr>
            <a:grpSpLocks/>
          </p:cNvGrpSpPr>
          <p:nvPr/>
        </p:nvGrpSpPr>
        <p:grpSpPr bwMode="auto">
          <a:xfrm>
            <a:off x="4154490" y="759330"/>
            <a:ext cx="2073276" cy="1082675"/>
            <a:chOff x="2617" y="707"/>
            <a:chExt cx="1306" cy="682"/>
          </a:xfrm>
        </p:grpSpPr>
        <p:sp>
          <p:nvSpPr>
            <p:cNvPr id="27" name="Text Box 476"/>
            <p:cNvSpPr txBox="1">
              <a:spLocks noChangeArrowheads="1"/>
            </p:cNvSpPr>
            <p:nvPr/>
          </p:nvSpPr>
          <p:spPr bwMode="auto">
            <a:xfrm>
              <a:off x="2741" y="707"/>
              <a:ext cx="1182" cy="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2000" tIns="36000" rIns="72000" bIns="360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 hangingPunct="1">
                <a:spcAft>
                  <a:spcPts val="300"/>
                </a:spcAft>
                <a:buClrTx/>
                <a:buFontTx/>
                <a:buNone/>
              </a:pPr>
              <a:r>
                <a:rPr lang="en-GB" altLang="ru-RU" sz="900" b="1" u="sng" dirty="0"/>
                <a:t>Qualitative rating:</a:t>
              </a:r>
            </a:p>
            <a:p>
              <a:pPr eaLnBrk="1" hangingPunct="1">
                <a:spcAft>
                  <a:spcPts val="300"/>
                </a:spcAft>
                <a:buClrTx/>
                <a:buFontTx/>
                <a:buNone/>
              </a:pPr>
              <a:r>
                <a:rPr lang="en-GB" altLang="ru-RU" sz="900" dirty="0"/>
                <a:t>	done</a:t>
              </a:r>
            </a:p>
            <a:p>
              <a:pPr eaLnBrk="1" hangingPunct="1">
                <a:spcAft>
                  <a:spcPts val="300"/>
                </a:spcAft>
                <a:buClrTx/>
                <a:buFontTx/>
                <a:buNone/>
              </a:pPr>
              <a:r>
                <a:rPr lang="en-GB" altLang="ru-RU" sz="900" dirty="0"/>
                <a:t>	as planned</a:t>
              </a:r>
            </a:p>
            <a:p>
              <a:pPr eaLnBrk="1" hangingPunct="1">
                <a:spcAft>
                  <a:spcPts val="300"/>
                </a:spcAft>
                <a:buClrTx/>
                <a:buFontTx/>
                <a:buNone/>
              </a:pPr>
              <a:r>
                <a:rPr lang="en-GB" altLang="ru-RU" sz="900" dirty="0"/>
                <a:t>	critical, but reachable</a:t>
              </a:r>
            </a:p>
            <a:p>
              <a:pPr eaLnBrk="1" hangingPunct="1">
                <a:spcAft>
                  <a:spcPts val="300"/>
                </a:spcAft>
                <a:buClrTx/>
                <a:buFontTx/>
                <a:buNone/>
              </a:pPr>
              <a:r>
                <a:rPr lang="en-GB" altLang="ru-RU" sz="900" dirty="0"/>
                <a:t>	very critical, unreachable</a:t>
              </a:r>
            </a:p>
            <a:p>
              <a:pPr eaLnBrk="1" hangingPunct="1">
                <a:spcAft>
                  <a:spcPts val="300"/>
                </a:spcAft>
                <a:buClrTx/>
                <a:buFontTx/>
                <a:buNone/>
              </a:pPr>
              <a:r>
                <a:rPr lang="en-GB" altLang="ru-RU" sz="900" dirty="0"/>
                <a:t>	not applicable</a:t>
              </a:r>
            </a:p>
          </p:txBody>
        </p:sp>
        <p:sp>
          <p:nvSpPr>
            <p:cNvPr id="28" name="Rectangle 477"/>
            <p:cNvSpPr>
              <a:spLocks noChangeArrowheads="1"/>
            </p:cNvSpPr>
            <p:nvPr/>
          </p:nvSpPr>
          <p:spPr bwMode="auto">
            <a:xfrm>
              <a:off x="2617" y="940"/>
              <a:ext cx="97" cy="98"/>
            </a:xfrm>
            <a:prstGeom prst="rect">
              <a:avLst/>
            </a:prstGeom>
            <a:solidFill>
              <a:srgbClr val="00B05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Rectangle 478"/>
            <p:cNvSpPr>
              <a:spLocks noChangeArrowheads="1"/>
            </p:cNvSpPr>
            <p:nvPr/>
          </p:nvSpPr>
          <p:spPr bwMode="auto">
            <a:xfrm>
              <a:off x="2617" y="1053"/>
              <a:ext cx="97" cy="98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" name="Rectangle 479"/>
            <p:cNvSpPr>
              <a:spLocks noChangeArrowheads="1"/>
            </p:cNvSpPr>
            <p:nvPr/>
          </p:nvSpPr>
          <p:spPr bwMode="auto">
            <a:xfrm>
              <a:off x="2617" y="1167"/>
              <a:ext cx="97" cy="97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Rectangle 480"/>
            <p:cNvSpPr>
              <a:spLocks noChangeArrowheads="1"/>
            </p:cNvSpPr>
            <p:nvPr/>
          </p:nvSpPr>
          <p:spPr bwMode="auto">
            <a:xfrm>
              <a:off x="2617" y="827"/>
              <a:ext cx="97" cy="98"/>
            </a:xfrm>
            <a:prstGeom prst="rect">
              <a:avLst/>
            </a:prstGeom>
            <a:solidFill>
              <a:srgbClr val="00B05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GB" altLang="ru-RU" sz="900">
                  <a:latin typeface="Verdana" panose="020B0604030504040204" pitchFamily="34" charset="0"/>
                </a:rPr>
                <a:t>X</a:t>
              </a:r>
            </a:p>
          </p:txBody>
        </p:sp>
        <p:sp>
          <p:nvSpPr>
            <p:cNvPr id="32" name="Rectangle 481"/>
            <p:cNvSpPr>
              <a:spLocks noChangeArrowheads="1"/>
            </p:cNvSpPr>
            <p:nvPr/>
          </p:nvSpPr>
          <p:spPr bwMode="auto">
            <a:xfrm>
              <a:off x="2617" y="1280"/>
              <a:ext cx="97" cy="97"/>
            </a:xfrm>
            <a:prstGeom prst="rect">
              <a:avLst/>
            </a:prstGeom>
            <a:solidFill>
              <a:srgbClr val="00B0F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476831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59942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Status WP report (October 2019)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graphicFrame>
        <p:nvGraphicFramePr>
          <p:cNvPr id="17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162385"/>
              </p:ext>
            </p:extLst>
          </p:nvPr>
        </p:nvGraphicFramePr>
        <p:xfrm>
          <a:off x="282575" y="906035"/>
          <a:ext cx="3113088" cy="863600"/>
        </p:xfrm>
        <a:graphic>
          <a:graphicData uri="http://schemas.openxmlformats.org/drawingml/2006/table">
            <a:tbl>
              <a:tblPr/>
              <a:tblGrid>
                <a:gridCol w="1062038"/>
                <a:gridCol w="2051050"/>
              </a:tblGrid>
              <a:tr h="215900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PSP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2.5.6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WP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CR Diagnostics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WP-Leader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Rogovsky Yury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Report period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GB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October 2019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645082"/>
              </p:ext>
            </p:extLst>
          </p:nvPr>
        </p:nvGraphicFramePr>
        <p:xfrm>
          <a:off x="6819900" y="906035"/>
          <a:ext cx="2074863" cy="863600"/>
        </p:xfrm>
        <a:graphic>
          <a:graphicData uri="http://schemas.openxmlformats.org/drawingml/2006/table">
            <a:tbl>
              <a:tblPr/>
              <a:tblGrid>
                <a:gridCol w="1112838"/>
                <a:gridCol w="962025"/>
              </a:tblGrid>
              <a:tr h="215900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Status for WP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215900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Deadlines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15900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Costs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215900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Resources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9" name="Text Box 64"/>
          <p:cNvSpPr txBox="1">
            <a:spLocks noChangeArrowheads="1"/>
          </p:cNvSpPr>
          <p:nvPr/>
        </p:nvSpPr>
        <p:spPr bwMode="auto">
          <a:xfrm>
            <a:off x="298450" y="2652285"/>
            <a:ext cx="1717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2000" tIns="36000" rIns="72000" bIns="36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ru-RU" sz="1000" b="1"/>
              <a:t>WP subprojects (4</a:t>
            </a:r>
            <a:r>
              <a:rPr lang="en-GB" altLang="ru-RU" sz="1000" b="1" baseline="30000"/>
              <a:t>th</a:t>
            </a:r>
            <a:r>
              <a:rPr lang="en-GB" altLang="ru-RU" sz="1000" b="1"/>
              <a:t> level):</a:t>
            </a:r>
          </a:p>
        </p:txBody>
      </p:sp>
      <p:sp>
        <p:nvSpPr>
          <p:cNvPr id="20" name="Text Box 65"/>
          <p:cNvSpPr txBox="1">
            <a:spLocks noChangeArrowheads="1"/>
          </p:cNvSpPr>
          <p:nvPr/>
        </p:nvSpPr>
        <p:spPr bwMode="auto">
          <a:xfrm>
            <a:off x="611188" y="5808235"/>
            <a:ext cx="8302625" cy="642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265113" algn="l"/>
                <a:tab pos="1604963" algn="l"/>
                <a:tab pos="1874838" algn="l"/>
                <a:tab pos="35798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265113" algn="l"/>
                <a:tab pos="1604963" algn="l"/>
                <a:tab pos="1874838" algn="l"/>
                <a:tab pos="35798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265113" algn="l"/>
                <a:tab pos="1604963" algn="l"/>
                <a:tab pos="1874838" algn="l"/>
                <a:tab pos="35798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265113" algn="l"/>
                <a:tab pos="1604963" algn="l"/>
                <a:tab pos="1874838" algn="l"/>
                <a:tab pos="35798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265113" algn="l"/>
                <a:tab pos="1604963" algn="l"/>
                <a:tab pos="1874838" algn="l"/>
                <a:tab pos="35798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65113" algn="l"/>
                <a:tab pos="1604963" algn="l"/>
                <a:tab pos="1874838" algn="l"/>
                <a:tab pos="35798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65113" algn="l"/>
                <a:tab pos="1604963" algn="l"/>
                <a:tab pos="1874838" algn="l"/>
                <a:tab pos="35798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65113" algn="l"/>
                <a:tab pos="1604963" algn="l"/>
                <a:tab pos="1874838" algn="l"/>
                <a:tab pos="35798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65113" algn="l"/>
                <a:tab pos="1604963" algn="l"/>
                <a:tab pos="1874838" algn="l"/>
                <a:tab pos="35798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ru-RU" sz="900" b="1" u="sng"/>
              <a:t>Legend:</a:t>
            </a:r>
            <a:r>
              <a:rPr lang="en-GB" altLang="ru-RU" sz="900"/>
              <a:t>	</a:t>
            </a:r>
          </a:p>
          <a:p>
            <a:pPr eaLnBrk="1" hangingPunct="1">
              <a:buClrTx/>
              <a:buFontTx/>
              <a:buNone/>
            </a:pPr>
            <a:r>
              <a:rPr lang="en-GB" altLang="ru-RU" sz="900"/>
              <a:t>S -  </a:t>
            </a:r>
            <a:r>
              <a:rPr lang="en-GB" altLang="ru-RU" sz="900" b="1"/>
              <a:t>S</a:t>
            </a:r>
            <a:r>
              <a:rPr lang="en-GB" altLang="ru-RU" sz="900"/>
              <a:t>pecification;   CDR Conceptual </a:t>
            </a:r>
            <a:r>
              <a:rPr lang="en-GB" altLang="ru-RU" sz="900" b="1"/>
              <a:t>D</a:t>
            </a:r>
            <a:r>
              <a:rPr lang="en-GB" altLang="ru-RU" sz="900"/>
              <a:t>e</a:t>
            </a:r>
            <a:r>
              <a:rPr lang="en-GB" altLang="ru-RU" sz="900" b="1"/>
              <a:t>s</a:t>
            </a:r>
            <a:r>
              <a:rPr lang="en-GB" altLang="ru-RU" sz="900"/>
              <a:t>ign Review;  FDR Final Design Review;  PR- </a:t>
            </a:r>
            <a:r>
              <a:rPr lang="en-GB" altLang="ru-RU" sz="900" b="1"/>
              <a:t>Pr</a:t>
            </a:r>
            <a:r>
              <a:rPr lang="en-GB" altLang="ru-RU" sz="900"/>
              <a:t>oduction FoS;  FAT FoS Factory acceptance test) FoS;  SAT FoS - Site Acceptance Test of FoS; SP – Series Production; FAT SP – Factory acceptance test of Series Production; DL –</a:t>
            </a:r>
            <a:r>
              <a:rPr lang="en-GB" altLang="ru-RU" sz="900" b="1"/>
              <a:t>D</a:t>
            </a:r>
            <a:r>
              <a:rPr lang="en-GB" altLang="ru-RU" sz="900"/>
              <a:t>e</a:t>
            </a:r>
            <a:r>
              <a:rPr lang="en-GB" altLang="ru-RU" sz="900" b="1"/>
              <a:t>l</a:t>
            </a:r>
            <a:r>
              <a:rPr lang="en-GB" altLang="ru-RU" sz="900"/>
              <a:t>ivery; SAT SP – Site Acceptance Test of Series Production;  IN – </a:t>
            </a:r>
            <a:r>
              <a:rPr lang="en-GB" altLang="ru-RU" sz="900" b="1"/>
              <a:t>In</a:t>
            </a:r>
            <a:r>
              <a:rPr lang="en-GB" altLang="ru-RU" sz="900"/>
              <a:t>stallation;  CO – commissioning without beam</a:t>
            </a:r>
          </a:p>
        </p:txBody>
      </p:sp>
      <p:graphicFrame>
        <p:nvGraphicFramePr>
          <p:cNvPr id="33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977637"/>
              </p:ext>
            </p:extLst>
          </p:nvPr>
        </p:nvGraphicFramePr>
        <p:xfrm>
          <a:off x="277813" y="1979185"/>
          <a:ext cx="8618537" cy="3749678"/>
        </p:xfrm>
        <a:graphic>
          <a:graphicData uri="http://schemas.openxmlformats.org/drawingml/2006/table">
            <a:tbl>
              <a:tblPr/>
              <a:tblGrid>
                <a:gridCol w="695325"/>
                <a:gridCol w="1055687"/>
                <a:gridCol w="966788"/>
                <a:gridCol w="209550"/>
                <a:gridCol w="403225"/>
                <a:gridCol w="368300"/>
                <a:gridCol w="323850"/>
                <a:gridCol w="325437"/>
                <a:gridCol w="323850"/>
                <a:gridCol w="260350"/>
                <a:gridCol w="323850"/>
                <a:gridCol w="258763"/>
                <a:gridCol w="352425"/>
                <a:gridCol w="290512"/>
                <a:gridCol w="288925"/>
                <a:gridCol w="2171700"/>
              </a:tblGrid>
              <a:tr h="465138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PSPSp</a:t>
                      </a:r>
                      <a:endParaRPr kumimoji="0" lang="en-GB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Subproject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Responsibility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S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CDR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FDR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PR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FoS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FAT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FoS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SAT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FoS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SP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FAT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SP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DL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SAT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SP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IN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CO</a:t>
                      </a:r>
                    </a:p>
                  </a:txBody>
                  <a:tcPr marL="36000" marR="36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Activities in reporting period / Risks</a:t>
                      </a: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584200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2.5.6.3.1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de-DE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BTF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M. Shwickert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O. Chorniy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x</a:t>
                      </a: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GSI / ITEP </a:t>
                      </a:r>
                      <a:r>
                        <a:rPr kumimoji="0" lang="de-DE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side</a:t>
                      </a: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de-DE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responsibility</a:t>
                      </a: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Kick-off was in </a:t>
                      </a:r>
                      <a:r>
                        <a:rPr kumimoji="0" lang="de-DE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October</a:t>
                      </a: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 2019.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96888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2.5.6.3.2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de-DE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Schottky Pickup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M. Shwickert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O. Chorniy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x</a:t>
                      </a: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GSI / ITEP </a:t>
                      </a:r>
                      <a:r>
                        <a:rPr kumimoji="0" lang="de-DE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side</a:t>
                      </a: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de-DE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responsibility</a:t>
                      </a: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. Kick-off was in </a:t>
                      </a:r>
                      <a:r>
                        <a:rPr kumimoji="0" lang="de-DE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October</a:t>
                      </a: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 2019.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22288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2.5.6.1.3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de-DE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CCC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DejaVu Sans" charset="0"/>
                          <a:cs typeface="DejaVu Sans" charset="0"/>
                        </a:rPr>
                        <a:t>M. Shwickert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O. Chorniy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kumimoji="0" lang="de-DE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specification</a:t>
                      </a: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de-DE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should</a:t>
                      </a: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de-DE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de-DE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ready</a:t>
                      </a: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de-DE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until</a:t>
                      </a: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de-DE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de-DE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middle</a:t>
                      </a: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de-DE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 2019 (</a:t>
                      </a:r>
                      <a:r>
                        <a:rPr kumimoji="0" lang="de-DE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according</a:t>
                      </a: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de-DE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de-DE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plans</a:t>
                      </a:r>
                      <a:r>
                        <a:rPr kumimoji="0" lang="de-DE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68338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2.5.6.5.1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de-DE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BLM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DejaVu Sans" charset="0"/>
                          <a:cs typeface="DejaVu Sans" charset="0"/>
                        </a:rPr>
                        <a:t>M. Shwickert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O. Chorniy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GB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rPr>
                        <a:t>x</a:t>
                      </a: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de-DE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Specification prepared by GSI side. No further information.</a:t>
                      </a:r>
                    </a:p>
                  </a:txBody>
                  <a:tcPr marL="72000" marR="72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22288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246294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246294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246294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90538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246294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246294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246294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36000" marR="36000" marT="36000" marB="36000" anchor="ctr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1pPr>
                      <a:lvl2pPr>
                        <a:spcBef>
                          <a:spcPts val="6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2pPr>
                      <a:lvl3pPr>
                        <a:spcBef>
                          <a:spcPts val="5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4pPr>
                      <a:lvl5pPr>
                        <a:spcBef>
                          <a:spcPts val="450"/>
                        </a:spcBef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WenQuanYi Micro Hei" charset="0"/>
                          <a:cs typeface="WenQuanYi Micro He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GB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WenQuanYi Micro Hei" charset="0"/>
                        <a:cs typeface="WenQuanYi Micro Hei" charset="0"/>
                      </a:endParaRPr>
                    </a:p>
                  </a:txBody>
                  <a:tcPr marL="72000" marR="72000" marT="36000" marB="36000" horzOverflow="overflow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34" name="Group 475"/>
          <p:cNvGrpSpPr>
            <a:grpSpLocks/>
          </p:cNvGrpSpPr>
          <p:nvPr/>
        </p:nvGrpSpPr>
        <p:grpSpPr bwMode="auto">
          <a:xfrm>
            <a:off x="4154490" y="797041"/>
            <a:ext cx="2073276" cy="1082675"/>
            <a:chOff x="2617" y="707"/>
            <a:chExt cx="1306" cy="682"/>
          </a:xfrm>
        </p:grpSpPr>
        <p:sp>
          <p:nvSpPr>
            <p:cNvPr id="35" name="Text Box 476"/>
            <p:cNvSpPr txBox="1">
              <a:spLocks noChangeArrowheads="1"/>
            </p:cNvSpPr>
            <p:nvPr/>
          </p:nvSpPr>
          <p:spPr bwMode="auto">
            <a:xfrm>
              <a:off x="2741" y="707"/>
              <a:ext cx="1182" cy="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2000" tIns="36000" rIns="72000" bIns="360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 hangingPunct="1">
                <a:spcAft>
                  <a:spcPts val="300"/>
                </a:spcAft>
                <a:buClrTx/>
                <a:buFontTx/>
                <a:buNone/>
              </a:pPr>
              <a:r>
                <a:rPr lang="en-GB" altLang="ru-RU" sz="900" b="1" u="sng" dirty="0"/>
                <a:t>Qualitative rating:</a:t>
              </a:r>
            </a:p>
            <a:p>
              <a:pPr eaLnBrk="1" hangingPunct="1">
                <a:spcAft>
                  <a:spcPts val="300"/>
                </a:spcAft>
                <a:buClrTx/>
                <a:buFontTx/>
                <a:buNone/>
              </a:pPr>
              <a:r>
                <a:rPr lang="en-GB" altLang="ru-RU" sz="900" dirty="0"/>
                <a:t>	done</a:t>
              </a:r>
            </a:p>
            <a:p>
              <a:pPr eaLnBrk="1" hangingPunct="1">
                <a:spcAft>
                  <a:spcPts val="300"/>
                </a:spcAft>
                <a:buClrTx/>
                <a:buFontTx/>
                <a:buNone/>
              </a:pPr>
              <a:r>
                <a:rPr lang="en-GB" altLang="ru-RU" sz="900" dirty="0"/>
                <a:t>	as planned</a:t>
              </a:r>
            </a:p>
            <a:p>
              <a:pPr eaLnBrk="1" hangingPunct="1">
                <a:spcAft>
                  <a:spcPts val="300"/>
                </a:spcAft>
                <a:buClrTx/>
                <a:buFontTx/>
                <a:buNone/>
              </a:pPr>
              <a:r>
                <a:rPr lang="en-GB" altLang="ru-RU" sz="900" dirty="0"/>
                <a:t>	critical, but reachable</a:t>
              </a:r>
            </a:p>
            <a:p>
              <a:pPr eaLnBrk="1" hangingPunct="1">
                <a:spcAft>
                  <a:spcPts val="300"/>
                </a:spcAft>
                <a:buClrTx/>
                <a:buFontTx/>
                <a:buNone/>
              </a:pPr>
              <a:r>
                <a:rPr lang="en-GB" altLang="ru-RU" sz="900" dirty="0"/>
                <a:t>	very critical, unreachable</a:t>
              </a:r>
            </a:p>
            <a:p>
              <a:pPr eaLnBrk="1" hangingPunct="1">
                <a:spcAft>
                  <a:spcPts val="300"/>
                </a:spcAft>
                <a:buClrTx/>
                <a:buFontTx/>
                <a:buNone/>
              </a:pPr>
              <a:r>
                <a:rPr lang="en-GB" altLang="ru-RU" sz="900" dirty="0"/>
                <a:t>	not applicable</a:t>
              </a:r>
            </a:p>
          </p:txBody>
        </p:sp>
        <p:sp>
          <p:nvSpPr>
            <p:cNvPr id="36" name="Rectangle 477"/>
            <p:cNvSpPr>
              <a:spLocks noChangeArrowheads="1"/>
            </p:cNvSpPr>
            <p:nvPr/>
          </p:nvSpPr>
          <p:spPr bwMode="auto">
            <a:xfrm>
              <a:off x="2617" y="940"/>
              <a:ext cx="97" cy="98"/>
            </a:xfrm>
            <a:prstGeom prst="rect">
              <a:avLst/>
            </a:prstGeom>
            <a:solidFill>
              <a:srgbClr val="00B05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" name="Rectangle 478"/>
            <p:cNvSpPr>
              <a:spLocks noChangeArrowheads="1"/>
            </p:cNvSpPr>
            <p:nvPr/>
          </p:nvSpPr>
          <p:spPr bwMode="auto">
            <a:xfrm>
              <a:off x="2617" y="1053"/>
              <a:ext cx="97" cy="98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" name="Rectangle 479"/>
            <p:cNvSpPr>
              <a:spLocks noChangeArrowheads="1"/>
            </p:cNvSpPr>
            <p:nvPr/>
          </p:nvSpPr>
          <p:spPr bwMode="auto">
            <a:xfrm>
              <a:off x="2617" y="1167"/>
              <a:ext cx="97" cy="97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" name="Rectangle 480"/>
            <p:cNvSpPr>
              <a:spLocks noChangeArrowheads="1"/>
            </p:cNvSpPr>
            <p:nvPr/>
          </p:nvSpPr>
          <p:spPr bwMode="auto">
            <a:xfrm>
              <a:off x="2617" y="827"/>
              <a:ext cx="97" cy="98"/>
            </a:xfrm>
            <a:prstGeom prst="rect">
              <a:avLst/>
            </a:prstGeom>
            <a:solidFill>
              <a:srgbClr val="00B05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Micro Hei" charset="0"/>
                  <a:cs typeface="WenQuanYi Micro Hei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GB" altLang="ru-RU" sz="900">
                  <a:latin typeface="Verdana" panose="020B0604030504040204" pitchFamily="34" charset="0"/>
                </a:rPr>
                <a:t>X</a:t>
              </a:r>
            </a:p>
          </p:txBody>
        </p:sp>
        <p:sp>
          <p:nvSpPr>
            <p:cNvPr id="40" name="Rectangle 481"/>
            <p:cNvSpPr>
              <a:spLocks noChangeArrowheads="1"/>
            </p:cNvSpPr>
            <p:nvPr/>
          </p:nvSpPr>
          <p:spPr bwMode="auto">
            <a:xfrm>
              <a:off x="2617" y="1280"/>
              <a:ext cx="97" cy="97"/>
            </a:xfrm>
            <a:prstGeom prst="rect">
              <a:avLst/>
            </a:prstGeom>
            <a:solidFill>
              <a:srgbClr val="00B0F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986374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Beam Position Monitor (Mech.)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9" name="Content Placeholder 2"/>
          <p:cNvSpPr>
            <a:spLocks noGrp="1"/>
          </p:cNvSpPr>
          <p:nvPr/>
        </p:nvSpPr>
        <p:spPr>
          <a:xfrm>
            <a:off x="4217475" y="769799"/>
            <a:ext cx="833718" cy="3380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Type2</a:t>
            </a: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1607622" y="754318"/>
            <a:ext cx="833718" cy="3380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Type1</a:t>
            </a:r>
          </a:p>
        </p:txBody>
      </p:sp>
      <p:sp>
        <p:nvSpPr>
          <p:cNvPr id="10" name="Content Placeholder 2"/>
          <p:cNvSpPr>
            <a:spLocks noGrp="1"/>
          </p:cNvSpPr>
          <p:nvPr/>
        </p:nvSpPr>
        <p:spPr>
          <a:xfrm>
            <a:off x="6782213" y="769799"/>
            <a:ext cx="833718" cy="3380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Type3</a:t>
            </a: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250826" y="5683964"/>
            <a:ext cx="8607424" cy="96579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BPM Type1 – 400 x 200 mm aperture – 3D model and drawings is ready (already @ Experimental Workshop)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BPM Type2 – 200 x 200 mm aperture – 3D </a:t>
            </a:r>
            <a:r>
              <a:rPr lang="en-US" sz="1800" dirty="0">
                <a:solidFill>
                  <a:schemeClr val="tx2"/>
                </a:solidFill>
              </a:rPr>
              <a:t>model and drawings is ready (already @ Experimental Workshop)</a:t>
            </a:r>
            <a:endParaRPr lang="en-US" sz="18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BPM Type3 </a:t>
            </a:r>
            <a:r>
              <a:rPr lang="en-US" sz="1800" dirty="0">
                <a:solidFill>
                  <a:schemeClr val="tx2"/>
                </a:solidFill>
              </a:rPr>
              <a:t>– </a:t>
            </a:r>
            <a:r>
              <a:rPr lang="en-US" sz="1800" dirty="0" smtClean="0">
                <a:solidFill>
                  <a:schemeClr val="tx2"/>
                </a:solidFill>
              </a:rPr>
              <a:t>200 </a:t>
            </a:r>
            <a:r>
              <a:rPr lang="en-US" sz="1800" dirty="0">
                <a:solidFill>
                  <a:schemeClr val="tx2"/>
                </a:solidFill>
              </a:rPr>
              <a:t>x 200 mm aperture – </a:t>
            </a:r>
            <a:r>
              <a:rPr lang="en-US" sz="1800" dirty="0" smtClean="0">
                <a:solidFill>
                  <a:schemeClr val="tx2"/>
                </a:solidFill>
              </a:rPr>
              <a:t>3D model and drawings is ready (half of BPM Type2)</a:t>
            </a: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tx2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/>
          <a:stretch>
            <a:fillRect/>
          </a:stretch>
        </p:blipFill>
        <p:spPr>
          <a:xfrm>
            <a:off x="644470" y="1204588"/>
            <a:ext cx="2722310" cy="416869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4"/>
          <a:stretch>
            <a:fillRect/>
          </a:stretch>
        </p:blipFill>
        <p:spPr>
          <a:xfrm>
            <a:off x="3366780" y="1317719"/>
            <a:ext cx="2477835" cy="3942428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5"/>
          <a:stretch>
            <a:fillRect/>
          </a:stretch>
        </p:blipFill>
        <p:spPr>
          <a:xfrm>
            <a:off x="6114963" y="1637414"/>
            <a:ext cx="2164051" cy="365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3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Beam Position Monitor (Detector)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1438495" y="794261"/>
            <a:ext cx="2281858" cy="3380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Electrodes Assembly</a:t>
            </a: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555013" y="5755684"/>
            <a:ext cx="7701942" cy="841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Super elliptical electrodes shape for Type1 detector and round for Type2 and Type3 detector (not show here, but satisfied). Design for detectors are almost the same.</a:t>
            </a: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tx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71" y="1132354"/>
            <a:ext cx="3222717" cy="20321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76" y="900635"/>
            <a:ext cx="3882838" cy="3427078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/>
        </p:nvSpPr>
        <p:spPr>
          <a:xfrm>
            <a:off x="5975097" y="754318"/>
            <a:ext cx="2281858" cy="3380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BPM Type1 detector</a:t>
            </a:r>
          </a:p>
        </p:txBody>
      </p:sp>
      <p:pic>
        <p:nvPicPr>
          <p:cNvPr id="16" name="Рисунок 15" descr="C:\Users\rogovsky\YandexDisk\Documents\FAIR_CR_2015\Documents\TDR_Annex_BINP\pictures\from_Shwartz\pbar\pbar_beam_at_BPM_wide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1" y="3269809"/>
            <a:ext cx="2520000" cy="1771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rogovsky\YandexDisk\Documents\FAIR_CR_2015\Documents\TDR_Annex_BINP\pictures\from_Shwartz\rib\ribs_beam_at_BPM_wide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68" y="3269809"/>
            <a:ext cx="2520000" cy="167212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155758" y="5071809"/>
            <a:ext cx="52804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Maximum beam size at different points along the CR arcs: </a:t>
            </a:r>
            <a:r>
              <a:rPr lang="en-US" sz="1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pbar</a:t>
            </a:r>
            <a:r>
              <a:rPr lang="en-US" sz="1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left, ions – right.</a:t>
            </a:r>
            <a:endParaRPr lang="ru-RU" sz="12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224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/>
              <a:t>Beam Position Monitor (</a:t>
            </a:r>
            <a:r>
              <a:rPr lang="en-US" altLang="ru-RU" dirty="0" err="1" smtClean="0"/>
              <a:t>Req.Param</a:t>
            </a:r>
            <a:r>
              <a:rPr lang="en-US" altLang="ru-RU" dirty="0" smtClean="0"/>
              <a:t>.)</a:t>
            </a:r>
            <a:endParaRPr lang="ru-RU" altLang="ru-RU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25412" y="884971"/>
          <a:ext cx="4966541" cy="401574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008188"/>
                <a:gridCol w="838633"/>
                <a:gridCol w="1059860"/>
                <a:gridCol w="73742"/>
                <a:gridCol w="986118"/>
              </a:tblGrid>
              <a:tr h="1752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Parameter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Value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260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Physical requirements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Type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“Type 1”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“Type 2”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“Type 3”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of elements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Overall length, flange to flange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630 mm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625 mm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340 mm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Horizontal aperture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400 mm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160 mm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160 mm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Vertical aperture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200 </a:t>
                      </a:r>
                      <a:r>
                        <a:rPr lang="en-US" sz="1100" dirty="0">
                          <a:effectLst/>
                        </a:rPr>
                        <a:t>mm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160 mm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160 mm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Absolute accuracy (single)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 mm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Absolute accuracy*</a:t>
                      </a:r>
                      <a:r>
                        <a:rPr lang="en-US" sz="1100" baseline="30000">
                          <a:effectLst/>
                        </a:rPr>
                        <a:t>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558290" algn="ctr"/>
                          <a:tab pos="2049780" algn="l"/>
                        </a:tabLst>
                      </a:pPr>
                      <a:r>
                        <a:rPr lang="en-US" sz="1100" dirty="0">
                          <a:effectLst/>
                        </a:rPr>
                        <a:t>1 mm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Absolute accuracy (K-mod)**</a:t>
                      </a:r>
                      <a:r>
                        <a:rPr lang="en-US" sz="1100" baseline="30000">
                          <a:effectLst/>
                        </a:rPr>
                        <a:t>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0.4 – 0.5 mm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Resolution *</a:t>
                      </a:r>
                      <a:r>
                        <a:rPr lang="en-US" sz="1100" baseline="30000">
                          <a:effectLst/>
                        </a:rPr>
                        <a:t>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 mm @ 0.1 kHz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260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Detector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of Pick-up Electrodes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Pick-up material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Stainless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steel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Stainless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steel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Stainless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steel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Pick-up length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≥ 250 mm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≥ 250 mm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≥ 250 mm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Pick-up bandwidth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 – 100 MHz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Pick-up capacity (typical)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140-160 pF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+mn-lt"/>
                        </a:rPr>
                        <a:t>100-120 pF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28575" marR="28575" marT="0" marB="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100-120 pF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</a:tr>
              <a:tr h="175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Pick-up cross-talk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≤ 40 – 50 dB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Output connector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N-type (suitable for UHV)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Content Placeholder 2"/>
          <p:cNvSpPr>
            <a:spLocks noGrp="1"/>
          </p:cNvSpPr>
          <p:nvPr/>
        </p:nvSpPr>
        <p:spPr>
          <a:xfrm>
            <a:off x="1528632" y="5423839"/>
            <a:ext cx="5693387" cy="322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chemeClr val="tx2"/>
                </a:solidFill>
              </a:rPr>
              <a:t>Details available in EDMS:  </a:t>
            </a:r>
            <a:r>
              <a:rPr lang="en-US" sz="1400" dirty="0" smtClean="0">
                <a:solidFill>
                  <a:srgbClr val="0645AD"/>
                </a:solidFill>
                <a:hlinkClick r:id="rId3"/>
              </a:rPr>
              <a:t>https://edms.cern.ch/document/1562811/2.3.1</a:t>
            </a:r>
            <a:endParaRPr lang="en-US" sz="1800" dirty="0" smtClean="0">
              <a:solidFill>
                <a:schemeClr val="tx2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5451979" y="884971"/>
          <a:ext cx="3406271" cy="3855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5353"/>
                <a:gridCol w="1290918"/>
              </a:tblGrid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Parameter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Value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Input resistance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 – 1 MΩ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Input capacity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≤ 4</a:t>
                      </a:r>
                      <a:r>
                        <a:rPr lang="ru-RU" sz="1100">
                          <a:effectLst/>
                        </a:rPr>
                        <a:t>0</a:t>
                      </a:r>
                      <a:r>
                        <a:rPr lang="en-US" sz="1100">
                          <a:effectLst/>
                        </a:rPr>
                        <a:t>pF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Input signal range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 μV – 1 V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Bandwidth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</a:t>
                      </a:r>
                      <a:r>
                        <a:rPr lang="ru-RU" sz="1100">
                          <a:effectLst/>
                        </a:rPr>
                        <a:t>1</a:t>
                      </a:r>
                      <a:r>
                        <a:rPr lang="en-US" sz="1100">
                          <a:effectLst/>
                        </a:rPr>
                        <a:t> – 3</a:t>
                      </a:r>
                      <a:r>
                        <a:rPr lang="ru-RU" sz="1100">
                          <a:effectLst/>
                        </a:rPr>
                        <a:t>0 </a:t>
                      </a:r>
                      <a:r>
                        <a:rPr lang="en-US" sz="1100">
                          <a:effectLst/>
                        </a:rPr>
                        <a:t>MHz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Gain range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 – 60 dB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Gain step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 dB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Gain switching time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≤ 1 ms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Input voltage noise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≤ 3 nV</a:t>
                      </a:r>
                      <a:r>
                        <a:rPr lang="ru-RU" sz="1100">
                          <a:effectLst/>
                        </a:rPr>
                        <a:t>/ </a:t>
                      </a:r>
                      <a:r>
                        <a:rPr lang="en-US" sz="1100">
                          <a:effectLst/>
                        </a:rPr>
                        <a:t>Hz</a:t>
                      </a:r>
                      <a:r>
                        <a:rPr lang="ru-RU" sz="1100" baseline="30000">
                          <a:effectLst/>
                        </a:rPr>
                        <a:t>0.5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Input current noise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≤ 2 fA</a:t>
                      </a:r>
                      <a:r>
                        <a:rPr lang="ru-RU" sz="1100">
                          <a:effectLst/>
                        </a:rPr>
                        <a:t>/ </a:t>
                      </a:r>
                      <a:r>
                        <a:rPr lang="en-US" sz="1100">
                          <a:effectLst/>
                        </a:rPr>
                        <a:t>Hz</a:t>
                      </a:r>
                      <a:r>
                        <a:rPr lang="ru-RU" sz="1100" baseline="30000">
                          <a:effectLst/>
                        </a:rPr>
                        <a:t>0.5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Output impedance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 Ω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 dB compression point (P1dB)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≥ 15 </a:t>
                      </a:r>
                      <a:r>
                        <a:rPr lang="en-US" sz="1100" dirty="0" err="1">
                          <a:effectLst/>
                        </a:rPr>
                        <a:t>dBm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Inequality of calibration signals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≤ 1%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05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Instability of ΔU / ΣU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≤ 0.5×10</a:t>
                      </a:r>
                      <a:r>
                        <a:rPr lang="en-US" sz="1100" baseline="30000">
                          <a:effectLst/>
                        </a:rPr>
                        <a:t>-3</a:t>
                      </a:r>
                      <a:r>
                        <a:rPr lang="en-US" sz="1100">
                          <a:effectLst/>
                        </a:rPr>
                        <a:t> @ 10 – 40°C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Calibration signal type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sine-wave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Calibration signal frequency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 – 2 MHz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Calibration signal amplitude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~ 0.5 – 1 V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Calibration signal attenuation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≥ 70 dB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Control interface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RS-485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Power voltage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 – 12 V DC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5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Input / Output connectors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SMA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4" name="Content Placeholder 2"/>
          <p:cNvSpPr>
            <a:spLocks noGrp="1"/>
          </p:cNvSpPr>
          <p:nvPr/>
        </p:nvSpPr>
        <p:spPr>
          <a:xfrm>
            <a:off x="2227879" y="4911286"/>
            <a:ext cx="1277321" cy="322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chemeClr val="tx2"/>
                </a:solidFill>
              </a:rPr>
              <a:t>Detector itself</a:t>
            </a:r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25" name="Content Placeholder 2"/>
          <p:cNvSpPr>
            <a:spLocks noGrp="1"/>
          </p:cNvSpPr>
          <p:nvPr/>
        </p:nvSpPr>
        <p:spPr>
          <a:xfrm>
            <a:off x="6535299" y="4911286"/>
            <a:ext cx="1822889" cy="322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chemeClr val="tx2"/>
                </a:solidFill>
              </a:rPr>
              <a:t>Analog Electronics</a:t>
            </a:r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1031" y="4006395"/>
            <a:ext cx="2961495" cy="1979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513163" y="1042723"/>
            <a:ext cx="1354514" cy="2016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513163" y="4381383"/>
            <a:ext cx="1354514" cy="3593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513163" y="2269814"/>
            <a:ext cx="1354514" cy="1796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135171" y="1594701"/>
            <a:ext cx="2961495" cy="5544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122599" y="3329231"/>
            <a:ext cx="2961495" cy="506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132026" y="4356761"/>
            <a:ext cx="2961495" cy="1979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8286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11574</TotalTime>
  <Words>2589</Words>
  <Application>Microsoft Office PowerPoint</Application>
  <PresentationFormat>Экран (4:3)</PresentationFormat>
  <Paragraphs>644</Paragraphs>
  <Slides>33</Slides>
  <Notes>32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7" baseType="lpstr">
      <vt:lpstr>Arial</vt:lpstr>
      <vt:lpstr>Arial Narrow</vt:lpstr>
      <vt:lpstr>Calibri</vt:lpstr>
      <vt:lpstr>Courier New</vt:lpstr>
      <vt:lpstr>DejaVu Sans</vt:lpstr>
      <vt:lpstr>Symbol</vt:lpstr>
      <vt:lpstr>Times New Roman</vt:lpstr>
      <vt:lpstr>Verdana</vt:lpstr>
      <vt:lpstr>WenQuanYi Micro Hei</vt:lpstr>
      <vt:lpstr>Wingdings</vt:lpstr>
      <vt:lpstr>Office Theme</vt:lpstr>
      <vt:lpstr>Office Theme</vt:lpstr>
      <vt:lpstr>1_Тема Office</vt:lpstr>
      <vt:lpstr>Equation.3</vt:lpstr>
      <vt:lpstr>Презентация PowerPoint</vt:lpstr>
      <vt:lpstr>CR Beam Diagnostics</vt:lpstr>
      <vt:lpstr>WP 2.5.6, 2.9.6: Yu.Rogovsky, O.Chorniy</vt:lpstr>
      <vt:lpstr>WP 2.5.6, 2.9.6: Yu.Rogovsky, O.Chorniy</vt:lpstr>
      <vt:lpstr>Status WP report (October 2019)</vt:lpstr>
      <vt:lpstr>Status WP report (October 2019)</vt:lpstr>
      <vt:lpstr>Beam Position Monitor (Mech.)</vt:lpstr>
      <vt:lpstr>Beam Position Monitor (Detector)</vt:lpstr>
      <vt:lpstr>Beam Position Monitor (Req.Param.)</vt:lpstr>
      <vt:lpstr>Beam Position Monitor (Electronic)</vt:lpstr>
      <vt:lpstr>Few BD components production</vt:lpstr>
      <vt:lpstr>Residual Gas Monitor: Principle</vt:lpstr>
      <vt:lpstr>Residual Gas Monitor: Principle</vt:lpstr>
      <vt:lpstr>Residual Gas Monitor: Calculations</vt:lpstr>
      <vt:lpstr>Residual Gas Monitor: Design</vt:lpstr>
      <vt:lpstr>Residual Gas Monitor: Components</vt:lpstr>
      <vt:lpstr>Residual Gas Monitor: Milestones</vt:lpstr>
      <vt:lpstr>Beam Stopper: 3D view, Typ-1,2</vt:lpstr>
      <vt:lpstr>Beam Stopper: Milestones</vt:lpstr>
      <vt:lpstr>Beam Scraper: 3D view, Type-1,2</vt:lpstr>
      <vt:lpstr>Beam Scraper: Locations</vt:lpstr>
      <vt:lpstr>Beam Scraper: Milestones</vt:lpstr>
      <vt:lpstr>Scintillating Screen: Milestones</vt:lpstr>
      <vt:lpstr>Scintillating Screen: Detector</vt:lpstr>
      <vt:lpstr>Scintillating Screen: Milestones</vt:lpstr>
      <vt:lpstr>DCCT and FCT (commercial)</vt:lpstr>
      <vt:lpstr>BTF, Schtotky, CCC, BLM</vt:lpstr>
      <vt:lpstr>TCR1 line diagnostics</vt:lpstr>
      <vt:lpstr>CR Diagnostics Milestones</vt:lpstr>
      <vt:lpstr>Conclusion / Progress 2019</vt:lpstr>
      <vt:lpstr>Thanks</vt:lpstr>
      <vt:lpstr>3st FAIR Workshop: TODO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Nonlinear Dynamics and Beam-Beam Effects in Circular Colliders</dc:title>
  <dc:subject/>
  <dc:creator>keilike</dc:creator>
  <dc:description/>
  <cp:lastModifiedBy>rogovsky</cp:lastModifiedBy>
  <cp:revision>1073</cp:revision>
  <dcterms:created xsi:type="dcterms:W3CDTF">2013-09-29T15:29:46Z</dcterms:created>
  <dcterms:modified xsi:type="dcterms:W3CDTF">2019-11-28T10:02:06Z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6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8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52</vt:i4>
  </property>
</Properties>
</file>