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06" r:id="rId3"/>
    <p:sldId id="275" r:id="rId4"/>
    <p:sldId id="307" r:id="rId5"/>
    <p:sldId id="308" r:id="rId6"/>
    <p:sldId id="309" r:id="rId7"/>
    <p:sldId id="284" r:id="rId8"/>
    <p:sldId id="310" r:id="rId9"/>
    <p:sldId id="311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3" autoAdjust="0"/>
    <p:restoredTop sz="94660"/>
  </p:normalViewPr>
  <p:slideViewPr>
    <p:cSldViewPr>
      <p:cViewPr varScale="1">
        <p:scale>
          <a:sx n="124" d="100"/>
          <a:sy n="124" d="100"/>
        </p:scale>
        <p:origin x="46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35517-BA4F-4CC4-9AE9-50B935F7814B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A40EE-29C7-475D-9F2C-6BB188936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18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A40EE-29C7-475D-9F2C-6BB1889369A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A40EE-29C7-475D-9F2C-6BB1889369A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A40EE-29C7-475D-9F2C-6BB1889369A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A40EE-29C7-475D-9F2C-6BB1889369A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153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A40EE-29C7-475D-9F2C-6BB1889369A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265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A40EE-29C7-475D-9F2C-6BB1889369A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8AD6-8AF2-4960-AAF2-6D37658CF8E4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dirty="0" err="1" smtClean="0">
                <a:latin typeface="Berlin Sans FB" panose="020E0602020502020306" pitchFamily="34" charset="0"/>
              </a:rPr>
              <a:t>Alexandr</a:t>
            </a:r>
            <a:r>
              <a:rPr lang="en-US" dirty="0" smtClean="0"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</a:rPr>
              <a:t>Starostenko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B7FC-0E01-406C-9C27-C1B0AFCB23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321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8AD6-8AF2-4960-AAF2-6D37658CF8E4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B7FC-0E01-406C-9C27-C1B0AFCB23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586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8AD6-8AF2-4960-AAF2-6D37658CF8E4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B7FC-0E01-406C-9C27-C1B0AFCB23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51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8AD6-8AF2-4960-AAF2-6D37658CF8E4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B7FC-0E01-406C-9C27-C1B0AFCB23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835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8AD6-8AF2-4960-AAF2-6D37658CF8E4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B7FC-0E01-406C-9C27-C1B0AFCB23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486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8AD6-8AF2-4960-AAF2-6D37658CF8E4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B7FC-0E01-406C-9C27-C1B0AFCB23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683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8AD6-8AF2-4960-AAF2-6D37658CF8E4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B7FC-0E01-406C-9C27-C1B0AFCB23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686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8AD6-8AF2-4960-AAF2-6D37658CF8E4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B7FC-0E01-406C-9C27-C1B0AFCB23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065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8AD6-8AF2-4960-AAF2-6D37658CF8E4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B7FC-0E01-406C-9C27-C1B0AFCB23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38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8AD6-8AF2-4960-AAF2-6D37658CF8E4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B7FC-0E01-406C-9C27-C1B0AFCB23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941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8AD6-8AF2-4960-AAF2-6D37658CF8E4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B7FC-0E01-406C-9C27-C1B0AFCB23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949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C8AD6-8AF2-4960-AAF2-6D37658CF8E4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EB7FC-0E01-406C-9C27-C1B0AFCB23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548680"/>
            <a:ext cx="820891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dirty="0" smtClean="0">
                <a:latin typeface="Brush Script MT" panose="03060802040406070304" pitchFamily="66" charset="0"/>
              </a:rPr>
              <a:t>CR</a:t>
            </a:r>
          </a:p>
          <a:p>
            <a:pPr algn="ctr"/>
            <a:r>
              <a:rPr lang="en-US" sz="8000" dirty="0" smtClean="0">
                <a:latin typeface="Brush Script MT" panose="03060802040406070304" pitchFamily="66" charset="0"/>
              </a:rPr>
              <a:t>Main Magnetic </a:t>
            </a:r>
            <a:r>
              <a:rPr lang="en-US" sz="8000" dirty="0" smtClean="0">
                <a:latin typeface="Brush Script MT" panose="03060802040406070304" pitchFamily="66" charset="0"/>
              </a:rPr>
              <a:t>Elements</a:t>
            </a:r>
          </a:p>
          <a:p>
            <a:pPr algn="ctr"/>
            <a:r>
              <a:rPr lang="en-US" sz="8000" dirty="0" smtClean="0">
                <a:latin typeface="Brush Script MT" panose="03060802040406070304" pitchFamily="66" charset="0"/>
              </a:rPr>
              <a:t>STATUS</a:t>
            </a:r>
            <a:endParaRPr lang="ru-RU" sz="8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449737" y="5795972"/>
            <a:ext cx="2244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Berlin Sans FB" panose="020E0602020502020306" pitchFamily="34" charset="0"/>
              </a:rPr>
              <a:t>Alexandr Starostenko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224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5529" y="2636912"/>
            <a:ext cx="424470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Thanks!</a:t>
            </a: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201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06450" y="9525"/>
            <a:ext cx="7019925" cy="836613"/>
          </a:xfrm>
        </p:spPr>
        <p:txBody>
          <a:bodyPr/>
          <a:lstStyle/>
          <a:p>
            <a:pPr eaLnBrk="1" hangingPunct="1"/>
            <a:r>
              <a:rPr lang="en-GB" altLang="ru-RU" dirty="0" smtClean="0"/>
              <a:t>Common Status report</a:t>
            </a:r>
            <a:endParaRPr lang="en-GB" altLang="ru-RU" dirty="0" smtClean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693480"/>
              </p:ext>
            </p:extLst>
          </p:nvPr>
        </p:nvGraphicFramePr>
        <p:xfrm>
          <a:off x="282575" y="908720"/>
          <a:ext cx="3106738" cy="863600"/>
        </p:xfrm>
        <a:graphic>
          <a:graphicData uri="http://schemas.openxmlformats.org/drawingml/2006/table">
            <a:tbl>
              <a:tblPr/>
              <a:tblGrid>
                <a:gridCol w="1062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PSP</a:t>
                      </a:r>
                    </a:p>
                  </a:txBody>
                  <a:tcPr marL="72000" marR="72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2.5.2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WP</a:t>
                      </a:r>
                    </a:p>
                  </a:txBody>
                  <a:tcPr marL="72000" marR="72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CR Magnets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WP-Leader</a:t>
                      </a:r>
                    </a:p>
                  </a:txBody>
                  <a:tcPr marL="72000" marR="72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Alexandr</a:t>
                      </a: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GB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Starostenko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Report period</a:t>
                      </a:r>
                    </a:p>
                  </a:txBody>
                  <a:tcPr marL="72000" marR="72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November 2019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373" name="Textfeld 14"/>
          <p:cNvSpPr txBox="1">
            <a:spLocks noChangeArrowheads="1"/>
          </p:cNvSpPr>
          <p:nvPr/>
        </p:nvSpPr>
        <p:spPr bwMode="auto">
          <a:xfrm>
            <a:off x="282575" y="2916238"/>
            <a:ext cx="1747838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36000" rIns="72000" bIns="3600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ru-RU" sz="1000" b="1">
                <a:latin typeface="Arial" panose="020B0604020202020204" pitchFamily="34" charset="0"/>
              </a:rPr>
              <a:t>WP subprojects (4</a:t>
            </a:r>
            <a:r>
              <a:rPr lang="en-GB" altLang="ru-RU" sz="1000" b="1" baseline="30000">
                <a:latin typeface="Arial" panose="020B0604020202020204" pitchFamily="34" charset="0"/>
              </a:rPr>
              <a:t>th</a:t>
            </a:r>
            <a:r>
              <a:rPr lang="en-GB" altLang="ru-RU" sz="1000" b="1">
                <a:latin typeface="Arial" panose="020B0604020202020204" pitchFamily="34" charset="0"/>
              </a:rPr>
              <a:t> level):</a:t>
            </a:r>
          </a:p>
        </p:txBody>
      </p:sp>
      <p:sp>
        <p:nvSpPr>
          <p:cNvPr id="14374" name="Textfeld 2"/>
          <p:cNvSpPr txBox="1">
            <a:spLocks noChangeArrowheads="1"/>
          </p:cNvSpPr>
          <p:nvPr/>
        </p:nvSpPr>
        <p:spPr bwMode="auto">
          <a:xfrm>
            <a:off x="611188" y="6072188"/>
            <a:ext cx="8302625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73050" algn="l"/>
                <a:tab pos="1612900" algn="l"/>
                <a:tab pos="1882775" algn="l"/>
                <a:tab pos="3587750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73050" algn="l"/>
                <a:tab pos="1612900" algn="l"/>
                <a:tab pos="1882775" algn="l"/>
                <a:tab pos="358775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73050" algn="l"/>
                <a:tab pos="1612900" algn="l"/>
                <a:tab pos="1882775" algn="l"/>
                <a:tab pos="3587750" algn="l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73050" algn="l"/>
                <a:tab pos="1612900" algn="l"/>
                <a:tab pos="1882775" algn="l"/>
                <a:tab pos="3587750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73050" algn="l"/>
                <a:tab pos="1612900" algn="l"/>
                <a:tab pos="1882775" algn="l"/>
                <a:tab pos="35877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3050" algn="l"/>
                <a:tab pos="1612900" algn="l"/>
                <a:tab pos="1882775" algn="l"/>
                <a:tab pos="35877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3050" algn="l"/>
                <a:tab pos="1612900" algn="l"/>
                <a:tab pos="1882775" algn="l"/>
                <a:tab pos="35877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3050" algn="l"/>
                <a:tab pos="1612900" algn="l"/>
                <a:tab pos="1882775" algn="l"/>
                <a:tab pos="35877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3050" algn="l"/>
                <a:tab pos="1612900" algn="l"/>
                <a:tab pos="1882775" algn="l"/>
                <a:tab pos="35877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ru-RU" sz="900" b="1" u="sng" dirty="0">
                <a:latin typeface="Arial" panose="020B0604020202020204" pitchFamily="34" charset="0"/>
              </a:rPr>
              <a:t>Legend:</a:t>
            </a:r>
            <a:r>
              <a:rPr lang="en-GB" altLang="ru-RU" sz="900" dirty="0">
                <a:latin typeface="Arial" panose="020B060402020202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ru-RU" sz="900" dirty="0">
                <a:latin typeface="Arial" panose="020B0604020202020204" pitchFamily="34" charset="0"/>
              </a:rPr>
              <a:t>S -  </a:t>
            </a:r>
            <a:r>
              <a:rPr lang="en-GB" altLang="ru-RU" sz="900" b="1" dirty="0">
                <a:latin typeface="Arial" panose="020B0604020202020204" pitchFamily="34" charset="0"/>
              </a:rPr>
              <a:t>S</a:t>
            </a:r>
            <a:r>
              <a:rPr lang="en-GB" altLang="ru-RU" sz="900" dirty="0">
                <a:latin typeface="Arial" panose="020B0604020202020204" pitchFamily="34" charset="0"/>
              </a:rPr>
              <a:t>pecification;   CDR Conceptual </a:t>
            </a:r>
            <a:r>
              <a:rPr lang="en-GB" altLang="ru-RU" sz="900" b="1" dirty="0">
                <a:latin typeface="Arial" panose="020B0604020202020204" pitchFamily="34" charset="0"/>
              </a:rPr>
              <a:t>D</a:t>
            </a:r>
            <a:r>
              <a:rPr lang="en-GB" altLang="ru-RU" sz="900" dirty="0">
                <a:latin typeface="Arial" panose="020B0604020202020204" pitchFamily="34" charset="0"/>
              </a:rPr>
              <a:t>e</a:t>
            </a:r>
            <a:r>
              <a:rPr lang="en-GB" altLang="ru-RU" sz="900" b="1" dirty="0">
                <a:latin typeface="Arial" panose="020B0604020202020204" pitchFamily="34" charset="0"/>
              </a:rPr>
              <a:t>s</a:t>
            </a:r>
            <a:r>
              <a:rPr lang="en-GB" altLang="ru-RU" sz="900" dirty="0">
                <a:latin typeface="Arial" panose="020B0604020202020204" pitchFamily="34" charset="0"/>
              </a:rPr>
              <a:t>ign Review;  FDR Final Design Review;  PR- </a:t>
            </a:r>
            <a:r>
              <a:rPr lang="en-GB" altLang="ru-RU" sz="900" b="1" dirty="0">
                <a:latin typeface="Arial" panose="020B0604020202020204" pitchFamily="34" charset="0"/>
              </a:rPr>
              <a:t>Pr</a:t>
            </a:r>
            <a:r>
              <a:rPr lang="en-GB" altLang="ru-RU" sz="900" dirty="0">
                <a:latin typeface="Arial" panose="020B0604020202020204" pitchFamily="34" charset="0"/>
              </a:rPr>
              <a:t>oduction </a:t>
            </a:r>
            <a:r>
              <a:rPr lang="en-GB" altLang="ru-RU" sz="900" dirty="0" err="1">
                <a:latin typeface="Arial" panose="020B0604020202020204" pitchFamily="34" charset="0"/>
              </a:rPr>
              <a:t>FoS</a:t>
            </a:r>
            <a:r>
              <a:rPr lang="en-GB" altLang="ru-RU" sz="900" dirty="0">
                <a:latin typeface="Arial" panose="020B0604020202020204" pitchFamily="34" charset="0"/>
              </a:rPr>
              <a:t>;  FAT </a:t>
            </a:r>
            <a:r>
              <a:rPr lang="en-GB" altLang="ru-RU" sz="900" dirty="0" err="1">
                <a:latin typeface="Arial" panose="020B0604020202020204" pitchFamily="34" charset="0"/>
              </a:rPr>
              <a:t>FoS</a:t>
            </a:r>
            <a:r>
              <a:rPr lang="en-GB" altLang="ru-RU" sz="900" dirty="0">
                <a:latin typeface="Arial" panose="020B0604020202020204" pitchFamily="34" charset="0"/>
              </a:rPr>
              <a:t> Factory acceptance test) </a:t>
            </a:r>
            <a:r>
              <a:rPr lang="en-GB" altLang="ru-RU" sz="900" dirty="0" err="1">
                <a:latin typeface="Arial" panose="020B0604020202020204" pitchFamily="34" charset="0"/>
              </a:rPr>
              <a:t>FoS</a:t>
            </a:r>
            <a:r>
              <a:rPr lang="en-GB" altLang="ru-RU" sz="900" dirty="0">
                <a:latin typeface="Arial" panose="020B0604020202020204" pitchFamily="34" charset="0"/>
              </a:rPr>
              <a:t>;  SAT </a:t>
            </a:r>
            <a:r>
              <a:rPr lang="en-GB" altLang="ru-RU" sz="900" dirty="0" err="1">
                <a:latin typeface="Arial" panose="020B0604020202020204" pitchFamily="34" charset="0"/>
              </a:rPr>
              <a:t>FoS</a:t>
            </a:r>
            <a:r>
              <a:rPr lang="en-GB" altLang="ru-RU" sz="900" dirty="0">
                <a:latin typeface="Arial" panose="020B0604020202020204" pitchFamily="34" charset="0"/>
              </a:rPr>
              <a:t> - Site Acceptance Test of </a:t>
            </a:r>
            <a:r>
              <a:rPr lang="en-GB" altLang="ru-RU" sz="900" dirty="0" err="1">
                <a:latin typeface="Arial" panose="020B0604020202020204" pitchFamily="34" charset="0"/>
              </a:rPr>
              <a:t>FoS</a:t>
            </a:r>
            <a:r>
              <a:rPr lang="en-GB" altLang="ru-RU" sz="900" dirty="0">
                <a:latin typeface="Arial" panose="020B0604020202020204" pitchFamily="34" charset="0"/>
              </a:rPr>
              <a:t>; SP – Series Production; FAT SP – Factory acceptance test of Series Production; DL –</a:t>
            </a:r>
            <a:r>
              <a:rPr lang="en-GB" altLang="ru-RU" sz="900" b="1" dirty="0">
                <a:latin typeface="Arial" panose="020B0604020202020204" pitchFamily="34" charset="0"/>
              </a:rPr>
              <a:t>D</a:t>
            </a:r>
            <a:r>
              <a:rPr lang="en-GB" altLang="ru-RU" sz="900" dirty="0">
                <a:latin typeface="Arial" panose="020B0604020202020204" pitchFamily="34" charset="0"/>
              </a:rPr>
              <a:t>e</a:t>
            </a:r>
            <a:r>
              <a:rPr lang="en-GB" altLang="ru-RU" sz="900" b="1" dirty="0">
                <a:latin typeface="Arial" panose="020B0604020202020204" pitchFamily="34" charset="0"/>
              </a:rPr>
              <a:t>l</a:t>
            </a:r>
            <a:r>
              <a:rPr lang="en-GB" altLang="ru-RU" sz="900" dirty="0">
                <a:latin typeface="Arial" panose="020B0604020202020204" pitchFamily="34" charset="0"/>
              </a:rPr>
              <a:t>ivery; SAT SP – Site Acceptance Test of Series Production;  IN – </a:t>
            </a:r>
            <a:r>
              <a:rPr lang="en-GB" altLang="ru-RU" sz="900" b="1" dirty="0">
                <a:latin typeface="Arial" panose="020B0604020202020204" pitchFamily="34" charset="0"/>
              </a:rPr>
              <a:t>In</a:t>
            </a:r>
            <a:r>
              <a:rPr lang="en-GB" altLang="ru-RU" sz="900" dirty="0">
                <a:latin typeface="Arial" panose="020B0604020202020204" pitchFamily="34" charset="0"/>
              </a:rPr>
              <a:t>stallation;  CO – commissioning without beam</a:t>
            </a:r>
          </a:p>
        </p:txBody>
      </p:sp>
      <p:graphicFrame>
        <p:nvGraphicFramePr>
          <p:cNvPr id="14810" name="Group 4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164235"/>
              </p:ext>
            </p:extLst>
          </p:nvPr>
        </p:nvGraphicFramePr>
        <p:xfrm>
          <a:off x="323850" y="1891391"/>
          <a:ext cx="8569324" cy="4000277"/>
        </p:xfrm>
        <a:graphic>
          <a:graphicData uri="http://schemas.openxmlformats.org/drawingml/2006/table">
            <a:tbl>
              <a:tblPr/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5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2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0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98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2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25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26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23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80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251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5800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5025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16061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4395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PSP`</a:t>
                      </a:r>
                    </a:p>
                  </a:txBody>
                  <a:tcPr marL="72000" marR="72000" marT="35971" marB="359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Subproject</a:t>
                      </a:r>
                    </a:p>
                  </a:txBody>
                  <a:tcPr marL="72000" marR="72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Responsibility</a:t>
                      </a:r>
                    </a:p>
                  </a:txBody>
                  <a:tcPr marL="72000" marR="72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S</a:t>
                      </a:r>
                    </a:p>
                  </a:txBody>
                  <a:tcPr marL="36000" marR="36000" marT="35971" marB="359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CDR</a:t>
                      </a:r>
                    </a:p>
                  </a:txBody>
                  <a:tcPr marL="36000" marR="36000" marT="35971" marB="359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FDR</a:t>
                      </a:r>
                    </a:p>
                  </a:txBody>
                  <a:tcPr marL="36000" marR="36000" marT="35971" marB="359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PR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FoS</a:t>
                      </a:r>
                      <a:endParaRPr kumimoji="0" lang="en-GB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FAT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FoS</a:t>
                      </a:r>
                      <a:endParaRPr kumimoji="0" lang="en-GB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SAT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FoS</a:t>
                      </a:r>
                      <a:endParaRPr kumimoji="0" lang="en-GB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SP</a:t>
                      </a:r>
                    </a:p>
                  </a:txBody>
                  <a:tcPr marL="36000" marR="36000" marT="35971" marB="359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FAT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SP</a:t>
                      </a:r>
                    </a:p>
                  </a:txBody>
                  <a:tcPr marL="36000" marR="36000" marT="35971" marB="359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DL</a:t>
                      </a:r>
                    </a:p>
                  </a:txBody>
                  <a:tcPr marL="36000" marR="36000" marT="35971" marB="359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SAT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SP</a:t>
                      </a:r>
                    </a:p>
                  </a:txBody>
                  <a:tcPr marL="36000" marR="36000" marT="35971" marB="359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IN</a:t>
                      </a:r>
                    </a:p>
                  </a:txBody>
                  <a:tcPr marL="36000" marR="36000" marT="35971" marB="359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CO</a:t>
                      </a:r>
                    </a:p>
                  </a:txBody>
                  <a:tcPr marL="36000" marR="36000" marT="35971" marB="359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Activities in reporting period / Risks</a:t>
                      </a:r>
                    </a:p>
                  </a:txBody>
                  <a:tcPr marL="72000" marR="72000" marT="35971" marB="359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391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2.5.2.1</a:t>
                      </a:r>
                    </a:p>
                  </a:txBody>
                  <a:tcPr marL="72000" marR="72000" marT="35971" marB="359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2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Dipole Magnets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A.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Starostenko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GB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Production line is in preparation. Tooling 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is in 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work.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First batch of outer yoke iron was received. 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First two coils 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was manufactured.</a:t>
                      </a:r>
                    </a:p>
                  </a:txBody>
                  <a:tcPr marL="72000" marR="72000" marT="35971" marB="359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2.5.2.2</a:t>
                      </a:r>
                    </a:p>
                  </a:txBody>
                  <a:tcPr marL="72000" marR="72000" marT="35971" marB="359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Quadrupole Magnets</a:t>
                      </a:r>
                      <a:endParaRPr lang="en-GB" sz="12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2000" marR="72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A.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Utkin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D.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Gurov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GB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GB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CDR – SWQ, EWQ, NQ, NQM, NFQ documents is 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 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preparation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FDR WQ is in preparation</a:t>
                      </a:r>
                    </a:p>
                  </a:txBody>
                  <a:tcPr marL="72000" marR="72000" marT="35971" marB="359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24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2.5.2.3</a:t>
                      </a:r>
                    </a:p>
                  </a:txBody>
                  <a:tcPr marL="72000" marR="72000" marT="35971" marB="359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Sextupole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 Magnets</a:t>
                      </a:r>
                    </a:p>
                  </a:txBody>
                  <a:tcPr marL="72000" marR="72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A.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Tsyganov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GB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FDR is in preparation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72000" marR="72000" marT="35971" marB="359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31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2.5.2.4</a:t>
                      </a:r>
                    </a:p>
                  </a:txBody>
                  <a:tcPr marL="72000" marR="72000" marT="35971" marB="359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Octupole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 Correction Magnets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GB" sz="12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2000" marR="72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D.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Gurov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CDR is in preparation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72000" marR="72000" marT="35971" marB="359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78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2.5.2.6</a:t>
                      </a:r>
                    </a:p>
                  </a:txBody>
                  <a:tcPr marL="72000" marR="72000" marT="35971" marB="359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Orbit Correction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Magnets</a:t>
                      </a:r>
                      <a:endParaRPr lang="en-GB" sz="12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2000" marR="72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A.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Tsyganov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GB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GB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FoS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is practically ready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FDR is in preparation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72000" marR="72000" marT="35971" marB="359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4513" name="Gruppieren 6"/>
          <p:cNvGrpSpPr>
            <a:grpSpLocks/>
          </p:cNvGrpSpPr>
          <p:nvPr/>
        </p:nvGrpSpPr>
        <p:grpSpPr bwMode="auto">
          <a:xfrm>
            <a:off x="4075113" y="764704"/>
            <a:ext cx="1697037" cy="1096963"/>
            <a:chOff x="4074051" y="1108153"/>
            <a:chExt cx="1697113" cy="1096060"/>
          </a:xfrm>
        </p:grpSpPr>
        <p:sp>
          <p:nvSpPr>
            <p:cNvPr id="14514" name="Textfeld 5"/>
            <p:cNvSpPr txBox="1">
              <a:spLocks noChangeArrowheads="1"/>
            </p:cNvSpPr>
            <p:nvPr/>
          </p:nvSpPr>
          <p:spPr bwMode="auto">
            <a:xfrm>
              <a:off x="4074051" y="1108153"/>
              <a:ext cx="1697113" cy="1096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tIns="36000" rIns="72000" bIns="36000"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896938" algn="l"/>
                  <a:tab pos="1793875" algn="l"/>
                  <a:tab pos="3587750" algn="l"/>
                </a:tabLst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896938" algn="l"/>
                  <a:tab pos="1793875" algn="l"/>
                  <a:tab pos="3587750" algn="l"/>
                </a:tabLs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896938" algn="l"/>
                  <a:tab pos="1793875" algn="l"/>
                  <a:tab pos="3587750" algn="l"/>
                </a:tabLst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896938" algn="l"/>
                  <a:tab pos="1793875" algn="l"/>
                  <a:tab pos="3587750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896938" algn="l"/>
                  <a:tab pos="1793875" algn="l"/>
                  <a:tab pos="3587750" algn="l"/>
                </a:tabLs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896938" algn="l"/>
                  <a:tab pos="1793875" algn="l"/>
                  <a:tab pos="3587750" algn="l"/>
                </a:tabLs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896938" algn="l"/>
                  <a:tab pos="1793875" algn="l"/>
                  <a:tab pos="3587750" algn="l"/>
                </a:tabLs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896938" algn="l"/>
                  <a:tab pos="1793875" algn="l"/>
                  <a:tab pos="3587750" algn="l"/>
                </a:tabLs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896938" algn="l"/>
                  <a:tab pos="1793875" algn="l"/>
                  <a:tab pos="3587750" algn="l"/>
                </a:tabLs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en-GB" altLang="ru-RU" sz="900" b="1" u="sng" dirty="0">
                  <a:latin typeface="Arial" panose="020B0604020202020204" pitchFamily="34" charset="0"/>
                </a:rPr>
                <a:t>Qualitative rating:</a:t>
              </a:r>
            </a:p>
            <a:p>
              <a:pPr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en-GB" altLang="ru-RU" sz="900" dirty="0">
                  <a:latin typeface="Arial" panose="020B0604020202020204" pitchFamily="34" charset="0"/>
                </a:rPr>
                <a:t>	done</a:t>
              </a:r>
            </a:p>
            <a:p>
              <a:pPr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en-GB" altLang="ru-RU" sz="900" dirty="0">
                  <a:latin typeface="Arial" panose="020B0604020202020204" pitchFamily="34" charset="0"/>
                </a:rPr>
                <a:t>	as planned</a:t>
              </a:r>
            </a:p>
            <a:p>
              <a:pPr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en-GB" altLang="ru-RU" sz="900" dirty="0">
                  <a:latin typeface="Arial" panose="020B0604020202020204" pitchFamily="34" charset="0"/>
                </a:rPr>
                <a:t>	critical, but reachable</a:t>
              </a:r>
            </a:p>
            <a:p>
              <a:pPr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en-GB" altLang="ru-RU" sz="900" dirty="0">
                  <a:latin typeface="Arial" panose="020B0604020202020204" pitchFamily="34" charset="0"/>
                </a:rPr>
                <a:t>	very critical, unreachable</a:t>
              </a:r>
            </a:p>
            <a:p>
              <a:pPr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en-GB" altLang="ru-RU" sz="900" dirty="0">
                  <a:latin typeface="Arial" panose="020B0604020202020204" pitchFamily="34" charset="0"/>
                </a:rPr>
                <a:t>	not applicable</a:t>
              </a:r>
            </a:p>
          </p:txBody>
        </p:sp>
        <p:sp>
          <p:nvSpPr>
            <p:cNvPr id="4" name="Rechteck 3"/>
            <p:cNvSpPr/>
            <p:nvPr/>
          </p:nvSpPr>
          <p:spPr>
            <a:xfrm>
              <a:off x="4153430" y="1492188"/>
              <a:ext cx="161932" cy="163378"/>
            </a:xfrm>
            <a:prstGeom prst="rect">
              <a:avLst/>
            </a:prstGeom>
            <a:solidFill>
              <a:srgbClr val="00B05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dirty="0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4153430" y="1671429"/>
              <a:ext cx="161932" cy="163377"/>
            </a:xfrm>
            <a:prstGeom prst="rect">
              <a:avLst/>
            </a:prstGeom>
            <a:solidFill>
              <a:srgbClr val="FFFF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dirty="0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4153430" y="1852255"/>
              <a:ext cx="161932" cy="161792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dirty="0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4153430" y="1312949"/>
              <a:ext cx="161932" cy="163377"/>
            </a:xfrm>
            <a:prstGeom prst="rect">
              <a:avLst/>
            </a:prstGeom>
            <a:solidFill>
              <a:srgbClr val="00B05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GB" sz="900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18" name="Rechteck 17"/>
            <p:cNvSpPr/>
            <p:nvPr/>
          </p:nvSpPr>
          <p:spPr>
            <a:xfrm>
              <a:off x="4153430" y="2031494"/>
              <a:ext cx="161932" cy="161792"/>
            </a:xfrm>
            <a:prstGeom prst="rect">
              <a:avLst/>
            </a:prstGeom>
            <a:solidFill>
              <a:srgbClr val="00B0F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78479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7000"/>
                    </a14:imgEffect>
                    <a14:imgEffect>
                      <a14:saturation sat="55000"/>
                    </a14:imgEffect>
                    <a14:imgEffect>
                      <a14:brightnessContrast bright="46000" contras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34" y="260648"/>
            <a:ext cx="7696306" cy="571663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51459" y="2147372"/>
            <a:ext cx="46408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>
                <a:latin typeface="Brush Script MT" panose="03060802040406070304" pitchFamily="66" charset="0"/>
              </a:rPr>
              <a:t>CR </a:t>
            </a:r>
            <a:r>
              <a:rPr lang="en-US" sz="9600" dirty="0" smtClean="0">
                <a:latin typeface="Brush Script MT" panose="03060802040406070304" pitchFamily="66" charset="0"/>
              </a:rPr>
              <a:t>dipole</a:t>
            </a:r>
            <a:endParaRPr lang="en-US" sz="9600" dirty="0" smtClean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8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Stamping tool for Poles.</a:t>
            </a:r>
            <a:br>
              <a:rPr lang="en-US" dirty="0" smtClean="0"/>
            </a:br>
            <a:r>
              <a:rPr lang="en-US" dirty="0" smtClean="0"/>
              <a:t> Matrix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71" b="16225"/>
          <a:stretch/>
        </p:blipFill>
        <p:spPr>
          <a:xfrm>
            <a:off x="1241884" y="2276872"/>
            <a:ext cx="6660232" cy="29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Coils.</a:t>
            </a:r>
            <a:br>
              <a:rPr lang="en-US" dirty="0" smtClean="0"/>
            </a:br>
            <a:r>
              <a:rPr lang="en-US" dirty="0" smtClean="0"/>
              <a:t>First set of coils is ready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54" y="1628800"/>
            <a:ext cx="733549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8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492896"/>
            <a:ext cx="5532107" cy="41490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2856"/>
            <a:ext cx="3611893" cy="27089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935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Outer yoke.</a:t>
            </a:r>
            <a:br>
              <a:rPr lang="en-US" dirty="0" smtClean="0"/>
            </a:br>
            <a:r>
              <a:rPr lang="en-US" dirty="0" smtClean="0"/>
              <a:t>Laminas for upper plate is ready.</a:t>
            </a:r>
            <a:br>
              <a:rPr lang="en-US" dirty="0" smtClean="0"/>
            </a:br>
            <a:r>
              <a:rPr lang="en-US" dirty="0" smtClean="0"/>
              <a:t>Staking fixture under assembly</a:t>
            </a:r>
            <a:br>
              <a:rPr lang="en-US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49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19411" y="1462132"/>
            <a:ext cx="500086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latin typeface="Brush Script MT" panose="03060802040406070304" pitchFamily="66" charset="0"/>
              </a:rPr>
              <a:t>CR </a:t>
            </a:r>
            <a:endParaRPr lang="en-US" sz="9600" dirty="0" smtClean="0">
              <a:latin typeface="Brush Script MT" panose="03060802040406070304" pitchFamily="66" charset="0"/>
            </a:endParaRPr>
          </a:p>
          <a:p>
            <a:pPr algn="ctr"/>
            <a:r>
              <a:rPr lang="en-US" sz="9600" dirty="0" err="1" smtClean="0">
                <a:latin typeface="Brush Script MT" panose="03060802040406070304" pitchFamily="66" charset="0"/>
              </a:rPr>
              <a:t>steerers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2282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20" y="1268760"/>
            <a:ext cx="7020272" cy="52652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75656" y="191542"/>
            <a:ext cx="60809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CR </a:t>
            </a:r>
            <a:r>
              <a:rPr lang="en-US" sz="3200" dirty="0" err="1" smtClean="0">
                <a:latin typeface="+mj-lt"/>
              </a:rPr>
              <a:t>steerers</a:t>
            </a:r>
            <a:r>
              <a:rPr lang="en-US" sz="3200" dirty="0" smtClean="0">
                <a:latin typeface="+mj-lt"/>
              </a:rPr>
              <a:t>.</a:t>
            </a:r>
          </a:p>
          <a:p>
            <a:pPr algn="ctr"/>
            <a:r>
              <a:rPr lang="en-US" sz="3200" dirty="0" smtClean="0">
                <a:latin typeface="+mj-lt"/>
              </a:rPr>
              <a:t>Vertical corrector under assembly</a:t>
            </a:r>
            <a:endParaRPr lang="ru-RU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416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5656" y="191542"/>
            <a:ext cx="60809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CR </a:t>
            </a:r>
            <a:r>
              <a:rPr lang="en-US" sz="3200" dirty="0" err="1" smtClean="0">
                <a:latin typeface="+mj-lt"/>
              </a:rPr>
              <a:t>steerers</a:t>
            </a:r>
            <a:r>
              <a:rPr lang="en-US" sz="3200" dirty="0" smtClean="0">
                <a:latin typeface="+mj-lt"/>
              </a:rPr>
              <a:t>.</a:t>
            </a:r>
          </a:p>
          <a:p>
            <a:pPr algn="ctr"/>
            <a:r>
              <a:rPr lang="en-US" sz="3200" dirty="0" smtClean="0">
                <a:latin typeface="+mj-lt"/>
              </a:rPr>
              <a:t>Ready coils</a:t>
            </a:r>
            <a:endParaRPr lang="ru-RU" sz="3200" dirty="0"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99" y="1700808"/>
            <a:ext cx="4091947" cy="30689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20888"/>
            <a:ext cx="5244075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1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18322</TotalTime>
  <Words>202</Words>
  <Application>Microsoft Office PowerPoint</Application>
  <PresentationFormat>Экран (4:3)</PresentationFormat>
  <Paragraphs>97</Paragraphs>
  <Slides>10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Berlin Sans FB</vt:lpstr>
      <vt:lpstr>Brush Script MT</vt:lpstr>
      <vt:lpstr>Calibri</vt:lpstr>
      <vt:lpstr>Times New Roman</vt:lpstr>
      <vt:lpstr>Verdana</vt:lpstr>
      <vt:lpstr>Тема Office</vt:lpstr>
      <vt:lpstr>Презентация PowerPoint</vt:lpstr>
      <vt:lpstr>Common Status report</vt:lpstr>
      <vt:lpstr>Презентация PowerPoint</vt:lpstr>
      <vt:lpstr>Stamping tool for Poles.  Matrix</vt:lpstr>
      <vt:lpstr>Coils. First set of coils is ready </vt:lpstr>
      <vt:lpstr>Outer yoke. Laminas for upper plate is ready. Staking fixture under assembly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BINP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BINP User</dc:creator>
  <cp:lastModifiedBy>BINP User</cp:lastModifiedBy>
  <cp:revision>32</cp:revision>
  <dcterms:created xsi:type="dcterms:W3CDTF">2014-02-20T13:36:44Z</dcterms:created>
  <dcterms:modified xsi:type="dcterms:W3CDTF">2019-11-26T09:15:13Z</dcterms:modified>
</cp:coreProperties>
</file>