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2" r:id="rId3"/>
    <p:sldId id="311" r:id="rId4"/>
    <p:sldId id="306" r:id="rId5"/>
    <p:sldId id="300" r:id="rId6"/>
    <p:sldId id="324" r:id="rId7"/>
    <p:sldId id="315" r:id="rId8"/>
    <p:sldId id="318" r:id="rId9"/>
    <p:sldId id="327" r:id="rId10"/>
    <p:sldId id="325" r:id="rId11"/>
    <p:sldId id="310" r:id="rId12"/>
    <p:sldId id="270" r:id="rId13"/>
    <p:sldId id="316" r:id="rId14"/>
    <p:sldId id="321" r:id="rId15"/>
    <p:sldId id="322" r:id="rId16"/>
    <p:sldId id="320" r:id="rId17"/>
    <p:sldId id="328" r:id="rId18"/>
    <p:sldId id="323" r:id="rId19"/>
    <p:sldId id="329" r:id="rId20"/>
    <p:sldId id="30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AEE7"/>
    <a:srgbClr val="39F030"/>
    <a:srgbClr val="81F771"/>
    <a:srgbClr val="E02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47" autoAdjust="0"/>
    <p:restoredTop sz="94713" autoAdjust="0"/>
  </p:normalViewPr>
  <p:slideViewPr>
    <p:cSldViewPr>
      <p:cViewPr varScale="1">
        <p:scale>
          <a:sx n="85" d="100"/>
          <a:sy n="85" d="100"/>
        </p:scale>
        <p:origin x="18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YandexDisk\FAIR\CR_REST\CDR\QADRUPOLE%20PC\NL_LES_Models\12_Pulse_Rectifier_FF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QPC</a:t>
            </a:r>
            <a:r>
              <a:rPr lang="en-US" baseline="0"/>
              <a:t> primary current harmonics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Лист1!$H$1</c:f>
              <c:strCache>
                <c:ptCount val="1"/>
                <c:pt idx="0">
                  <c:v>Primary Current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Лист1!$G$2:$G$54</c:f>
              <c:numCache>
                <c:formatCode>0.0000</c:formatCode>
                <c:ptCount val="53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  <c:pt idx="6">
                  <c:v>150</c:v>
                </c:pt>
                <c:pt idx="7">
                  <c:v>175</c:v>
                </c:pt>
                <c:pt idx="8">
                  <c:v>200</c:v>
                </c:pt>
                <c:pt idx="9">
                  <c:v>225</c:v>
                </c:pt>
                <c:pt idx="10">
                  <c:v>250</c:v>
                </c:pt>
                <c:pt idx="11">
                  <c:v>275</c:v>
                </c:pt>
                <c:pt idx="12">
                  <c:v>300</c:v>
                </c:pt>
                <c:pt idx="13">
                  <c:v>325</c:v>
                </c:pt>
                <c:pt idx="14">
                  <c:v>350</c:v>
                </c:pt>
                <c:pt idx="15">
                  <c:v>375</c:v>
                </c:pt>
                <c:pt idx="16">
                  <c:v>400</c:v>
                </c:pt>
                <c:pt idx="17">
                  <c:v>425</c:v>
                </c:pt>
                <c:pt idx="18">
                  <c:v>450</c:v>
                </c:pt>
                <c:pt idx="19">
                  <c:v>475</c:v>
                </c:pt>
                <c:pt idx="20">
                  <c:v>500</c:v>
                </c:pt>
                <c:pt idx="21">
                  <c:v>525</c:v>
                </c:pt>
                <c:pt idx="22">
                  <c:v>550</c:v>
                </c:pt>
                <c:pt idx="23">
                  <c:v>575</c:v>
                </c:pt>
                <c:pt idx="24">
                  <c:v>600</c:v>
                </c:pt>
                <c:pt idx="25">
                  <c:v>625</c:v>
                </c:pt>
                <c:pt idx="26">
                  <c:v>650</c:v>
                </c:pt>
                <c:pt idx="27">
                  <c:v>675</c:v>
                </c:pt>
                <c:pt idx="28">
                  <c:v>700</c:v>
                </c:pt>
                <c:pt idx="29">
                  <c:v>725</c:v>
                </c:pt>
                <c:pt idx="30">
                  <c:v>750</c:v>
                </c:pt>
                <c:pt idx="31">
                  <c:v>775</c:v>
                </c:pt>
                <c:pt idx="32">
                  <c:v>800</c:v>
                </c:pt>
                <c:pt idx="33">
                  <c:v>825</c:v>
                </c:pt>
                <c:pt idx="34">
                  <c:v>850</c:v>
                </c:pt>
                <c:pt idx="35">
                  <c:v>875</c:v>
                </c:pt>
                <c:pt idx="36">
                  <c:v>900</c:v>
                </c:pt>
                <c:pt idx="37">
                  <c:v>925</c:v>
                </c:pt>
                <c:pt idx="38">
                  <c:v>950</c:v>
                </c:pt>
                <c:pt idx="39">
                  <c:v>975</c:v>
                </c:pt>
                <c:pt idx="40">
                  <c:v>1000</c:v>
                </c:pt>
                <c:pt idx="41">
                  <c:v>1020</c:v>
                </c:pt>
                <c:pt idx="42">
                  <c:v>1050</c:v>
                </c:pt>
                <c:pt idx="43">
                  <c:v>1070</c:v>
                </c:pt>
                <c:pt idx="44">
                  <c:v>1100</c:v>
                </c:pt>
                <c:pt idx="45">
                  <c:v>1120</c:v>
                </c:pt>
                <c:pt idx="46">
                  <c:v>1150</c:v>
                </c:pt>
                <c:pt idx="47">
                  <c:v>1180</c:v>
                </c:pt>
                <c:pt idx="48">
                  <c:v>1200</c:v>
                </c:pt>
                <c:pt idx="49">
                  <c:v>1230</c:v>
                </c:pt>
                <c:pt idx="50">
                  <c:v>1250</c:v>
                </c:pt>
                <c:pt idx="51">
                  <c:v>1270</c:v>
                </c:pt>
                <c:pt idx="52">
                  <c:v>1300</c:v>
                </c:pt>
              </c:numCache>
            </c:numRef>
          </c:xVal>
          <c:yVal>
            <c:numRef>
              <c:f>Лист1!$H$2:$H$54</c:f>
              <c:numCache>
                <c:formatCode>0.0000</c:formatCode>
                <c:ptCount val="53"/>
                <c:pt idx="0">
                  <c:v>2.4600638977635782E-10</c:v>
                </c:pt>
                <c:pt idx="1">
                  <c:v>2.539936102236422E-9</c:v>
                </c:pt>
                <c:pt idx="2">
                  <c:v>105.91054313099042</c:v>
                </c:pt>
                <c:pt idx="3">
                  <c:v>3.961661341853035E-9</c:v>
                </c:pt>
                <c:pt idx="4">
                  <c:v>2.0926517571884985E-9</c:v>
                </c:pt>
                <c:pt idx="5">
                  <c:v>1.5287539936102239E-9</c:v>
                </c:pt>
                <c:pt idx="6">
                  <c:v>3.8019169329073485E-5</c:v>
                </c:pt>
                <c:pt idx="7">
                  <c:v>8.3386581469648562E-10</c:v>
                </c:pt>
                <c:pt idx="8">
                  <c:v>7.9872204472843456E-10</c:v>
                </c:pt>
                <c:pt idx="9">
                  <c:v>9.3610223642172519E-10</c:v>
                </c:pt>
                <c:pt idx="10">
                  <c:v>2.2683706070287539</c:v>
                </c:pt>
                <c:pt idx="11">
                  <c:v>3.4345047923322684E-10</c:v>
                </c:pt>
                <c:pt idx="12">
                  <c:v>4.5207667731629393E-10</c:v>
                </c:pt>
                <c:pt idx="13">
                  <c:v>9.1373801916932916E-10</c:v>
                </c:pt>
                <c:pt idx="14">
                  <c:v>1.269968051118211</c:v>
                </c:pt>
                <c:pt idx="15">
                  <c:v>3.4824281150159744E-10</c:v>
                </c:pt>
                <c:pt idx="16">
                  <c:v>5.7507987220447281E-10</c:v>
                </c:pt>
                <c:pt idx="17">
                  <c:v>7.5718849840255592E-10</c:v>
                </c:pt>
                <c:pt idx="18">
                  <c:v>4.0415335463258794E-5</c:v>
                </c:pt>
                <c:pt idx="19">
                  <c:v>1.1341853035143771E-9</c:v>
                </c:pt>
                <c:pt idx="20">
                  <c:v>1.5670926517571885E-9</c:v>
                </c:pt>
                <c:pt idx="21">
                  <c:v>2.5559105431309907E-9</c:v>
                </c:pt>
                <c:pt idx="22">
                  <c:v>6.3099041533546325</c:v>
                </c:pt>
                <c:pt idx="23">
                  <c:v>2.6198083067092654E-9</c:v>
                </c:pt>
                <c:pt idx="24">
                  <c:v>3.0351437699680513E-10</c:v>
                </c:pt>
                <c:pt idx="25">
                  <c:v>1.0191693290734825E-9</c:v>
                </c:pt>
                <c:pt idx="26">
                  <c:v>4.2651757188498403</c:v>
                </c:pt>
                <c:pt idx="27">
                  <c:v>3.3706070287539939E-9</c:v>
                </c:pt>
                <c:pt idx="28">
                  <c:v>1.5846645367412142E-9</c:v>
                </c:pt>
                <c:pt idx="29">
                  <c:v>1.1597444089456869E-9</c:v>
                </c:pt>
                <c:pt idx="30">
                  <c:v>2.0926517571884987E-5</c:v>
                </c:pt>
                <c:pt idx="31">
                  <c:v>6.4217252396166132E-10</c:v>
                </c:pt>
                <c:pt idx="32">
                  <c:v>6.9968051118210872E-10</c:v>
                </c:pt>
                <c:pt idx="33">
                  <c:v>9.9201277955271568E-10</c:v>
                </c:pt>
                <c:pt idx="34">
                  <c:v>0.62779552715654952</c:v>
                </c:pt>
                <c:pt idx="35">
                  <c:v>2.7635782747603834E-10</c:v>
                </c:pt>
                <c:pt idx="36">
                  <c:v>5.255591054313099E-10</c:v>
                </c:pt>
                <c:pt idx="37">
                  <c:v>9.8881789137380205E-10</c:v>
                </c:pt>
                <c:pt idx="38">
                  <c:v>0.56230031948881787</c:v>
                </c:pt>
                <c:pt idx="39">
                  <c:v>2.6038338658146967E-10</c:v>
                </c:pt>
                <c:pt idx="40">
                  <c:v>3.0990415335463259E-10</c:v>
                </c:pt>
                <c:pt idx="41">
                  <c:v>5.2875399361022363E-10</c:v>
                </c:pt>
                <c:pt idx="42">
                  <c:v>3.482428115015975E-5</c:v>
                </c:pt>
                <c:pt idx="43">
                  <c:v>3.0670926517571886E-10</c:v>
                </c:pt>
                <c:pt idx="44">
                  <c:v>4.8083067092651763E-10</c:v>
                </c:pt>
                <c:pt idx="45">
                  <c:v>4.5207667731629393E-10</c:v>
                </c:pt>
                <c:pt idx="46">
                  <c:v>0.9281150159744409</c:v>
                </c:pt>
                <c:pt idx="47">
                  <c:v>1.5766773162939298E-9</c:v>
                </c:pt>
                <c:pt idx="48">
                  <c:v>2.3961661341853036E-10</c:v>
                </c:pt>
                <c:pt idx="49">
                  <c:v>4.9840255591054311E-10</c:v>
                </c:pt>
                <c:pt idx="50">
                  <c:v>0.76996805111821098</c:v>
                </c:pt>
                <c:pt idx="51">
                  <c:v>1.9648562300319487E-9</c:v>
                </c:pt>
                <c:pt idx="52">
                  <c:v>8.1629392971246004E-10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Лист1!$I$1</c:f>
              <c:strCache>
                <c:ptCount val="1"/>
                <c:pt idx="0">
                  <c:v>Reference Limits</c:v>
                </c:pt>
              </c:strCache>
            </c:strRef>
          </c:tx>
          <c:spPr>
            <a:ln w="3810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Лист1!$G$2:$G$54</c:f>
              <c:numCache>
                <c:formatCode>0.0000</c:formatCode>
                <c:ptCount val="53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  <c:pt idx="6">
                  <c:v>150</c:v>
                </c:pt>
                <c:pt idx="7">
                  <c:v>175</c:v>
                </c:pt>
                <c:pt idx="8">
                  <c:v>200</c:v>
                </c:pt>
                <c:pt idx="9">
                  <c:v>225</c:v>
                </c:pt>
                <c:pt idx="10">
                  <c:v>250</c:v>
                </c:pt>
                <c:pt idx="11">
                  <c:v>275</c:v>
                </c:pt>
                <c:pt idx="12">
                  <c:v>300</c:v>
                </c:pt>
                <c:pt idx="13">
                  <c:v>325</c:v>
                </c:pt>
                <c:pt idx="14">
                  <c:v>350</c:v>
                </c:pt>
                <c:pt idx="15">
                  <c:v>375</c:v>
                </c:pt>
                <c:pt idx="16">
                  <c:v>400</c:v>
                </c:pt>
                <c:pt idx="17">
                  <c:v>425</c:v>
                </c:pt>
                <c:pt idx="18">
                  <c:v>450</c:v>
                </c:pt>
                <c:pt idx="19">
                  <c:v>475</c:v>
                </c:pt>
                <c:pt idx="20">
                  <c:v>500</c:v>
                </c:pt>
                <c:pt idx="21">
                  <c:v>525</c:v>
                </c:pt>
                <c:pt idx="22">
                  <c:v>550</c:v>
                </c:pt>
                <c:pt idx="23">
                  <c:v>575</c:v>
                </c:pt>
                <c:pt idx="24">
                  <c:v>600</c:v>
                </c:pt>
                <c:pt idx="25">
                  <c:v>625</c:v>
                </c:pt>
                <c:pt idx="26">
                  <c:v>650</c:v>
                </c:pt>
                <c:pt idx="27">
                  <c:v>675</c:v>
                </c:pt>
                <c:pt idx="28">
                  <c:v>700</c:v>
                </c:pt>
                <c:pt idx="29">
                  <c:v>725</c:v>
                </c:pt>
                <c:pt idx="30">
                  <c:v>750</c:v>
                </c:pt>
                <c:pt idx="31">
                  <c:v>775</c:v>
                </c:pt>
                <c:pt idx="32">
                  <c:v>800</c:v>
                </c:pt>
                <c:pt idx="33">
                  <c:v>825</c:v>
                </c:pt>
                <c:pt idx="34">
                  <c:v>850</c:v>
                </c:pt>
                <c:pt idx="35">
                  <c:v>875</c:v>
                </c:pt>
                <c:pt idx="36">
                  <c:v>900</c:v>
                </c:pt>
                <c:pt idx="37">
                  <c:v>925</c:v>
                </c:pt>
                <c:pt idx="38">
                  <c:v>950</c:v>
                </c:pt>
                <c:pt idx="39">
                  <c:v>975</c:v>
                </c:pt>
                <c:pt idx="40">
                  <c:v>1000</c:v>
                </c:pt>
                <c:pt idx="41">
                  <c:v>1020</c:v>
                </c:pt>
                <c:pt idx="42">
                  <c:v>1050</c:v>
                </c:pt>
                <c:pt idx="43">
                  <c:v>1070</c:v>
                </c:pt>
                <c:pt idx="44">
                  <c:v>1100</c:v>
                </c:pt>
                <c:pt idx="45">
                  <c:v>1120</c:v>
                </c:pt>
                <c:pt idx="46">
                  <c:v>1150</c:v>
                </c:pt>
                <c:pt idx="47">
                  <c:v>1180</c:v>
                </c:pt>
                <c:pt idx="48">
                  <c:v>1200</c:v>
                </c:pt>
                <c:pt idx="49">
                  <c:v>1230</c:v>
                </c:pt>
                <c:pt idx="50">
                  <c:v>1250</c:v>
                </c:pt>
                <c:pt idx="51">
                  <c:v>1270</c:v>
                </c:pt>
                <c:pt idx="52">
                  <c:v>1300</c:v>
                </c:pt>
              </c:numCache>
            </c:numRef>
          </c:xVal>
          <c:yVal>
            <c:numRef>
              <c:f>Лист1!$I$2:$I$54</c:f>
              <c:numCache>
                <c:formatCode>0.0000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105.91054313099042</c:v>
                </c:pt>
                <c:pt idx="3">
                  <c:v>0</c:v>
                </c:pt>
                <c:pt idx="4">
                  <c:v>7.2019169329073476</c:v>
                </c:pt>
                <c:pt idx="5">
                  <c:v>0</c:v>
                </c:pt>
                <c:pt idx="6">
                  <c:v>11.967891373801919</c:v>
                </c:pt>
                <c:pt idx="7">
                  <c:v>0</c:v>
                </c:pt>
                <c:pt idx="8">
                  <c:v>1.8004792332268369</c:v>
                </c:pt>
                <c:pt idx="9">
                  <c:v>0</c:v>
                </c:pt>
                <c:pt idx="10">
                  <c:v>26.477635782747605</c:v>
                </c:pt>
                <c:pt idx="11">
                  <c:v>0</c:v>
                </c:pt>
                <c:pt idx="12">
                  <c:v>0.63546325878594256</c:v>
                </c:pt>
                <c:pt idx="13">
                  <c:v>0</c:v>
                </c:pt>
                <c:pt idx="14">
                  <c:v>11.650159744408947</c:v>
                </c:pt>
                <c:pt idx="15">
                  <c:v>0</c:v>
                </c:pt>
                <c:pt idx="16">
                  <c:v>0.42364217252396164</c:v>
                </c:pt>
                <c:pt idx="17">
                  <c:v>0</c:v>
                </c:pt>
                <c:pt idx="18">
                  <c:v>1.1650159744408948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7.9432907348242816</c:v>
                </c:pt>
                <c:pt idx="23">
                  <c:v>0</c:v>
                </c:pt>
                <c:pt idx="24">
                  <c:v>0.28595846645367418</c:v>
                </c:pt>
                <c:pt idx="25">
                  <c:v>0</c:v>
                </c:pt>
                <c:pt idx="26">
                  <c:v>5.8250798722044737</c:v>
                </c:pt>
                <c:pt idx="27">
                  <c:v>0</c:v>
                </c:pt>
                <c:pt idx="28">
                  <c:v>0.25418530351437701</c:v>
                </c:pt>
                <c:pt idx="29">
                  <c:v>0</c:v>
                </c:pt>
                <c:pt idx="30">
                  <c:v>0.21182108626198082</c:v>
                </c:pt>
                <c:pt idx="31">
                  <c:v>0</c:v>
                </c:pt>
                <c:pt idx="32">
                  <c:v>0.21182108626198082</c:v>
                </c:pt>
                <c:pt idx="33">
                  <c:v>0</c:v>
                </c:pt>
                <c:pt idx="34">
                  <c:v>3.7068690095846644</c:v>
                </c:pt>
                <c:pt idx="35">
                  <c:v>0</c:v>
                </c:pt>
                <c:pt idx="36">
                  <c:v>0.19063897763578272</c:v>
                </c:pt>
                <c:pt idx="37">
                  <c:v>0</c:v>
                </c:pt>
                <c:pt idx="38">
                  <c:v>5.8250798722044737</c:v>
                </c:pt>
                <c:pt idx="39">
                  <c:v>0</c:v>
                </c:pt>
                <c:pt idx="40">
                  <c:v>0.16945686900958468</c:v>
                </c:pt>
                <c:pt idx="41">
                  <c:v>0</c:v>
                </c:pt>
                <c:pt idx="42">
                  <c:v>5.2955271565495204E-2</c:v>
                </c:pt>
                <c:pt idx="43">
                  <c:v>0</c:v>
                </c:pt>
                <c:pt idx="44">
                  <c:v>0.14827476038338658</c:v>
                </c:pt>
                <c:pt idx="45">
                  <c:v>0</c:v>
                </c:pt>
                <c:pt idx="46">
                  <c:v>1.9063897763578277</c:v>
                </c:pt>
                <c:pt idx="47">
                  <c:v>0</c:v>
                </c:pt>
                <c:pt idx="48">
                  <c:v>5.2955271565495204E-2</c:v>
                </c:pt>
                <c:pt idx="49">
                  <c:v>0</c:v>
                </c:pt>
                <c:pt idx="50">
                  <c:v>1.5886581469648564</c:v>
                </c:pt>
                <c:pt idx="51">
                  <c:v>0</c:v>
                </c:pt>
                <c:pt idx="52">
                  <c:v>0.10591054313099041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1947160"/>
        <c:axId val="311948336"/>
      </c:scatterChart>
      <c:valAx>
        <c:axId val="311947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Frequency</a:t>
                </a:r>
                <a:r>
                  <a:rPr lang="en-US" sz="1400" baseline="0"/>
                  <a:t> Hz</a:t>
                </a:r>
                <a:endParaRPr lang="ru-RU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1948336"/>
        <c:crosses val="autoZero"/>
        <c:crossBetween val="midCat"/>
        <c:minorUnit val="50"/>
      </c:valAx>
      <c:valAx>
        <c:axId val="3119483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pv=Iv/I1 </a:t>
                </a:r>
                <a:r>
                  <a:rPr lang="en-US" sz="1400" baseline="0"/>
                  <a:t>%</a:t>
                </a:r>
                <a:endParaRPr lang="ru-RU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1947160"/>
        <c:crosses val="autoZero"/>
        <c:crossBetween val="midCat"/>
        <c:majorUnit val="20"/>
        <c:min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rgbClr val="FF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23035-7CA5-43CD-A981-F659396ABE85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0C9C4-7540-44D9-B1FB-7A504BF7DB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00277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E5407-6063-47FF-91D6-271D5ACC856A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93BE1-9E35-4352-BE11-430F2C1C6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91122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449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854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559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866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809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379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390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128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07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016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214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508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81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550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01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707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392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273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645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31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76DBC-5B2F-4DE0-BD43-C32DBF58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99" y="0"/>
            <a:ext cx="841769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Work Package: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PSP </a:t>
            </a:r>
            <a:r>
              <a:rPr lang="en-US" dirty="0"/>
              <a:t>2.5.3.2.1.1.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CR </a:t>
            </a:r>
            <a:r>
              <a:rPr lang="en-US" sz="3100" dirty="0"/>
              <a:t>Quadrupole magnet Power Converter Type 1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17526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Conceptual Design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9</a:t>
            </a: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244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 PSP 2.5.3.2.1.1. QPC T1 Conceptual design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2225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059832" y="116632"/>
            <a:ext cx="3386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Joint BINP-FAIR CC Workshop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25.11 - 28.11.2019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76064"/>
          </a:xfrm>
        </p:spPr>
        <p:txBody>
          <a:bodyPr>
            <a:norm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appearance of </a:t>
            </a:r>
            <a:r>
              <a:rPr lang="en-US" sz="2400" dirty="0" smtClean="0"/>
              <a:t>QPC T1.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1354819"/>
            <a:ext cx="6349648" cy="476706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059832" y="116632"/>
            <a:ext cx="3386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Joint BINP-FAIR CC Workshop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25.11 - 28.11.2019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9</a:t>
            </a:r>
            <a:endParaRPr lang="ru-RU" dirty="0" smtClean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244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 PSP 2.5.3.2.1.1. QPC T1 Conceptual design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2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47564" y="872716"/>
            <a:ext cx="7283152" cy="54006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43708" y="800708"/>
            <a:ext cx="5411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QPC T1 </a:t>
            </a:r>
            <a:r>
              <a:rPr lang="en-US" sz="2400" dirty="0" smtClean="0"/>
              <a:t>Grid, water, and load connections 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87524" y="1268760"/>
            <a:ext cx="4140460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Connection to electrical power : TN-S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716016" y="1268760"/>
            <a:ext cx="4140460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Connection to load: </a:t>
            </a:r>
            <a:endParaRPr lang="ru-RU" sz="2000" dirty="0"/>
          </a:p>
        </p:txBody>
      </p:sp>
      <p:pic>
        <p:nvPicPr>
          <p:cNvPr id="27" name="Объект 26"/>
          <p:cNvPicPr>
            <a:picLocks noGrp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57200" y="2331006"/>
            <a:ext cx="4038600" cy="3064351"/>
          </a:xfrm>
          <a:prstGeom prst="rect">
            <a:avLst/>
          </a:prstGeom>
        </p:spPr>
      </p:pic>
      <p:pic>
        <p:nvPicPr>
          <p:cNvPr id="28" name="Объект 27"/>
          <p:cNvPicPr>
            <a:picLocks noGrp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716016" y="2331006"/>
            <a:ext cx="4060371" cy="3064351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3059832" y="116632"/>
            <a:ext cx="3386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Joint BINP-FAIR CC Workshop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25.11 - 28.11.2019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9</a:t>
            </a:r>
            <a:endParaRPr lang="ru-RU" dirty="0" smtClean="0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244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 PSP 2.5.3.2.1.1. QPC T1 Conceptual design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76064"/>
          </a:xfrm>
        </p:spPr>
        <p:txBody>
          <a:bodyPr>
            <a:normAutofit/>
          </a:bodyPr>
          <a:lstStyle/>
          <a:p>
            <a:r>
              <a:rPr lang="en-US" sz="2400" dirty="0"/>
              <a:t>QPC T1 power </a:t>
            </a:r>
            <a:r>
              <a:rPr lang="en-US" sz="2400" dirty="0" smtClean="0"/>
              <a:t>control cabinet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059832" y="116632"/>
            <a:ext cx="3386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Joint BINP-FAIR CC Workshop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25.11 - 28.11.2019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9</a:t>
            </a: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604" y="1189388"/>
            <a:ext cx="6743662" cy="4962135"/>
          </a:xfrm>
          <a:prstGeom prst="rect">
            <a:avLst/>
          </a:prstGeom>
        </p:spPr>
      </p:pic>
      <p:sp>
        <p:nvSpPr>
          <p:cNvPr id="1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244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 PSP 2.5.3.2.1.1. QPC T1 Conceptual design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76064"/>
          </a:xfrm>
        </p:spPr>
        <p:txBody>
          <a:bodyPr>
            <a:normAutofit/>
          </a:bodyPr>
          <a:lstStyle/>
          <a:p>
            <a:r>
              <a:rPr lang="en-US" sz="2400" dirty="0"/>
              <a:t>QPC T1 </a:t>
            </a:r>
            <a:r>
              <a:rPr lang="en-US" sz="2400" dirty="0" smtClean="0"/>
              <a:t>500A power section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469" y="1664804"/>
            <a:ext cx="5478632" cy="394520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059832" y="116632"/>
            <a:ext cx="3386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Joint BINP-FAIR CC Workshop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25.11 - 28.11.2019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9</a:t>
            </a:r>
            <a:endParaRPr lang="ru-RU" dirty="0" smtClean="0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244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 PSP 2.5.3.2.1.1. QPC T1 Conceptual design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7606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Closed loop simulation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059832" y="116632"/>
            <a:ext cx="3386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Joint BINP-FAIR CC Workshop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25.11 - 28.11.2019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9</a:t>
            </a:r>
            <a:endParaRPr lang="ru-RU" dirty="0" smtClean="0"/>
          </a:p>
        </p:txBody>
      </p:sp>
      <p:pic>
        <p:nvPicPr>
          <p:cNvPr id="13" name="Рисунок 12"/>
          <p:cNvPicPr/>
          <p:nvPr/>
        </p:nvPicPr>
        <p:blipFill>
          <a:blip r:embed="rId4"/>
          <a:stretch>
            <a:fillRect/>
          </a:stretch>
        </p:blipFill>
        <p:spPr>
          <a:xfrm>
            <a:off x="1331912" y="1389062"/>
            <a:ext cx="6480175" cy="4079875"/>
          </a:xfrm>
          <a:prstGeom prst="rect">
            <a:avLst/>
          </a:prstGeom>
        </p:spPr>
      </p:pic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244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 PSP 2.5.3.2.1.1. QPC T1 Conceptual design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7606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Closed loop simulation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059832" y="116632"/>
            <a:ext cx="3386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Joint BINP-FAIR CC Workshop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25.11 - 28.11.2019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9</a:t>
            </a:r>
            <a:endParaRPr lang="ru-RU" dirty="0" smtClean="0"/>
          </a:p>
        </p:txBody>
      </p:sp>
      <p:pic>
        <p:nvPicPr>
          <p:cNvPr id="13" name="Рисунок 12"/>
          <p:cNvPicPr/>
          <p:nvPr/>
        </p:nvPicPr>
        <p:blipFill>
          <a:blip r:embed="rId4"/>
          <a:stretch>
            <a:fillRect/>
          </a:stretch>
        </p:blipFill>
        <p:spPr>
          <a:xfrm>
            <a:off x="575556" y="2204864"/>
            <a:ext cx="3718756" cy="27092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9672" y="1727276"/>
            <a:ext cx="1516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response</a:t>
            </a:r>
            <a:endParaRPr lang="ru-RU" dirty="0"/>
          </a:p>
        </p:txBody>
      </p:sp>
      <p:pic>
        <p:nvPicPr>
          <p:cNvPr id="14" name="Рисунок 13"/>
          <p:cNvPicPr/>
          <p:nvPr/>
        </p:nvPicPr>
        <p:blipFill>
          <a:blip r:embed="rId5"/>
          <a:stretch>
            <a:fillRect/>
          </a:stretch>
        </p:blipFill>
        <p:spPr>
          <a:xfrm>
            <a:off x="4644988" y="2204864"/>
            <a:ext cx="3816424" cy="270925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88629" y="1721493"/>
            <a:ext cx="2071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 response</a:t>
            </a:r>
            <a:endParaRPr lang="ru-RU" dirty="0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244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 PSP 2.5.3.2.1.1. QPC T1 Conceptual design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944724"/>
            <a:ext cx="8229600" cy="57606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Rectifier simulation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059832" y="116632"/>
            <a:ext cx="3386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Joint BINP-FAIR CC Workshop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25.11 - 28.11.2019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9</a:t>
            </a:r>
            <a:endParaRPr lang="ru-RU" dirty="0" smtClean="0"/>
          </a:p>
        </p:txBody>
      </p:sp>
      <p:pic>
        <p:nvPicPr>
          <p:cNvPr id="13" name="Рисунок 12"/>
          <p:cNvPicPr/>
          <p:nvPr/>
        </p:nvPicPr>
        <p:blipFill>
          <a:blip r:embed="rId4"/>
          <a:stretch>
            <a:fillRect/>
          </a:stretch>
        </p:blipFill>
        <p:spPr>
          <a:xfrm>
            <a:off x="2564522" y="1505224"/>
            <a:ext cx="4014954" cy="193418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4" name="Рисунок 13"/>
          <p:cNvPicPr/>
          <p:nvPr/>
        </p:nvPicPr>
        <p:blipFill>
          <a:blip r:embed="rId5"/>
          <a:stretch>
            <a:fillRect/>
          </a:stretch>
        </p:blipFill>
        <p:spPr>
          <a:xfrm>
            <a:off x="2549062" y="3617846"/>
            <a:ext cx="4045875" cy="23345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14623" y="5409220"/>
            <a:ext cx="1910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Power factor</a:t>
            </a:r>
          </a:p>
          <a:p>
            <a:pPr algn="ctr"/>
            <a:r>
              <a:rPr lang="en-US" dirty="0" smtClean="0"/>
              <a:t>Is better than 0.97</a:t>
            </a:r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244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 PSP 2.5.3.2.1.1. QPC T1 Conceptual design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944724"/>
            <a:ext cx="8229600" cy="57606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Rectifier simulation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059832" y="116632"/>
            <a:ext cx="3386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Joint BINP-FAIR CC Workshop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25.11 - 28.11.2019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9</a:t>
            </a:r>
            <a:endParaRPr lang="ru-RU" dirty="0" smtClean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949464590"/>
              </p:ext>
            </p:extLst>
          </p:nvPr>
        </p:nvGraphicFramePr>
        <p:xfrm>
          <a:off x="1011115" y="1760117"/>
          <a:ext cx="7484257" cy="4262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244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 PSP 2.5.3.2.1.1. QPC T1 Conceptual design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5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7606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QPC T1 Power section simulation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059832" y="116632"/>
            <a:ext cx="3386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Joint BINP-FAIR CC Workshop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25.11 - 28.11.2019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9</a:t>
            </a:r>
            <a:endParaRPr lang="ru-RU" dirty="0" smtClean="0"/>
          </a:p>
        </p:txBody>
      </p:sp>
      <p:pic>
        <p:nvPicPr>
          <p:cNvPr id="11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774032" y="1254766"/>
            <a:ext cx="5616624" cy="195443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3" name="Рисунок 12"/>
          <p:cNvPicPr/>
          <p:nvPr/>
        </p:nvPicPr>
        <p:blipFill>
          <a:blip r:embed="rId5"/>
          <a:stretch>
            <a:fillRect/>
          </a:stretch>
        </p:blipFill>
        <p:spPr>
          <a:xfrm>
            <a:off x="1774032" y="3356993"/>
            <a:ext cx="5606143" cy="2166354"/>
          </a:xfrm>
          <a:prstGeom prst="rect">
            <a:avLst/>
          </a:prstGeom>
        </p:spPr>
      </p:pic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244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 PSP 2.5.3.2.1.1. QPC T1 Conceptual design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7606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QPC T1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Production plan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059832" y="116632"/>
            <a:ext cx="3386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Joint BINP-FAIR CC Workshop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25.11 - 28.11.2019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9</a:t>
            </a:r>
            <a:endParaRPr lang="ru-RU" dirty="0" smtClean="0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244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 PSP 2.5.3.2.1.1. QPC T1 Conceptual design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24" y="1387798"/>
            <a:ext cx="6492240" cy="4389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867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10" name="Содержимое 49"/>
          <p:cNvGraphicFramePr>
            <a:graphicFrameLocks noGrp="1"/>
          </p:cNvGraphicFramePr>
          <p:nvPr>
            <p:ph idx="1"/>
          </p:nvPr>
        </p:nvGraphicFramePr>
        <p:xfrm>
          <a:off x="395536" y="1124744"/>
          <a:ext cx="8496944" cy="5112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/>
                <a:gridCol w="1188132"/>
                <a:gridCol w="1116124"/>
                <a:gridCol w="1116124"/>
                <a:gridCol w="972108"/>
                <a:gridCol w="900100"/>
                <a:gridCol w="936104"/>
                <a:gridCol w="972108"/>
              </a:tblGrid>
              <a:tr h="5204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QUAD TYPE</a:t>
                      </a:r>
                      <a:endParaRPr lang="ru-RU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Magnets </a:t>
                      </a:r>
                    </a:p>
                    <a:p>
                      <a:pPr algn="ctr"/>
                      <a:r>
                        <a:rPr lang="en-US" sz="1400" dirty="0" smtClean="0"/>
                        <a:t>in series</a:t>
                      </a:r>
                      <a:endParaRPr lang="ru-RU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</a:t>
                      </a:r>
                    </a:p>
                    <a:p>
                      <a:pPr algn="ctr"/>
                      <a:r>
                        <a:rPr lang="en-US" sz="1400" dirty="0" err="1" smtClean="0"/>
                        <a:t>kGs</a:t>
                      </a:r>
                      <a:r>
                        <a:rPr lang="en-US" sz="1400" dirty="0" smtClean="0"/>
                        <a:t>/cm</a:t>
                      </a:r>
                      <a:endParaRPr lang="ru-RU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Inom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kA</a:t>
                      </a:r>
                      <a:endParaRPr lang="ru-RU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Vm</a:t>
                      </a:r>
                      <a:r>
                        <a:rPr lang="en-US" sz="1400" dirty="0" smtClean="0"/>
                        <a:t> tot</a:t>
                      </a:r>
                    </a:p>
                    <a:p>
                      <a:pPr algn="ctr"/>
                      <a:r>
                        <a:rPr lang="en-US" sz="1400" dirty="0" smtClean="0"/>
                        <a:t>V</a:t>
                      </a:r>
                      <a:endParaRPr lang="ru-RU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Vcable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V</a:t>
                      </a:r>
                      <a:endParaRPr lang="ru-RU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Vtotal</a:t>
                      </a: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V</a:t>
                      </a:r>
                      <a:endParaRPr lang="ru-RU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Ptotal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kW</a:t>
                      </a:r>
                      <a:endParaRPr lang="ru-RU" sz="1400" dirty="0"/>
                    </a:p>
                  </a:txBody>
                  <a:tcPr anchor="ctr" anchorCtr="1"/>
                </a:tc>
              </a:tr>
              <a:tr h="306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EWQ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1.18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33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44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52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06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EWQ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1.18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66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77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91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</a:tr>
              <a:tr h="306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WQ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0.32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1.00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114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124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124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</a:tr>
              <a:tr h="306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WQ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0.32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1.00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114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124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124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</a:tr>
              <a:tr h="306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WQ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0.41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1.28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144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157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</a:tr>
              <a:tr h="306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WQ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0.35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1.10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62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73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80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</a:tr>
              <a:tr h="306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SWQ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0.36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1.13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106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117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132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</a:tr>
              <a:tr h="306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SWQ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0.33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1.04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98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108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112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</a:tr>
              <a:tr h="306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SWQ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0.38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1.20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112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124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149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</a:tr>
              <a:tr h="306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NQ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0.43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0.83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06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NQ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0.52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1.00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28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38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38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06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NQ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0.52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1.00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28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38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38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06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NQ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0.43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0.83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06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NQ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0.58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1.12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43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48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06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NQ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0.57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1.10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11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984268" y="1628800"/>
            <a:ext cx="936104" cy="45725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1"/>
          <p:cNvSpPr txBox="1">
            <a:spLocks/>
          </p:cNvSpPr>
          <p:nvPr/>
        </p:nvSpPr>
        <p:spPr>
          <a:xfrm>
            <a:off x="467544" y="764704"/>
            <a:ext cx="8229600" cy="39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Quadrupole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Magnets Power Converters Types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116632"/>
            <a:ext cx="3386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Joint BINP-FAIR CC Workshop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25.11 - 28.11.2019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9</a:t>
            </a:r>
            <a:endParaRPr lang="ru-RU" dirty="0" smtClean="0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244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 PSP 2.5.3.2.1.1. QPC T1 Conceptual design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 Black" pitchFamily="34" charset="0"/>
              </a:rPr>
              <a:t>Thank you </a:t>
            </a:r>
            <a:br>
              <a:rPr lang="en-US" b="1" dirty="0" smtClean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>for attention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2225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059832" y="116632"/>
            <a:ext cx="3386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Joint BINP-FAIR CC Workshop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25.11 - 28.11.2019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9</a:t>
            </a:r>
            <a:endParaRPr lang="ru-RU" dirty="0" smtClean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244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 PSP 2.5.3.2.1.1. QPC T1 Conceptual design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764704"/>
            <a:ext cx="7056784" cy="558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059832" y="116632"/>
            <a:ext cx="3386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Joint BINP-FAIR CC Workshop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25.11 - 28.11.2019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9</a:t>
            </a:r>
            <a:endParaRPr lang="ru-RU" dirty="0" smtClean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244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 PSP 2.5.3.2.1.1. QPC T1 Conceptual design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Заголовок 11"/>
          <p:cNvSpPr txBox="1">
            <a:spLocks/>
          </p:cNvSpPr>
          <p:nvPr/>
        </p:nvSpPr>
        <p:spPr>
          <a:xfrm>
            <a:off x="367190" y="764704"/>
            <a:ext cx="840962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/>
              <a:t>Power converter type 1 for CR quadrupole magnets technical requirements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59832" y="116632"/>
            <a:ext cx="3386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Joint BINP-FAIR CC Workshop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25.11 - 28.11.2019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9</a:t>
            </a:r>
            <a:endParaRPr lang="ru-RU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370074" y="1523101"/>
          <a:ext cx="4403852" cy="4680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125"/>
                <a:gridCol w="2171727"/>
              </a:tblGrid>
              <a:tr h="314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Power converter type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CR Quadrupole magnets Power Converter QPC Type 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</a:tr>
              <a:tr h="182509">
                <a:tc>
                  <a:txBody>
                    <a:bodyPr/>
                    <a:lstStyle/>
                    <a:p>
                      <a:pPr indent="1117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Maximum current, I</a:t>
                      </a:r>
                      <a:r>
                        <a:rPr lang="en-US" sz="1000" baseline="-25000">
                          <a:effectLst/>
                        </a:rPr>
                        <a:t>max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1500A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</a:tr>
              <a:tr h="185135">
                <a:tc>
                  <a:txBody>
                    <a:bodyPr/>
                    <a:lstStyle/>
                    <a:p>
                      <a:pPr indent="1117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Nominal current, I</a:t>
                      </a:r>
                      <a:r>
                        <a:rPr lang="en-US" sz="1000" baseline="-25000">
                          <a:effectLst/>
                        </a:rPr>
                        <a:t>N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1480A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</a:tr>
              <a:tr h="182071">
                <a:tc>
                  <a:txBody>
                    <a:bodyPr/>
                    <a:lstStyle/>
                    <a:p>
                      <a:pPr indent="1117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Range of load current, I</a:t>
                      </a:r>
                      <a:r>
                        <a:rPr lang="en-US" sz="1000" baseline="-25000">
                          <a:effectLst/>
                        </a:rPr>
                        <a:t>min</a:t>
                      </a:r>
                      <a:r>
                        <a:rPr lang="en-US" sz="1000">
                          <a:effectLst/>
                        </a:rPr>
                        <a:t>…I</a:t>
                      </a:r>
                      <a:r>
                        <a:rPr lang="en-US" sz="1000" baseline="-25000">
                          <a:effectLst/>
                        </a:rPr>
                        <a:t>max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-1500A…1500A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</a:tr>
              <a:tr h="184697">
                <a:tc>
                  <a:txBody>
                    <a:bodyPr/>
                    <a:lstStyle/>
                    <a:p>
                      <a:pPr indent="1117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Rise time from 0 to I</a:t>
                      </a:r>
                      <a:r>
                        <a:rPr lang="en-US" sz="1000" baseline="-25000">
                          <a:effectLst/>
                        </a:rPr>
                        <a:t>max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5sec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</a:tr>
              <a:tr h="174631">
                <a:tc>
                  <a:txBody>
                    <a:bodyPr/>
                    <a:lstStyle/>
                    <a:p>
                      <a:pPr indent="1117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Fall time from I</a:t>
                      </a:r>
                      <a:r>
                        <a:rPr lang="en-US" sz="1000" baseline="-25000">
                          <a:effectLst/>
                        </a:rPr>
                        <a:t>max</a:t>
                      </a:r>
                      <a:r>
                        <a:rPr lang="en-US" sz="1000">
                          <a:effectLst/>
                        </a:rPr>
                        <a:t> to 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5sec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</a:tr>
              <a:tr h="183384">
                <a:tc>
                  <a:txBody>
                    <a:bodyPr/>
                    <a:lstStyle/>
                    <a:p>
                      <a:pPr indent="1117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Maximum output voltage V</a:t>
                      </a:r>
                      <a:r>
                        <a:rPr lang="en-US" sz="1000" baseline="-25000">
                          <a:effectLst/>
                        </a:rPr>
                        <a:t>max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200V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</a:tr>
              <a:tr h="180321">
                <a:tc>
                  <a:txBody>
                    <a:bodyPr/>
                    <a:lstStyle/>
                    <a:p>
                      <a:pPr indent="1117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ΔIout/ I</a:t>
                      </a:r>
                      <a:r>
                        <a:rPr lang="en-US" sz="1000" baseline="-25000">
                          <a:effectLst/>
                        </a:rPr>
                        <a:t>N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±50 ppm p-p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</a:tr>
              <a:tr h="182509">
                <a:tc>
                  <a:txBody>
                    <a:bodyPr/>
                    <a:lstStyle/>
                    <a:p>
                      <a:pPr indent="1117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Long Term Current Stability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 ppm r.m.s.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</a:tr>
              <a:tr h="179008">
                <a:tc>
                  <a:txBody>
                    <a:bodyPr/>
                    <a:lstStyle/>
                    <a:p>
                      <a:pPr indent="1117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Operating mode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DC operation, Ramping operation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</a:tr>
              <a:tr h="181634">
                <a:tc>
                  <a:txBody>
                    <a:bodyPr/>
                    <a:lstStyle/>
                    <a:p>
                      <a:pPr indent="1117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Control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ACU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</a:tr>
              <a:tr h="184260">
                <a:tc>
                  <a:txBody>
                    <a:bodyPr/>
                    <a:lstStyle/>
                    <a:p>
                      <a:pPr indent="1117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DCCT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ACU controlled DCCT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</a:tr>
              <a:tr h="198265">
                <a:tc>
                  <a:txBody>
                    <a:bodyPr/>
                    <a:lstStyle/>
                    <a:p>
                      <a:pPr indent="1117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Mains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 400V 50Hz TN-S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</a:tr>
              <a:tr h="181196">
                <a:tc>
                  <a:txBody>
                    <a:bodyPr/>
                    <a:lstStyle/>
                    <a:p>
                      <a:pPr indent="1117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Maximum Output Power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300kW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</a:tr>
              <a:tr h="198265">
                <a:tc>
                  <a:txBody>
                    <a:bodyPr/>
                    <a:lstStyle/>
                    <a:p>
                      <a:pPr indent="1117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Minimal Power Factor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0.95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</a:tr>
              <a:tr h="183384">
                <a:tc>
                  <a:txBody>
                    <a:bodyPr/>
                    <a:lstStyle/>
                    <a:p>
                      <a:pPr indent="1117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Cooling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Distill Water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</a:tr>
              <a:tr h="179883">
                <a:tc>
                  <a:txBody>
                    <a:bodyPr/>
                    <a:lstStyle/>
                    <a:p>
                      <a:pPr indent="1117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Cooling water maximal flow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16L/min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</a:tr>
              <a:tr h="182509">
                <a:tc>
                  <a:txBody>
                    <a:bodyPr/>
                    <a:lstStyle/>
                    <a:p>
                      <a:pPr indent="1117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Cooling water max pressure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 bar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</a:tr>
              <a:tr h="185135">
                <a:tc>
                  <a:txBody>
                    <a:bodyPr/>
                    <a:lstStyle/>
                    <a:p>
                      <a:pPr indent="1117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Cooling water input temperature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25°C ± 2°C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</a:tr>
              <a:tr h="181634">
                <a:tc>
                  <a:txBody>
                    <a:bodyPr/>
                    <a:lstStyle/>
                    <a:p>
                      <a:pPr indent="1117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Max allowed outlet temperature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55°C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</a:tr>
              <a:tr h="178132">
                <a:tc>
                  <a:txBody>
                    <a:bodyPr/>
                    <a:lstStyle/>
                    <a:p>
                      <a:pPr indent="1117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Load connection cable cross-section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750mm</a:t>
                      </a:r>
                      <a:r>
                        <a:rPr lang="en-US" sz="1000" baseline="30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</a:tr>
              <a:tr h="178132">
                <a:tc>
                  <a:txBody>
                    <a:bodyPr/>
                    <a:lstStyle/>
                    <a:p>
                      <a:pPr indent="1117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Maximum length of load cable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200m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</a:tr>
              <a:tr h="181196">
                <a:tc>
                  <a:txBody>
                    <a:bodyPr/>
                    <a:lstStyle/>
                    <a:p>
                      <a:pPr indent="1117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Number of cabinets per converter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</a:tr>
              <a:tr h="183384">
                <a:tc>
                  <a:txBody>
                    <a:bodyPr/>
                    <a:lstStyle/>
                    <a:p>
                      <a:pPr indent="1117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Power converter dimensions WxDxH, m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2.75x0.8x2.1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269" marR="47269" marT="0" marB="0" anchor="ctr"/>
                </a:tc>
              </a:tr>
            </a:tbl>
          </a:graphicData>
        </a:graphic>
      </p:graphicFrame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244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 PSP 2.5.3.2.1.1. QPC T1 Conceptual design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Заголовок 11"/>
          <p:cNvSpPr txBox="1">
            <a:spLocks/>
          </p:cNvSpPr>
          <p:nvPr/>
        </p:nvSpPr>
        <p:spPr>
          <a:xfrm>
            <a:off x="367190" y="764704"/>
            <a:ext cx="840962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POWER CONVERTERS LOCATION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116632"/>
            <a:ext cx="3386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Joint BINP-FAIR CC Workshop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25.11 - 28.11.2019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9</a:t>
            </a: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303" y="1414428"/>
            <a:ext cx="6687394" cy="4738909"/>
          </a:xfrm>
          <a:prstGeom prst="rect">
            <a:avLst/>
          </a:prstGeom>
        </p:spPr>
      </p:pic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244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 PSP 2.5.3.2.1.1. QPC T1 Conceptual design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228303" y="1414428"/>
            <a:ext cx="6687394" cy="4738909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Заголовок 11"/>
          <p:cNvSpPr txBox="1">
            <a:spLocks/>
          </p:cNvSpPr>
          <p:nvPr/>
        </p:nvSpPr>
        <p:spPr>
          <a:xfrm>
            <a:off x="367190" y="764704"/>
            <a:ext cx="840962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QPC T1 POWER CONVERTERS LOCATION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116632"/>
            <a:ext cx="3386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Joint BINP-FAIR CC Workshop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25.11 - 28.11.2019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9</a:t>
            </a: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836" y="3032956"/>
            <a:ext cx="3240522" cy="1908212"/>
          </a:xfrm>
          <a:prstGeom prst="rect">
            <a:avLst/>
          </a:prstGeom>
        </p:spPr>
      </p:pic>
      <p:sp>
        <p:nvSpPr>
          <p:cNvPr id="1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244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 PSP 2.5.3.2.1.1. QPC T1 Conceptual design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87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Заголовок 11"/>
          <p:cNvSpPr txBox="1">
            <a:spLocks/>
          </p:cNvSpPr>
          <p:nvPr/>
        </p:nvSpPr>
        <p:spPr>
          <a:xfrm>
            <a:off x="367190" y="764704"/>
            <a:ext cx="840962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POWER CONVERTERS SETUP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637" y="1376772"/>
            <a:ext cx="634596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1"/>
          <p:cNvSpPr txBox="1">
            <a:spLocks/>
          </p:cNvSpPr>
          <p:nvPr/>
        </p:nvSpPr>
        <p:spPr>
          <a:xfrm>
            <a:off x="367190" y="4149080"/>
            <a:ext cx="8409620" cy="5760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 smtClean="0"/>
              <a:t>High Power part. It is supplied by a 400V, 3-phase Common supply system C2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Заголовок 11"/>
          <p:cNvSpPr txBox="1">
            <a:spLocks/>
          </p:cNvSpPr>
          <p:nvPr/>
        </p:nvSpPr>
        <p:spPr>
          <a:xfrm>
            <a:off x="367190" y="4941168"/>
            <a:ext cx="8409620" cy="5760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dirty="0" smtClean="0"/>
              <a:t>Control part. It is supplied by a 400V, 3-phase Common supply system C2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59832" y="116632"/>
            <a:ext cx="3386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Joint BINP-FAIR CC Workshop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25.11 - 28.11.2019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9</a:t>
            </a:r>
            <a:endParaRPr lang="ru-RU" dirty="0" smtClean="0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244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 PSP 2.5.3.2.1.1. QPC T1 Conceptual design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7606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QPC T1 </a:t>
            </a:r>
            <a:r>
              <a:rPr lang="en-US" sz="2400" dirty="0"/>
              <a:t>power converter block diagram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3059832" y="116632"/>
            <a:ext cx="3386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Joint BINP-FAIR CC Workshop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25.11 - 28.11.2019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9</a:t>
            </a:r>
            <a:endParaRPr lang="ru-RU" dirty="0" smtClean="0"/>
          </a:p>
        </p:txBody>
      </p:sp>
      <p:pic>
        <p:nvPicPr>
          <p:cNvPr id="38" name="Рисунок 37"/>
          <p:cNvPicPr/>
          <p:nvPr/>
        </p:nvPicPr>
        <p:blipFill>
          <a:blip r:embed="rId4"/>
          <a:stretch>
            <a:fillRect/>
          </a:stretch>
        </p:blipFill>
        <p:spPr>
          <a:xfrm>
            <a:off x="596834" y="1736812"/>
            <a:ext cx="8075240" cy="3439053"/>
          </a:xfrm>
          <a:prstGeom prst="rect">
            <a:avLst/>
          </a:prstGeom>
        </p:spPr>
      </p:pic>
      <p:sp>
        <p:nvSpPr>
          <p:cNvPr id="3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244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 PSP 2.5.3.2.1.1. QPC T1 Conceptual design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7606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QPC T1 </a:t>
            </a:r>
            <a:r>
              <a:rPr lang="en-US" sz="2400" dirty="0"/>
              <a:t>power converter </a:t>
            </a:r>
            <a:r>
              <a:rPr lang="en-US" sz="2400" dirty="0" smtClean="0"/>
              <a:t>control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3059832" y="116632"/>
            <a:ext cx="3386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Joint BINP-FAIR CC Workshop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25.11 - 28.11.2019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9</a:t>
            </a:r>
            <a:endParaRPr lang="ru-RU" dirty="0" smtClean="0"/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576" y="4271252"/>
            <a:ext cx="4745394" cy="109508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24128" y="2564904"/>
            <a:ext cx="2202681" cy="1440160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2202681" cy="1665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>
          <a:blip r:embed="rId7"/>
          <a:stretch>
            <a:fillRect/>
          </a:stretch>
        </p:blipFill>
        <p:spPr>
          <a:xfrm>
            <a:off x="863588" y="1415207"/>
            <a:ext cx="4752255" cy="2519672"/>
          </a:xfrm>
          <a:prstGeom prst="rect">
            <a:avLst/>
          </a:prstGeom>
        </p:spPr>
      </p:pic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244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 PSP 2.5.3.2.1.1. QPC T1 Conceptual design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4467</TotalTime>
  <Words>965</Words>
  <Application>Microsoft Office PowerPoint</Application>
  <PresentationFormat>Экран (4:3)</PresentationFormat>
  <Paragraphs>336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Times New Roman</vt:lpstr>
      <vt:lpstr>Тема Office</vt:lpstr>
      <vt:lpstr>Work Package:  PSP 2.5.3.2.1.1.  CR Quadrupole magnet Power Converter Type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QPC T1 power converter block diagram</vt:lpstr>
      <vt:lpstr>QPC T1 power converter control</vt:lpstr>
      <vt:lpstr>The appearance of QPC T1.</vt:lpstr>
      <vt:lpstr> </vt:lpstr>
      <vt:lpstr>QPC T1 power control cabinet</vt:lpstr>
      <vt:lpstr>QPC T1 500A power section</vt:lpstr>
      <vt:lpstr>Closed loop simulation</vt:lpstr>
      <vt:lpstr>Closed loop simulation</vt:lpstr>
      <vt:lpstr>Rectifier simulation</vt:lpstr>
      <vt:lpstr>Rectifier simulation</vt:lpstr>
      <vt:lpstr>QPC T1 Power section simulation</vt:lpstr>
      <vt:lpstr>QPC T1 Production plan</vt:lpstr>
      <vt:lpstr>Thank you  for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 Power Convertors</dc:title>
  <dc:creator>davis</dc:creator>
  <cp:lastModifiedBy>Пользователь Windows</cp:lastModifiedBy>
  <cp:revision>391</cp:revision>
  <dcterms:created xsi:type="dcterms:W3CDTF">2014-11-26T13:22:42Z</dcterms:created>
  <dcterms:modified xsi:type="dcterms:W3CDTF">2019-11-27T09:24:57Z</dcterms:modified>
</cp:coreProperties>
</file>