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gurov\merm\GSI\CR\CDR\WQ_SWQ_profi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572806774846128E-2"/>
          <c:y val="2.5470851536272751E-2"/>
          <c:w val="0.90124374375843219"/>
          <c:h val="0.91244000029837313"/>
        </c:manualLayout>
      </c:layout>
      <c:scatterChart>
        <c:scatterStyle val="lineMarker"/>
        <c:varyColors val="0"/>
        <c:ser>
          <c:idx val="1"/>
          <c:order val="0"/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NEW!$N$151:$N$187</c:f>
              <c:numCache>
                <c:formatCode>General</c:formatCode>
                <c:ptCount val="37"/>
                <c:pt idx="0">
                  <c:v>69.86</c:v>
                </c:pt>
                <c:pt idx="1">
                  <c:v>32</c:v>
                </c:pt>
                <c:pt idx="2">
                  <c:v>32</c:v>
                </c:pt>
                <c:pt idx="3">
                  <c:v>39.369999999999997</c:v>
                </c:pt>
                <c:pt idx="4">
                  <c:v>39.459973494245581</c:v>
                </c:pt>
                <c:pt idx="5">
                  <c:v>40.746250258394497</c:v>
                </c:pt>
                <c:pt idx="6">
                  <c:v>42.119210160709855</c:v>
                </c:pt>
                <c:pt idx="7">
                  <c:v>43.587921211903975</c:v>
                </c:pt>
                <c:pt idx="8">
                  <c:v>45.16276193919817</c:v>
                </c:pt>
                <c:pt idx="9">
                  <c:v>46.855667006823374</c:v>
                </c:pt>
                <c:pt idx="10">
                  <c:v>48.680430229696626</c:v>
                </c:pt>
                <c:pt idx="11">
                  <c:v>50.65308126026418</c:v>
                </c:pt>
                <c:pt idx="12">
                  <c:v>52.792357729040191</c:v>
                </c:pt>
                <c:pt idx="13">
                  <c:v>55.120302302885605</c:v>
                </c:pt>
                <c:pt idx="14">
                  <c:v>57.663024998582166</c:v>
                </c:pt>
                <c:pt idx="15">
                  <c:v>60.451686695484717</c:v>
                </c:pt>
                <c:pt idx="16">
                  <c:v>63.523782535104097</c:v>
                </c:pt>
                <c:pt idx="17">
                  <c:v>66.924837598971465</c:v>
                </c:pt>
                <c:pt idx="18">
                  <c:v>70.710678118654741</c:v>
                </c:pt>
                <c:pt idx="19">
                  <c:v>74.710678118654741</c:v>
                </c:pt>
                <c:pt idx="20">
                  <c:v>78.710678118654741</c:v>
                </c:pt>
                <c:pt idx="21">
                  <c:v>82.710678118654741</c:v>
                </c:pt>
                <c:pt idx="22">
                  <c:v>86.710678118654741</c:v>
                </c:pt>
                <c:pt idx="23">
                  <c:v>90.710678118654741</c:v>
                </c:pt>
                <c:pt idx="24">
                  <c:v>94.710678118654741</c:v>
                </c:pt>
                <c:pt idx="25">
                  <c:v>98.710678118654741</c:v>
                </c:pt>
                <c:pt idx="26">
                  <c:v>102.71067811865474</c:v>
                </c:pt>
                <c:pt idx="27">
                  <c:v>106.71067811865474</c:v>
                </c:pt>
                <c:pt idx="28">
                  <c:v>110.71067811865474</c:v>
                </c:pt>
                <c:pt idx="29">
                  <c:v>114.71067811865474</c:v>
                </c:pt>
                <c:pt idx="30">
                  <c:v>118.71067811865474</c:v>
                </c:pt>
                <c:pt idx="31">
                  <c:v>122.71067811865474</c:v>
                </c:pt>
                <c:pt idx="32">
                  <c:v>126.71067811865474</c:v>
                </c:pt>
                <c:pt idx="33">
                  <c:v>127</c:v>
                </c:pt>
                <c:pt idx="34">
                  <c:v>141.6</c:v>
                </c:pt>
                <c:pt idx="35">
                  <c:v>145.6</c:v>
                </c:pt>
                <c:pt idx="36">
                  <c:v>211.28</c:v>
                </c:pt>
              </c:numCache>
            </c:numRef>
          </c:xVal>
          <c:yVal>
            <c:numRef>
              <c:f>NEW!$O$151:$O$187</c:f>
              <c:numCache>
                <c:formatCode>General</c:formatCode>
                <c:ptCount val="37"/>
                <c:pt idx="0">
                  <c:v>211.28</c:v>
                </c:pt>
                <c:pt idx="1">
                  <c:v>145.6</c:v>
                </c:pt>
                <c:pt idx="2">
                  <c:v>141.6</c:v>
                </c:pt>
                <c:pt idx="3">
                  <c:v>127</c:v>
                </c:pt>
                <c:pt idx="4">
                  <c:v>126.71067811865474</c:v>
                </c:pt>
                <c:pt idx="5">
                  <c:v>122.71067811865474</c:v>
                </c:pt>
                <c:pt idx="6">
                  <c:v>118.71067811865474</c:v>
                </c:pt>
                <c:pt idx="7">
                  <c:v>114.71067811865474</c:v>
                </c:pt>
                <c:pt idx="8">
                  <c:v>110.71067811865474</c:v>
                </c:pt>
                <c:pt idx="9">
                  <c:v>106.71067811865474</c:v>
                </c:pt>
                <c:pt idx="10">
                  <c:v>102.71067811865474</c:v>
                </c:pt>
                <c:pt idx="11">
                  <c:v>98.710678118654741</c:v>
                </c:pt>
                <c:pt idx="12">
                  <c:v>94.710678118654741</c:v>
                </c:pt>
                <c:pt idx="13">
                  <c:v>90.710678118654741</c:v>
                </c:pt>
                <c:pt idx="14">
                  <c:v>86.710678118654741</c:v>
                </c:pt>
                <c:pt idx="15">
                  <c:v>82.710678118654741</c:v>
                </c:pt>
                <c:pt idx="16">
                  <c:v>78.710678118654741</c:v>
                </c:pt>
                <c:pt idx="17">
                  <c:v>74.710678118654741</c:v>
                </c:pt>
                <c:pt idx="18">
                  <c:v>70.710678118654769</c:v>
                </c:pt>
                <c:pt idx="19">
                  <c:v>66.924837598971465</c:v>
                </c:pt>
                <c:pt idx="20">
                  <c:v>63.523782535104097</c:v>
                </c:pt>
                <c:pt idx="21">
                  <c:v>60.451686695484717</c:v>
                </c:pt>
                <c:pt idx="22">
                  <c:v>57.663024998582166</c:v>
                </c:pt>
                <c:pt idx="23">
                  <c:v>55.120302302885605</c:v>
                </c:pt>
                <c:pt idx="24">
                  <c:v>52.792357729040191</c:v>
                </c:pt>
                <c:pt idx="25">
                  <c:v>50.65308126026418</c:v>
                </c:pt>
                <c:pt idx="26">
                  <c:v>48.680430229696626</c:v>
                </c:pt>
                <c:pt idx="27">
                  <c:v>46.855667006823374</c:v>
                </c:pt>
                <c:pt idx="28">
                  <c:v>45.16276193919817</c:v>
                </c:pt>
                <c:pt idx="29">
                  <c:v>43.587921211903975</c:v>
                </c:pt>
                <c:pt idx="30">
                  <c:v>42.119210160709855</c:v>
                </c:pt>
                <c:pt idx="31">
                  <c:v>40.746250258394497</c:v>
                </c:pt>
                <c:pt idx="32">
                  <c:v>39.459973494245581</c:v>
                </c:pt>
                <c:pt idx="33">
                  <c:v>39.369999999999997</c:v>
                </c:pt>
                <c:pt idx="34">
                  <c:v>32</c:v>
                </c:pt>
                <c:pt idx="35">
                  <c:v>32</c:v>
                </c:pt>
                <c:pt idx="36">
                  <c:v>69.86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2691600"/>
        <c:axId val="143564024"/>
      </c:scatterChart>
      <c:valAx>
        <c:axId val="142691600"/>
        <c:scaling>
          <c:orientation val="minMax"/>
          <c:max val="2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564024"/>
        <c:crosses val="autoZero"/>
        <c:crossBetween val="midCat"/>
      </c:valAx>
      <c:valAx>
        <c:axId val="143564024"/>
        <c:scaling>
          <c:orientation val="minMax"/>
          <c:max val="2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6916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6</a:t>
            </a:r>
            <a:r>
              <a:rPr lang="en-US" baseline="0" dirty="0"/>
              <a:t> </a:t>
            </a:r>
            <a:r>
              <a:rPr lang="en-US" cap="none" baseline="0" dirty="0"/>
              <a:t>and 10 harmonics at </a:t>
            </a:r>
            <a:r>
              <a:rPr lang="en-US" cap="none" baseline="0" dirty="0" err="1"/>
              <a:t>diferent</a:t>
            </a:r>
            <a:r>
              <a:rPr lang="en-US" cap="none" baseline="0" dirty="0"/>
              <a:t> gradient magnitudes</a:t>
            </a:r>
            <a:endParaRPr lang="ru-RU" dirty="0"/>
          </a:p>
        </c:rich>
      </c:tx>
      <c:layout>
        <c:manualLayout>
          <c:xMode val="edge"/>
          <c:yMode val="edge"/>
          <c:x val="0.19751687461126946"/>
          <c:y val="2.09444905034758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5618387197451679E-2"/>
          <c:y val="0.20925077387418653"/>
          <c:w val="0.87058520861779132"/>
          <c:h val="0.66154174538520316"/>
        </c:manualLayout>
      </c:layout>
      <c:scatterChart>
        <c:scatterStyle val="smoothMarker"/>
        <c:varyColors val="0"/>
        <c:ser>
          <c:idx val="0"/>
          <c:order val="0"/>
          <c:tx>
            <c:v>A6/A2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Лист1!$P$5:$P$9</c:f>
              <c:numCache>
                <c:formatCode>General</c:formatCode>
                <c:ptCount val="5"/>
                <c:pt idx="0">
                  <c:v>3.2069928141176471</c:v>
                </c:pt>
                <c:pt idx="1">
                  <c:v>2.5145325935294118</c:v>
                </c:pt>
                <c:pt idx="2">
                  <c:v>1.8177560770588237</c:v>
                </c:pt>
                <c:pt idx="3">
                  <c:v>1.1168831135294117</c:v>
                </c:pt>
                <c:pt idx="4">
                  <c:v>0.4158513317647059</c:v>
                </c:pt>
              </c:numCache>
            </c:numRef>
          </c:xVal>
          <c:yVal>
            <c:numRef>
              <c:f>Лист1!$Q$5:$Q$9</c:f>
              <c:numCache>
                <c:formatCode>General</c:formatCode>
                <c:ptCount val="5"/>
                <c:pt idx="0">
                  <c:v>-1.4330522398000995E-4</c:v>
                </c:pt>
                <c:pt idx="1">
                  <c:v>7.9340905992242595E-5</c:v>
                </c:pt>
                <c:pt idx="2">
                  <c:v>2.1632780186153818E-4</c:v>
                </c:pt>
                <c:pt idx="3">
                  <c:v>2.6411105414462897E-4</c:v>
                </c:pt>
                <c:pt idx="4">
                  <c:v>2.5016010246557799E-4</c:v>
                </c:pt>
              </c:numCache>
            </c:numRef>
          </c:yVal>
          <c:smooth val="1"/>
        </c:ser>
        <c:ser>
          <c:idx val="1"/>
          <c:order val="1"/>
          <c:tx>
            <c:v>A10/A2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Лист1!$P$5:$P$9</c:f>
              <c:numCache>
                <c:formatCode>General</c:formatCode>
                <c:ptCount val="5"/>
                <c:pt idx="0">
                  <c:v>3.2069928141176471</c:v>
                </c:pt>
                <c:pt idx="1">
                  <c:v>2.5145325935294118</c:v>
                </c:pt>
                <c:pt idx="2">
                  <c:v>1.8177560770588237</c:v>
                </c:pt>
                <c:pt idx="3">
                  <c:v>1.1168831135294117</c:v>
                </c:pt>
                <c:pt idx="4">
                  <c:v>0.4158513317647059</c:v>
                </c:pt>
              </c:numCache>
            </c:numRef>
          </c:xVal>
          <c:yVal>
            <c:numRef>
              <c:f>Лист1!$R$5:$R$9</c:f>
              <c:numCache>
                <c:formatCode>General</c:formatCode>
                <c:ptCount val="5"/>
                <c:pt idx="0">
                  <c:v>-6.9273802940034976E-5</c:v>
                </c:pt>
                <c:pt idx="1">
                  <c:v>-4.0911591154748507E-5</c:v>
                </c:pt>
                <c:pt idx="2">
                  <c:v>-2.0221117281589993E-5</c:v>
                </c:pt>
                <c:pt idx="3">
                  <c:v>-1.4074883763193392E-5</c:v>
                </c:pt>
                <c:pt idx="4">
                  <c:v>-1.3341872131497491E-5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6292600"/>
        <c:axId val="143570296"/>
      </c:scatterChart>
      <c:valAx>
        <c:axId val="246292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G*L (T)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570296"/>
        <c:crosses val="autoZero"/>
        <c:crossBetween val="midCat"/>
      </c:valAx>
      <c:valAx>
        <c:axId val="143570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62926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95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298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19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11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683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71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5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1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44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45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55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53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document/2245951/1" TargetMode="External"/><Relationship Id="rId2" Type="http://schemas.openxmlformats.org/officeDocument/2006/relationships/hyperlink" Target="https://edms.cern.ch/document/2245947/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dms.cern.ch/document/2245943/1" TargetMode="External"/><Relationship Id="rId4" Type="http://schemas.openxmlformats.org/officeDocument/2006/relationships/hyperlink" Target="https://edms.cern.ch/document/2245945/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A.V.Utkin@inp.nsk.su" TargetMode="External"/><Relationship Id="rId2" Type="http://schemas.openxmlformats.org/officeDocument/2006/relationships/hyperlink" Target="mailto:D.S.Gurov@inp.nsk.su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A.A.Starostenko@inp.nsk.s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>
            <a:spLocks noGrp="1"/>
          </p:cNvSpPr>
          <p:nvPr>
            <p:ph type="ctrTitle"/>
          </p:nvPr>
        </p:nvSpPr>
        <p:spPr>
          <a:xfrm>
            <a:off x="0" y="883466"/>
            <a:ext cx="12192000" cy="15219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</a:t>
            </a:r>
            <a:r>
              <a:rPr lang="en-US" sz="3200" b="1" strike="noStrike" spc="-1" dirty="0" smtClean="0">
                <a:uFill>
                  <a:solidFill>
                    <a:srgbClr val="FFFFFF"/>
                  </a:solidFill>
                </a:uFill>
                <a:latin typeface="Courier New"/>
              </a:rPr>
              <a:t>NSQ Magnet for CR.</a:t>
            </a:r>
          </a:p>
          <a:p>
            <a:pPr algn="ctr">
              <a:lnSpc>
                <a:spcPct val="100000"/>
              </a:lnSpc>
            </a:pPr>
            <a:r>
              <a:rPr lang="en-US" sz="3200" b="1" spc="-1" dirty="0" smtClean="0">
                <a:uFill>
                  <a:solidFill>
                    <a:srgbClr val="FFFFFF"/>
                  </a:solidFill>
                </a:uFill>
                <a:latin typeface="Courier New"/>
              </a:rPr>
              <a:t>CDR Review</a:t>
            </a:r>
            <a:r>
              <a:rPr lang="en-US" sz="3200" b="1" strike="noStrike" spc="-1" dirty="0" smtClean="0">
                <a:uFill>
                  <a:solidFill>
                    <a:srgbClr val="FFFFFF"/>
                  </a:solidFill>
                </a:uFill>
                <a:latin typeface="Courier New"/>
              </a:rPr>
              <a:t>.</a:t>
            </a:r>
          </a:p>
        </p:txBody>
      </p:sp>
      <p:sp>
        <p:nvSpPr>
          <p:cNvPr id="5" name="TextShape 2"/>
          <p:cNvSpPr txBox="1">
            <a:spLocks noGrp="1"/>
          </p:cNvSpPr>
          <p:nvPr>
            <p:ph type="subTitle" idx="1"/>
          </p:nvPr>
        </p:nvSpPr>
        <p:spPr>
          <a:xfrm>
            <a:off x="354227" y="3602037"/>
            <a:ext cx="11615351" cy="2905855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endParaRPr lang="en-US" sz="2400" b="1" spc="-1" dirty="0" smtClean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ourier New"/>
            </a:endParaRPr>
          </a:p>
          <a:p>
            <a:pPr algn="ctr">
              <a:lnSpc>
                <a:spcPct val="80000"/>
              </a:lnSpc>
            </a:pPr>
            <a:r>
              <a:rPr lang="en-US" sz="2400" b="1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D. </a:t>
            </a:r>
            <a:r>
              <a:rPr lang="en-US" sz="2400" b="1" spc="-1" dirty="0" err="1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Gurov</a:t>
            </a:r>
            <a:r>
              <a:rPr lang="en-US" sz="2400" b="1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</a:t>
            </a:r>
            <a:r>
              <a:rPr lang="en-US" sz="2400" b="1" spc="-1" dirty="0" err="1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A.Utkin</a:t>
            </a:r>
            <a:r>
              <a:rPr lang="en-US" sz="2400" b="1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for CR team</a:t>
            </a:r>
          </a:p>
          <a:p>
            <a:pPr algn="ctr">
              <a:lnSpc>
                <a:spcPct val="80000"/>
              </a:lnSpc>
            </a:pPr>
            <a:endParaRPr lang="en-US" sz="2400" spc="-1" dirty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ourier New"/>
            </a:endParaRPr>
          </a:p>
          <a:p>
            <a:pPr algn="ctr">
              <a:lnSpc>
                <a:spcPct val="80000"/>
              </a:lnSpc>
            </a:pPr>
            <a:r>
              <a:rPr lang="ru-RU" sz="24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BINP</a:t>
            </a:r>
            <a:r>
              <a:rPr lang="ru-RU" sz="24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</a:t>
            </a:r>
            <a:r>
              <a:rPr lang="ru-RU" sz="2400" b="0" strike="noStrike" spc="-1" dirty="0" err="1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Novosibirsk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</a:pPr>
            <a:endParaRPr lang="ru-RU" sz="2400" b="0" strike="noStrike" spc="-1" dirty="0" smtClean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80000"/>
              </a:lnSpc>
            </a:pPr>
            <a:r>
              <a:rPr lang="ru-RU" sz="24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November </a:t>
            </a:r>
            <a:r>
              <a:rPr lang="en-US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27</a:t>
            </a:r>
            <a:r>
              <a:rPr lang="ru-RU" sz="18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201</a:t>
            </a:r>
            <a:r>
              <a:rPr lang="en-US" sz="18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9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</a:t>
            </a:r>
            <a:r>
              <a:rPr lang="en-US" spc="-1" baseline="30000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rd</a:t>
            </a:r>
            <a:r>
              <a:rPr lang="en-US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FAIR-BINP Workshop</a:t>
            </a:r>
            <a:r>
              <a:rPr lang="ru-RU" sz="18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</a:t>
            </a:r>
            <a:r>
              <a:rPr lang="en-US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Novosibirsk</a:t>
            </a:r>
            <a:r>
              <a:rPr lang="ru-RU" sz="18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</a:t>
            </a:r>
            <a:r>
              <a:rPr lang="en-US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Russia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7721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9507"/>
            <a:ext cx="12192000" cy="835393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Field in yoke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201904"/>
            <a:ext cx="5972175" cy="512646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>Field in yoke (</a:t>
            </a:r>
            <a:r>
              <a:rPr lang="en-US" sz="2000" dirty="0" err="1" smtClean="0"/>
              <a:t>kGs</a:t>
            </a:r>
            <a:r>
              <a:rPr lang="en-US" sz="2000" dirty="0" smtClean="0"/>
              <a:t>) at maximal gradient value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909" y="1259656"/>
            <a:ext cx="6244791" cy="454894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Flux lines in yoke at maximal gradient value</a:t>
            </a:r>
            <a:endParaRPr lang="ru-RU" sz="2000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2"/>
          <a:srcRect l="5582" t="5233" r="41946" b="6211"/>
          <a:stretch/>
        </p:blipFill>
        <p:spPr bwMode="auto">
          <a:xfrm>
            <a:off x="638733" y="1811554"/>
            <a:ext cx="3978275" cy="49009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3"/>
          <a:srcRect l="5902" t="4187" r="44816" b="6420"/>
          <a:stretch/>
        </p:blipFill>
        <p:spPr bwMode="auto">
          <a:xfrm>
            <a:off x="7101803" y="1811554"/>
            <a:ext cx="3707002" cy="48098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9704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6200" y="300940"/>
            <a:ext cx="12268200" cy="885824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Field quality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6200000">
            <a:off x="-845741" y="3759197"/>
            <a:ext cx="2248693" cy="419101"/>
          </a:xfrm>
        </p:spPr>
        <p:txBody>
          <a:bodyPr>
            <a:normAutofit/>
          </a:bodyPr>
          <a:lstStyle/>
          <a:p>
            <a:pPr algn="ctr"/>
            <a:r>
              <a:rPr lang="en-US" sz="2000" dirty="0" err="1" smtClean="0"/>
              <a:t>kGs</a:t>
            </a:r>
            <a:r>
              <a:rPr lang="en-US" sz="2000" dirty="0" smtClean="0"/>
              <a:t>/cm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95975" y="1283495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Integral contributions of 6</a:t>
            </a:r>
            <a:r>
              <a:rPr lang="en-US" sz="2000" baseline="30000" dirty="0"/>
              <a:t>th</a:t>
            </a:r>
            <a:r>
              <a:rPr lang="en-US" sz="2000" dirty="0"/>
              <a:t> and 10</a:t>
            </a:r>
            <a:r>
              <a:rPr lang="en-US" sz="2000" baseline="30000" dirty="0"/>
              <a:t>th</a:t>
            </a:r>
            <a:r>
              <a:rPr lang="en-US" sz="2000" dirty="0"/>
              <a:t> multipoles at 136 mm radius.</a:t>
            </a:r>
            <a:endParaRPr lang="ru-RU" sz="2000" dirty="0"/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278603" y="1245395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/>
              <a:t>Longitudinal gradient distribution at maximal gradient value.</a:t>
            </a:r>
            <a:endParaRPr lang="ru-RU" sz="2000" dirty="0"/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1885552" y="6400799"/>
            <a:ext cx="2248693" cy="4191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smtClean="0"/>
              <a:t>cm</a:t>
            </a:r>
            <a:endParaRPr lang="ru-RU" sz="2000" dirty="0"/>
          </a:p>
        </p:txBody>
      </p:sp>
      <p:pic>
        <p:nvPicPr>
          <p:cNvPr id="11" name="Рисунок 10"/>
          <p:cNvPicPr/>
          <p:nvPr/>
        </p:nvPicPr>
        <p:blipFill rotWithShape="1">
          <a:blip r:embed="rId2"/>
          <a:srcRect l="8259" t="1354" r="17828" b="5631"/>
          <a:stretch/>
        </p:blipFill>
        <p:spPr>
          <a:xfrm>
            <a:off x="488156" y="2069306"/>
            <a:ext cx="4882914" cy="4422583"/>
          </a:xfrm>
          <a:prstGeom prst="rect">
            <a:avLst/>
          </a:prstGeom>
        </p:spPr>
      </p:pic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894742934"/>
              </p:ext>
            </p:extLst>
          </p:nvPr>
        </p:nvGraphicFramePr>
        <p:xfrm>
          <a:off x="5580623" y="2122233"/>
          <a:ext cx="6273626" cy="4369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517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398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Assembling of the magnet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751812" y="1304926"/>
            <a:ext cx="6168340" cy="5260631"/>
          </a:xfrm>
        </p:spPr>
        <p:txBody>
          <a:bodyPr>
            <a:norm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1.</a:t>
            </a:r>
            <a:r>
              <a:rPr lang="en-US" sz="2900" dirty="0" smtClean="0"/>
              <a:t>	</a:t>
            </a:r>
            <a:r>
              <a:rPr lang="en-US" sz="1400" dirty="0"/>
              <a:t>Fasten the alignment feet 1 (3 pcs.) to the lower half of the yoke 2 (1 pcs.), using bolts 3 (18 pcs</a:t>
            </a:r>
            <a:r>
              <a:rPr lang="en-US" sz="1400" dirty="0" smtClean="0"/>
              <a:t>.);</a:t>
            </a:r>
          </a:p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2.</a:t>
            </a:r>
            <a:r>
              <a:rPr lang="en-US" sz="1400" dirty="0" smtClean="0"/>
              <a:t>	</a:t>
            </a:r>
            <a:r>
              <a:rPr lang="en-US" sz="1400" dirty="0"/>
              <a:t>Fasten stainless steel spacers 29 (2 pcs.) to the lower half of the yoke 2 using bolts 7 (12 pcs.);</a:t>
            </a:r>
            <a:endParaRPr lang="en-US" sz="1400" dirty="0" smtClean="0"/>
          </a:p>
          <a:p>
            <a:pPr algn="just"/>
            <a:r>
              <a:rPr lang="en-US" sz="1400" b="1" dirty="0" smtClean="0">
                <a:solidFill>
                  <a:srgbClr val="0070C0"/>
                </a:solidFill>
              </a:rPr>
              <a:t>3.</a:t>
            </a:r>
            <a:r>
              <a:rPr lang="en-US" sz="1400" dirty="0"/>
              <a:t>	Install the lower half of the yoke of the NSQ quadrupole on the stand 4 (1 pcs.) (alignment feet must be properly fastened to a stand using bolts 5 (12 pcs.) to prevent any fall);</a:t>
            </a:r>
            <a:endParaRPr lang="en-US" sz="1400" dirty="0" smtClean="0"/>
          </a:p>
          <a:p>
            <a:r>
              <a:rPr lang="en-US" sz="1400" b="1" dirty="0" smtClean="0">
                <a:solidFill>
                  <a:srgbClr val="0070C0"/>
                </a:solidFill>
              </a:rPr>
              <a:t>4.</a:t>
            </a:r>
            <a:r>
              <a:rPr lang="en-US" sz="1400" dirty="0"/>
              <a:t>	Install the vacuum chamber on the lower half of the NSQ quadrupole;</a:t>
            </a:r>
            <a:endParaRPr lang="en-US" sz="1400" dirty="0" smtClean="0"/>
          </a:p>
          <a:p>
            <a:r>
              <a:rPr lang="en-US" sz="1400" b="1" dirty="0" smtClean="0">
                <a:solidFill>
                  <a:srgbClr val="0070C0"/>
                </a:solidFill>
              </a:rPr>
              <a:t>5.</a:t>
            </a:r>
            <a:r>
              <a:rPr lang="en-US" sz="1400" dirty="0"/>
              <a:t>	Install the upper half of the yoke of the NSQ quadrupole 6 (1 pcs.) on the lower half of the NSQ quadrupole and fasten to each other using bolts 7 (12 pcs.);  </a:t>
            </a:r>
            <a:endParaRPr lang="en-US" sz="1400" dirty="0" smtClean="0"/>
          </a:p>
          <a:p>
            <a:r>
              <a:rPr lang="en-US" sz="1400" b="1" dirty="0" smtClean="0">
                <a:solidFill>
                  <a:srgbClr val="0070C0"/>
                </a:solidFill>
              </a:rPr>
              <a:t>6.</a:t>
            </a:r>
            <a:r>
              <a:rPr lang="en-US" sz="1400" dirty="0" smtClean="0"/>
              <a:t>	</a:t>
            </a:r>
            <a:r>
              <a:rPr lang="en-US" sz="1400" dirty="0"/>
              <a:t>Fasten stainless steel brackets 30 (4 pcs.) using bolts 31 (24 pcs.) to increase mechanical rigidity</a:t>
            </a:r>
            <a:r>
              <a:rPr lang="en-US" sz="1400" dirty="0" smtClean="0"/>
              <a:t>;</a:t>
            </a:r>
          </a:p>
          <a:p>
            <a:r>
              <a:rPr lang="en-US" sz="1400" b="1" dirty="0" smtClean="0">
                <a:solidFill>
                  <a:srgbClr val="0070C0"/>
                </a:solidFill>
              </a:rPr>
              <a:t>7</a:t>
            </a:r>
            <a:r>
              <a:rPr lang="en-US" sz="1400" b="1" dirty="0">
                <a:solidFill>
                  <a:srgbClr val="0070C0"/>
                </a:solidFill>
              </a:rPr>
              <a:t>.</a:t>
            </a:r>
            <a:r>
              <a:rPr lang="en-US" sz="1400" dirty="0"/>
              <a:t>	Install the manifolds 8 (2 pcs.) on the side of the magnet on the brackets 9 (2 pcs.) using the mounting blocks 10 (4 pcs.) with the bolts 11 (8 pcs</a:t>
            </a:r>
            <a:r>
              <a:rPr lang="en-US" sz="1400" dirty="0" smtClean="0"/>
              <a:t>.);</a:t>
            </a:r>
          </a:p>
          <a:p>
            <a:r>
              <a:rPr lang="en-US" sz="1400" b="1" dirty="0" smtClean="0">
                <a:solidFill>
                  <a:srgbClr val="0070C0"/>
                </a:solidFill>
              </a:rPr>
              <a:t>8.</a:t>
            </a:r>
            <a:r>
              <a:rPr lang="en-US" sz="1400" dirty="0"/>
              <a:t>	Connect the lower and upper half of the manifolds using bolts 28 (4 pcs</a:t>
            </a:r>
            <a:r>
              <a:rPr lang="en-US" sz="1400" dirty="0" smtClean="0"/>
              <a:t>.);</a:t>
            </a:r>
          </a:p>
          <a:p>
            <a:r>
              <a:rPr lang="en-US" sz="1400" b="1" dirty="0" smtClean="0">
                <a:solidFill>
                  <a:srgbClr val="0070C0"/>
                </a:solidFill>
              </a:rPr>
              <a:t>9.</a:t>
            </a:r>
            <a:r>
              <a:rPr lang="en-US" sz="1400" dirty="0"/>
              <a:t>	Install the connection boxes 12 (2 pcs.);</a:t>
            </a:r>
          </a:p>
          <a:p>
            <a:endParaRPr lang="en-US" sz="1400" dirty="0" smtClean="0"/>
          </a:p>
        </p:txBody>
      </p:sp>
      <p:pic>
        <p:nvPicPr>
          <p:cNvPr id="8" name="Рисунок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" r="1928"/>
          <a:stretch/>
        </p:blipFill>
        <p:spPr>
          <a:xfrm>
            <a:off x="0" y="1414359"/>
            <a:ext cx="4588475" cy="544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7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103505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Assembling of the magnet</a:t>
            </a:r>
            <a:endParaRPr lang="ru-RU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084541" y="1499646"/>
            <a:ext cx="4695566" cy="5222430"/>
          </a:xfrm>
        </p:spPr>
        <p:txBody>
          <a:bodyPr>
            <a:normAutofit/>
          </a:bodyPr>
          <a:lstStyle/>
          <a:p>
            <a:pPr lvl="0"/>
            <a:r>
              <a:rPr lang="en-US" sz="1600" b="1" dirty="0" smtClean="0">
                <a:solidFill>
                  <a:srgbClr val="0070C0"/>
                </a:solidFill>
              </a:rPr>
              <a:t>10.</a:t>
            </a:r>
            <a:r>
              <a:rPr lang="en-US" sz="1600" dirty="0"/>
              <a:t>	Assemble the connection boxes 12:</a:t>
            </a:r>
            <a:endParaRPr lang="ru-RU" sz="1600" dirty="0"/>
          </a:p>
          <a:p>
            <a:r>
              <a:rPr lang="en-US" sz="1600" b="1" dirty="0" smtClean="0">
                <a:solidFill>
                  <a:srgbClr val="0070C0"/>
                </a:solidFill>
              </a:rPr>
              <a:t>10.1.</a:t>
            </a:r>
            <a:r>
              <a:rPr lang="en-US" sz="1600" dirty="0"/>
              <a:t>	Install the cable connection plates 13 (2 pcs.) using the mounting blocks 14 using the fastening plates 15 with the bolts 16 (4 pcs</a:t>
            </a:r>
            <a:r>
              <a:rPr lang="en-US" sz="1600" dirty="0" smtClean="0"/>
              <a:t>.);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10.2.</a:t>
            </a:r>
            <a:r>
              <a:rPr lang="en-US" sz="1600" dirty="0"/>
              <a:t>	Connect the upper and lower windings using the midpoint connection plate 17 (1 pcs.) with the bolts 18 (8 pcs.);</a:t>
            </a:r>
            <a:endParaRPr lang="ru-RU" sz="1600" dirty="0"/>
          </a:p>
          <a:p>
            <a:r>
              <a:rPr lang="en-US" sz="1600" b="1" dirty="0" smtClean="0">
                <a:solidFill>
                  <a:srgbClr val="0070C0"/>
                </a:solidFill>
              </a:rPr>
              <a:t>10.3.</a:t>
            </a:r>
            <a:r>
              <a:rPr lang="en-US" sz="1600" dirty="0"/>
              <a:t>	Connect the cable connection plates 13 (2 pcs.) with the beginning and end of the upper and lower windings with the bolts 20 (8 pcs</a:t>
            </a:r>
            <a:r>
              <a:rPr lang="en-US" sz="1600" dirty="0" smtClean="0"/>
              <a:t>.);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10.4.</a:t>
            </a:r>
            <a:r>
              <a:rPr lang="en-US" sz="1600" dirty="0"/>
              <a:t>	Fix the outlets of the sections of the windings using the mounting blocks 21 using the fastening plates 22 with the bolts 23 (4 pcs</a:t>
            </a:r>
            <a:r>
              <a:rPr lang="en-US" sz="1600" dirty="0" smtClean="0"/>
              <a:t>.);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11.</a:t>
            </a:r>
            <a:r>
              <a:rPr lang="en-US" sz="1600" dirty="0"/>
              <a:t>	Connect the water hoses 24 (8 pcs.) to the fittings 25, fix with the clamps 26 (16 pcs.).</a:t>
            </a:r>
            <a:endParaRPr lang="ru-RU" sz="1400" dirty="0"/>
          </a:p>
          <a:p>
            <a:endParaRPr lang="ru-RU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" r="17275"/>
          <a:stretch/>
        </p:blipFill>
        <p:spPr bwMode="auto">
          <a:xfrm>
            <a:off x="3935375" y="1499646"/>
            <a:ext cx="3065439" cy="3025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r="6351"/>
          <a:stretch/>
        </p:blipFill>
        <p:spPr bwMode="auto">
          <a:xfrm>
            <a:off x="0" y="1400176"/>
            <a:ext cx="3851648" cy="31247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586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88265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Production Plan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3477183" y="5683680"/>
            <a:ext cx="5157787" cy="34450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/>
              <a:t>NSQ production plan</a:t>
            </a:r>
            <a:endParaRPr lang="ru-RU" sz="20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79512"/>
              </p:ext>
            </p:extLst>
          </p:nvPr>
        </p:nvGraphicFramePr>
        <p:xfrm>
          <a:off x="3071577" y="1475003"/>
          <a:ext cx="5969000" cy="3981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/>
                <a:gridCol w="3200400"/>
                <a:gridCol w="1079500"/>
                <a:gridCol w="1079500"/>
              </a:tblGrid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Month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Activity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Begin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End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Contract is signed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26.06.2018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26.06.2018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Tecnological design, Equipment design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25.02.2019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29.11.2019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Conceptual Design Review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16.08.2019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16.08.2019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Design in detail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19.09.2019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21.09.2019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Final Design Review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07.11.2019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07.11.2019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Material procurement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20.11.2019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30.01.2020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Tooling manufacturing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17.06.2020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25.10.2020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Manufacturing of pre-series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28.10.2020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28.12.2020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FAT of pre-series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28.12.2020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25.02.2021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Shipment of pre-series to FAIR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02.03.2021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24.03.2021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SAT A of pre-series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07.04.2021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19.05.2021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Manufacturing of series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none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none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Prepare series production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none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none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Series production started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none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none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FAT accepted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none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none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Site Assembling series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20.11.2021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03.04.2022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SAT  Series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21.12.2021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30.05.2022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SAT  accepted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20.01.2022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08.08.2022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81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1092972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Contents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1900" dirty="0">
                <a:solidFill>
                  <a:srgbClr val="002060"/>
                </a:solidFill>
                <a:latin typeface="+mn-lt"/>
              </a:rPr>
              <a:t>CDR documentation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1900" dirty="0">
                <a:solidFill>
                  <a:srgbClr val="002060"/>
                </a:solidFill>
                <a:latin typeface="+mn-lt"/>
              </a:rPr>
              <a:t>Project management structure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1900" dirty="0">
                <a:solidFill>
                  <a:srgbClr val="002060"/>
                </a:solidFill>
              </a:rPr>
              <a:t>Base principles and  Concept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1900" dirty="0" smtClean="0">
                <a:solidFill>
                  <a:srgbClr val="002060"/>
                </a:solidFill>
              </a:rPr>
              <a:t>NSQ </a:t>
            </a:r>
            <a:r>
              <a:rPr lang="en-US" sz="1900" dirty="0">
                <a:solidFill>
                  <a:srgbClr val="002060"/>
                </a:solidFill>
              </a:rPr>
              <a:t>quadrupoles in </a:t>
            </a:r>
            <a:r>
              <a:rPr lang="en-US" sz="1900" dirty="0" smtClean="0">
                <a:solidFill>
                  <a:srgbClr val="002060"/>
                </a:solidFill>
              </a:rPr>
              <a:t>CR</a:t>
            </a:r>
            <a:endParaRPr lang="en-US" sz="19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1900" dirty="0" smtClean="0">
                <a:solidFill>
                  <a:srgbClr val="002060"/>
                </a:solidFill>
                <a:latin typeface="+mn-lt"/>
              </a:rPr>
              <a:t>Calculations and simulations 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1900" dirty="0" smtClean="0">
                <a:solidFill>
                  <a:srgbClr val="002060"/>
                </a:solidFill>
                <a:latin typeface="+mn-lt"/>
              </a:rPr>
              <a:t>Assembling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1900" dirty="0" smtClean="0">
                <a:solidFill>
                  <a:srgbClr val="002060"/>
                </a:solidFill>
                <a:latin typeface="+mn-lt"/>
              </a:rPr>
              <a:t>Production plan</a:t>
            </a:r>
            <a:endParaRPr lang="en-US" sz="1900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Test</a:t>
            </a:r>
            <a:r>
              <a:rPr lang="ru-RU" dirty="0" smtClean="0"/>
              <a:t> </a:t>
            </a:r>
            <a:r>
              <a:rPr lang="ru-RU" dirty="0" err="1" smtClean="0"/>
              <a:t>plan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u="sng" dirty="0">
                <a:hlinkClick r:id="rId2"/>
              </a:rPr>
              <a:t>https://edms.cern.ch/document/2245947/1</a:t>
            </a:r>
            <a:endParaRPr lang="ru-RU" dirty="0"/>
          </a:p>
          <a:p>
            <a:r>
              <a:rPr lang="en-US" dirty="0"/>
              <a:t> </a:t>
            </a:r>
            <a:r>
              <a:rPr lang="ru-RU" dirty="0" smtClean="0"/>
              <a:t> </a:t>
            </a:r>
            <a:r>
              <a:rPr lang="ru-RU" dirty="0" err="1"/>
              <a:t>Mechanics</a:t>
            </a:r>
            <a:r>
              <a:rPr lang="ru-RU" dirty="0"/>
              <a:t> - 3D </a:t>
            </a:r>
            <a:r>
              <a:rPr lang="ru-RU" dirty="0" err="1" smtClean="0"/>
              <a:t>model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u="sng" dirty="0" smtClean="0">
                <a:hlinkClick r:id="rId3"/>
              </a:rPr>
              <a:t>https</a:t>
            </a:r>
            <a:r>
              <a:rPr lang="ru-RU" u="sng" dirty="0">
                <a:hlinkClick r:id="rId3"/>
              </a:rPr>
              <a:t>://edms.cern.ch/document/2245951/1</a:t>
            </a:r>
            <a:endParaRPr lang="ru-RU" dirty="0"/>
          </a:p>
          <a:p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Operating</a:t>
            </a:r>
            <a:r>
              <a:rPr lang="ru-RU" dirty="0" smtClean="0"/>
              <a:t> </a:t>
            </a:r>
            <a:r>
              <a:rPr lang="ru-RU" dirty="0" err="1"/>
              <a:t>manual</a:t>
            </a:r>
            <a:r>
              <a:rPr lang="ru-RU" dirty="0"/>
              <a:t> / </a:t>
            </a:r>
            <a:r>
              <a:rPr lang="ru-RU" dirty="0" err="1" smtClean="0"/>
              <a:t>user</a:t>
            </a:r>
            <a:r>
              <a:rPr lang="ru-RU" dirty="0" smtClean="0"/>
              <a:t> </a:t>
            </a:r>
            <a:r>
              <a:rPr lang="ru-RU" dirty="0" err="1" smtClean="0"/>
              <a:t>manual</a:t>
            </a:r>
            <a:r>
              <a:rPr lang="ru-RU" dirty="0" smtClean="0"/>
              <a:t> </a:t>
            </a:r>
            <a:r>
              <a:rPr lang="ru-RU" u="sng" dirty="0" smtClean="0">
                <a:hlinkClick r:id="rId4"/>
              </a:rPr>
              <a:t>https</a:t>
            </a:r>
            <a:r>
              <a:rPr lang="ru-RU" u="sng" dirty="0">
                <a:hlinkClick r:id="rId4"/>
              </a:rPr>
              <a:t>://edms.cern.ch/document/2245945/1</a:t>
            </a:r>
            <a:endParaRPr lang="ru-RU" dirty="0"/>
          </a:p>
          <a:p>
            <a:r>
              <a:rPr lang="en-US" dirty="0"/>
              <a:t> </a:t>
            </a:r>
            <a:r>
              <a:rPr lang="ru-RU" dirty="0" smtClean="0"/>
              <a:t> </a:t>
            </a:r>
            <a:r>
              <a:rPr lang="ru-RU" dirty="0" err="1"/>
              <a:t>Risk</a:t>
            </a:r>
            <a:r>
              <a:rPr lang="ru-RU" dirty="0"/>
              <a:t> </a:t>
            </a:r>
            <a:r>
              <a:rPr lang="ru-RU" dirty="0" err="1"/>
              <a:t>analysis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hazard</a:t>
            </a:r>
            <a:r>
              <a:rPr lang="ru-RU" dirty="0"/>
              <a:t> </a:t>
            </a:r>
            <a:r>
              <a:rPr lang="ru-RU" dirty="0" err="1"/>
              <a:t>analysis</a:t>
            </a:r>
            <a:r>
              <a:rPr lang="ru-RU" dirty="0"/>
              <a:t> [AID:0002663]</a:t>
            </a:r>
          </a:p>
          <a:p>
            <a:r>
              <a:rPr lang="en-US" dirty="0"/>
              <a:t> </a:t>
            </a:r>
            <a:r>
              <a:rPr lang="ru-RU" dirty="0" smtClean="0"/>
              <a:t> </a:t>
            </a:r>
            <a:r>
              <a:rPr lang="ru-RU" u="sng" dirty="0">
                <a:hlinkClick r:id="rId5"/>
              </a:rPr>
              <a:t>https://edms.cern.ch/document/2245943/1</a:t>
            </a:r>
            <a:endParaRPr lang="ru-RU" dirty="0"/>
          </a:p>
        </p:txBody>
      </p:sp>
      <p:sp>
        <p:nvSpPr>
          <p:cNvPr id="4" name="Заголовок 7"/>
          <p:cNvSpPr>
            <a:spLocks noGrp="1"/>
          </p:cNvSpPr>
          <p:nvPr>
            <p:ph type="title"/>
          </p:nvPr>
        </p:nvSpPr>
        <p:spPr bwMode="auto">
          <a:xfrm>
            <a:off x="0" y="365125"/>
            <a:ext cx="12192000" cy="74698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C00000"/>
                </a:solidFill>
                <a:latin typeface="Courier New" pitchFamily="49" charset="0"/>
                <a:ea typeface="+mj-ea"/>
                <a:cs typeface="Courier New" pitchFamily="49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9pPr>
          </a:lstStyle>
          <a:p>
            <a:pPr eaLnBrk="1" hangingPunct="1"/>
            <a:r>
              <a:rPr lang="en-US" altLang="ru-RU" dirty="0" smtClean="0">
                <a:solidFill>
                  <a:schemeClr val="tx1"/>
                </a:solidFill>
              </a:rPr>
              <a:t>CDR Documentations</a:t>
            </a:r>
            <a:endParaRPr lang="ru-RU" alt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7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50942"/>
            <a:ext cx="12192000" cy="730507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Project management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7178" y="988541"/>
            <a:ext cx="5632622" cy="5188422"/>
          </a:xfrm>
        </p:spPr>
        <p:txBody>
          <a:bodyPr>
            <a:normAutofit fontScale="92500" lnSpcReduction="10000"/>
          </a:bodyPr>
          <a:lstStyle/>
          <a:p>
            <a:r>
              <a:rPr lang="en-GB" sz="1400" b="1" dirty="0"/>
              <a:t>Name: </a:t>
            </a:r>
            <a:r>
              <a:rPr lang="en-GB" sz="1400" b="1" i="1" dirty="0" smtClean="0"/>
              <a:t>Denis </a:t>
            </a:r>
            <a:r>
              <a:rPr lang="en-GB" sz="1400" b="1" i="1" dirty="0" err="1"/>
              <a:t>Gurov</a:t>
            </a:r>
            <a:endParaRPr lang="ru-RU" sz="1400" b="1" dirty="0"/>
          </a:p>
          <a:p>
            <a:r>
              <a:rPr lang="en-GB" sz="1400" b="1" dirty="0"/>
              <a:t>Position: Research </a:t>
            </a:r>
            <a:r>
              <a:rPr lang="en-GB" sz="1400" b="1" dirty="0" smtClean="0"/>
              <a:t>Scientist</a:t>
            </a:r>
            <a:r>
              <a:rPr lang="en-US" sz="1400" b="1" dirty="0" smtClean="0"/>
              <a:t>  </a:t>
            </a:r>
            <a:r>
              <a:rPr lang="en-GB" sz="1000" dirty="0" smtClean="0"/>
              <a:t>Email</a:t>
            </a:r>
            <a:r>
              <a:rPr lang="en-GB" sz="1000" dirty="0"/>
              <a:t>: </a:t>
            </a:r>
            <a:r>
              <a:rPr lang="en-GB" sz="1000" u="sng" dirty="0">
                <a:hlinkClick r:id="rId2"/>
              </a:rPr>
              <a:t>D.S.Gurov@inp.nsk.su</a:t>
            </a:r>
            <a:endParaRPr lang="ru-RU" sz="1000" dirty="0"/>
          </a:p>
          <a:p>
            <a:endParaRPr lang="ru-RU" sz="1000" dirty="0"/>
          </a:p>
          <a:p>
            <a:r>
              <a:rPr lang="en-GB" sz="1000" dirty="0" smtClean="0"/>
              <a:t>          Tel</a:t>
            </a:r>
            <a:r>
              <a:rPr lang="en-GB" sz="1000" dirty="0"/>
              <a:t>.: +7383329-4684</a:t>
            </a:r>
            <a:endParaRPr lang="ru-RU" sz="1000" dirty="0"/>
          </a:p>
          <a:p>
            <a:r>
              <a:rPr lang="en-GB" sz="1000" dirty="0" smtClean="0"/>
              <a:t>          The </a:t>
            </a:r>
            <a:r>
              <a:rPr lang="en-GB" sz="1000" dirty="0"/>
              <a:t>Deputy is responsible for:</a:t>
            </a:r>
            <a:endParaRPr lang="ru-RU" sz="1000" dirty="0"/>
          </a:p>
          <a:p>
            <a:pPr lvl="0"/>
            <a:r>
              <a:rPr lang="en-GB" sz="1000" dirty="0" smtClean="0"/>
              <a:t>          Follow-up </a:t>
            </a:r>
            <a:r>
              <a:rPr lang="en-GB" sz="1000" dirty="0"/>
              <a:t>of production activities;</a:t>
            </a:r>
            <a:endParaRPr lang="ru-RU" sz="1000" dirty="0"/>
          </a:p>
          <a:p>
            <a:pPr lvl="0"/>
            <a:r>
              <a:rPr lang="en-GB" sz="1000" dirty="0" smtClean="0"/>
              <a:t>          Magnetic </a:t>
            </a:r>
            <a:r>
              <a:rPr lang="en-GB" sz="1000" dirty="0"/>
              <a:t>measurements to ensure the required field and field quality;</a:t>
            </a:r>
            <a:endParaRPr lang="ru-RU" sz="1000" dirty="0"/>
          </a:p>
          <a:p>
            <a:pPr lvl="0"/>
            <a:r>
              <a:rPr lang="en-GB" sz="1000" dirty="0" smtClean="0"/>
              <a:t>          Factory </a:t>
            </a:r>
            <a:r>
              <a:rPr lang="en-GB" sz="1000" dirty="0"/>
              <a:t>Acceptance Test (FAT) to verify the given specifications of the components</a:t>
            </a:r>
            <a:r>
              <a:rPr lang="en-GB" sz="1000" dirty="0" smtClean="0"/>
              <a:t>;</a:t>
            </a:r>
            <a:r>
              <a:rPr lang="en-GB" sz="1000" dirty="0"/>
              <a:t> </a:t>
            </a:r>
            <a:endParaRPr lang="ru-RU" sz="1000" dirty="0"/>
          </a:p>
          <a:p>
            <a:endParaRPr lang="en-GB" sz="1000" b="1" dirty="0" smtClean="0"/>
          </a:p>
          <a:p>
            <a:endParaRPr lang="en-GB" sz="1000" b="1" dirty="0" smtClean="0"/>
          </a:p>
          <a:p>
            <a:endParaRPr lang="en-GB" sz="1000" b="1" dirty="0"/>
          </a:p>
          <a:p>
            <a:endParaRPr lang="en-GB" sz="1000" b="1" dirty="0" smtClean="0"/>
          </a:p>
          <a:p>
            <a:r>
              <a:rPr lang="en-GB" sz="1400" b="1" dirty="0" smtClean="0"/>
              <a:t>Name</a:t>
            </a:r>
            <a:r>
              <a:rPr lang="en-GB" sz="1400" b="1" dirty="0"/>
              <a:t>: </a:t>
            </a:r>
            <a:r>
              <a:rPr lang="en-GB" sz="1400" b="1" i="1" dirty="0"/>
              <a:t>Anatoly </a:t>
            </a:r>
            <a:r>
              <a:rPr lang="en-GB" sz="1400" b="1" i="1" dirty="0" err="1"/>
              <a:t>Utkin</a:t>
            </a:r>
            <a:endParaRPr lang="ru-RU" sz="1400" b="1" dirty="0"/>
          </a:p>
          <a:p>
            <a:r>
              <a:rPr lang="en-GB" sz="1400" b="1" dirty="0"/>
              <a:t>Position: Research </a:t>
            </a:r>
            <a:r>
              <a:rPr lang="en-GB" sz="1400" b="1" dirty="0" smtClean="0"/>
              <a:t>Scientist</a:t>
            </a:r>
            <a:r>
              <a:rPr lang="en-US" sz="1400" b="1" dirty="0" smtClean="0"/>
              <a:t>  </a:t>
            </a:r>
            <a:r>
              <a:rPr lang="en-GB" sz="1000" dirty="0" smtClean="0"/>
              <a:t>Email</a:t>
            </a:r>
            <a:r>
              <a:rPr lang="en-GB" sz="1000" dirty="0"/>
              <a:t>: </a:t>
            </a:r>
            <a:r>
              <a:rPr lang="en-GB" sz="1000" u="sng" dirty="0">
                <a:hlinkClick r:id="rId3"/>
              </a:rPr>
              <a:t>A.V.Utkin@inp.nsk.su</a:t>
            </a:r>
            <a:r>
              <a:rPr lang="en-GB" sz="1000" u="sng" dirty="0"/>
              <a:t> </a:t>
            </a:r>
            <a:endParaRPr lang="ru-RU" sz="1000" dirty="0"/>
          </a:p>
          <a:p>
            <a:r>
              <a:rPr lang="en-GB" sz="1000" dirty="0" smtClean="0"/>
              <a:t>           Tel</a:t>
            </a:r>
            <a:r>
              <a:rPr lang="en-GB" sz="1000" dirty="0"/>
              <a:t>.: +7383329-4684</a:t>
            </a:r>
            <a:endParaRPr lang="ru-RU" sz="1000" dirty="0"/>
          </a:p>
          <a:p>
            <a:r>
              <a:rPr lang="en-GB" sz="1000" dirty="0" smtClean="0"/>
              <a:t>           The </a:t>
            </a:r>
            <a:r>
              <a:rPr lang="en-GB" sz="1000" dirty="0"/>
              <a:t>Deputy is responsible for:</a:t>
            </a:r>
            <a:endParaRPr lang="ru-RU" sz="1000" dirty="0"/>
          </a:p>
          <a:p>
            <a:pPr lvl="0"/>
            <a:r>
              <a:rPr lang="en-GB" sz="1000" dirty="0" smtClean="0"/>
              <a:t>           Preliminary </a:t>
            </a:r>
            <a:r>
              <a:rPr lang="en-GB" sz="1000" dirty="0"/>
              <a:t>magnet design, final magnet design (development, simulation);</a:t>
            </a:r>
            <a:endParaRPr lang="ru-RU" sz="1000" dirty="0"/>
          </a:p>
          <a:p>
            <a:pPr lvl="0"/>
            <a:r>
              <a:rPr lang="en-GB" sz="1000" dirty="0" smtClean="0"/>
              <a:t>           Magnetic </a:t>
            </a:r>
            <a:r>
              <a:rPr lang="en-GB" sz="1000" dirty="0"/>
              <a:t>field calculation</a:t>
            </a:r>
            <a:r>
              <a:rPr lang="en-GB" sz="1000" dirty="0" smtClean="0"/>
              <a:t>;</a:t>
            </a:r>
          </a:p>
          <a:p>
            <a:endParaRPr lang="en-GB" sz="1000" b="1" i="1" dirty="0" smtClean="0">
              <a:solidFill>
                <a:srgbClr val="FF0000"/>
              </a:solidFill>
            </a:endParaRPr>
          </a:p>
          <a:p>
            <a:endParaRPr lang="en-GB" sz="1000" b="1" i="1" dirty="0">
              <a:solidFill>
                <a:srgbClr val="FF0000"/>
              </a:solidFill>
            </a:endParaRPr>
          </a:p>
          <a:p>
            <a:r>
              <a:rPr lang="en-GB" sz="1400" b="1" i="1" dirty="0" smtClean="0">
                <a:solidFill>
                  <a:srgbClr val="FF0000"/>
                </a:solidFill>
              </a:rPr>
              <a:t>More Details in “Quality Plan”</a:t>
            </a:r>
            <a:endParaRPr lang="en-US" sz="1400" dirty="0" smtClean="0">
              <a:solidFill>
                <a:srgbClr val="FF0000"/>
              </a:solidFill>
            </a:endParaRPr>
          </a:p>
          <a:p>
            <a:pPr lvl="0"/>
            <a:endParaRPr lang="ru-RU" sz="10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096000" y="988541"/>
            <a:ext cx="5181600" cy="5387545"/>
          </a:xfrm>
        </p:spPr>
        <p:txBody>
          <a:bodyPr>
            <a:normAutofit fontScale="92500" lnSpcReduction="10000"/>
          </a:bodyPr>
          <a:lstStyle/>
          <a:p>
            <a:r>
              <a:rPr lang="en-GB" sz="1400" b="1" i="1" dirty="0"/>
              <a:t>The Project Manager</a:t>
            </a:r>
            <a:endParaRPr lang="ru-RU" sz="1400" b="1" dirty="0"/>
          </a:p>
          <a:p>
            <a:r>
              <a:rPr lang="en-GB" sz="1400" b="1" dirty="0"/>
              <a:t>Name: </a:t>
            </a:r>
            <a:r>
              <a:rPr lang="en-GB" sz="1400" b="1" i="1" dirty="0" err="1"/>
              <a:t>Alexandr</a:t>
            </a:r>
            <a:r>
              <a:rPr lang="en-GB" sz="1400" b="1" i="1" dirty="0"/>
              <a:t> </a:t>
            </a:r>
            <a:r>
              <a:rPr lang="en-GB" sz="1400" b="1" i="1" dirty="0" err="1"/>
              <a:t>Starostenko</a:t>
            </a:r>
            <a:endParaRPr lang="ru-RU" sz="1400" b="1" dirty="0"/>
          </a:p>
          <a:p>
            <a:r>
              <a:rPr lang="en-US" sz="1400" b="1" dirty="0"/>
              <a:t>Position: Head of BINP Division № 5-11 </a:t>
            </a:r>
            <a:r>
              <a:rPr lang="en-US" sz="1400" b="1" dirty="0" smtClean="0"/>
              <a:t> </a:t>
            </a:r>
            <a:r>
              <a:rPr lang="en-US" sz="1000" dirty="0" smtClean="0"/>
              <a:t>Email</a:t>
            </a:r>
            <a:r>
              <a:rPr lang="en-US" sz="1000" dirty="0"/>
              <a:t>: </a:t>
            </a:r>
            <a:r>
              <a:rPr lang="en-US" sz="1000" u="sng" dirty="0">
                <a:hlinkClick r:id="rId4"/>
              </a:rPr>
              <a:t>A.A.Starostenko@inp.nsk.su</a:t>
            </a:r>
            <a:r>
              <a:rPr lang="en-US" sz="1000" dirty="0"/>
              <a:t> </a:t>
            </a:r>
            <a:endParaRPr lang="ru-RU" sz="1000" dirty="0"/>
          </a:p>
          <a:p>
            <a:r>
              <a:rPr lang="en-GB" sz="1000" dirty="0" smtClean="0"/>
              <a:t>             Tel</a:t>
            </a:r>
            <a:r>
              <a:rPr lang="en-GB" sz="1000" dirty="0"/>
              <a:t>.: +7383329-4940</a:t>
            </a:r>
            <a:endParaRPr lang="ru-RU" sz="1000" dirty="0"/>
          </a:p>
          <a:p>
            <a:r>
              <a:rPr lang="en-GB" sz="1000" dirty="0" smtClean="0"/>
              <a:t>             The </a:t>
            </a:r>
            <a:r>
              <a:rPr lang="en-GB" sz="1000" dirty="0"/>
              <a:t>Project Manager is responsible for:</a:t>
            </a:r>
            <a:endParaRPr lang="ru-RU" sz="1000" dirty="0"/>
          </a:p>
          <a:p>
            <a:pPr lvl="0"/>
            <a:r>
              <a:rPr lang="en-GB" sz="1000" dirty="0" smtClean="0"/>
              <a:t>              Development </a:t>
            </a:r>
            <a:r>
              <a:rPr lang="en-GB" sz="1000" dirty="0"/>
              <a:t>of the technical documentation and manufacturing drawings for the </a:t>
            </a:r>
            <a:r>
              <a:rPr lang="en-GB" sz="1000" dirty="0" smtClean="0"/>
              <a:t>  deliverables; </a:t>
            </a:r>
            <a:endParaRPr lang="ru-RU" sz="1000" dirty="0"/>
          </a:p>
          <a:p>
            <a:pPr lvl="0"/>
            <a:r>
              <a:rPr lang="en-GB" sz="1000" dirty="0" smtClean="0"/>
              <a:t>              Ensuring </a:t>
            </a:r>
            <a:r>
              <a:rPr lang="en-GB" sz="1000" dirty="0"/>
              <a:t>that the production of the magnets is according to the technical specifications and time schedule; </a:t>
            </a:r>
            <a:endParaRPr lang="ru-RU" sz="1000" dirty="0"/>
          </a:p>
          <a:p>
            <a:pPr lvl="0"/>
            <a:r>
              <a:rPr lang="en-GB" sz="1000" dirty="0" smtClean="0"/>
              <a:t>              Follow-up </a:t>
            </a:r>
            <a:r>
              <a:rPr lang="en-GB" sz="1000" dirty="0"/>
              <a:t>of production activities;</a:t>
            </a:r>
            <a:endParaRPr lang="ru-RU" sz="1000" dirty="0"/>
          </a:p>
          <a:p>
            <a:pPr lvl="0"/>
            <a:r>
              <a:rPr lang="en-GB" sz="1000" dirty="0" smtClean="0"/>
              <a:t>             Transportation</a:t>
            </a:r>
            <a:r>
              <a:rPr lang="en-GB" sz="1000" dirty="0"/>
              <a:t>, delivery of the equipment to the  FAIR site;</a:t>
            </a:r>
            <a:endParaRPr lang="ru-RU" sz="1000" dirty="0"/>
          </a:p>
          <a:p>
            <a:pPr lvl="0"/>
            <a:r>
              <a:rPr lang="en-GB" sz="1000" dirty="0" smtClean="0"/>
              <a:t>              Regular </a:t>
            </a:r>
            <a:r>
              <a:rPr lang="en-GB" sz="1000" dirty="0"/>
              <a:t>and timely reporting on progress and problems; </a:t>
            </a:r>
            <a:endParaRPr lang="ru-RU" sz="1000" dirty="0"/>
          </a:p>
          <a:p>
            <a:pPr lvl="0"/>
            <a:r>
              <a:rPr lang="en-GB" sz="1000" dirty="0" smtClean="0"/>
              <a:t>              Timely </a:t>
            </a:r>
            <a:r>
              <a:rPr lang="en-GB" sz="1000" dirty="0"/>
              <a:t>conduction/participation of reviews and provisions of feedback;</a:t>
            </a:r>
            <a:endParaRPr lang="ru-RU" sz="1000" dirty="0"/>
          </a:p>
          <a:p>
            <a:pPr marL="0" indent="0">
              <a:buNone/>
            </a:pPr>
            <a:endParaRPr lang="en-US" sz="1000" b="1" i="1" dirty="0"/>
          </a:p>
          <a:p>
            <a:r>
              <a:rPr lang="en-US" sz="1400" b="1" i="1" dirty="0" smtClean="0"/>
              <a:t>Scientific </a:t>
            </a:r>
            <a:r>
              <a:rPr lang="en-US" sz="1400" b="1" i="1" dirty="0"/>
              <a:t>De</a:t>
            </a:r>
            <a:r>
              <a:rPr lang="en-GB" sz="1400" b="1" i="1" dirty="0"/>
              <a:t>sign Department</a:t>
            </a:r>
            <a:endParaRPr lang="ru-RU" sz="1400" b="1" dirty="0"/>
          </a:p>
          <a:p>
            <a:r>
              <a:rPr lang="en-US" sz="1400" b="1" dirty="0"/>
              <a:t>Name: </a:t>
            </a:r>
            <a:r>
              <a:rPr lang="en-US" sz="1400" b="1" i="1" dirty="0"/>
              <a:t>Vladimir </a:t>
            </a:r>
            <a:r>
              <a:rPr lang="en-US" sz="1400" b="1" i="1" dirty="0" err="1"/>
              <a:t>Korchagin</a:t>
            </a:r>
            <a:endParaRPr lang="ru-RU" sz="1400" b="1" dirty="0"/>
          </a:p>
          <a:p>
            <a:r>
              <a:rPr lang="en-US" sz="1000" dirty="0" smtClean="0"/>
              <a:t>             Position</a:t>
            </a:r>
            <a:r>
              <a:rPr lang="en-US" sz="1000" dirty="0"/>
              <a:t>: Principal Design Engineer </a:t>
            </a:r>
            <a:r>
              <a:rPr lang="en-US" sz="1000" dirty="0" smtClean="0"/>
              <a:t>  </a:t>
            </a:r>
            <a:r>
              <a:rPr lang="en-GB" sz="1000" dirty="0" smtClean="0"/>
              <a:t>Email</a:t>
            </a:r>
            <a:r>
              <a:rPr lang="en-GB" sz="1000" dirty="0"/>
              <a:t>:</a:t>
            </a:r>
            <a:r>
              <a:rPr lang="en-GB" sz="1000" dirty="0">
                <a:solidFill>
                  <a:srgbClr val="0070C0"/>
                </a:solidFill>
              </a:rPr>
              <a:t> </a:t>
            </a:r>
            <a:r>
              <a:rPr lang="en-GB" sz="1000" u="sng" dirty="0">
                <a:solidFill>
                  <a:srgbClr val="0070C0"/>
                </a:solidFill>
              </a:rPr>
              <a:t>V.Ya.Korchagin@inp.nsk.su</a:t>
            </a:r>
            <a:r>
              <a:rPr lang="en-GB" sz="1000" dirty="0"/>
              <a:t>     </a:t>
            </a:r>
            <a:endParaRPr lang="ru-RU" sz="1000" dirty="0"/>
          </a:p>
          <a:p>
            <a:r>
              <a:rPr lang="en-GB" sz="1000" dirty="0" smtClean="0"/>
              <a:t>             Tel</a:t>
            </a:r>
            <a:r>
              <a:rPr lang="en-GB" sz="1000" dirty="0"/>
              <a:t>.: + 7383329-4953</a:t>
            </a:r>
            <a:endParaRPr lang="ru-RU" sz="1000" dirty="0"/>
          </a:p>
          <a:p>
            <a:r>
              <a:rPr lang="en-GB" sz="1000" dirty="0" smtClean="0"/>
              <a:t>             The </a:t>
            </a:r>
            <a:r>
              <a:rPr lang="en-GB" sz="1000" dirty="0"/>
              <a:t>Principal Design Engineer is responsible for:</a:t>
            </a:r>
            <a:endParaRPr lang="ru-RU" sz="1000" dirty="0"/>
          </a:p>
          <a:p>
            <a:pPr lvl="0"/>
            <a:r>
              <a:rPr lang="en-GB" sz="1000" dirty="0" smtClean="0"/>
              <a:t>             Magnet </a:t>
            </a:r>
            <a:r>
              <a:rPr lang="en-GB" sz="1000" dirty="0"/>
              <a:t>design (3D-models, production drawings);</a:t>
            </a:r>
            <a:endParaRPr lang="ru-RU" sz="1000" dirty="0"/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07189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7764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Construction of NSQ magnet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93" y="1432784"/>
            <a:ext cx="4291450" cy="5305768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059" y="1441278"/>
            <a:ext cx="2353131" cy="5297274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5"/>
          <a:stretch/>
        </p:blipFill>
        <p:spPr>
          <a:xfrm>
            <a:off x="8257206" y="1441278"/>
            <a:ext cx="2397209" cy="548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7764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Construction of NSQ magnet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573177" y="5874785"/>
            <a:ext cx="4794422" cy="6357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19 turns coil  17x17 mm. wire </a:t>
            </a:r>
          </a:p>
          <a:p>
            <a:pPr algn="ctr"/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 mm. hole</a:t>
            </a:r>
            <a:endParaRPr lang="ru-RU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37318" y="6192670"/>
            <a:ext cx="4794422" cy="6357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Quarter of yoke</a:t>
            </a:r>
            <a:endParaRPr lang="ru-RU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" t="6231" r="3480" b="11512"/>
          <a:stretch/>
        </p:blipFill>
        <p:spPr bwMode="auto">
          <a:xfrm>
            <a:off x="6013622" y="1579056"/>
            <a:ext cx="6030423" cy="40061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82" y="1458097"/>
            <a:ext cx="5053893" cy="484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44691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NQ Quadrupole and stand for quadrupole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Group 4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605446"/>
              </p:ext>
            </p:extLst>
          </p:nvPr>
        </p:nvGraphicFramePr>
        <p:xfrm>
          <a:off x="6604000" y="1508167"/>
          <a:ext cx="5053013" cy="4862475"/>
        </p:xfrm>
        <a:graphic>
          <a:graphicData uri="http://schemas.openxmlformats.org/drawingml/2006/table">
            <a:tbl>
              <a:tblPr/>
              <a:tblGrid>
                <a:gridCol w="3792538"/>
                <a:gridCol w="1260475"/>
              </a:tblGrid>
              <a:tr h="79529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Parameter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Value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Lamination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thickness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mm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Dimensions of  wire for coils </a:t>
                      </a:r>
                      <a:endParaRPr kumimoji="0" lang="en-US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17x17 mm</a:t>
                      </a:r>
                      <a:endParaRPr kumimoji="0" lang="en-US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 of NSQ magnets</a:t>
                      </a:r>
                      <a:endParaRPr kumimoji="0" lang="en-US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Overall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weight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Coil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current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coil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turns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Coil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resistance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Coil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inductance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mH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Maximum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DC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power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loss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kW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3" y="1417551"/>
            <a:ext cx="3708946" cy="531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3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44691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NSQ Quadrupole top 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wiew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and yoke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5" b="6800"/>
          <a:stretch/>
        </p:blipFill>
        <p:spPr>
          <a:xfrm>
            <a:off x="316917" y="1474573"/>
            <a:ext cx="4428078" cy="51636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962" y="1563741"/>
            <a:ext cx="3030674" cy="507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9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07509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NQ magnet calculations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57948" y="1539927"/>
            <a:ext cx="4992601" cy="421224"/>
          </a:xfrm>
        </p:spPr>
        <p:txBody>
          <a:bodyPr>
            <a:normAutofit/>
          </a:bodyPr>
          <a:lstStyle/>
          <a:p>
            <a:r>
              <a:rPr lang="en-US" sz="1600" dirty="0" smtClean="0"/>
              <a:t>3D Magneto-static calculations in “Mermaid” code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9053384" y="1556950"/>
            <a:ext cx="2759675" cy="387179"/>
          </a:xfrm>
        </p:spPr>
        <p:txBody>
          <a:bodyPr>
            <a:normAutofit/>
          </a:bodyPr>
          <a:lstStyle/>
          <a:p>
            <a:r>
              <a:rPr lang="en-US" sz="1600" dirty="0" smtClean="0"/>
              <a:t>Pole profile coordinates (mm)</a:t>
            </a:r>
            <a:endParaRPr lang="ru-RU" sz="1600" dirty="0"/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6293709" y="1568104"/>
            <a:ext cx="2759675" cy="3871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Pole profile</a:t>
            </a:r>
            <a:endParaRPr lang="ru-RU" sz="1600" dirty="0"/>
          </a:p>
        </p:txBody>
      </p:sp>
      <p:sp>
        <p:nvSpPr>
          <p:cNvPr id="13" name="Текст 1"/>
          <p:cNvSpPr txBox="1">
            <a:spLocks/>
          </p:cNvSpPr>
          <p:nvPr/>
        </p:nvSpPr>
        <p:spPr>
          <a:xfrm>
            <a:off x="1454796" y="6115334"/>
            <a:ext cx="8213080" cy="421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Chamfer 12 mm depth 12 mm height,  side cut outs 15 mm depth 10 mm width</a:t>
            </a:r>
            <a:endParaRPr lang="ru-RU" sz="1600" dirty="0"/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6962302"/>
              </p:ext>
            </p:extLst>
          </p:nvPr>
        </p:nvGraphicFramePr>
        <p:xfrm>
          <a:off x="5437530" y="2116761"/>
          <a:ext cx="4230346" cy="4143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177670"/>
              </p:ext>
            </p:extLst>
          </p:nvPr>
        </p:nvGraphicFramePr>
        <p:xfrm>
          <a:off x="10011950" y="2228444"/>
          <a:ext cx="1707515" cy="2463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5810"/>
                <a:gridCol w="941705"/>
              </a:tblGrid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</a:t>
                      </a:r>
                      <a:r>
                        <a:rPr lang="ru-RU" sz="1100">
                          <a:effectLst/>
                        </a:rPr>
                        <a:t> (mm)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 </a:t>
                      </a:r>
                      <a:r>
                        <a:rPr lang="ru-RU" sz="1100">
                          <a:effectLst/>
                        </a:rPr>
                        <a:t>(mm)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287.16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145.74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211.28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69.86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145.6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141.6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39.37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Hyperbola: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X*Y=5000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39.37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141.6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145.6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69.86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211.28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145.74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287.16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15" name="Рисунок 14"/>
          <p:cNvPicPr/>
          <p:nvPr/>
        </p:nvPicPr>
        <p:blipFill rotWithShape="1">
          <a:blip r:embed="rId3"/>
          <a:srcRect l="29506" t="6487" r="18022" b="16319"/>
          <a:stretch/>
        </p:blipFill>
        <p:spPr bwMode="auto">
          <a:xfrm>
            <a:off x="518579" y="2109799"/>
            <a:ext cx="3883474" cy="41509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170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6068</TotalTime>
  <Words>626</Words>
  <Application>Microsoft Office PowerPoint</Application>
  <PresentationFormat>Широкоэкранный</PresentationFormat>
  <Paragraphs>227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Symbol</vt:lpstr>
      <vt:lpstr>Times New Roman</vt:lpstr>
      <vt:lpstr>Тема Office</vt:lpstr>
      <vt:lpstr> NSQ Magnet for CR. CDR Review.</vt:lpstr>
      <vt:lpstr>Contents</vt:lpstr>
      <vt:lpstr>CDR Documentations</vt:lpstr>
      <vt:lpstr>Project management</vt:lpstr>
      <vt:lpstr>Construction of NSQ magnet</vt:lpstr>
      <vt:lpstr>Construction of NSQ magnet</vt:lpstr>
      <vt:lpstr>NQ Quadrupole and stand for quadrupole</vt:lpstr>
      <vt:lpstr>NSQ Quadrupole top wiew and yoke</vt:lpstr>
      <vt:lpstr>NQ magnet calculations</vt:lpstr>
      <vt:lpstr> Field in yoke</vt:lpstr>
      <vt:lpstr>Field quality</vt:lpstr>
      <vt:lpstr>Assembling of the magnet</vt:lpstr>
      <vt:lpstr>Assembling of the magnet</vt:lpstr>
      <vt:lpstr>Production Plan</vt:lpstr>
    </vt:vector>
  </TitlesOfParts>
  <Company>BINP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BINP User</dc:creator>
  <cp:lastModifiedBy>BINP User</cp:lastModifiedBy>
  <cp:revision>194</cp:revision>
  <dcterms:created xsi:type="dcterms:W3CDTF">2019-05-16T06:11:09Z</dcterms:created>
  <dcterms:modified xsi:type="dcterms:W3CDTF">2019-11-26T09:39:51Z</dcterms:modified>
</cp:coreProperties>
</file>