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rov\merm\GSI\CR\OC\CR_octupole5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Longitudinal distribution of field  in </a:t>
            </a:r>
            <a:r>
              <a:rPr lang="en-US" dirty="0" err="1"/>
              <a:t>octupole</a:t>
            </a:r>
            <a:r>
              <a:rPr lang="en-US" dirty="0"/>
              <a:t>  in </a:t>
            </a:r>
            <a:r>
              <a:rPr lang="en-US" dirty="0" smtClean="0"/>
              <a:t>different </a:t>
            </a:r>
            <a:r>
              <a:rPr lang="en-US" dirty="0"/>
              <a:t>constructions  at same current</a:t>
            </a:r>
            <a:endParaRPr lang="ru-RU" dirty="0"/>
          </a:p>
        </c:rich>
      </c:tx>
      <c:layout>
        <c:manualLayout>
          <c:xMode val="edge"/>
          <c:yMode val="edge"/>
          <c:x val="0.14221161169103183"/>
          <c:y val="1.77519235577011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6583071515796532E-2"/>
          <c:y val="0.1102532235017097"/>
          <c:w val="0.9310298972756722"/>
          <c:h val="0.75624871702914664"/>
        </c:manualLayout>
      </c:layout>
      <c:scatterChart>
        <c:scatterStyle val="lineMarker"/>
        <c:varyColors val="0"/>
        <c:ser>
          <c:idx val="0"/>
          <c:order val="0"/>
          <c:tx>
            <c:v>3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'diff 2'!$I$92:$I$192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'diff 2'!$J$92:$J$192</c:f>
              <c:numCache>
                <c:formatCode>General</c:formatCode>
                <c:ptCount val="101"/>
                <c:pt idx="0">
                  <c:v>9.9669999999999995E-2</c:v>
                </c:pt>
                <c:pt idx="1">
                  <c:v>9.9668999999999994E-2</c:v>
                </c:pt>
                <c:pt idx="2">
                  <c:v>9.9667000000000006E-2</c:v>
                </c:pt>
                <c:pt idx="3">
                  <c:v>9.9664000000000003E-2</c:v>
                </c:pt>
                <c:pt idx="4">
                  <c:v>9.9657999999999997E-2</c:v>
                </c:pt>
                <c:pt idx="5">
                  <c:v>9.9651000000000003E-2</c:v>
                </c:pt>
                <c:pt idx="6">
                  <c:v>9.9641999999999994E-2</c:v>
                </c:pt>
                <c:pt idx="7">
                  <c:v>9.9629999999999996E-2</c:v>
                </c:pt>
                <c:pt idx="8">
                  <c:v>9.9615999999999996E-2</c:v>
                </c:pt>
                <c:pt idx="9">
                  <c:v>9.9597000000000005E-2</c:v>
                </c:pt>
                <c:pt idx="10">
                  <c:v>9.9574999999999997E-2</c:v>
                </c:pt>
                <c:pt idx="11">
                  <c:v>9.9546999999999997E-2</c:v>
                </c:pt>
                <c:pt idx="12">
                  <c:v>9.9512000000000003E-2</c:v>
                </c:pt>
                <c:pt idx="13">
                  <c:v>9.9468000000000001E-2</c:v>
                </c:pt>
                <c:pt idx="14">
                  <c:v>9.9414000000000002E-2</c:v>
                </c:pt>
                <c:pt idx="15">
                  <c:v>9.9347000000000005E-2</c:v>
                </c:pt>
                <c:pt idx="16">
                  <c:v>9.9262000000000003E-2</c:v>
                </c:pt>
                <c:pt idx="17">
                  <c:v>9.9154000000000006E-2</c:v>
                </c:pt>
                <c:pt idx="18">
                  <c:v>9.9016999999999994E-2</c:v>
                </c:pt>
                <c:pt idx="19">
                  <c:v>9.8840999999999998E-2</c:v>
                </c:pt>
                <c:pt idx="20">
                  <c:v>9.8612000000000005E-2</c:v>
                </c:pt>
                <c:pt idx="21">
                  <c:v>9.8312999999999998E-2</c:v>
                </c:pt>
                <c:pt idx="22">
                  <c:v>9.7918000000000005E-2</c:v>
                </c:pt>
                <c:pt idx="23">
                  <c:v>9.7394999999999995E-2</c:v>
                </c:pt>
                <c:pt idx="24">
                  <c:v>9.6693000000000001E-2</c:v>
                </c:pt>
                <c:pt idx="25">
                  <c:v>9.5752000000000004E-2</c:v>
                </c:pt>
                <c:pt idx="26">
                  <c:v>9.4486000000000001E-2</c:v>
                </c:pt>
                <c:pt idx="27">
                  <c:v>9.2794000000000001E-2</c:v>
                </c:pt>
                <c:pt idx="28">
                  <c:v>9.0545E-2</c:v>
                </c:pt>
                <c:pt idx="29">
                  <c:v>8.7609999999999993E-2</c:v>
                </c:pt>
                <c:pt idx="30">
                  <c:v>8.3867999999999998E-2</c:v>
                </c:pt>
                <c:pt idx="31">
                  <c:v>7.9243999999999995E-2</c:v>
                </c:pt>
                <c:pt idx="32">
                  <c:v>7.3750999999999997E-2</c:v>
                </c:pt>
                <c:pt idx="33">
                  <c:v>6.7349000000000006E-2</c:v>
                </c:pt>
                <c:pt idx="34">
                  <c:v>6.0502E-2</c:v>
                </c:pt>
                <c:pt idx="35">
                  <c:v>5.3690000000000002E-2</c:v>
                </c:pt>
                <c:pt idx="36">
                  <c:v>4.7014E-2</c:v>
                </c:pt>
                <c:pt idx="37">
                  <c:v>4.0696999999999997E-2</c:v>
                </c:pt>
                <c:pt idx="38">
                  <c:v>3.4898999999999999E-2</c:v>
                </c:pt>
                <c:pt idx="39">
                  <c:v>2.9704999999999999E-2</c:v>
                </c:pt>
                <c:pt idx="40">
                  <c:v>2.5138000000000001E-2</c:v>
                </c:pt>
                <c:pt idx="41">
                  <c:v>2.1180999999999998E-2</c:v>
                </c:pt>
                <c:pt idx="42">
                  <c:v>1.7791999999999999E-2</c:v>
                </c:pt>
                <c:pt idx="43">
                  <c:v>1.4907999999999999E-2</c:v>
                </c:pt>
                <c:pt idx="44">
                  <c:v>1.2473E-2</c:v>
                </c:pt>
                <c:pt idx="45">
                  <c:v>1.0423E-2</c:v>
                </c:pt>
                <c:pt idx="46">
                  <c:v>8.6990000000000001E-3</c:v>
                </c:pt>
                <c:pt idx="47">
                  <c:v>7.254E-3</c:v>
                </c:pt>
                <c:pt idx="48">
                  <c:v>6.0879999999999997E-3</c:v>
                </c:pt>
                <c:pt idx="49">
                  <c:v>5.084E-3</c:v>
                </c:pt>
                <c:pt idx="50">
                  <c:v>4.2589999999999998E-3</c:v>
                </c:pt>
                <c:pt idx="51">
                  <c:v>3.5769999999999999E-3</c:v>
                </c:pt>
                <c:pt idx="52">
                  <c:v>2.9989999999999999E-3</c:v>
                </c:pt>
                <c:pt idx="53">
                  <c:v>2.5240000000000002E-3</c:v>
                </c:pt>
                <c:pt idx="54">
                  <c:v>2.1220000000000002E-3</c:v>
                </c:pt>
                <c:pt idx="55">
                  <c:v>1.7899999999999999E-3</c:v>
                </c:pt>
                <c:pt idx="56">
                  <c:v>1.5089999999999999E-3</c:v>
                </c:pt>
                <c:pt idx="57">
                  <c:v>1.2769999999999999E-3</c:v>
                </c:pt>
                <c:pt idx="58">
                  <c:v>1.08E-3</c:v>
                </c:pt>
                <c:pt idx="59">
                  <c:v>9.1699999999999995E-4</c:v>
                </c:pt>
                <c:pt idx="60">
                  <c:v>7.7800000000000005E-4</c:v>
                </c:pt>
                <c:pt idx="61">
                  <c:v>6.6200000000000005E-4</c:v>
                </c:pt>
                <c:pt idx="62">
                  <c:v>5.6400000000000005E-4</c:v>
                </c:pt>
                <c:pt idx="63">
                  <c:v>4.8200000000000001E-4</c:v>
                </c:pt>
                <c:pt idx="64">
                  <c:v>4.1199999999999999E-4</c:v>
                </c:pt>
                <c:pt idx="65">
                  <c:v>3.5300000000000002E-4</c:v>
                </c:pt>
                <c:pt idx="66">
                  <c:v>3.0299999999999999E-4</c:v>
                </c:pt>
                <c:pt idx="67">
                  <c:v>2.61E-4</c:v>
                </c:pt>
                <c:pt idx="68">
                  <c:v>2.2499999999999999E-4</c:v>
                </c:pt>
                <c:pt idx="69">
                  <c:v>1.94E-4</c:v>
                </c:pt>
                <c:pt idx="70">
                  <c:v>1.6799999999999999E-4</c:v>
                </c:pt>
                <c:pt idx="71">
                  <c:v>1.46E-4</c:v>
                </c:pt>
                <c:pt idx="72">
                  <c:v>1.27E-4</c:v>
                </c:pt>
                <c:pt idx="73">
                  <c:v>1.11E-4</c:v>
                </c:pt>
                <c:pt idx="74">
                  <c:v>9.6000000000000002E-5</c:v>
                </c:pt>
                <c:pt idx="75">
                  <c:v>8.3999999999999995E-5</c:v>
                </c:pt>
                <c:pt idx="76">
                  <c:v>7.3999999999999996E-5</c:v>
                </c:pt>
                <c:pt idx="77">
                  <c:v>6.4999999999999994E-5</c:v>
                </c:pt>
                <c:pt idx="78">
                  <c:v>5.7000000000000003E-5</c:v>
                </c:pt>
                <c:pt idx="79">
                  <c:v>5.1E-5</c:v>
                </c:pt>
                <c:pt idx="80">
                  <c:v>4.5000000000000003E-5</c:v>
                </c:pt>
                <c:pt idx="81">
                  <c:v>4.0000000000000003E-5</c:v>
                </c:pt>
                <c:pt idx="82">
                  <c:v>3.6000000000000001E-5</c:v>
                </c:pt>
                <c:pt idx="83">
                  <c:v>3.1999999999999999E-5</c:v>
                </c:pt>
                <c:pt idx="84">
                  <c:v>2.9E-5</c:v>
                </c:pt>
                <c:pt idx="85">
                  <c:v>2.5999999999999998E-5</c:v>
                </c:pt>
                <c:pt idx="86">
                  <c:v>2.3E-5</c:v>
                </c:pt>
                <c:pt idx="87">
                  <c:v>2.0999999999999999E-5</c:v>
                </c:pt>
                <c:pt idx="88">
                  <c:v>1.9000000000000001E-5</c:v>
                </c:pt>
                <c:pt idx="89">
                  <c:v>1.8E-5</c:v>
                </c:pt>
                <c:pt idx="90">
                  <c:v>1.5999999999999999E-5</c:v>
                </c:pt>
                <c:pt idx="91">
                  <c:v>1.5E-5</c:v>
                </c:pt>
                <c:pt idx="92">
                  <c:v>1.4E-5</c:v>
                </c:pt>
                <c:pt idx="93">
                  <c:v>1.2999999999999999E-5</c:v>
                </c:pt>
                <c:pt idx="94">
                  <c:v>1.2E-5</c:v>
                </c:pt>
                <c:pt idx="95">
                  <c:v>1.2E-5</c:v>
                </c:pt>
                <c:pt idx="96">
                  <c:v>1.1E-5</c:v>
                </c:pt>
                <c:pt idx="97">
                  <c:v>1.1E-5</c:v>
                </c:pt>
                <c:pt idx="98">
                  <c:v>1.1E-5</c:v>
                </c:pt>
                <c:pt idx="99">
                  <c:v>1.1E-5</c:v>
                </c:pt>
                <c:pt idx="100">
                  <c:v>1.1E-5</c:v>
                </c:pt>
              </c:numCache>
            </c:numRef>
          </c:yVal>
          <c:smooth val="0"/>
        </c:ser>
        <c:ser>
          <c:idx val="1"/>
          <c:order val="1"/>
          <c:tx>
            <c:v>1</c:v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'diff 2'!$I$92:$I$192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'diff 2'!$K$92:$K$192</c:f>
              <c:numCache>
                <c:formatCode>General</c:formatCode>
                <c:ptCount val="101"/>
                <c:pt idx="0">
                  <c:v>7.1850999999999998E-2</c:v>
                </c:pt>
                <c:pt idx="1">
                  <c:v>7.1811E-2</c:v>
                </c:pt>
                <c:pt idx="2">
                  <c:v>7.1690000000000004E-2</c:v>
                </c:pt>
                <c:pt idx="3">
                  <c:v>7.1486999999999995E-2</c:v>
                </c:pt>
                <c:pt idx="4">
                  <c:v>7.1196999999999996E-2</c:v>
                </c:pt>
                <c:pt idx="5">
                  <c:v>7.0816000000000004E-2</c:v>
                </c:pt>
                <c:pt idx="6">
                  <c:v>7.0337999999999998E-2</c:v>
                </c:pt>
                <c:pt idx="7">
                  <c:v>6.9757E-2</c:v>
                </c:pt>
                <c:pt idx="8">
                  <c:v>6.9062999999999999E-2</c:v>
                </c:pt>
                <c:pt idx="9">
                  <c:v>6.8246000000000001E-2</c:v>
                </c:pt>
                <c:pt idx="10">
                  <c:v>6.7297999999999997E-2</c:v>
                </c:pt>
                <c:pt idx="11">
                  <c:v>6.6205E-2</c:v>
                </c:pt>
                <c:pt idx="12">
                  <c:v>6.4954999999999999E-2</c:v>
                </c:pt>
                <c:pt idx="13">
                  <c:v>6.3538999999999998E-2</c:v>
                </c:pt>
                <c:pt idx="14">
                  <c:v>6.1941999999999997E-2</c:v>
                </c:pt>
                <c:pt idx="15">
                  <c:v>6.0153999999999999E-2</c:v>
                </c:pt>
                <c:pt idx="16">
                  <c:v>5.8166000000000002E-2</c:v>
                </c:pt>
                <c:pt idx="17">
                  <c:v>5.5967000000000003E-2</c:v>
                </c:pt>
                <c:pt idx="18">
                  <c:v>5.3555999999999999E-2</c:v>
                </c:pt>
                <c:pt idx="19">
                  <c:v>5.0929000000000002E-2</c:v>
                </c:pt>
                <c:pt idx="20">
                  <c:v>4.8089E-2</c:v>
                </c:pt>
                <c:pt idx="21">
                  <c:v>4.5045000000000002E-2</c:v>
                </c:pt>
                <c:pt idx="22">
                  <c:v>4.1807999999999998E-2</c:v>
                </c:pt>
                <c:pt idx="23">
                  <c:v>3.8403E-2</c:v>
                </c:pt>
                <c:pt idx="24">
                  <c:v>3.4856999999999999E-2</c:v>
                </c:pt>
                <c:pt idx="25">
                  <c:v>3.1213000000000001E-2</c:v>
                </c:pt>
                <c:pt idx="26">
                  <c:v>2.7517E-2</c:v>
                </c:pt>
                <c:pt idx="27">
                  <c:v>2.3837000000000001E-2</c:v>
                </c:pt>
                <c:pt idx="28">
                  <c:v>2.0244000000000002E-2</c:v>
                </c:pt>
                <c:pt idx="29">
                  <c:v>1.6823999999999999E-2</c:v>
                </c:pt>
                <c:pt idx="30">
                  <c:v>1.3667E-2</c:v>
                </c:pt>
                <c:pt idx="31">
                  <c:v>1.085E-2</c:v>
                </c:pt>
                <c:pt idx="32">
                  <c:v>8.4329999999999995E-3</c:v>
                </c:pt>
                <c:pt idx="33">
                  <c:v>6.4479999999999997E-3</c:v>
                </c:pt>
                <c:pt idx="34">
                  <c:v>4.8609999999999999E-3</c:v>
                </c:pt>
                <c:pt idx="35">
                  <c:v>3.607E-3</c:v>
                </c:pt>
                <c:pt idx="36">
                  <c:v>2.6540000000000001E-3</c:v>
                </c:pt>
                <c:pt idx="37">
                  <c:v>1.946E-3</c:v>
                </c:pt>
                <c:pt idx="38">
                  <c:v>1.4250000000000001E-3</c:v>
                </c:pt>
                <c:pt idx="39">
                  <c:v>1.0460000000000001E-3</c:v>
                </c:pt>
                <c:pt idx="40">
                  <c:v>7.7099999999999998E-4</c:v>
                </c:pt>
                <c:pt idx="41">
                  <c:v>5.71E-4</c:v>
                </c:pt>
                <c:pt idx="42">
                  <c:v>4.26E-4</c:v>
                </c:pt>
                <c:pt idx="43">
                  <c:v>3.2000000000000003E-4</c:v>
                </c:pt>
                <c:pt idx="44">
                  <c:v>2.43E-4</c:v>
                </c:pt>
                <c:pt idx="45">
                  <c:v>1.8599999999999999E-4</c:v>
                </c:pt>
                <c:pt idx="46">
                  <c:v>1.4300000000000001E-4</c:v>
                </c:pt>
                <c:pt idx="47">
                  <c:v>1.11E-4</c:v>
                </c:pt>
                <c:pt idx="48">
                  <c:v>8.7999999999999998E-5</c:v>
                </c:pt>
                <c:pt idx="49">
                  <c:v>6.9999999999999994E-5</c:v>
                </c:pt>
                <c:pt idx="50">
                  <c:v>5.5999999999999999E-5</c:v>
                </c:pt>
                <c:pt idx="51">
                  <c:v>4.6E-5</c:v>
                </c:pt>
                <c:pt idx="52">
                  <c:v>3.6999999999999998E-5</c:v>
                </c:pt>
                <c:pt idx="53">
                  <c:v>3.1000000000000001E-5</c:v>
                </c:pt>
                <c:pt idx="54">
                  <c:v>2.5999999999999998E-5</c:v>
                </c:pt>
                <c:pt idx="55">
                  <c:v>2.1999999999999999E-5</c:v>
                </c:pt>
                <c:pt idx="56">
                  <c:v>1.8E-5</c:v>
                </c:pt>
                <c:pt idx="57">
                  <c:v>1.5E-5</c:v>
                </c:pt>
                <c:pt idx="58">
                  <c:v>1.2999999999999999E-5</c:v>
                </c:pt>
                <c:pt idx="59">
                  <c:v>1.1E-5</c:v>
                </c:pt>
                <c:pt idx="60">
                  <c:v>1.0000000000000001E-5</c:v>
                </c:pt>
                <c:pt idx="61">
                  <c:v>7.9999999999999996E-6</c:v>
                </c:pt>
                <c:pt idx="62">
                  <c:v>6.9999999999999999E-6</c:v>
                </c:pt>
                <c:pt idx="63">
                  <c:v>6.0000000000000002E-6</c:v>
                </c:pt>
                <c:pt idx="64">
                  <c:v>5.0000000000000004E-6</c:v>
                </c:pt>
                <c:pt idx="65">
                  <c:v>5.0000000000000004E-6</c:v>
                </c:pt>
                <c:pt idx="66">
                  <c:v>3.9999999999999998E-6</c:v>
                </c:pt>
                <c:pt idx="67">
                  <c:v>3.9999999999999998E-6</c:v>
                </c:pt>
                <c:pt idx="68">
                  <c:v>3.0000000000000001E-6</c:v>
                </c:pt>
                <c:pt idx="69">
                  <c:v>3.0000000000000001E-6</c:v>
                </c:pt>
                <c:pt idx="70">
                  <c:v>3.0000000000000001E-6</c:v>
                </c:pt>
                <c:pt idx="71">
                  <c:v>1.9999999999999999E-6</c:v>
                </c:pt>
                <c:pt idx="72">
                  <c:v>1.9999999999999999E-6</c:v>
                </c:pt>
                <c:pt idx="73">
                  <c:v>1.9999999999999999E-6</c:v>
                </c:pt>
                <c:pt idx="74">
                  <c:v>1.9999999999999999E-6</c:v>
                </c:pt>
                <c:pt idx="75">
                  <c:v>9.9999999999999995E-7</c:v>
                </c:pt>
                <c:pt idx="76">
                  <c:v>9.9999999999999995E-7</c:v>
                </c:pt>
                <c:pt idx="77">
                  <c:v>9.9999999999999995E-7</c:v>
                </c:pt>
                <c:pt idx="78">
                  <c:v>9.9999999999999995E-7</c:v>
                </c:pt>
                <c:pt idx="79">
                  <c:v>9.9999999999999995E-7</c:v>
                </c:pt>
                <c:pt idx="80">
                  <c:v>9.9999999999999995E-7</c:v>
                </c:pt>
                <c:pt idx="81">
                  <c:v>9.9999999999999995E-7</c:v>
                </c:pt>
                <c:pt idx="82">
                  <c:v>9.9999999999999995E-7</c:v>
                </c:pt>
                <c:pt idx="83">
                  <c:v>9.9999999999999995E-7</c:v>
                </c:pt>
                <c:pt idx="84">
                  <c:v>9.9999999999999995E-7</c:v>
                </c:pt>
                <c:pt idx="85">
                  <c:v>9.9999999999999995E-7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0"/>
        </c:ser>
        <c:ser>
          <c:idx val="2"/>
          <c:order val="2"/>
          <c:tx>
            <c:v>2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'diff 2'!$I$92:$I$192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'diff 2'!$L$92:$L$192</c:f>
              <c:numCache>
                <c:formatCode>General</c:formatCode>
                <c:ptCount val="101"/>
                <c:pt idx="0">
                  <c:v>9.6671999999999994E-2</c:v>
                </c:pt>
                <c:pt idx="1">
                  <c:v>9.6671999999999994E-2</c:v>
                </c:pt>
                <c:pt idx="2">
                  <c:v>9.6671999999999994E-2</c:v>
                </c:pt>
                <c:pt idx="3">
                  <c:v>9.6671000000000007E-2</c:v>
                </c:pt>
                <c:pt idx="4">
                  <c:v>9.6671000000000007E-2</c:v>
                </c:pt>
                <c:pt idx="5">
                  <c:v>9.6671000000000007E-2</c:v>
                </c:pt>
                <c:pt idx="6">
                  <c:v>9.6670000000000006E-2</c:v>
                </c:pt>
                <c:pt idx="7">
                  <c:v>9.6670000000000006E-2</c:v>
                </c:pt>
                <c:pt idx="8">
                  <c:v>9.6669000000000005E-2</c:v>
                </c:pt>
                <c:pt idx="9">
                  <c:v>9.6667000000000003E-2</c:v>
                </c:pt>
                <c:pt idx="10">
                  <c:v>9.6666000000000002E-2</c:v>
                </c:pt>
                <c:pt idx="11">
                  <c:v>9.6662999999999999E-2</c:v>
                </c:pt>
                <c:pt idx="12">
                  <c:v>9.6658999999999995E-2</c:v>
                </c:pt>
                <c:pt idx="13">
                  <c:v>9.6653000000000003E-2</c:v>
                </c:pt>
                <c:pt idx="14">
                  <c:v>9.6644999999999995E-2</c:v>
                </c:pt>
                <c:pt idx="15">
                  <c:v>9.6631999999999996E-2</c:v>
                </c:pt>
                <c:pt idx="16">
                  <c:v>9.6614000000000005E-2</c:v>
                </c:pt>
                <c:pt idx="17">
                  <c:v>9.6587000000000006E-2</c:v>
                </c:pt>
                <c:pt idx="18">
                  <c:v>9.6546000000000007E-2</c:v>
                </c:pt>
                <c:pt idx="19">
                  <c:v>9.6485000000000001E-2</c:v>
                </c:pt>
                <c:pt idx="20">
                  <c:v>9.6393999999999994E-2</c:v>
                </c:pt>
                <c:pt idx="21">
                  <c:v>9.6257999999999996E-2</c:v>
                </c:pt>
                <c:pt idx="22">
                  <c:v>9.6057000000000003E-2</c:v>
                </c:pt>
                <c:pt idx="23">
                  <c:v>9.5758999999999997E-2</c:v>
                </c:pt>
                <c:pt idx="24">
                  <c:v>9.5322000000000004E-2</c:v>
                </c:pt>
                <c:pt idx="25">
                  <c:v>9.4684000000000004E-2</c:v>
                </c:pt>
                <c:pt idx="26">
                  <c:v>9.3761999999999998E-2</c:v>
                </c:pt>
                <c:pt idx="27">
                  <c:v>9.2453999999999995E-2</c:v>
                </c:pt>
                <c:pt idx="28">
                  <c:v>9.0623999999999996E-2</c:v>
                </c:pt>
                <c:pt idx="29">
                  <c:v>8.8133000000000003E-2</c:v>
                </c:pt>
                <c:pt idx="30">
                  <c:v>8.4845000000000004E-2</c:v>
                </c:pt>
                <c:pt idx="31">
                  <c:v>8.0668000000000004E-2</c:v>
                </c:pt>
                <c:pt idx="32">
                  <c:v>7.5592000000000006E-2</c:v>
                </c:pt>
                <c:pt idx="33">
                  <c:v>6.9569000000000006E-2</c:v>
                </c:pt>
                <c:pt idx="34">
                  <c:v>6.3031000000000004E-2</c:v>
                </c:pt>
                <c:pt idx="35">
                  <c:v>5.6430000000000001E-2</c:v>
                </c:pt>
                <c:pt idx="36">
                  <c:v>4.9868000000000003E-2</c:v>
                </c:pt>
                <c:pt idx="37">
                  <c:v>4.3569999999999998E-2</c:v>
                </c:pt>
                <c:pt idx="38">
                  <c:v>3.7706000000000003E-2</c:v>
                </c:pt>
                <c:pt idx="39">
                  <c:v>3.2375000000000001E-2</c:v>
                </c:pt>
                <c:pt idx="40">
                  <c:v>2.7621E-2</c:v>
                </c:pt>
                <c:pt idx="41">
                  <c:v>2.3448E-2</c:v>
                </c:pt>
                <c:pt idx="42">
                  <c:v>1.9827000000000001E-2</c:v>
                </c:pt>
                <c:pt idx="43">
                  <c:v>1.6711E-2</c:v>
                </c:pt>
                <c:pt idx="44">
                  <c:v>1.4052E-2</c:v>
                </c:pt>
                <c:pt idx="45">
                  <c:v>1.1794000000000001E-2</c:v>
                </c:pt>
                <c:pt idx="46">
                  <c:v>9.8799999999999999E-3</c:v>
                </c:pt>
                <c:pt idx="47">
                  <c:v>8.2649999999999998E-3</c:v>
                </c:pt>
                <c:pt idx="48">
                  <c:v>6.9519999999999998E-3</c:v>
                </c:pt>
                <c:pt idx="49">
                  <c:v>5.816E-3</c:v>
                </c:pt>
                <c:pt idx="50">
                  <c:v>4.8789999999999997E-3</c:v>
                </c:pt>
                <c:pt idx="51">
                  <c:v>4.1009999999999996E-3</c:v>
                </c:pt>
                <c:pt idx="52">
                  <c:v>3.441E-3</c:v>
                </c:pt>
                <c:pt idx="53">
                  <c:v>2.8960000000000001E-3</c:v>
                </c:pt>
                <c:pt idx="54">
                  <c:v>2.434E-3</c:v>
                </c:pt>
                <c:pt idx="55">
                  <c:v>2.052E-3</c:v>
                </c:pt>
                <c:pt idx="56">
                  <c:v>1.7290000000000001E-3</c:v>
                </c:pt>
                <c:pt idx="57">
                  <c:v>1.4610000000000001E-3</c:v>
                </c:pt>
                <c:pt idx="58">
                  <c:v>1.235E-3</c:v>
                </c:pt>
                <c:pt idx="59">
                  <c:v>1.0460000000000001E-3</c:v>
                </c:pt>
                <c:pt idx="60">
                  <c:v>8.8599999999999996E-4</c:v>
                </c:pt>
                <c:pt idx="61">
                  <c:v>7.5299999999999998E-4</c:v>
                </c:pt>
                <c:pt idx="62">
                  <c:v>6.4000000000000005E-4</c:v>
                </c:pt>
                <c:pt idx="63">
                  <c:v>5.4600000000000004E-4</c:v>
                </c:pt>
                <c:pt idx="64">
                  <c:v>4.6500000000000003E-4</c:v>
                </c:pt>
                <c:pt idx="65">
                  <c:v>3.9800000000000002E-4</c:v>
                </c:pt>
                <c:pt idx="66">
                  <c:v>3.4099999999999999E-4</c:v>
                </c:pt>
                <c:pt idx="67">
                  <c:v>2.92E-4</c:v>
                </c:pt>
                <c:pt idx="68">
                  <c:v>2.5099999999999998E-4</c:v>
                </c:pt>
                <c:pt idx="69">
                  <c:v>2.1599999999999999E-4</c:v>
                </c:pt>
                <c:pt idx="70">
                  <c:v>1.8599999999999999E-4</c:v>
                </c:pt>
                <c:pt idx="71">
                  <c:v>1.6100000000000001E-4</c:v>
                </c:pt>
                <c:pt idx="72">
                  <c:v>1.3899999999999999E-4</c:v>
                </c:pt>
                <c:pt idx="73">
                  <c:v>1.21E-4</c:v>
                </c:pt>
                <c:pt idx="74">
                  <c:v>1.05E-4</c:v>
                </c:pt>
                <c:pt idx="75">
                  <c:v>9.2E-5</c:v>
                </c:pt>
                <c:pt idx="76">
                  <c:v>8.0000000000000007E-5</c:v>
                </c:pt>
                <c:pt idx="77">
                  <c:v>6.9999999999999994E-5</c:v>
                </c:pt>
                <c:pt idx="78">
                  <c:v>6.0999999999999999E-5</c:v>
                </c:pt>
                <c:pt idx="79">
                  <c:v>5.3999999999999998E-5</c:v>
                </c:pt>
                <c:pt idx="80">
                  <c:v>4.8000000000000001E-5</c:v>
                </c:pt>
                <c:pt idx="81">
                  <c:v>4.1999999999999998E-5</c:v>
                </c:pt>
                <c:pt idx="82">
                  <c:v>3.6999999999999998E-5</c:v>
                </c:pt>
                <c:pt idx="83">
                  <c:v>3.3000000000000003E-5</c:v>
                </c:pt>
                <c:pt idx="84">
                  <c:v>3.0000000000000001E-5</c:v>
                </c:pt>
                <c:pt idx="85">
                  <c:v>2.5999999999999998E-5</c:v>
                </c:pt>
                <c:pt idx="86">
                  <c:v>2.4000000000000001E-5</c:v>
                </c:pt>
                <c:pt idx="87">
                  <c:v>2.0999999999999999E-5</c:v>
                </c:pt>
                <c:pt idx="88">
                  <c:v>1.9000000000000001E-5</c:v>
                </c:pt>
                <c:pt idx="89">
                  <c:v>1.8E-5</c:v>
                </c:pt>
                <c:pt idx="90">
                  <c:v>1.5999999999999999E-5</c:v>
                </c:pt>
                <c:pt idx="91">
                  <c:v>1.5E-5</c:v>
                </c:pt>
                <c:pt idx="92">
                  <c:v>1.4E-5</c:v>
                </c:pt>
                <c:pt idx="93">
                  <c:v>1.2999999999999999E-5</c:v>
                </c:pt>
                <c:pt idx="94">
                  <c:v>1.2E-5</c:v>
                </c:pt>
                <c:pt idx="95">
                  <c:v>1.2E-5</c:v>
                </c:pt>
                <c:pt idx="96">
                  <c:v>1.1E-5</c:v>
                </c:pt>
                <c:pt idx="97">
                  <c:v>1.1E-5</c:v>
                </c:pt>
                <c:pt idx="98">
                  <c:v>1.0000000000000001E-5</c:v>
                </c:pt>
                <c:pt idx="99">
                  <c:v>1.0000000000000001E-5</c:v>
                </c:pt>
                <c:pt idx="100">
                  <c:v>1.0000000000000001E-5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577120"/>
        <c:axId val="137577512"/>
      </c:scatterChart>
      <c:valAx>
        <c:axId val="137577120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7577512"/>
        <c:crosses val="autoZero"/>
        <c:crossBetween val="midCat"/>
      </c:valAx>
      <c:valAx>
        <c:axId val="13757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57712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679607909559983"/>
          <c:y val="0.90394911408116918"/>
          <c:w val="0.40386795843507273"/>
          <c:h val="8.0834951440801217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Longitudinal distribution of magnetic field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10601048881683E-2"/>
          <c:y val="0.15105467068445974"/>
          <c:w val="0.84201034667582686"/>
          <c:h val="0.64918937973906943"/>
        </c:manualLayout>
      </c:layout>
      <c:scatterChart>
        <c:scatterStyle val="lineMarker"/>
        <c:varyColors val="0"/>
        <c:ser>
          <c:idx val="0"/>
          <c:order val="0"/>
          <c:spPr>
            <a:ln w="19050" cap="sq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Лист4!$A$2:$A$102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Лист4!$B$2:$B$102</c:f>
              <c:numCache>
                <c:formatCode>General</c:formatCode>
                <c:ptCount val="101"/>
                <c:pt idx="0">
                  <c:v>14.074</c:v>
                </c:pt>
                <c:pt idx="1">
                  <c:v>14.074</c:v>
                </c:pt>
                <c:pt idx="2">
                  <c:v>14.074</c:v>
                </c:pt>
                <c:pt idx="3">
                  <c:v>14.074</c:v>
                </c:pt>
                <c:pt idx="4">
                  <c:v>14.074</c:v>
                </c:pt>
                <c:pt idx="5">
                  <c:v>14.073</c:v>
                </c:pt>
                <c:pt idx="6">
                  <c:v>14.073</c:v>
                </c:pt>
                <c:pt idx="7">
                  <c:v>14.073</c:v>
                </c:pt>
                <c:pt idx="8">
                  <c:v>14.073</c:v>
                </c:pt>
                <c:pt idx="9">
                  <c:v>14.073</c:v>
                </c:pt>
                <c:pt idx="10">
                  <c:v>14.071999999999999</c:v>
                </c:pt>
                <c:pt idx="11">
                  <c:v>14.071</c:v>
                </c:pt>
                <c:pt idx="12">
                  <c:v>14.069999999999999</c:v>
                </c:pt>
                <c:pt idx="13">
                  <c:v>14.068999999999999</c:v>
                </c:pt>
                <c:pt idx="14">
                  <c:v>14.066000000000001</c:v>
                </c:pt>
                <c:pt idx="15">
                  <c:v>14.063000000000001</c:v>
                </c:pt>
                <c:pt idx="16">
                  <c:v>14.058</c:v>
                </c:pt>
                <c:pt idx="17">
                  <c:v>14.050999999999998</c:v>
                </c:pt>
                <c:pt idx="18">
                  <c:v>14.042999999999999</c:v>
                </c:pt>
                <c:pt idx="19">
                  <c:v>14.028</c:v>
                </c:pt>
                <c:pt idx="20">
                  <c:v>14.007999999999999</c:v>
                </c:pt>
                <c:pt idx="21">
                  <c:v>13.983000000000001</c:v>
                </c:pt>
                <c:pt idx="22">
                  <c:v>13.943000000000001</c:v>
                </c:pt>
                <c:pt idx="23">
                  <c:v>13.889000000000001</c:v>
                </c:pt>
                <c:pt idx="24">
                  <c:v>13.811999999999999</c:v>
                </c:pt>
                <c:pt idx="25">
                  <c:v>13.715</c:v>
                </c:pt>
                <c:pt idx="26">
                  <c:v>13.57</c:v>
                </c:pt>
                <c:pt idx="27">
                  <c:v>13.381</c:v>
                </c:pt>
                <c:pt idx="28">
                  <c:v>13.133000000000001</c:v>
                </c:pt>
                <c:pt idx="29">
                  <c:v>12.817</c:v>
                </c:pt>
                <c:pt idx="30">
                  <c:v>12.425000000000001</c:v>
                </c:pt>
                <c:pt idx="31">
                  <c:v>11.952999999999999</c:v>
                </c:pt>
                <c:pt idx="32">
                  <c:v>11.404999999999999</c:v>
                </c:pt>
                <c:pt idx="33">
                  <c:v>10.786</c:v>
                </c:pt>
                <c:pt idx="34">
                  <c:v>10.119</c:v>
                </c:pt>
                <c:pt idx="35">
                  <c:v>9.4249999999999989</c:v>
                </c:pt>
                <c:pt idx="36">
                  <c:v>8.7220000000000013</c:v>
                </c:pt>
                <c:pt idx="37">
                  <c:v>8.0280000000000005</c:v>
                </c:pt>
                <c:pt idx="38">
                  <c:v>7.3579999999999997</c:v>
                </c:pt>
                <c:pt idx="39">
                  <c:v>6.7169999999999996</c:v>
                </c:pt>
                <c:pt idx="40">
                  <c:v>6.109</c:v>
                </c:pt>
                <c:pt idx="41">
                  <c:v>5.5339999999999998</c:v>
                </c:pt>
                <c:pt idx="42">
                  <c:v>4.9930000000000003</c:v>
                </c:pt>
                <c:pt idx="43">
                  <c:v>4.4850000000000003</c:v>
                </c:pt>
                <c:pt idx="44">
                  <c:v>4.0110000000000001</c:v>
                </c:pt>
                <c:pt idx="45">
                  <c:v>3.5720000000000001</c:v>
                </c:pt>
                <c:pt idx="46">
                  <c:v>3.1679999999999997</c:v>
                </c:pt>
                <c:pt idx="47">
                  <c:v>2.7989999999999999</c:v>
                </c:pt>
                <c:pt idx="48">
                  <c:v>2.4650000000000003</c:v>
                </c:pt>
                <c:pt idx="49">
                  <c:v>2.1629999999999998</c:v>
                </c:pt>
                <c:pt idx="50">
                  <c:v>1.895</c:v>
                </c:pt>
                <c:pt idx="51">
                  <c:v>1.6559999999999999</c:v>
                </c:pt>
                <c:pt idx="52">
                  <c:v>1.4450000000000001</c:v>
                </c:pt>
                <c:pt idx="53">
                  <c:v>1.258</c:v>
                </c:pt>
                <c:pt idx="54">
                  <c:v>1.0959999999999999</c:v>
                </c:pt>
                <c:pt idx="55">
                  <c:v>0.95200000000000007</c:v>
                </c:pt>
                <c:pt idx="56">
                  <c:v>0.83100000000000007</c:v>
                </c:pt>
                <c:pt idx="57">
                  <c:v>0.72499999999999998</c:v>
                </c:pt>
                <c:pt idx="58">
                  <c:v>0.63100000000000001</c:v>
                </c:pt>
                <c:pt idx="59">
                  <c:v>0.54799999999999993</c:v>
                </c:pt>
                <c:pt idx="60">
                  <c:v>0.47800000000000004</c:v>
                </c:pt>
                <c:pt idx="61">
                  <c:v>0.41699999999999998</c:v>
                </c:pt>
                <c:pt idx="62">
                  <c:v>0.36299999999999999</c:v>
                </c:pt>
                <c:pt idx="63">
                  <c:v>0.31900000000000001</c:v>
                </c:pt>
                <c:pt idx="64">
                  <c:v>0.27900000000000003</c:v>
                </c:pt>
                <c:pt idx="65">
                  <c:v>0.24299999999999999</c:v>
                </c:pt>
                <c:pt idx="66">
                  <c:v>0.21299999999999999</c:v>
                </c:pt>
                <c:pt idx="67">
                  <c:v>0.188</c:v>
                </c:pt>
                <c:pt idx="68">
                  <c:v>0.16500000000000001</c:v>
                </c:pt>
                <c:pt idx="69">
                  <c:v>0.14599999999999999</c:v>
                </c:pt>
                <c:pt idx="70">
                  <c:v>0.129</c:v>
                </c:pt>
                <c:pt idx="71">
                  <c:v>0.114</c:v>
                </c:pt>
                <c:pt idx="72">
                  <c:v>0.10100000000000001</c:v>
                </c:pt>
                <c:pt idx="73">
                  <c:v>9.0000000000000011E-2</c:v>
                </c:pt>
                <c:pt idx="74">
                  <c:v>0.08</c:v>
                </c:pt>
                <c:pt idx="75">
                  <c:v>7.2000000000000008E-2</c:v>
                </c:pt>
                <c:pt idx="76">
                  <c:v>6.4999999999999988E-2</c:v>
                </c:pt>
                <c:pt idx="77">
                  <c:v>5.8000000000000003E-2</c:v>
                </c:pt>
                <c:pt idx="78">
                  <c:v>5.2999999999999999E-2</c:v>
                </c:pt>
                <c:pt idx="79">
                  <c:v>4.8000000000000001E-2</c:v>
                </c:pt>
                <c:pt idx="80">
                  <c:v>4.3000000000000003E-2</c:v>
                </c:pt>
                <c:pt idx="81">
                  <c:v>0.04</c:v>
                </c:pt>
                <c:pt idx="82">
                  <c:v>3.6000000000000004E-2</c:v>
                </c:pt>
                <c:pt idx="83">
                  <c:v>3.4000000000000002E-2</c:v>
                </c:pt>
                <c:pt idx="84">
                  <c:v>3.1E-2</c:v>
                </c:pt>
                <c:pt idx="85">
                  <c:v>2.9000000000000001E-2</c:v>
                </c:pt>
                <c:pt idx="86">
                  <c:v>2.7E-2</c:v>
                </c:pt>
                <c:pt idx="87">
                  <c:v>2.5000000000000001E-2</c:v>
                </c:pt>
                <c:pt idx="88">
                  <c:v>2.4E-2</c:v>
                </c:pt>
                <c:pt idx="89">
                  <c:v>2.1999999999999999E-2</c:v>
                </c:pt>
                <c:pt idx="90">
                  <c:v>2.0999999999999998E-2</c:v>
                </c:pt>
                <c:pt idx="91">
                  <c:v>0.02</c:v>
                </c:pt>
                <c:pt idx="92">
                  <c:v>1.9E-2</c:v>
                </c:pt>
                <c:pt idx="93">
                  <c:v>1.9E-2</c:v>
                </c:pt>
                <c:pt idx="94">
                  <c:v>1.8000000000000002E-2</c:v>
                </c:pt>
                <c:pt idx="95">
                  <c:v>1.8000000000000002E-2</c:v>
                </c:pt>
                <c:pt idx="96">
                  <c:v>1.7000000000000001E-2</c:v>
                </c:pt>
                <c:pt idx="97">
                  <c:v>1.7000000000000001E-2</c:v>
                </c:pt>
                <c:pt idx="98">
                  <c:v>1.7000000000000001E-2</c:v>
                </c:pt>
                <c:pt idx="99">
                  <c:v>1.7000000000000001E-2</c:v>
                </c:pt>
                <c:pt idx="100">
                  <c:v>1.7000000000000001E-2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Лист4!$H$3:$H$4</c:f>
              <c:numCache>
                <c:formatCode>General</c:formatCode>
                <c:ptCount val="2"/>
                <c:pt idx="0">
                  <c:v>32</c:v>
                </c:pt>
                <c:pt idx="1">
                  <c:v>32</c:v>
                </c:pt>
              </c:numCache>
            </c:numRef>
          </c:xVal>
          <c:yVal>
            <c:numRef>
              <c:f>Лист4!$I$3:$I$4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yVal>
          <c:smooth val="0"/>
        </c:ser>
        <c:ser>
          <c:idx val="2"/>
          <c:order val="2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Лист4!$H$6:$H$7</c:f>
              <c:numCache>
                <c:formatCode>General</c:formatCode>
                <c:ptCount val="2"/>
                <c:pt idx="0">
                  <c:v>45.3</c:v>
                </c:pt>
                <c:pt idx="1">
                  <c:v>45.3</c:v>
                </c:pt>
              </c:numCache>
            </c:numRef>
          </c:xVal>
          <c:yVal>
            <c:numRef>
              <c:f>Лист4!$I$6:$I$7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415160"/>
        <c:axId val="199415552"/>
      </c:scatterChart>
      <c:valAx>
        <c:axId val="1994151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</a:t>
                </a:r>
                <a:r>
                  <a:rPr lang="en-US" baseline="0"/>
                  <a:t> (cm)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15552"/>
        <c:crosses val="autoZero"/>
        <c:crossBetween val="midCat"/>
      </c:valAx>
      <c:valAx>
        <c:axId val="199415552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</a:t>
                </a:r>
                <a:r>
                  <a:rPr lang="en-US" baseline="0"/>
                  <a:t> (Gs)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415160"/>
        <c:crosses val="autoZero"/>
        <c:crossBetween val="midCat"/>
      </c:valAx>
      <c:spPr>
        <a:solidFill>
          <a:schemeClr val="bg1"/>
        </a:solidFill>
        <a:ln>
          <a:solidFill>
            <a:schemeClr val="accent1"/>
          </a:solidFill>
          <a:miter lim="800000"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A8/A4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Лист3!$P$5:$P$7</c:f>
              <c:numCache>
                <c:formatCode>General</c:formatCode>
                <c:ptCount val="3"/>
                <c:pt idx="0">
                  <c:v>1.1054745370370371</c:v>
                </c:pt>
                <c:pt idx="1">
                  <c:v>0.55274305555555558</c:v>
                </c:pt>
                <c:pt idx="2">
                  <c:v>0.11054398148148149</c:v>
                </c:pt>
              </c:numCache>
            </c:numRef>
          </c:xVal>
          <c:yVal>
            <c:numRef>
              <c:f>Лист3!$Q$5:$Q$7</c:f>
              <c:numCache>
                <c:formatCode>General</c:formatCode>
                <c:ptCount val="3"/>
                <c:pt idx="0">
                  <c:v>-5.3500570602954571E-3</c:v>
                </c:pt>
                <c:pt idx="1">
                  <c:v>-5.3604707163347779E-3</c:v>
                </c:pt>
                <c:pt idx="2">
                  <c:v>-5.339754999476495E-3</c:v>
                </c:pt>
              </c:numCache>
            </c:numRef>
          </c:yVal>
          <c:smooth val="1"/>
        </c:ser>
        <c:ser>
          <c:idx val="1"/>
          <c:order val="1"/>
          <c:tx>
            <c:v>A12/A4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Лист3!$P$5:$P$7</c:f>
              <c:numCache>
                <c:formatCode>General</c:formatCode>
                <c:ptCount val="3"/>
                <c:pt idx="0">
                  <c:v>1.1054745370370371</c:v>
                </c:pt>
                <c:pt idx="1">
                  <c:v>0.55274305555555558</c:v>
                </c:pt>
                <c:pt idx="2">
                  <c:v>0.11054398148148149</c:v>
                </c:pt>
              </c:numCache>
            </c:numRef>
          </c:xVal>
          <c:yVal>
            <c:numRef>
              <c:f>Лист3!$R$5:$R$7</c:f>
              <c:numCache>
                <c:formatCode>General</c:formatCode>
                <c:ptCount val="3"/>
                <c:pt idx="0">
                  <c:v>-6.627370096217269E-3</c:v>
                </c:pt>
                <c:pt idx="1">
                  <c:v>-6.6377703792114238E-3</c:v>
                </c:pt>
                <c:pt idx="2">
                  <c:v>-6.5961679405297869E-3</c:v>
                </c:pt>
              </c:numCache>
            </c:numRef>
          </c:yVal>
          <c:smooth val="1"/>
        </c:ser>
        <c:ser>
          <c:idx val="2"/>
          <c:order val="2"/>
          <c:tx>
            <c:v>A16/A4</c:v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Лист3!$P$5:$P$7</c:f>
              <c:numCache>
                <c:formatCode>General</c:formatCode>
                <c:ptCount val="3"/>
                <c:pt idx="0">
                  <c:v>1.1054745370370371</c:v>
                </c:pt>
                <c:pt idx="1">
                  <c:v>0.55274305555555558</c:v>
                </c:pt>
                <c:pt idx="2">
                  <c:v>0.11054398148148149</c:v>
                </c:pt>
              </c:numCache>
            </c:numRef>
          </c:xVal>
          <c:yVal>
            <c:numRef>
              <c:f>Лист3!$S$5:$S$7</c:f>
              <c:numCache>
                <c:formatCode>General</c:formatCode>
                <c:ptCount val="3"/>
                <c:pt idx="0">
                  <c:v>4.3240187199648211E-3</c:v>
                </c:pt>
                <c:pt idx="1">
                  <c:v>4.3344431182863229E-3</c:v>
                </c:pt>
                <c:pt idx="2">
                  <c:v>4.2927442152654177E-3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000920"/>
        <c:axId val="202001312"/>
      </c:scatterChart>
      <c:valAx>
        <c:axId val="202000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ln>
                      <a:noFill/>
                    </a:ln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G*L (T</a:t>
                </a:r>
                <a:r>
                  <a:rPr lang="en-US" cap="none" baseline="0"/>
                  <a:t>/m**2)</a:t>
                </a:r>
                <a:endParaRPr lang="ru-RU" cap="none" baseline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ln>
                    <a:noFill/>
                  </a:ln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low"/>
        <c:spPr>
          <a:solidFill>
            <a:schemeClr val="bg1"/>
          </a:solidFill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01312"/>
        <c:crosses val="autoZero"/>
        <c:crossBetween val="midCat"/>
      </c:valAx>
      <c:valAx>
        <c:axId val="202001312"/>
        <c:scaling>
          <c:orientation val="minMax"/>
          <c:max val="8.0000000000000019E-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00920"/>
        <c:crossesAt val="0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dk1"/>
          </a:solidFill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Integral  inhomogeneity  on horizontal  plane</a:t>
            </a:r>
            <a:endParaRPr lang="ru-RU">
              <a:effectLst/>
            </a:endParaRPr>
          </a:p>
        </c:rich>
      </c:tx>
      <c:layout>
        <c:manualLayout>
          <c:xMode val="edge"/>
          <c:yMode val="edge"/>
          <c:x val="0.15853545832158475"/>
          <c:y val="2.64176639518883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spPr>
            <a:ln w="190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xVal>
            <c:numRef>
              <c:f>Лист2!$A$2:$A$22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Лист2!$I$2:$I$22</c:f>
              <c:numCache>
                <c:formatCode>General</c:formatCode>
                <c:ptCount val="21"/>
                <c:pt idx="1">
                  <c:v>0.96309028406006869</c:v>
                </c:pt>
                <c:pt idx="2">
                  <c:v>6.635607020083209E-2</c:v>
                </c:pt>
                <c:pt idx="3">
                  <c:v>1.3877999584531156E-2</c:v>
                </c:pt>
                <c:pt idx="4">
                  <c:v>4.7267957300524497E-3</c:v>
                </c:pt>
                <c:pt idx="5">
                  <c:v>1.9178577890355522E-3</c:v>
                </c:pt>
                <c:pt idx="6">
                  <c:v>7.6895241541525942E-4</c:v>
                </c:pt>
                <c:pt idx="7">
                  <c:v>-3.2177051854157124E-5</c:v>
                </c:pt>
                <c:pt idx="8">
                  <c:v>-8.3892143115613799E-4</c:v>
                </c:pt>
                <c:pt idx="9">
                  <c:v>-1.9068381853095267E-3</c:v>
                </c:pt>
                <c:pt idx="10">
                  <c:v>-3.473855617875941E-3</c:v>
                </c:pt>
                <c:pt idx="11">
                  <c:v>-5.7550958432732004E-3</c:v>
                </c:pt>
                <c:pt idx="12">
                  <c:v>-8.9581281118281259E-3</c:v>
                </c:pt>
                <c:pt idx="13">
                  <c:v>-1.3264547548637803E-2</c:v>
                </c:pt>
                <c:pt idx="14">
                  <c:v>-1.8777947220140111E-2</c:v>
                </c:pt>
                <c:pt idx="15">
                  <c:v>-2.5535251191122467E-2</c:v>
                </c:pt>
                <c:pt idx="16">
                  <c:v>-3.349775463067671E-2</c:v>
                </c:pt>
                <c:pt idx="17">
                  <c:v>-4.25736381888722E-2</c:v>
                </c:pt>
                <c:pt idx="18">
                  <c:v>-5.2587087754514983E-2</c:v>
                </c:pt>
                <c:pt idx="19">
                  <c:v>-6.3288378515753377E-2</c:v>
                </c:pt>
                <c:pt idx="20">
                  <c:v>-7.4361091007780072E-2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002096"/>
        <c:axId val="202002488"/>
      </c:scatterChart>
      <c:valAx>
        <c:axId val="202002096"/>
        <c:scaling>
          <c:orientation val="minMax"/>
          <c:max val="20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  <a:r>
                  <a:rPr lang="en-US" baseline="0"/>
                  <a:t> (cm)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02488"/>
        <c:crosses val="autoZero"/>
        <c:crossBetween val="midCat"/>
        <c:majorUnit val="1"/>
      </c:valAx>
      <c:valAx>
        <c:axId val="202002488"/>
        <c:scaling>
          <c:orientation val="minMax"/>
          <c:max val="0.1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(intB*dl-GL*X**3)/(GL*X**3)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02096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83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1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1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5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5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F9F6-05BC-4FF2-84AC-11D27CBDB2D4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B93B-6144-440C-811D-596EB524E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2245855/1" TargetMode="External"/><Relationship Id="rId2" Type="http://schemas.openxmlformats.org/officeDocument/2006/relationships/hyperlink" Target="https://edms.cern.ch/document/2245853/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ms.cern.ch/document/2245861/1" TargetMode="External"/><Relationship Id="rId4" Type="http://schemas.openxmlformats.org/officeDocument/2006/relationships/hyperlink" Target="https://edms.cern.ch/document/2245857/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.V.Utkin@inp.nsk.su" TargetMode="External"/><Relationship Id="rId2" Type="http://schemas.openxmlformats.org/officeDocument/2006/relationships/hyperlink" Target="mailto:D.S.Gurov@inp.nsk.s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.A.Starostenko@inp.nsk.s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>
            <a:spLocks noGrp="1"/>
          </p:cNvSpPr>
          <p:nvPr>
            <p:ph type="ctrTitle"/>
          </p:nvPr>
        </p:nvSpPr>
        <p:spPr>
          <a:xfrm>
            <a:off x="0" y="883466"/>
            <a:ext cx="12192000" cy="152198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</a:t>
            </a:r>
            <a:r>
              <a:rPr lang="en-US" sz="3200" b="1" strike="noStrike" spc="-1" dirty="0" err="1" smtClean="0">
                <a:uFill>
                  <a:solidFill>
                    <a:srgbClr val="FFFFFF"/>
                  </a:solidFill>
                </a:uFill>
                <a:latin typeface="Courier New"/>
              </a:rPr>
              <a:t>Octupole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 Corrector for CR.</a:t>
            </a:r>
          </a:p>
          <a:p>
            <a:pPr algn="ctr">
              <a:lnSpc>
                <a:spcPct val="100000"/>
              </a:lnSpc>
            </a:pPr>
            <a:r>
              <a:rPr lang="en-US" sz="3200" b="1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CDR Review</a:t>
            </a:r>
            <a:r>
              <a:rPr lang="en-US" sz="3200" b="1" strike="noStrike" spc="-1" dirty="0" smtClean="0">
                <a:uFill>
                  <a:solidFill>
                    <a:srgbClr val="FFFFFF"/>
                  </a:solidFill>
                </a:uFill>
                <a:latin typeface="Courier New"/>
              </a:rPr>
              <a:t>.</a:t>
            </a:r>
          </a:p>
        </p:txBody>
      </p:sp>
      <p:sp>
        <p:nvSpPr>
          <p:cNvPr id="5" name="TextShape 2"/>
          <p:cNvSpPr txBox="1">
            <a:spLocks noGrp="1"/>
          </p:cNvSpPr>
          <p:nvPr>
            <p:ph type="subTitle" idx="1"/>
          </p:nvPr>
        </p:nvSpPr>
        <p:spPr>
          <a:xfrm>
            <a:off x="354227" y="3602037"/>
            <a:ext cx="11615351" cy="29058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sz="2400" b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D.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Gurov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z="2400" b="1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A.Utkin</a:t>
            </a:r>
            <a:r>
              <a:rPr lang="en-US" sz="2400" b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for CR team</a:t>
            </a:r>
          </a:p>
          <a:p>
            <a:pPr algn="ctr">
              <a:lnSpc>
                <a:spcPct val="80000"/>
              </a:lnSpc>
            </a:pPr>
            <a:endParaRPr lang="en-US" sz="2400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ourier New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BINP</a:t>
            </a:r>
            <a:r>
              <a:rPr lang="ru-RU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ru-RU" sz="2400" b="0" strike="noStrike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ru-RU" sz="2400" b="0" strike="noStrike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80000"/>
              </a:lnSpc>
            </a:pPr>
            <a:r>
              <a:rPr lang="ru-RU" sz="24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November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27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201</a:t>
            </a:r>
            <a:r>
              <a:rPr lang="en-US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9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3</a:t>
            </a:r>
            <a:r>
              <a:rPr lang="en-US" spc="-1" baseline="30000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rd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 FAIR-BINP Workshop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Novosibirsk</a:t>
            </a:r>
            <a:r>
              <a:rPr lang="ru-RU" sz="1800" b="0" strike="noStrike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, 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ourier New"/>
              </a:rPr>
              <a:t>Russia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507"/>
            <a:ext cx="12192000" cy="83539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in yoke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01904"/>
            <a:ext cx="5972175" cy="512646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Field in yoke (</a:t>
            </a:r>
            <a:r>
              <a:rPr lang="en-US" sz="2000" dirty="0" err="1" smtClean="0"/>
              <a:t>kGs</a:t>
            </a:r>
            <a:r>
              <a:rPr lang="en-US" sz="2000" dirty="0" smtClean="0"/>
              <a:t>) at maximal  </a:t>
            </a:r>
            <a:r>
              <a:rPr lang="en-US" sz="2000" dirty="0" err="1" smtClean="0"/>
              <a:t>octupole</a:t>
            </a:r>
            <a:r>
              <a:rPr lang="en-US" sz="2000" dirty="0" smtClean="0"/>
              <a:t> gradient value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909" y="1259656"/>
            <a:ext cx="6244791" cy="454894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Flux lines</a:t>
            </a:r>
            <a:endParaRPr lang="ru-RU" sz="20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2"/>
          <a:srcRect l="11216" t="6488" r="21879" b="9944"/>
          <a:stretch/>
        </p:blipFill>
        <p:spPr bwMode="auto">
          <a:xfrm>
            <a:off x="328552" y="1869306"/>
            <a:ext cx="5075469" cy="4580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6313" t="4445" r="19803" b="6629"/>
          <a:stretch/>
        </p:blipFill>
        <p:spPr bwMode="auto">
          <a:xfrm>
            <a:off x="6713838" y="1869306"/>
            <a:ext cx="5025080" cy="4580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970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6200" y="158566"/>
            <a:ext cx="12268200" cy="57460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Field quality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57900" y="736624"/>
            <a:ext cx="5183188" cy="55316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dirty="0"/>
              <a:t>Integral contributions of </a:t>
            </a:r>
            <a:r>
              <a:rPr lang="en-US" sz="2000" dirty="0" smtClean="0"/>
              <a:t>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multipoles at </a:t>
            </a:r>
            <a:r>
              <a:rPr lang="en-US" sz="2000" dirty="0" smtClean="0"/>
              <a:t>120 </a:t>
            </a:r>
            <a:r>
              <a:rPr lang="en-US" sz="2000" dirty="0"/>
              <a:t>mm radius.</a:t>
            </a:r>
            <a:endParaRPr lang="ru-RU" sz="20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34483" y="733168"/>
            <a:ext cx="4013311" cy="6011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The integral harmonic contribution of the field at the 120 mm radius. 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82228"/>
              </p:ext>
            </p:extLst>
          </p:nvPr>
        </p:nvGraphicFramePr>
        <p:xfrm>
          <a:off x="510996" y="1463606"/>
          <a:ext cx="2800095" cy="4937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4057"/>
                <a:gridCol w="1056086"/>
                <a:gridCol w="1039952"/>
              </a:tblGrid>
              <a:tr h="259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 (T/m**2)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Bn</a:t>
                      </a:r>
                      <a:r>
                        <a:rPr lang="en-US" sz="1100" dirty="0">
                          <a:effectLst/>
                        </a:rPr>
                        <a:t> (T/m**2)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2.31E-05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-1.16E-05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8.10E-05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1.85E-04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-2.55E-04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-8.16E-03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-2.43E-04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1.97E-04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-1.01E-02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1.62E-04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-1.16E-05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-1.27E-04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6.60E-03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-1.04E-04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98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4" name="Диаграмма 13" descr="iii" title="A2 (T*m)"/>
          <p:cNvGraphicFramePr/>
          <p:nvPr>
            <p:extLst>
              <p:ext uri="{D42A27DB-BD31-4B8C-83A1-F6EECF244321}">
                <p14:modId xmlns:p14="http://schemas.microsoft.com/office/powerpoint/2010/main" val="2875558127"/>
              </p:ext>
            </p:extLst>
          </p:nvPr>
        </p:nvGraphicFramePr>
        <p:xfrm>
          <a:off x="5082139" y="1289785"/>
          <a:ext cx="6656713" cy="234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86049470"/>
              </p:ext>
            </p:extLst>
          </p:nvPr>
        </p:nvGraphicFramePr>
        <p:xfrm>
          <a:off x="4985886" y="3676850"/>
          <a:ext cx="6506678" cy="3052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51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398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12526" y="1304926"/>
            <a:ext cx="6407626" cy="52606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    1.</a:t>
            </a:r>
            <a:r>
              <a:rPr lang="en-US" sz="2900" dirty="0" smtClean="0"/>
              <a:t>	</a:t>
            </a:r>
            <a:r>
              <a:rPr lang="en-US" sz="1400" dirty="0"/>
              <a:t>Fasten the </a:t>
            </a:r>
            <a:r>
              <a:rPr lang="en-US" sz="1400" dirty="0" err="1"/>
              <a:t>Octupole</a:t>
            </a:r>
            <a:r>
              <a:rPr lang="en-US" sz="1400" dirty="0"/>
              <a:t> Corrector coils to the quarters of SWQ yoke using bolts 37 (16 pcs</a:t>
            </a:r>
            <a:r>
              <a:rPr lang="en-US" sz="1400" dirty="0" smtClean="0"/>
              <a:t>.);</a:t>
            </a:r>
          </a:p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2.</a:t>
            </a:r>
            <a:r>
              <a:rPr lang="en-US" sz="1400" dirty="0" smtClean="0"/>
              <a:t>	</a:t>
            </a:r>
            <a:r>
              <a:rPr lang="en-US" sz="1400" dirty="0"/>
              <a:t>Fasten the quarters of SWQ yoke to each other to create upper and lower half of SWQ yoke, using bolts 38 (12 pcs.);</a:t>
            </a:r>
            <a:endParaRPr lang="en-US" sz="1400" dirty="0" smtClean="0"/>
          </a:p>
          <a:p>
            <a:pPr algn="just"/>
            <a:r>
              <a:rPr lang="en-US" sz="1400" b="1" dirty="0" smtClean="0">
                <a:solidFill>
                  <a:srgbClr val="0070C0"/>
                </a:solidFill>
              </a:rPr>
              <a:t>3.</a:t>
            </a:r>
            <a:r>
              <a:rPr lang="en-US" sz="1400" dirty="0"/>
              <a:t>	Fasten the alignment feet 1 (3 pcs.) to the lower half of the yoke 2 (1 pcs.), using bolts 3 (18 pcs.);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4.</a:t>
            </a:r>
            <a:r>
              <a:rPr lang="en-US" sz="1400" dirty="0"/>
              <a:t>	Install the lower half of the yoke of the SWQ quadrupole on the stand 4 (1 pcs.) (alignment feet must be properly fastened to a stand using bolts 5 (12 pcs.) to prevent any fall);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5.</a:t>
            </a:r>
            <a:r>
              <a:rPr lang="en-US" sz="1400" dirty="0"/>
              <a:t>	Install the lower half of the </a:t>
            </a:r>
            <a:r>
              <a:rPr lang="en-US" sz="1400" dirty="0" err="1"/>
              <a:t>sextupole</a:t>
            </a:r>
            <a:r>
              <a:rPr lang="en-US" sz="1400" dirty="0"/>
              <a:t> yoke on the stand (</a:t>
            </a:r>
            <a:r>
              <a:rPr lang="en-US" sz="1400" dirty="0" err="1"/>
              <a:t>sextupole</a:t>
            </a:r>
            <a:r>
              <a:rPr lang="en-US" sz="1400" dirty="0"/>
              <a:t> alignment feet must be properly fastened to a stand to prevent any fall);  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6.</a:t>
            </a:r>
            <a:r>
              <a:rPr lang="en-US" sz="1400" dirty="0" smtClean="0"/>
              <a:t>	</a:t>
            </a:r>
            <a:r>
              <a:rPr lang="en-US" sz="1400" dirty="0"/>
              <a:t>Install the vacuum chamber on the lower half of the SWQ quadrupole and </a:t>
            </a:r>
            <a:r>
              <a:rPr lang="en-US" sz="1400" dirty="0" err="1"/>
              <a:t>sextupole</a:t>
            </a:r>
            <a:r>
              <a:rPr lang="en-US" sz="1400" dirty="0"/>
              <a:t>;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7</a:t>
            </a:r>
            <a:r>
              <a:rPr lang="en-US" sz="1400" b="1" dirty="0">
                <a:solidFill>
                  <a:srgbClr val="0070C0"/>
                </a:solidFill>
              </a:rPr>
              <a:t>.</a:t>
            </a:r>
            <a:r>
              <a:rPr lang="en-US" sz="1400" dirty="0"/>
              <a:t>	Install the upper half of the yoke of the SWQ quadrupole 6 (1 pcs.) on the lower half of the SWQ quadrupole and fasten to each other using bolts 7 (12 pcs.);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8.</a:t>
            </a:r>
            <a:r>
              <a:rPr lang="en-US" sz="1400" dirty="0"/>
              <a:t>	Install the upper half of the </a:t>
            </a:r>
            <a:r>
              <a:rPr lang="en-US" sz="1400" dirty="0" err="1"/>
              <a:t>sextupole</a:t>
            </a:r>
            <a:r>
              <a:rPr lang="en-US" sz="1400" dirty="0"/>
              <a:t> yoke on the lower half of the </a:t>
            </a:r>
            <a:r>
              <a:rPr lang="en-US" sz="1400" dirty="0" err="1"/>
              <a:t>sextupole</a:t>
            </a:r>
            <a:r>
              <a:rPr lang="en-US" sz="1400" dirty="0"/>
              <a:t> and fasten to each other using bolts;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9.</a:t>
            </a:r>
            <a:r>
              <a:rPr lang="en-US" sz="1400" dirty="0"/>
              <a:t>	Install the manifolds 8 (2 pcs.) on the side of the magnet on the brackets 9 (2 pcs.) using the mounting blocks 10 (4 pcs.) with the bolts 11 (8 pcs</a:t>
            </a:r>
            <a:r>
              <a:rPr lang="en-US" sz="1400" dirty="0" smtClean="0"/>
              <a:t>.);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10.</a:t>
            </a:r>
            <a:r>
              <a:rPr lang="en-US" sz="1400" dirty="0"/>
              <a:t>	Connect the lower and upper half of the manifolds using bolts 28 (4 pcs</a:t>
            </a:r>
            <a:r>
              <a:rPr lang="en-US" sz="1400" dirty="0" smtClean="0"/>
              <a:t>.);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11.</a:t>
            </a:r>
            <a:r>
              <a:rPr lang="en-US" sz="1400" dirty="0"/>
              <a:t>	Install the connection boxes  for quadrupole coils 12  (2 pcs.) and </a:t>
            </a:r>
            <a:r>
              <a:rPr lang="en-US" sz="1400" dirty="0" err="1"/>
              <a:t>octupole</a:t>
            </a:r>
            <a:r>
              <a:rPr lang="en-US" sz="1400" dirty="0"/>
              <a:t> coils 27  (2 pcs.);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r="3735"/>
          <a:stretch/>
        </p:blipFill>
        <p:spPr>
          <a:xfrm>
            <a:off x="0" y="1705383"/>
            <a:ext cx="5399316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7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350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Assembling of the magnet</a:t>
            </a:r>
            <a:endParaRPr lang="ru-RU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4245" y="1499646"/>
            <a:ext cx="7225862" cy="522243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 smtClean="0">
                <a:solidFill>
                  <a:srgbClr val="0070C0"/>
                </a:solidFill>
              </a:rPr>
              <a:t>12.</a:t>
            </a:r>
            <a:r>
              <a:rPr lang="en-US" sz="1600" dirty="0"/>
              <a:t>	</a:t>
            </a:r>
            <a:r>
              <a:rPr lang="en-US" sz="1400" dirty="0"/>
              <a:t>Assemble the  quadrupole coils connection boxes 12</a:t>
            </a:r>
            <a:r>
              <a:rPr lang="en-US" sz="1400" dirty="0" smtClean="0"/>
              <a:t>:</a:t>
            </a:r>
          </a:p>
          <a:p>
            <a:pPr lvl="0"/>
            <a:r>
              <a:rPr lang="en-US" sz="1400" b="1" dirty="0" smtClean="0">
                <a:solidFill>
                  <a:srgbClr val="0070C0"/>
                </a:solidFill>
              </a:rPr>
              <a:t>12.1.</a:t>
            </a:r>
            <a:r>
              <a:rPr lang="en-US" sz="1400" dirty="0"/>
              <a:t>	Install the cable connection plates 13 (2 pcs.) using the mounting blocks 14 using the fastening plates 15 with the bolts 16 (4 pcs</a:t>
            </a:r>
            <a:r>
              <a:rPr lang="en-US" sz="1400" dirty="0" smtClean="0"/>
              <a:t>.);</a:t>
            </a:r>
          </a:p>
          <a:p>
            <a:pPr lvl="0"/>
            <a:r>
              <a:rPr lang="en-US" sz="1400" b="1" dirty="0" smtClean="0">
                <a:solidFill>
                  <a:srgbClr val="0070C0"/>
                </a:solidFill>
              </a:rPr>
              <a:t>12.2.</a:t>
            </a:r>
            <a:r>
              <a:rPr lang="en-US" sz="1400" dirty="0"/>
              <a:t>	Connect the upper and lower windings using the midpoint connection plate 17 (1 pcs.) with the bolts 18 (8 pcs.);</a:t>
            </a:r>
            <a:endParaRPr lang="ru-RU" sz="1400" dirty="0"/>
          </a:p>
          <a:p>
            <a:r>
              <a:rPr lang="en-US" sz="1400" b="1" dirty="0" smtClean="0">
                <a:solidFill>
                  <a:srgbClr val="0070C0"/>
                </a:solidFill>
              </a:rPr>
              <a:t>12.3.</a:t>
            </a:r>
            <a:r>
              <a:rPr lang="en-US" sz="1400" dirty="0"/>
              <a:t>	Connect the cable connection plates 13 (2 pcs.) with the beginning and end of the upper and lower windings with the bolts 20 (8 pcs.);</a:t>
            </a:r>
            <a:endParaRPr lang="en-US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12.4.</a:t>
            </a:r>
            <a:r>
              <a:rPr lang="en-US" sz="1400" dirty="0"/>
              <a:t>	Fix the outlets of the sections of the windings using the mounting blocks 21 using the fastening plates 22 with the bolts 23 (4 pcs</a:t>
            </a:r>
            <a:r>
              <a:rPr lang="en-US" sz="1400" dirty="0" smtClean="0"/>
              <a:t>.);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13.</a:t>
            </a:r>
            <a:r>
              <a:rPr lang="en-US" sz="1400" dirty="0"/>
              <a:t>	Connect the water hoses 24 (8 pcs.) to the fittings 25, fix with the clamps 26 (16 pcs</a:t>
            </a:r>
            <a:r>
              <a:rPr lang="en-US" sz="1400" dirty="0" smtClean="0"/>
              <a:t>.)</a:t>
            </a:r>
            <a:r>
              <a:rPr lang="en-US" sz="1400" dirty="0"/>
              <a:t> ;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14.</a:t>
            </a:r>
            <a:r>
              <a:rPr lang="en-US" sz="1400" dirty="0"/>
              <a:t>	Assemble the  </a:t>
            </a:r>
            <a:r>
              <a:rPr lang="en-US" sz="1400" dirty="0" err="1"/>
              <a:t>octupole</a:t>
            </a:r>
            <a:r>
              <a:rPr lang="en-US" sz="1400" dirty="0"/>
              <a:t> coils connection boxes 27:</a:t>
            </a:r>
            <a:endParaRPr lang="ru-RU" sz="1400" dirty="0"/>
          </a:p>
          <a:p>
            <a:r>
              <a:rPr lang="en-US" sz="1400" b="1" dirty="0" smtClean="0">
                <a:solidFill>
                  <a:srgbClr val="0070C0"/>
                </a:solidFill>
              </a:rPr>
              <a:t>14.1.</a:t>
            </a:r>
            <a:r>
              <a:rPr lang="en-US" sz="1400" dirty="0" smtClean="0"/>
              <a:t>	Connect the water hoses 30 (16 pcs.) to the fittings 29, fix with the clamps 31,32 (32 pcs.);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14.2.</a:t>
            </a:r>
            <a:r>
              <a:rPr lang="en-US" sz="1400" dirty="0" smtClean="0"/>
              <a:t>	Connect the upper and lower windings using the midpoint connection plate 35 (1 pcs.) with the bolts 34 (2 pcs.);</a:t>
            </a:r>
            <a:endParaRPr lang="ru-RU" sz="1400" dirty="0" smtClean="0"/>
          </a:p>
          <a:p>
            <a:r>
              <a:rPr lang="en-US" sz="1400" b="1" dirty="0" smtClean="0">
                <a:solidFill>
                  <a:srgbClr val="0070C0"/>
                </a:solidFill>
              </a:rPr>
              <a:t>14.3.</a:t>
            </a:r>
            <a:r>
              <a:rPr lang="en-US" sz="1400" dirty="0"/>
              <a:t>	Connect power supply to the current outlets 33,36 .</a:t>
            </a:r>
            <a:endParaRPr lang="ru-RU" sz="1400" dirty="0"/>
          </a:p>
          <a:p>
            <a:endParaRPr lang="en-US" sz="1400" dirty="0" smtClean="0"/>
          </a:p>
          <a:p>
            <a:endParaRPr lang="ru-RU" sz="1200" dirty="0" smtClean="0"/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r="4795"/>
          <a:stretch/>
        </p:blipFill>
        <p:spPr>
          <a:xfrm>
            <a:off x="0" y="1449911"/>
            <a:ext cx="4394447" cy="247755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r="6447"/>
          <a:stretch/>
        </p:blipFill>
        <p:spPr bwMode="auto">
          <a:xfrm>
            <a:off x="0" y="3977196"/>
            <a:ext cx="3879850" cy="2824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58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8826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Production Plan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477183" y="5683680"/>
            <a:ext cx="5157787" cy="3445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OC production plan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221946"/>
              </p:ext>
            </p:extLst>
          </p:nvPr>
        </p:nvGraphicFramePr>
        <p:xfrm>
          <a:off x="3111500" y="1475003"/>
          <a:ext cx="5969000" cy="3981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3200400"/>
                <a:gridCol w="1079500"/>
                <a:gridCol w="107950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Month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Activity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Begin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End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Contract is signed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26.06.2018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Tecnological design, Equipment design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05.02.2019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Conceptual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02.07.2019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02.07.2019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Design in detail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05.08.2019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26.09.2019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Final Design Review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07.11.2019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Material procurement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20.11.2019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30.01.2020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Tooling manufacturing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17.06.2020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20.07.2020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19.09.2020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19.09.2020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Shipment of pre-series to FAIR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22.11.2020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14.12.2020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 A of pre-series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28.12.2020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08.02.2021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Manufacturing of series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23.05.2023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Prepare series production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11.03.2021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Series production started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FAT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09.09.2021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23.05.2023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Site Assembling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21.09.2021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27.06.2023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Series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22.10.2021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04.07.2023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SAT  accepted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22.10.2021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04.07.2023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092972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Contents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CDR documentation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  <a:latin typeface="+mn-lt"/>
              </a:rPr>
              <a:t>Project management structure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>
                <a:solidFill>
                  <a:srgbClr val="002060"/>
                </a:solidFill>
              </a:rPr>
              <a:t>Base principles and  Concept</a:t>
            </a:r>
          </a:p>
          <a:p>
            <a:pPr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</a:rPr>
              <a:t>OC </a:t>
            </a:r>
            <a:r>
              <a:rPr lang="en-US" sz="1900" dirty="0" err="1" smtClean="0">
                <a:solidFill>
                  <a:srgbClr val="002060"/>
                </a:solidFill>
              </a:rPr>
              <a:t>octupoles</a:t>
            </a:r>
            <a:r>
              <a:rPr lang="en-US" sz="1900" dirty="0" smtClean="0">
                <a:solidFill>
                  <a:srgbClr val="002060"/>
                </a:solidFill>
              </a:rPr>
              <a:t> </a:t>
            </a:r>
            <a:r>
              <a:rPr lang="en-US" sz="1900" dirty="0">
                <a:solidFill>
                  <a:srgbClr val="002060"/>
                </a:solidFill>
              </a:rPr>
              <a:t>in </a:t>
            </a:r>
            <a:r>
              <a:rPr lang="en-US" sz="1900" dirty="0" smtClean="0">
                <a:solidFill>
                  <a:srgbClr val="002060"/>
                </a:solidFill>
              </a:rPr>
              <a:t>CR</a:t>
            </a:r>
            <a:endParaRPr lang="en-US" sz="190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Calculations and simulations 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Assembling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en-US" sz="1900" dirty="0" smtClean="0">
                <a:solidFill>
                  <a:srgbClr val="002060"/>
                </a:solidFill>
                <a:latin typeface="+mn-lt"/>
              </a:rPr>
              <a:t>Production plan</a:t>
            </a:r>
            <a:endParaRPr lang="en-US" sz="1900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Risk</a:t>
            </a:r>
            <a:r>
              <a:rPr lang="ru-RU" dirty="0" smtClean="0"/>
              <a:t> </a:t>
            </a:r>
            <a:r>
              <a:rPr lang="ru-RU" dirty="0" err="1"/>
              <a:t>analysis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hazard</a:t>
            </a:r>
            <a:r>
              <a:rPr lang="ru-RU" dirty="0"/>
              <a:t> </a:t>
            </a:r>
            <a:r>
              <a:rPr lang="ru-RU" dirty="0" err="1"/>
              <a:t>analysis</a:t>
            </a:r>
            <a:r>
              <a:rPr lang="ru-RU" dirty="0"/>
              <a:t> </a:t>
            </a: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://edms.cern.ch/document/2245853/1</a:t>
            </a:r>
            <a:endParaRPr lang="ru-RU" dirty="0"/>
          </a:p>
          <a:p>
            <a:r>
              <a:rPr lang="ru-RU" dirty="0" err="1"/>
              <a:t>Operating</a:t>
            </a:r>
            <a:r>
              <a:rPr lang="ru-RU" dirty="0"/>
              <a:t> </a:t>
            </a:r>
            <a:r>
              <a:rPr lang="ru-RU" dirty="0" err="1"/>
              <a:t>manual</a:t>
            </a:r>
            <a:r>
              <a:rPr lang="ru-RU" dirty="0"/>
              <a:t> / </a:t>
            </a:r>
            <a:r>
              <a:rPr lang="ru-RU" dirty="0" err="1"/>
              <a:t>user</a:t>
            </a:r>
            <a:r>
              <a:rPr lang="ru-RU" dirty="0"/>
              <a:t> </a:t>
            </a:r>
            <a:r>
              <a:rPr lang="ru-RU" dirty="0" err="1"/>
              <a:t>manual</a:t>
            </a:r>
            <a:r>
              <a:rPr lang="ru-RU" dirty="0"/>
              <a:t> </a:t>
            </a: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://edms.cern.ch/document/2245855/1</a:t>
            </a:r>
            <a:endParaRPr lang="ru-RU" dirty="0"/>
          </a:p>
          <a:p>
            <a:r>
              <a:rPr lang="ru-RU" dirty="0" err="1"/>
              <a:t>Test</a:t>
            </a:r>
            <a:r>
              <a:rPr lang="ru-RU" dirty="0"/>
              <a:t> </a:t>
            </a:r>
            <a:r>
              <a:rPr lang="ru-RU" dirty="0" err="1" smtClean="0"/>
              <a:t>plan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u="sng" dirty="0" smtClean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://edms.cern.ch/document/2245857/1</a:t>
            </a:r>
            <a:endParaRPr lang="ru-RU" dirty="0"/>
          </a:p>
          <a:p>
            <a:r>
              <a:rPr lang="ru-RU" dirty="0" err="1"/>
              <a:t>Mechanics</a:t>
            </a:r>
            <a:r>
              <a:rPr lang="ru-RU" dirty="0"/>
              <a:t> - 3D </a:t>
            </a:r>
            <a:r>
              <a:rPr lang="ru-RU" dirty="0" err="1"/>
              <a:t>model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://edms.cern.ch/document/2245861/1</a:t>
            </a:r>
            <a:endParaRPr lang="ru-RU" dirty="0"/>
          </a:p>
        </p:txBody>
      </p:sp>
      <p:sp>
        <p:nvSpPr>
          <p:cNvPr id="4" name="Заголовок 7"/>
          <p:cNvSpPr>
            <a:spLocks noGrp="1"/>
          </p:cNvSpPr>
          <p:nvPr>
            <p:ph type="title"/>
          </p:nvPr>
        </p:nvSpPr>
        <p:spPr bwMode="auto">
          <a:xfrm>
            <a:off x="0" y="365125"/>
            <a:ext cx="12192000" cy="74698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latin typeface="Courier New" pitchFamily="49" charset="0"/>
                <a:ea typeface="+mj-ea"/>
                <a:cs typeface="Courier New" pitchFamily="49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chemeClr val="tx1"/>
                </a:solidFill>
              </a:rPr>
              <a:t>CDR Documentations</a:t>
            </a: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0942"/>
            <a:ext cx="12192000" cy="73050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Project management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178" y="988541"/>
            <a:ext cx="5632622" cy="5188422"/>
          </a:xfrm>
        </p:spPr>
        <p:txBody>
          <a:bodyPr>
            <a:normAutofit fontScale="92500" lnSpcReduction="10000"/>
          </a:bodyPr>
          <a:lstStyle/>
          <a:p>
            <a:r>
              <a:rPr lang="en-GB" sz="1400" b="1" dirty="0"/>
              <a:t>Name: </a:t>
            </a:r>
            <a:r>
              <a:rPr lang="en-GB" sz="1400" b="1" i="1" dirty="0" smtClean="0"/>
              <a:t>Denis </a:t>
            </a:r>
            <a:r>
              <a:rPr lang="en-GB" sz="1400" b="1" i="1" dirty="0" err="1"/>
              <a:t>Gurov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2"/>
              </a:rPr>
              <a:t>D.S.Gurov@inp.nsk.su</a:t>
            </a:r>
            <a:endParaRPr lang="ru-RU" sz="1000" dirty="0"/>
          </a:p>
          <a:p>
            <a:endParaRPr lang="ru-RU" sz="1000" dirty="0"/>
          </a:p>
          <a:p>
            <a:r>
              <a:rPr lang="en-GB" sz="1000" dirty="0" smtClean="0"/>
              <a:t>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Magnetic </a:t>
            </a:r>
            <a:r>
              <a:rPr lang="en-GB" sz="1000" dirty="0"/>
              <a:t>measurements to ensure the required field and field quality;</a:t>
            </a:r>
            <a:endParaRPr lang="ru-RU" sz="1000" dirty="0"/>
          </a:p>
          <a:p>
            <a:pPr lvl="0"/>
            <a:r>
              <a:rPr lang="en-GB" sz="1000" dirty="0" smtClean="0"/>
              <a:t>          Factory </a:t>
            </a:r>
            <a:r>
              <a:rPr lang="en-GB" sz="1000" dirty="0"/>
              <a:t>Acceptance Test (FAT) to verify the given specifications of the components</a:t>
            </a:r>
            <a:r>
              <a:rPr lang="en-GB" sz="1000" dirty="0" smtClean="0"/>
              <a:t>;</a:t>
            </a:r>
            <a:r>
              <a:rPr lang="en-GB" sz="1000" dirty="0"/>
              <a:t> </a:t>
            </a:r>
            <a:endParaRPr lang="ru-RU" sz="1000" dirty="0"/>
          </a:p>
          <a:p>
            <a:endParaRPr lang="en-GB" sz="1000" b="1" dirty="0" smtClean="0"/>
          </a:p>
          <a:p>
            <a:endParaRPr lang="en-GB" sz="1000" b="1" dirty="0" smtClean="0"/>
          </a:p>
          <a:p>
            <a:endParaRPr lang="en-GB" sz="1000" b="1" dirty="0"/>
          </a:p>
          <a:p>
            <a:endParaRPr lang="en-GB" sz="1000" b="1" dirty="0" smtClean="0"/>
          </a:p>
          <a:p>
            <a:r>
              <a:rPr lang="en-GB" sz="1400" b="1" dirty="0" smtClean="0"/>
              <a:t>Name</a:t>
            </a:r>
            <a:r>
              <a:rPr lang="en-GB" sz="1400" b="1" dirty="0"/>
              <a:t>: </a:t>
            </a:r>
            <a:r>
              <a:rPr lang="en-GB" sz="1400" b="1" i="1" dirty="0"/>
              <a:t>Anatoly </a:t>
            </a:r>
            <a:r>
              <a:rPr lang="en-GB" sz="1400" b="1" i="1" dirty="0" err="1"/>
              <a:t>Utkin</a:t>
            </a:r>
            <a:endParaRPr lang="ru-RU" sz="1400" b="1" dirty="0"/>
          </a:p>
          <a:p>
            <a:r>
              <a:rPr lang="en-GB" sz="1400" b="1" dirty="0"/>
              <a:t>Position: Research </a:t>
            </a:r>
            <a:r>
              <a:rPr lang="en-GB" sz="1400" b="1" dirty="0" smtClean="0"/>
              <a:t>Scientist</a:t>
            </a:r>
            <a:r>
              <a:rPr lang="en-US" sz="1400" b="1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 </a:t>
            </a:r>
            <a:r>
              <a:rPr lang="en-GB" sz="1000" u="sng" dirty="0">
                <a:hlinkClick r:id="rId3"/>
              </a:rPr>
              <a:t>A.V.Utkin@inp.nsk.su</a:t>
            </a:r>
            <a:r>
              <a:rPr lang="en-GB" sz="1000" u="sng" dirty="0"/>
              <a:t> </a:t>
            </a:r>
            <a:endParaRPr lang="ru-RU" sz="1000" dirty="0"/>
          </a:p>
          <a:p>
            <a:r>
              <a:rPr lang="en-GB" sz="1000" dirty="0" smtClean="0"/>
              <a:t>           Tel</a:t>
            </a:r>
            <a:r>
              <a:rPr lang="en-GB" sz="1000" dirty="0"/>
              <a:t>.: +7383329-4684</a:t>
            </a:r>
            <a:endParaRPr lang="ru-RU" sz="1000" dirty="0"/>
          </a:p>
          <a:p>
            <a:r>
              <a:rPr lang="en-GB" sz="1000" dirty="0" smtClean="0"/>
              <a:t>           The </a:t>
            </a:r>
            <a:r>
              <a:rPr lang="en-GB" sz="1000" dirty="0"/>
              <a:t>Deputy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Preliminary </a:t>
            </a:r>
            <a:r>
              <a:rPr lang="en-GB" sz="1000" dirty="0"/>
              <a:t>magnet design, final magnet design (development, simulation);</a:t>
            </a:r>
            <a:endParaRPr lang="ru-RU" sz="1000" dirty="0"/>
          </a:p>
          <a:p>
            <a:pPr lvl="0"/>
            <a:r>
              <a:rPr lang="en-GB" sz="1000" dirty="0" smtClean="0"/>
              <a:t>           Magnetic </a:t>
            </a:r>
            <a:r>
              <a:rPr lang="en-GB" sz="1000" dirty="0"/>
              <a:t>field calculation</a:t>
            </a:r>
            <a:r>
              <a:rPr lang="en-GB" sz="1000" dirty="0" smtClean="0"/>
              <a:t>;</a:t>
            </a:r>
          </a:p>
          <a:p>
            <a:endParaRPr lang="en-GB" sz="1000" b="1" i="1" dirty="0" smtClean="0">
              <a:solidFill>
                <a:srgbClr val="FF0000"/>
              </a:solidFill>
            </a:endParaRPr>
          </a:p>
          <a:p>
            <a:endParaRPr lang="en-GB" sz="1000" b="1" i="1" dirty="0">
              <a:solidFill>
                <a:srgbClr val="FF0000"/>
              </a:solidFill>
            </a:endParaRPr>
          </a:p>
          <a:p>
            <a:r>
              <a:rPr lang="en-GB" sz="1400" b="1" i="1" dirty="0" smtClean="0">
                <a:solidFill>
                  <a:srgbClr val="FF0000"/>
                </a:solidFill>
              </a:rPr>
              <a:t>More Details in “Quality Plan”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0"/>
            <a:endParaRPr lang="ru-RU" sz="1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096000" y="988541"/>
            <a:ext cx="5181600" cy="5387545"/>
          </a:xfrm>
        </p:spPr>
        <p:txBody>
          <a:bodyPr>
            <a:normAutofit fontScale="92500" lnSpcReduction="10000"/>
          </a:bodyPr>
          <a:lstStyle/>
          <a:p>
            <a:r>
              <a:rPr lang="en-GB" sz="1400" b="1" i="1" dirty="0"/>
              <a:t>The Project Manager</a:t>
            </a:r>
            <a:endParaRPr lang="ru-RU" sz="1400" b="1" dirty="0"/>
          </a:p>
          <a:p>
            <a:r>
              <a:rPr lang="en-GB" sz="1400" b="1" dirty="0"/>
              <a:t>Name: </a:t>
            </a:r>
            <a:r>
              <a:rPr lang="en-GB" sz="1400" b="1" i="1" dirty="0" err="1"/>
              <a:t>Alexandr</a:t>
            </a:r>
            <a:r>
              <a:rPr lang="en-GB" sz="1400" b="1" i="1" dirty="0"/>
              <a:t> </a:t>
            </a:r>
            <a:r>
              <a:rPr lang="en-GB" sz="1400" b="1" i="1" dirty="0" err="1"/>
              <a:t>Starostenko</a:t>
            </a:r>
            <a:endParaRPr lang="ru-RU" sz="1400" b="1" dirty="0"/>
          </a:p>
          <a:p>
            <a:r>
              <a:rPr lang="en-US" sz="1400" b="1" dirty="0"/>
              <a:t>Position: Head of BINP Division № 5-11 </a:t>
            </a:r>
            <a:r>
              <a:rPr lang="en-US" sz="1400" b="1" dirty="0" smtClean="0"/>
              <a:t> </a:t>
            </a:r>
            <a:r>
              <a:rPr lang="en-US" sz="1000" dirty="0" smtClean="0"/>
              <a:t>Email</a:t>
            </a:r>
            <a:r>
              <a:rPr lang="en-US" sz="1000" dirty="0"/>
              <a:t>: </a:t>
            </a:r>
            <a:r>
              <a:rPr lang="en-US" sz="1000" u="sng" dirty="0">
                <a:hlinkClick r:id="rId4"/>
              </a:rPr>
              <a:t>A.A.Starostenko@inp.nsk.su</a:t>
            </a:r>
            <a:r>
              <a:rPr lang="en-US" sz="1000" dirty="0"/>
              <a:t>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+7383329-4940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Project Manager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 Development </a:t>
            </a:r>
            <a:r>
              <a:rPr lang="en-GB" sz="1000" dirty="0"/>
              <a:t>of the technical documentation and manufacturing drawings for the </a:t>
            </a:r>
            <a:r>
              <a:rPr lang="en-GB" sz="1000" dirty="0" smtClean="0"/>
              <a:t>  deliverables; </a:t>
            </a:r>
            <a:endParaRPr lang="ru-RU" sz="1000" dirty="0"/>
          </a:p>
          <a:p>
            <a:pPr lvl="0"/>
            <a:r>
              <a:rPr lang="en-GB" sz="1000" dirty="0" smtClean="0"/>
              <a:t>              Ensuring </a:t>
            </a:r>
            <a:r>
              <a:rPr lang="en-GB" sz="1000" dirty="0"/>
              <a:t>that the production of the magnets is according to the technical specifications and time schedule; </a:t>
            </a:r>
            <a:endParaRPr lang="ru-RU" sz="1000" dirty="0"/>
          </a:p>
          <a:p>
            <a:pPr lvl="0"/>
            <a:r>
              <a:rPr lang="en-GB" sz="1000" dirty="0" smtClean="0"/>
              <a:t>              Follow-up </a:t>
            </a:r>
            <a:r>
              <a:rPr lang="en-GB" sz="1000" dirty="0"/>
              <a:t>of production activities;</a:t>
            </a:r>
            <a:endParaRPr lang="ru-RU" sz="1000" dirty="0"/>
          </a:p>
          <a:p>
            <a:pPr lvl="0"/>
            <a:r>
              <a:rPr lang="en-GB" sz="1000" dirty="0" smtClean="0"/>
              <a:t>             Transportation</a:t>
            </a:r>
            <a:r>
              <a:rPr lang="en-GB" sz="1000" dirty="0"/>
              <a:t>, delivery of the equipment to the  FAIR site;</a:t>
            </a:r>
            <a:endParaRPr lang="ru-RU" sz="1000" dirty="0"/>
          </a:p>
          <a:p>
            <a:pPr lvl="0"/>
            <a:r>
              <a:rPr lang="en-GB" sz="1000" dirty="0" smtClean="0"/>
              <a:t>              Regular </a:t>
            </a:r>
            <a:r>
              <a:rPr lang="en-GB" sz="1000" dirty="0"/>
              <a:t>and timely reporting on progress and problems; </a:t>
            </a:r>
            <a:endParaRPr lang="ru-RU" sz="1000" dirty="0"/>
          </a:p>
          <a:p>
            <a:pPr lvl="0"/>
            <a:r>
              <a:rPr lang="en-GB" sz="1000" dirty="0" smtClean="0"/>
              <a:t>              Timely </a:t>
            </a:r>
            <a:r>
              <a:rPr lang="en-GB" sz="1000" dirty="0"/>
              <a:t>conduction/participation of reviews and provisions of feedback;</a:t>
            </a:r>
            <a:endParaRPr lang="ru-RU" sz="1000" dirty="0"/>
          </a:p>
          <a:p>
            <a:pPr marL="0" indent="0">
              <a:buNone/>
            </a:pPr>
            <a:endParaRPr lang="en-US" sz="1000" b="1" i="1" dirty="0"/>
          </a:p>
          <a:p>
            <a:r>
              <a:rPr lang="en-US" sz="1400" b="1" i="1" dirty="0" smtClean="0"/>
              <a:t>Scientific </a:t>
            </a:r>
            <a:r>
              <a:rPr lang="en-US" sz="1400" b="1" i="1" dirty="0"/>
              <a:t>De</a:t>
            </a:r>
            <a:r>
              <a:rPr lang="en-GB" sz="1400" b="1" i="1" dirty="0"/>
              <a:t>sign Department</a:t>
            </a:r>
            <a:endParaRPr lang="ru-RU" sz="1400" b="1" dirty="0"/>
          </a:p>
          <a:p>
            <a:r>
              <a:rPr lang="en-US" sz="1400" b="1" dirty="0"/>
              <a:t>Name: </a:t>
            </a:r>
            <a:r>
              <a:rPr lang="en-US" sz="1400" b="1" i="1" dirty="0"/>
              <a:t>Vladimir </a:t>
            </a:r>
            <a:r>
              <a:rPr lang="en-US" sz="1400" b="1" i="1" dirty="0" err="1"/>
              <a:t>Korchagin</a:t>
            </a:r>
            <a:endParaRPr lang="ru-RU" sz="1400" b="1" dirty="0"/>
          </a:p>
          <a:p>
            <a:r>
              <a:rPr lang="en-US" sz="1000" dirty="0" smtClean="0"/>
              <a:t>             Position</a:t>
            </a:r>
            <a:r>
              <a:rPr lang="en-US" sz="1000" dirty="0"/>
              <a:t>: Principal Design Engineer </a:t>
            </a:r>
            <a:r>
              <a:rPr lang="en-US" sz="1000" dirty="0" smtClean="0"/>
              <a:t>  </a:t>
            </a:r>
            <a:r>
              <a:rPr lang="en-GB" sz="1000" dirty="0" smtClean="0"/>
              <a:t>Email</a:t>
            </a:r>
            <a:r>
              <a:rPr lang="en-GB" sz="1000" dirty="0"/>
              <a:t>:</a:t>
            </a:r>
            <a:r>
              <a:rPr lang="en-GB" sz="1000" dirty="0">
                <a:solidFill>
                  <a:srgbClr val="0070C0"/>
                </a:solidFill>
              </a:rPr>
              <a:t> </a:t>
            </a:r>
            <a:r>
              <a:rPr lang="en-GB" sz="1000" u="sng" dirty="0">
                <a:solidFill>
                  <a:srgbClr val="0070C0"/>
                </a:solidFill>
              </a:rPr>
              <a:t>V.Ya.Korchagin@inp.nsk.su</a:t>
            </a:r>
            <a:r>
              <a:rPr lang="en-GB" sz="1000" dirty="0"/>
              <a:t>     </a:t>
            </a:r>
            <a:endParaRPr lang="ru-RU" sz="1000" dirty="0"/>
          </a:p>
          <a:p>
            <a:r>
              <a:rPr lang="en-GB" sz="1000" dirty="0" smtClean="0"/>
              <a:t>             Tel</a:t>
            </a:r>
            <a:r>
              <a:rPr lang="en-GB" sz="1000" dirty="0"/>
              <a:t>.: + 7383329-4953</a:t>
            </a:r>
            <a:endParaRPr lang="ru-RU" sz="1000" dirty="0"/>
          </a:p>
          <a:p>
            <a:r>
              <a:rPr lang="en-GB" sz="1000" dirty="0" smtClean="0"/>
              <a:t>             The </a:t>
            </a:r>
            <a:r>
              <a:rPr lang="en-GB" sz="1000" dirty="0"/>
              <a:t>Principal Design Engineer is responsible for:</a:t>
            </a:r>
            <a:endParaRPr lang="ru-RU" sz="1000" dirty="0"/>
          </a:p>
          <a:p>
            <a:pPr lvl="0"/>
            <a:r>
              <a:rPr lang="en-GB" sz="1000" dirty="0" smtClean="0"/>
              <a:t>             Magnet </a:t>
            </a:r>
            <a:r>
              <a:rPr lang="en-GB" sz="1000" dirty="0"/>
              <a:t>design (3D-models, production drawings);</a:t>
            </a:r>
            <a:endParaRPr lang="ru-RU" sz="1000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18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OC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809" r="5741" b="5099"/>
          <a:stretch/>
        </p:blipFill>
        <p:spPr bwMode="auto">
          <a:xfrm>
            <a:off x="6066513" y="1449859"/>
            <a:ext cx="5342891" cy="5224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1" y="1449860"/>
            <a:ext cx="5105870" cy="522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7764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Construction of OC magnet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573176" y="6177401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Quarter of SWQ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yoke with quadrupole and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octupole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coils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37318" y="6192670"/>
            <a:ext cx="4794422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Quarter of SWQ yoke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8" r="15949" b="50155"/>
          <a:stretch/>
        </p:blipFill>
        <p:spPr bwMode="auto">
          <a:xfrm>
            <a:off x="6573176" y="1435807"/>
            <a:ext cx="4975036" cy="4643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" y="1435806"/>
            <a:ext cx="5113258" cy="46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4469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OC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Octupole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parameters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Group 4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88527"/>
              </p:ext>
            </p:extLst>
          </p:nvPr>
        </p:nvGraphicFramePr>
        <p:xfrm>
          <a:off x="6604000" y="1508167"/>
          <a:ext cx="5053013" cy="4862475"/>
        </p:xfrm>
        <a:graphic>
          <a:graphicData uri="http://schemas.openxmlformats.org/drawingml/2006/table">
            <a:tbl>
              <a:tblPr/>
              <a:tblGrid>
                <a:gridCol w="3792538"/>
                <a:gridCol w="1260475"/>
              </a:tblGrid>
              <a:tr h="79529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 consumption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 l/min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Dimensions of  wire for coils </a:t>
                      </a:r>
                      <a:endParaRPr kumimoji="0" lang="en-US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4.5x4.5 mm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OC magnets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Overall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weight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kg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current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turns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resistance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Coil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inductance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mH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DC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power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895" r="1595" b="3846"/>
          <a:stretch/>
        </p:blipFill>
        <p:spPr bwMode="auto">
          <a:xfrm>
            <a:off x="103831" y="1508167"/>
            <a:ext cx="6184900" cy="4656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25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8563"/>
            <a:ext cx="12192000" cy="52456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Various constructions of </a:t>
            </a: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octupole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coils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9" t="19198" r="10543" b="6914"/>
          <a:stretch/>
        </p:blipFill>
        <p:spPr bwMode="auto">
          <a:xfrm>
            <a:off x="1" y="593124"/>
            <a:ext cx="4473146" cy="3237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8" t="2816" r="1111" b="6500"/>
          <a:stretch/>
        </p:blipFill>
        <p:spPr>
          <a:xfrm>
            <a:off x="0" y="3858444"/>
            <a:ext cx="4473147" cy="2999556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160000"/>
              </p:ext>
            </p:extLst>
          </p:nvPr>
        </p:nvGraphicFramePr>
        <p:xfrm>
          <a:off x="5168357" y="990948"/>
          <a:ext cx="6727081" cy="500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857279" y="732437"/>
            <a:ext cx="427655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57278" y="4037270"/>
            <a:ext cx="427655" cy="635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ru-RU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6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907509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OC magnet calculations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7949" y="1539927"/>
            <a:ext cx="3687976" cy="75019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3D Magneto-static calculations in “Mermaid” code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9798908" y="1740329"/>
            <a:ext cx="2228335" cy="38717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Coil coordinates (mm)</a:t>
            </a:r>
            <a:endParaRPr lang="ru-RU" sz="1600" dirty="0"/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4703805" y="1323522"/>
            <a:ext cx="4876800" cy="11725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Longitudinal distribution of  magnetic field (</a:t>
            </a:r>
            <a:r>
              <a:rPr lang="en-US" sz="1600" dirty="0" err="1"/>
              <a:t>Gs</a:t>
            </a:r>
            <a:r>
              <a:rPr lang="en-US" sz="1600" dirty="0"/>
              <a:t>) in </a:t>
            </a:r>
            <a:r>
              <a:rPr lang="en-US" sz="1600" dirty="0" err="1"/>
              <a:t>octupole</a:t>
            </a:r>
            <a:r>
              <a:rPr lang="en-US" sz="1600" dirty="0"/>
              <a:t> corrector at total current 1 kA per coil at 10 cm. radius (green and red lines are showing the edge of yoke and </a:t>
            </a:r>
            <a:r>
              <a:rPr lang="en-US" sz="1600" dirty="0" err="1"/>
              <a:t>octupole</a:t>
            </a:r>
            <a:r>
              <a:rPr lang="en-US" sz="1600" dirty="0"/>
              <a:t> coils correspondently).</a:t>
            </a:r>
            <a:endParaRPr lang="ru-RU" sz="1600" dirty="0"/>
          </a:p>
        </p:txBody>
      </p:sp>
      <p:pic>
        <p:nvPicPr>
          <p:cNvPr id="17" name="Рисунок 16"/>
          <p:cNvPicPr/>
          <p:nvPr/>
        </p:nvPicPr>
        <p:blipFill rotWithShape="1">
          <a:blip r:embed="rId2"/>
          <a:srcRect l="8159" t="10856" r="17327" b="3961"/>
          <a:stretch/>
        </p:blipFill>
        <p:spPr bwMode="auto">
          <a:xfrm>
            <a:off x="119425" y="2557411"/>
            <a:ext cx="4206240" cy="4008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748601"/>
              </p:ext>
            </p:extLst>
          </p:nvPr>
        </p:nvGraphicFramePr>
        <p:xfrm>
          <a:off x="10223156" y="2982383"/>
          <a:ext cx="1219200" cy="3448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 (mm)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 (mm)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96.9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109.3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274.7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276.5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412.8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409.7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539.4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542.6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138.1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96.9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109.3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274.7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25.5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276.5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412.8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409.7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138.1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542.6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141.4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539.4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81480297"/>
              </p:ext>
            </p:extLst>
          </p:nvPr>
        </p:nvGraphicFramePr>
        <p:xfrm>
          <a:off x="4325665" y="2962077"/>
          <a:ext cx="5308849" cy="348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750</Words>
  <Application>Microsoft Office PowerPoint</Application>
  <PresentationFormat>Широкоэкранный</PresentationFormat>
  <Paragraphs>307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Symbol</vt:lpstr>
      <vt:lpstr>Times New Roman</vt:lpstr>
      <vt:lpstr>Тема Office</vt:lpstr>
      <vt:lpstr> Octupole Corrector for CR. CDR Review.</vt:lpstr>
      <vt:lpstr>Contents</vt:lpstr>
      <vt:lpstr>CDR Documentations</vt:lpstr>
      <vt:lpstr>Project management</vt:lpstr>
      <vt:lpstr>Construction of OC magnet</vt:lpstr>
      <vt:lpstr>Construction of OC magnet</vt:lpstr>
      <vt:lpstr>OC Octupole parameters</vt:lpstr>
      <vt:lpstr>Various constructions of octupole coils</vt:lpstr>
      <vt:lpstr>OC magnet calculations</vt:lpstr>
      <vt:lpstr> Field in yoke</vt:lpstr>
      <vt:lpstr>Field quality</vt:lpstr>
      <vt:lpstr>Assembling of the magnet</vt:lpstr>
      <vt:lpstr>Assembling of the magnet</vt:lpstr>
      <vt:lpstr>Production Plan</vt:lpstr>
    </vt:vector>
  </TitlesOfParts>
  <Company>BINP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BINP User</cp:lastModifiedBy>
  <cp:revision>251</cp:revision>
  <dcterms:created xsi:type="dcterms:W3CDTF">2019-05-16T06:11:09Z</dcterms:created>
  <dcterms:modified xsi:type="dcterms:W3CDTF">2019-11-26T09:56:55Z</dcterms:modified>
</cp:coreProperties>
</file>