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gurov\merm\GSI\CR\CDR\WQ_SWQ_profil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User\GSI\Fair\&#1050;&#1074;&#1072;&#1076;&#1088;&#1091;&#1087;&#1086;&#1083;&#1100;\&#1056;&#1072;&#1073;&#1086;&#1090;&#1072;\CDR\EWQ\&#1057;&#1086;%20&#1089;&#1082;&#1086;&#1072;&#1084;&#1080;%20&#1087;&#1086;&#1083;&#1102;&#1089;&#1072;\29x29mm%20h=5,97%20cm\&#1050;&#1074;&#1072;&#1076;&#1088;&#1091;&#1087;&#1086;&#1083;&#1100;-EWQ-29x29mm%20h=5,97cm%20-%20&#1089;&#1082;&#1086;&#1089;&#1099;%20&#1087;&#1086;&#1083;&#1102;&#1089;&#1072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User\GSI\Fair\&#1050;&#1074;&#1072;&#1076;&#1088;&#1091;&#1087;&#1086;&#1083;&#1100;\&#1056;&#1072;&#1073;&#1086;&#1090;&#1072;\CDR\EWQ\&#1057;&#1086;%20&#1089;&#1082;&#1086;&#1072;&#1084;&#1080;%20&#1087;&#1086;&#1083;&#1102;&#1089;&#1072;\29x29mm%20h=5,97%20cm\&#1050;&#1074;&#1072;&#1076;&#1088;&#1091;&#1087;&#1086;&#1083;&#1100;-EWQ-29x29mm%20h=5,97cm%20-%20&#1089;&#1082;&#1086;&#1089;&#1099;%20&#1087;&#1086;&#1083;&#1102;&#1089;&#1072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835509248597225E-2"/>
          <c:y val="1.7691316246241595E-2"/>
          <c:w val="0.88043067761796978"/>
          <c:h val="0.92178249988834249"/>
        </c:manualLayout>
      </c:layout>
      <c:scatterChart>
        <c:scatterStyle val="lineMarker"/>
        <c:varyColors val="0"/>
        <c:ser>
          <c:idx val="1"/>
          <c:order val="0"/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NEW!$I$153:$I$191</c:f>
              <c:numCache>
                <c:formatCode>General</c:formatCode>
                <c:ptCount val="39"/>
                <c:pt idx="0">
                  <c:v>71.7</c:v>
                </c:pt>
                <c:pt idx="1">
                  <c:v>59.7</c:v>
                </c:pt>
                <c:pt idx="2">
                  <c:v>59.7</c:v>
                </c:pt>
                <c:pt idx="3">
                  <c:v>67.372047244094489</c:v>
                </c:pt>
                <c:pt idx="4">
                  <c:v>68.227644871939901</c:v>
                </c:pt>
                <c:pt idx="5">
                  <c:v>70.475536109256211</c:v>
                </c:pt>
                <c:pt idx="6">
                  <c:v>72.876596000180569</c:v>
                </c:pt>
                <c:pt idx="7">
                  <c:v>75.447031813479001</c:v>
                </c:pt>
                <c:pt idx="8">
                  <c:v>78.205421008180281</c:v>
                </c:pt>
                <c:pt idx="9">
                  <c:v>81.17316095357171</c:v>
                </c:pt>
                <c:pt idx="10">
                  <c:v>84.375025084053902</c:v>
                </c:pt>
                <c:pt idx="11">
                  <c:v>87.839856083827215</c:v>
                </c:pt>
                <c:pt idx="12">
                  <c:v>91.601437177772468</c:v>
                </c:pt>
                <c:pt idx="13">
                  <c:v>95.699597306623687</c:v>
                </c:pt>
                <c:pt idx="14">
                  <c:v>100.18162686318368</c:v>
                </c:pt>
                <c:pt idx="15">
                  <c:v>105.10411080679597</c:v>
                </c:pt>
                <c:pt idx="16">
                  <c:v>110.53533013123315</c:v>
                </c:pt>
                <c:pt idx="17">
                  <c:v>116.55844847478046</c:v>
                </c:pt>
                <c:pt idx="18">
                  <c:v>123.27580061091221</c:v>
                </c:pt>
                <c:pt idx="19">
                  <c:v>130.8147545195113</c:v>
                </c:pt>
                <c:pt idx="20">
                  <c:v>138.8147545195113</c:v>
                </c:pt>
                <c:pt idx="21">
                  <c:v>146.8147545195113</c:v>
                </c:pt>
                <c:pt idx="22">
                  <c:v>154.8147545195113</c:v>
                </c:pt>
                <c:pt idx="23">
                  <c:v>162.8147545195113</c:v>
                </c:pt>
                <c:pt idx="24">
                  <c:v>170.8147545195113</c:v>
                </c:pt>
                <c:pt idx="25">
                  <c:v>178.8147545195113</c:v>
                </c:pt>
                <c:pt idx="26">
                  <c:v>186.8147545195113</c:v>
                </c:pt>
                <c:pt idx="27">
                  <c:v>194.8147545195113</c:v>
                </c:pt>
                <c:pt idx="28">
                  <c:v>202.8147545195113</c:v>
                </c:pt>
                <c:pt idx="29">
                  <c:v>210.8147545195113</c:v>
                </c:pt>
                <c:pt idx="30">
                  <c:v>218.8147545195113</c:v>
                </c:pt>
                <c:pt idx="31">
                  <c:v>226.8147545195113</c:v>
                </c:pt>
                <c:pt idx="32">
                  <c:v>234.8147545195113</c:v>
                </c:pt>
                <c:pt idx="33">
                  <c:v>242.8147545195113</c:v>
                </c:pt>
                <c:pt idx="34">
                  <c:v>250.8147545195113</c:v>
                </c:pt>
                <c:pt idx="35">
                  <c:v>254</c:v>
                </c:pt>
                <c:pt idx="36">
                  <c:v>265</c:v>
                </c:pt>
                <c:pt idx="37">
                  <c:v>300</c:v>
                </c:pt>
                <c:pt idx="38">
                  <c:v>321.5</c:v>
                </c:pt>
              </c:numCache>
            </c:numRef>
          </c:xVal>
          <c:yVal>
            <c:numRef>
              <c:f>NEW!$J$153:$J$191</c:f>
              <c:numCache>
                <c:formatCode>General</c:formatCode>
                <c:ptCount val="39"/>
                <c:pt idx="0">
                  <c:v>321.5</c:v>
                </c:pt>
                <c:pt idx="1">
                  <c:v>300</c:v>
                </c:pt>
                <c:pt idx="2">
                  <c:v>265</c:v>
                </c:pt>
                <c:pt idx="3">
                  <c:v>254</c:v>
                </c:pt>
                <c:pt idx="4">
                  <c:v>250.8147545195113</c:v>
                </c:pt>
                <c:pt idx="5">
                  <c:v>242.8147545195113</c:v>
                </c:pt>
                <c:pt idx="6">
                  <c:v>234.8147545195113</c:v>
                </c:pt>
                <c:pt idx="7">
                  <c:v>226.8147545195113</c:v>
                </c:pt>
                <c:pt idx="8">
                  <c:v>218.8147545195113</c:v>
                </c:pt>
                <c:pt idx="9">
                  <c:v>210.8147545195113</c:v>
                </c:pt>
                <c:pt idx="10">
                  <c:v>202.8147545195113</c:v>
                </c:pt>
                <c:pt idx="11">
                  <c:v>194.8147545195113</c:v>
                </c:pt>
                <c:pt idx="12">
                  <c:v>186.8147545195113</c:v>
                </c:pt>
                <c:pt idx="13">
                  <c:v>178.8147545195113</c:v>
                </c:pt>
                <c:pt idx="14">
                  <c:v>170.8147545195113</c:v>
                </c:pt>
                <c:pt idx="15">
                  <c:v>162.8147545195113</c:v>
                </c:pt>
                <c:pt idx="16">
                  <c:v>154.8147545195113</c:v>
                </c:pt>
                <c:pt idx="17">
                  <c:v>146.8147545195113</c:v>
                </c:pt>
                <c:pt idx="18">
                  <c:v>138.8147545195113</c:v>
                </c:pt>
                <c:pt idx="19">
                  <c:v>130.8147545195113</c:v>
                </c:pt>
                <c:pt idx="20">
                  <c:v>123.27580061091221</c:v>
                </c:pt>
                <c:pt idx="21">
                  <c:v>116.55844847478046</c:v>
                </c:pt>
                <c:pt idx="22">
                  <c:v>110.53533013123315</c:v>
                </c:pt>
                <c:pt idx="23">
                  <c:v>105.10411080679597</c:v>
                </c:pt>
                <c:pt idx="24">
                  <c:v>100.18162686318368</c:v>
                </c:pt>
                <c:pt idx="25">
                  <c:v>95.699597306623687</c:v>
                </c:pt>
                <c:pt idx="26">
                  <c:v>91.601437177772468</c:v>
                </c:pt>
                <c:pt idx="27">
                  <c:v>87.839856083827215</c:v>
                </c:pt>
                <c:pt idx="28">
                  <c:v>84.375025084053902</c:v>
                </c:pt>
                <c:pt idx="29">
                  <c:v>81.17316095357171</c:v>
                </c:pt>
                <c:pt idx="30">
                  <c:v>78.205421008180281</c:v>
                </c:pt>
                <c:pt idx="31">
                  <c:v>75.447031813479001</c:v>
                </c:pt>
                <c:pt idx="32">
                  <c:v>72.876596000180569</c:v>
                </c:pt>
                <c:pt idx="33">
                  <c:v>70.475536109256211</c:v>
                </c:pt>
                <c:pt idx="34">
                  <c:v>68.227644871939901</c:v>
                </c:pt>
                <c:pt idx="35">
                  <c:v>67.372047244094489</c:v>
                </c:pt>
                <c:pt idx="36">
                  <c:v>59.7</c:v>
                </c:pt>
                <c:pt idx="37">
                  <c:v>59.7</c:v>
                </c:pt>
                <c:pt idx="38">
                  <c:v>71.7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101224"/>
        <c:axId val="140101616"/>
      </c:scatterChart>
      <c:valAx>
        <c:axId val="140101224"/>
        <c:scaling>
          <c:orientation val="minMax"/>
          <c:max val="3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101616"/>
        <c:crosses val="autoZero"/>
        <c:crossBetween val="midCat"/>
      </c:valAx>
      <c:valAx>
        <c:axId val="140101616"/>
        <c:scaling>
          <c:orientation val="minMax"/>
          <c:max val="3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1012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ln>
                  <a:noFill/>
                </a:ln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6 and 10 harmonics at diferent gradient</a:t>
            </a:r>
          </a:p>
          <a:p>
            <a:pPr>
              <a:defRPr/>
            </a:pPr>
            <a:r>
              <a:rPr lang="en-US"/>
              <a:t>magnitudes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ln>
                <a:noFill/>
              </a:ln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8846375157992069E-2"/>
          <c:y val="0.21010450231263375"/>
          <c:w val="0.88350505492631959"/>
          <c:h val="0.66198977925962132"/>
        </c:manualLayout>
      </c:layout>
      <c:scatterChart>
        <c:scatterStyle val="smoothMarker"/>
        <c:varyColors val="0"/>
        <c:ser>
          <c:idx val="0"/>
          <c:order val="0"/>
          <c:tx>
            <c:v>A6/A2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Лист3!$P$5:$P$11</c:f>
              <c:numCache>
                <c:formatCode>General</c:formatCode>
                <c:ptCount val="7"/>
                <c:pt idx="0">
                  <c:v>3.6221401875000003</c:v>
                </c:pt>
                <c:pt idx="1">
                  <c:v>3.1326142499999996</c:v>
                </c:pt>
                <c:pt idx="2">
                  <c:v>2.6158700625</c:v>
                </c:pt>
                <c:pt idx="3">
                  <c:v>2.0935867499999996</c:v>
                </c:pt>
                <c:pt idx="4">
                  <c:v>1.5695786249999999</c:v>
                </c:pt>
                <c:pt idx="5">
                  <c:v>1.0449886874999998</c:v>
                </c:pt>
                <c:pt idx="6">
                  <c:v>0.5206801875</c:v>
                </c:pt>
              </c:numCache>
            </c:numRef>
          </c:xVal>
          <c:yVal>
            <c:numRef>
              <c:f>Лист3!$Q$5:$Q$11</c:f>
              <c:numCache>
                <c:formatCode>General</c:formatCode>
                <c:ptCount val="7"/>
                <c:pt idx="0">
                  <c:v>8.1012187494192619E-5</c:v>
                </c:pt>
                <c:pt idx="1">
                  <c:v>2.4444439656111507E-4</c:v>
                </c:pt>
                <c:pt idx="2">
                  <c:v>3.5028976138221324E-4</c:v>
                </c:pt>
                <c:pt idx="3">
                  <c:v>4.1662949958963963E-4</c:v>
                </c:pt>
                <c:pt idx="4">
                  <c:v>4.6290290172625151E-4</c:v>
                </c:pt>
                <c:pt idx="5">
                  <c:v>4.9145268857276507E-4</c:v>
                </c:pt>
                <c:pt idx="6">
                  <c:v>4.8218178073080611E-4</c:v>
                </c:pt>
              </c:numCache>
            </c:numRef>
          </c:yVal>
          <c:smooth val="1"/>
        </c:ser>
        <c:ser>
          <c:idx val="1"/>
          <c:order val="1"/>
          <c:tx>
            <c:v>A10/A2</c:v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Лист3!$P$5:$P$11</c:f>
              <c:numCache>
                <c:formatCode>General</c:formatCode>
                <c:ptCount val="7"/>
                <c:pt idx="0">
                  <c:v>3.6221401875000003</c:v>
                </c:pt>
                <c:pt idx="1">
                  <c:v>3.1326142499999996</c:v>
                </c:pt>
                <c:pt idx="2">
                  <c:v>2.6158700625</c:v>
                </c:pt>
                <c:pt idx="3">
                  <c:v>2.0935867499999996</c:v>
                </c:pt>
                <c:pt idx="4">
                  <c:v>1.5695786249999999</c:v>
                </c:pt>
                <c:pt idx="5">
                  <c:v>1.0449886874999998</c:v>
                </c:pt>
                <c:pt idx="6">
                  <c:v>0.5206801875</c:v>
                </c:pt>
              </c:numCache>
            </c:numRef>
          </c:xVal>
          <c:yVal>
            <c:numRef>
              <c:f>Лист3!$R$5:$R$11</c:f>
              <c:numCache>
                <c:formatCode>General</c:formatCode>
                <c:ptCount val="7"/>
                <c:pt idx="0">
                  <c:v>-2.875544418723578E-4</c:v>
                </c:pt>
                <c:pt idx="1">
                  <c:v>-2.6862547790555441E-4</c:v>
                </c:pt>
                <c:pt idx="2">
                  <c:v>-2.5359631180075099E-4</c:v>
                </c:pt>
                <c:pt idx="3">
                  <c:v>-2.4351152394329968E-4</c:v>
                </c:pt>
                <c:pt idx="4">
                  <c:v>-2.3760357975058434E-4</c:v>
                </c:pt>
                <c:pt idx="5">
                  <c:v>-2.3433268027602452E-4</c:v>
                </c:pt>
                <c:pt idx="6">
                  <c:v>-2.3298850794087491E-4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102400"/>
        <c:axId val="140102792"/>
      </c:scatterChart>
      <c:valAx>
        <c:axId val="140102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ln>
                      <a:noFill/>
                    </a:ln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G*L (T</a:t>
                </a:r>
                <a:r>
                  <a:rPr lang="en-US" cap="none" baseline="0"/>
                  <a:t>)</a:t>
                </a:r>
                <a:endParaRPr lang="ru-RU" cap="none" baseline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ln>
                    <a:noFill/>
                  </a:ln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0"/>
        <c:majorTickMark val="none"/>
        <c:minorTickMark val="none"/>
        <c:tickLblPos val="low"/>
        <c:spPr>
          <a:solidFill>
            <a:schemeClr val="bg1"/>
          </a:solidFill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102792"/>
        <c:crosses val="autoZero"/>
        <c:crossBetween val="midCat"/>
      </c:valAx>
      <c:valAx>
        <c:axId val="140102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102400"/>
        <c:crossesAt val="0"/>
        <c:crossBetween val="midCat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ln>
                <a:noFill/>
              </a:ln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n>
            <a:noFill/>
          </a:ln>
          <a:solidFill>
            <a:schemeClr val="dk1"/>
          </a:solidFill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Integral  inhomogeneity  on horizontal  plane</a:t>
            </a:r>
            <a:endParaRPr lang="ru-RU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lineMarker"/>
        <c:varyColors val="0"/>
        <c:ser>
          <c:idx val="2"/>
          <c:order val="0"/>
          <c:tx>
            <c:v>GL=3.62 T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Лист2!$A$2:$A$42</c:f>
              <c:numCache>
                <c:formatCode>General</c:formatCode>
                <c:ptCount val="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Лист2!$I$2:$I$42</c:f>
              <c:numCache>
                <c:formatCode>General</c:formatCode>
                <c:ptCount val="41"/>
                <c:pt idx="1">
                  <c:v>4.4189837331680187E-4</c:v>
                </c:pt>
                <c:pt idx="2">
                  <c:v>4.4383167870008799E-4</c:v>
                </c:pt>
                <c:pt idx="3">
                  <c:v>4.4410786518349869E-4</c:v>
                </c:pt>
                <c:pt idx="4">
                  <c:v>4.4396977194179337E-4</c:v>
                </c:pt>
                <c:pt idx="5">
                  <c:v>4.4366596681012007E-4</c:v>
                </c:pt>
                <c:pt idx="6">
                  <c:v>4.4346343005567126E-4</c:v>
                </c:pt>
                <c:pt idx="7">
                  <c:v>4.4331876094546284E-4</c:v>
                </c:pt>
                <c:pt idx="8">
                  <c:v>4.4314121249175751E-4</c:v>
                </c:pt>
                <c:pt idx="9">
                  <c:v>4.424507462835142E-4</c:v>
                </c:pt>
                <c:pt idx="10">
                  <c:v>4.4062791549354438E-4</c:v>
                </c:pt>
                <c:pt idx="11">
                  <c:v>4.3612356502917873E-4</c:v>
                </c:pt>
                <c:pt idx="12">
                  <c:v>4.2638589917027127E-4</c:v>
                </c:pt>
                <c:pt idx="13">
                  <c:v>4.075237787001988E-4</c:v>
                </c:pt>
                <c:pt idx="14">
                  <c:v>3.7344358066475987E-4</c:v>
                </c:pt>
                <c:pt idx="15">
                  <c:v>3.1584686232810161E-4</c:v>
                </c:pt>
                <c:pt idx="16">
                  <c:v>2.2312415521467144E-4</c:v>
                </c:pt>
                <c:pt idx="17">
                  <c:v>7.976915488928994E-5</c:v>
                </c:pt>
                <c:pt idx="18">
                  <c:v>-1.3573031285983586E-4</c:v>
                </c:pt>
                <c:pt idx="19">
                  <c:v>-4.5605656461974233E-4</c:v>
                </c:pt>
                <c:pt idx="20">
                  <c:v>-9.3870261951830235E-4</c:v>
                </c:pt>
              </c:numCache>
            </c:numRef>
          </c:yVal>
          <c:smooth val="0"/>
        </c:ser>
        <c:ser>
          <c:idx val="3"/>
          <c:order val="1"/>
          <c:tx>
            <c:v>GL=3.14 T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Лист2!$A$2:$A$42</c:f>
              <c:numCache>
                <c:formatCode>General</c:formatCode>
                <c:ptCount val="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Лист2!$J$2:$J$42</c:f>
              <c:numCache>
                <c:formatCode>General</c:formatCode>
                <c:ptCount val="41"/>
                <c:pt idx="1">
                  <c:v>0</c:v>
                </c:pt>
                <c:pt idx="2">
                  <c:v>1.9152257253528404E-6</c:v>
                </c:pt>
                <c:pt idx="3">
                  <c:v>2.1280285837505794E-6</c:v>
                </c:pt>
                <c:pt idx="4">
                  <c:v>2.5536343004326525E-6</c:v>
                </c:pt>
                <c:pt idx="5">
                  <c:v>3.1920428754444224E-6</c:v>
                </c:pt>
                <c:pt idx="6">
                  <c:v>4.5752614548520577E-6</c:v>
                </c:pt>
                <c:pt idx="7">
                  <c:v>7.2048967761275449E-6</c:v>
                </c:pt>
                <c:pt idx="8">
                  <c:v>1.1172150064350329E-5</c:v>
                </c:pt>
                <c:pt idx="9">
                  <c:v>1.6811425811165881E-5</c:v>
                </c:pt>
                <c:pt idx="10">
                  <c:v>2.3812639851316182E-5</c:v>
                </c:pt>
                <c:pt idx="11">
                  <c:v>3.1282020180127314E-5</c:v>
                </c:pt>
                <c:pt idx="12">
                  <c:v>3.7559704501927597E-5</c:v>
                </c:pt>
                <c:pt idx="13">
                  <c:v>3.9581331656448777E-5</c:v>
                </c:pt>
                <c:pt idx="14">
                  <c:v>3.2376434880311263E-5</c:v>
                </c:pt>
                <c:pt idx="15">
                  <c:v>8.7249171930749634E-6</c:v>
                </c:pt>
                <c:pt idx="16">
                  <c:v>-4.1696060061445362E-5</c:v>
                </c:pt>
                <c:pt idx="17">
                  <c:v>-1.3327717841428544E-4</c:v>
                </c:pt>
                <c:pt idx="18">
                  <c:v>-2.8653904879242907E-4</c:v>
                </c:pt>
                <c:pt idx="19">
                  <c:v>-5.3350796607892922E-4</c:v>
                </c:pt>
                <c:pt idx="20">
                  <c:v>-9.3153387236298785E-4</c:v>
                </c:pt>
              </c:numCache>
            </c:numRef>
          </c:yVal>
          <c:smooth val="0"/>
        </c:ser>
        <c:ser>
          <c:idx val="0"/>
          <c:order val="2"/>
          <c:tx>
            <c:v>GL=2.62 T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Лист2!$A$2:$A$42</c:f>
              <c:numCache>
                <c:formatCode>General</c:formatCode>
                <c:ptCount val="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Лист2!$K$2:$K$42</c:f>
              <c:numCache>
                <c:formatCode>General</c:formatCode>
                <c:ptCount val="41"/>
                <c:pt idx="1">
                  <c:v>0</c:v>
                </c:pt>
                <c:pt idx="2">
                  <c:v>2.2935657072661405E-6</c:v>
                </c:pt>
                <c:pt idx="3">
                  <c:v>3.0580876096881874E-6</c:v>
                </c:pt>
                <c:pt idx="4">
                  <c:v>3.6314790364934052E-6</c:v>
                </c:pt>
                <c:pt idx="5">
                  <c:v>4.8929401754286689E-6</c:v>
                </c:pt>
                <c:pt idx="6">
                  <c:v>7.5177987070218661E-6</c:v>
                </c:pt>
                <c:pt idx="7">
                  <c:v>1.2013915609321167E-5</c:v>
                </c:pt>
                <c:pt idx="8">
                  <c:v>1.8826351846741144E-5</c:v>
                </c:pt>
                <c:pt idx="9">
                  <c:v>2.8542151023152831E-5</c:v>
                </c:pt>
                <c:pt idx="10">
                  <c:v>4.1284182729758394E-5</c:v>
                </c:pt>
                <c:pt idx="11">
                  <c:v>5.6713624760304808E-5</c:v>
                </c:pt>
                <c:pt idx="12">
                  <c:v>7.3521522947994888E-5</c:v>
                </c:pt>
                <c:pt idx="13">
                  <c:v>8.9390253204320056E-5</c:v>
                </c:pt>
                <c:pt idx="14">
                  <c:v>1.000977605079449E-4</c:v>
                </c:pt>
                <c:pt idx="15">
                  <c:v>9.9234942932326477E-5</c:v>
                </c:pt>
                <c:pt idx="16">
                  <c:v>7.7407842618704424E-5</c:v>
                </c:pt>
                <c:pt idx="17">
                  <c:v>2.1226725761002914E-5</c:v>
                </c:pt>
                <c:pt idx="18">
                  <c:v>-8.8981854752217756E-5</c:v>
                </c:pt>
                <c:pt idx="19">
                  <c:v>-2.8456309967424498E-4</c:v>
                </c:pt>
                <c:pt idx="20">
                  <c:v>-6.2270308950959749E-4</c:v>
                </c:pt>
              </c:numCache>
            </c:numRef>
          </c:yVal>
          <c:smooth val="0"/>
        </c:ser>
        <c:ser>
          <c:idx val="1"/>
          <c:order val="3"/>
          <c:tx>
            <c:v>GL=2.10 T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Лист2!$A$2:$A$42</c:f>
              <c:numCache>
                <c:formatCode>General</c:formatCode>
                <c:ptCount val="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Лист2!$L$2:$L$42</c:f>
              <c:numCache>
                <c:formatCode>General</c:formatCode>
                <c:ptCount val="41"/>
                <c:pt idx="1">
                  <c:v>0</c:v>
                </c:pt>
                <c:pt idx="2">
                  <c:v>2.3881121687525949E-6</c:v>
                </c:pt>
                <c:pt idx="3">
                  <c:v>2.5473196464884365E-6</c:v>
                </c:pt>
                <c:pt idx="4">
                  <c:v>3.3433570361857586E-6</c:v>
                </c:pt>
                <c:pt idx="5">
                  <c:v>5.3493712578972139E-6</c:v>
                </c:pt>
                <c:pt idx="6">
                  <c:v>8.4379963292757542E-6</c:v>
                </c:pt>
                <c:pt idx="7">
                  <c:v>1.4055745907049849E-5</c:v>
                </c:pt>
                <c:pt idx="8">
                  <c:v>2.2687065602470909E-5</c:v>
                </c:pt>
                <c:pt idx="9">
                  <c:v>3.4919506822007514E-5</c:v>
                </c:pt>
                <c:pt idx="10">
                  <c:v>5.1201124896453802E-5</c:v>
                </c:pt>
                <c:pt idx="11">
                  <c:v>7.1469684175306961E-5</c:v>
                </c:pt>
                <c:pt idx="12">
                  <c:v>9.4967260574182132E-5</c:v>
                </c:pt>
                <c:pt idx="13">
                  <c:v>1.1947908880821019E-4</c:v>
                </c:pt>
                <c:pt idx="14">
                  <c:v>1.416491674904221E-4</c:v>
                </c:pt>
                <c:pt idx="15">
                  <c:v>1.5532281545058274E-4</c:v>
                </c:pt>
                <c:pt idx="16">
                  <c:v>1.5194363673187811E-4</c:v>
                </c:pt>
                <c:pt idx="17">
                  <c:v>1.1889989056254329E-4</c:v>
                </c:pt>
                <c:pt idx="18">
                  <c:v>3.7148411512722604E-5</c:v>
                </c:pt>
                <c:pt idx="19">
                  <c:v>-1.2403100463411721E-4</c:v>
                </c:pt>
                <c:pt idx="20">
                  <c:v>-4.2154956001417166E-4</c:v>
                </c:pt>
              </c:numCache>
            </c:numRef>
          </c:yVal>
          <c:smooth val="0"/>
        </c:ser>
        <c:ser>
          <c:idx val="4"/>
          <c:order val="4"/>
          <c:tx>
            <c:v>GL=1.57 T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Лист2!$A$2:$A$42</c:f>
              <c:numCache>
                <c:formatCode>General</c:formatCode>
                <c:ptCount val="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Лист2!$M$2:$M$42</c:f>
              <c:numCache>
                <c:formatCode>General</c:formatCode>
                <c:ptCount val="41"/>
                <c:pt idx="1">
                  <c:v>0</c:v>
                </c:pt>
                <c:pt idx="2">
                  <c:v>2.5483160727558283E-6</c:v>
                </c:pt>
                <c:pt idx="3">
                  <c:v>3.3977547636744379E-6</c:v>
                </c:pt>
                <c:pt idx="4">
                  <c:v>4.1410136181574913E-6</c:v>
                </c:pt>
                <c:pt idx="5">
                  <c:v>6.3707901818782545E-6</c:v>
                </c:pt>
                <c:pt idx="6">
                  <c:v>9.9809046182276478E-6</c:v>
                </c:pt>
                <c:pt idx="7">
                  <c:v>1.6382031896206633E-5</c:v>
                </c:pt>
                <c:pt idx="8">
                  <c:v>2.6279509500089363E-5</c:v>
                </c:pt>
                <c:pt idx="9">
                  <c:v>4.0348337818501926E-5</c:v>
                </c:pt>
                <c:pt idx="10">
                  <c:v>5.924834869115995E-5</c:v>
                </c:pt>
                <c:pt idx="11">
                  <c:v>8.2936104912770508E-5</c:v>
                </c:pt>
                <c:pt idx="12">
                  <c:v>1.1117028867322329E-4</c:v>
                </c:pt>
                <c:pt idx="13">
                  <c:v>1.4182359066362531E-4</c:v>
                </c:pt>
                <c:pt idx="14">
                  <c:v>1.7173830104488799E-4</c:v>
                </c:pt>
                <c:pt idx="15">
                  <c:v>1.9554078664820398E-4</c:v>
                </c:pt>
                <c:pt idx="16">
                  <c:v>2.050598089782444E-4</c:v>
                </c:pt>
                <c:pt idx="17">
                  <c:v>1.8790083512814344E-4</c:v>
                </c:pt>
                <c:pt idx="18">
                  <c:v>1.26000072485594E-4</c:v>
                </c:pt>
                <c:pt idx="19">
                  <c:v>-1.1199178530129066E-5</c:v>
                </c:pt>
                <c:pt idx="20">
                  <c:v>-2.8018735219769835E-4</c:v>
                </c:pt>
              </c:numCache>
            </c:numRef>
          </c:yVal>
          <c:smooth val="0"/>
        </c:ser>
        <c:ser>
          <c:idx val="5"/>
          <c:order val="5"/>
          <c:tx>
            <c:v>GL=1.05 T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Лист2!$A$2:$A$42</c:f>
              <c:numCache>
                <c:formatCode>General</c:formatCode>
                <c:ptCount val="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Лист2!$N$2:$N$42</c:f>
              <c:numCache>
                <c:formatCode>General</c:formatCode>
                <c:ptCount val="41"/>
                <c:pt idx="1">
                  <c:v>0</c:v>
                </c:pt>
                <c:pt idx="2">
                  <c:v>2.8706870320197031E-6</c:v>
                </c:pt>
                <c:pt idx="3">
                  <c:v>3.1896522577241239E-6</c:v>
                </c:pt>
                <c:pt idx="4">
                  <c:v>4.3060305479445653E-6</c:v>
                </c:pt>
                <c:pt idx="5">
                  <c:v>6.5068906057980076E-6</c:v>
                </c:pt>
                <c:pt idx="6">
                  <c:v>1.0525852450568933E-5</c:v>
                </c:pt>
                <c:pt idx="7">
                  <c:v>1.7224122191778258E-5</c:v>
                </c:pt>
                <c:pt idx="8">
                  <c:v>2.7749974642233875E-5</c:v>
                </c:pt>
                <c:pt idx="9">
                  <c:v>4.295398373748752E-5</c:v>
                </c:pt>
                <c:pt idx="10">
                  <c:v>6.334649383853029E-5</c:v>
                </c:pt>
                <c:pt idx="11">
                  <c:v>8.9252269539091003E-5</c:v>
                </c:pt>
                <c:pt idx="12">
                  <c:v>1.2024989011646011E-4</c:v>
                </c:pt>
                <c:pt idx="13">
                  <c:v>1.5457545556710135E-4</c:v>
                </c:pt>
                <c:pt idx="14">
                  <c:v>1.8932864472665474E-4</c:v>
                </c:pt>
                <c:pt idx="15">
                  <c:v>2.1919290315126414E-4</c:v>
                </c:pt>
                <c:pt idx="16">
                  <c:v>2.3623362033826662E-4</c:v>
                </c:pt>
                <c:pt idx="17">
                  <c:v>2.288669308224236E-4</c:v>
                </c:pt>
                <c:pt idx="18">
                  <c:v>1.7893949165887862E-4</c:v>
                </c:pt>
                <c:pt idx="19">
                  <c:v>5.630575617067257E-5</c:v>
                </c:pt>
                <c:pt idx="20">
                  <c:v>-1.9501533903773567E-4</c:v>
                </c:pt>
              </c:numCache>
            </c:numRef>
          </c:yVal>
          <c:smooth val="0"/>
        </c:ser>
        <c:ser>
          <c:idx val="6"/>
          <c:order val="6"/>
          <c:tx>
            <c:v>GL=0.52 T</c:v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Лист2!$A$2:$A$42</c:f>
              <c:numCache>
                <c:formatCode>General</c:formatCode>
                <c:ptCount val="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Лист2!$O$2:$O$22</c:f>
              <c:numCache>
                <c:formatCode>General</c:formatCode>
                <c:ptCount val="21"/>
                <c:pt idx="1">
                  <c:v>0</c:v>
                </c:pt>
                <c:pt idx="2">
                  <c:v>3.8409242798733346E-6</c:v>
                </c:pt>
                <c:pt idx="3">
                  <c:v>3.8409242799870496E-6</c:v>
                </c:pt>
                <c:pt idx="4">
                  <c:v>5.7613864199805732E-6</c:v>
                </c:pt>
                <c:pt idx="5">
                  <c:v>7.6818485598831262E-6</c:v>
                </c:pt>
                <c:pt idx="6">
                  <c:v>1.1522772840074862E-5</c:v>
                </c:pt>
                <c:pt idx="7">
                  <c:v>1.810721446284482E-5</c:v>
                </c:pt>
                <c:pt idx="8">
                  <c:v>2.8326816565089271E-5</c:v>
                </c:pt>
                <c:pt idx="9">
                  <c:v>4.3530475173565607E-5</c:v>
                </c:pt>
                <c:pt idx="10">
                  <c:v>6.3375250620229792E-5</c:v>
                </c:pt>
                <c:pt idx="11">
                  <c:v>8.8690433374970045E-5</c:v>
                </c:pt>
                <c:pt idx="12">
                  <c:v>1.1874857565718546E-4</c:v>
                </c:pt>
                <c:pt idx="13">
                  <c:v>1.5215969263152453E-4</c:v>
                </c:pt>
                <c:pt idx="14">
                  <c:v>1.8573612411222371E-4</c:v>
                </c:pt>
                <c:pt idx="15">
                  <c:v>2.1432357482502855E-4</c:v>
                </c:pt>
                <c:pt idx="16">
                  <c:v>2.2997534126611505E-4</c:v>
                </c:pt>
                <c:pt idx="17">
                  <c:v>2.207401777398117E-4</c:v>
                </c:pt>
                <c:pt idx="18">
                  <c:v>1.6921405300308572E-4</c:v>
                </c:pt>
                <c:pt idx="19">
                  <c:v>4.5080321812796777E-5</c:v>
                </c:pt>
                <c:pt idx="20">
                  <c:v>-2.0779400354906192E-4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103576"/>
        <c:axId val="140103968"/>
      </c:scatterChart>
      <c:valAx>
        <c:axId val="140103576"/>
        <c:scaling>
          <c:orientation val="minMax"/>
          <c:max val="20"/>
          <c:min val="1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X</a:t>
                </a:r>
                <a:r>
                  <a:rPr lang="en-US" baseline="0"/>
                  <a:t> (cm)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103968"/>
        <c:crosses val="autoZero"/>
        <c:crossBetween val="midCat"/>
        <c:majorUnit val="1"/>
      </c:valAx>
      <c:valAx>
        <c:axId val="140103968"/>
        <c:scaling>
          <c:orientation val="minMax"/>
          <c:max val="1.0000000000000002E-3"/>
          <c:min val="-1.0000000000000002E-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(intB*dl-GL*X)/(GL*X)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103576"/>
        <c:crossesAt val="0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95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298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19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11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683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71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5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91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44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45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55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53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document/2147037/1" TargetMode="External"/><Relationship Id="rId2" Type="http://schemas.openxmlformats.org/officeDocument/2006/relationships/hyperlink" Target="https://edms.cern.ch/document/2147043/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D.S.Gurov@inp.nsk.su" TargetMode="External"/><Relationship Id="rId2" Type="http://schemas.openxmlformats.org/officeDocument/2006/relationships/hyperlink" Target="mailto:A.V.Utkin@inp.nsk.su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A.A.Starostenko@inp.nsk.s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>
            <a:spLocks noGrp="1"/>
          </p:cNvSpPr>
          <p:nvPr>
            <p:ph type="ctrTitle"/>
          </p:nvPr>
        </p:nvSpPr>
        <p:spPr>
          <a:xfrm>
            <a:off x="0" y="883466"/>
            <a:ext cx="12192000" cy="15219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</a:t>
            </a:r>
            <a:r>
              <a:rPr lang="en-US" sz="3200" b="1" strike="noStrike" spc="-1" dirty="0" smtClean="0">
                <a:uFill>
                  <a:solidFill>
                    <a:srgbClr val="FFFFFF"/>
                  </a:solidFill>
                </a:uFill>
                <a:latin typeface="Courier New"/>
              </a:rPr>
              <a:t>EWQ Magnet for CR.</a:t>
            </a:r>
          </a:p>
          <a:p>
            <a:pPr algn="ctr">
              <a:lnSpc>
                <a:spcPct val="100000"/>
              </a:lnSpc>
            </a:pPr>
            <a:r>
              <a:rPr lang="en-US" sz="3200" b="1" spc="-1" dirty="0" smtClean="0">
                <a:uFill>
                  <a:solidFill>
                    <a:srgbClr val="FFFFFF"/>
                  </a:solidFill>
                </a:uFill>
                <a:latin typeface="Courier New"/>
              </a:rPr>
              <a:t>CDR Review</a:t>
            </a:r>
            <a:r>
              <a:rPr lang="en-US" sz="3200" b="1" strike="noStrike" spc="-1" dirty="0" smtClean="0">
                <a:uFill>
                  <a:solidFill>
                    <a:srgbClr val="FFFFFF"/>
                  </a:solidFill>
                </a:uFill>
                <a:latin typeface="Courier New"/>
              </a:rPr>
              <a:t>.</a:t>
            </a:r>
          </a:p>
        </p:txBody>
      </p:sp>
      <p:sp>
        <p:nvSpPr>
          <p:cNvPr id="5" name="TextShape 2"/>
          <p:cNvSpPr txBox="1">
            <a:spLocks noGrp="1"/>
          </p:cNvSpPr>
          <p:nvPr>
            <p:ph type="subTitle" idx="1"/>
          </p:nvPr>
        </p:nvSpPr>
        <p:spPr>
          <a:xfrm>
            <a:off x="354227" y="3602037"/>
            <a:ext cx="11615351" cy="2905855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endParaRPr lang="en-US" sz="2400" b="1" spc="-1" dirty="0" smtClean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ourier New"/>
            </a:endParaRPr>
          </a:p>
          <a:p>
            <a:pPr algn="ctr">
              <a:lnSpc>
                <a:spcPct val="80000"/>
              </a:lnSpc>
            </a:pPr>
            <a:r>
              <a:rPr lang="en-US" sz="2400" b="1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D. </a:t>
            </a:r>
            <a:r>
              <a:rPr lang="en-US" sz="2400" b="1" spc="-1" dirty="0" err="1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Gurov</a:t>
            </a:r>
            <a:r>
              <a:rPr lang="en-US" sz="2400" b="1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, </a:t>
            </a:r>
            <a:r>
              <a:rPr lang="en-US" sz="2400" b="1" spc="-1" dirty="0" err="1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A.Utkin</a:t>
            </a:r>
            <a:r>
              <a:rPr lang="en-US" sz="2400" b="1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for CR team</a:t>
            </a:r>
          </a:p>
          <a:p>
            <a:pPr algn="ctr">
              <a:lnSpc>
                <a:spcPct val="80000"/>
              </a:lnSpc>
            </a:pPr>
            <a:endParaRPr lang="en-US" sz="2400" spc="-1" dirty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ourier New"/>
            </a:endParaRPr>
          </a:p>
          <a:p>
            <a:pPr algn="ctr">
              <a:lnSpc>
                <a:spcPct val="80000"/>
              </a:lnSpc>
            </a:pPr>
            <a:r>
              <a:rPr lang="ru-RU" sz="24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BINP</a:t>
            </a:r>
            <a:r>
              <a:rPr lang="ru-RU" sz="24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, </a:t>
            </a:r>
            <a:r>
              <a:rPr lang="ru-RU" sz="2400" b="0" strike="noStrike" spc="-1" dirty="0" err="1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Novosibirsk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</a:pPr>
            <a:endParaRPr lang="ru-RU" sz="2400" b="0" strike="noStrike" spc="-1" dirty="0" smtClean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80000"/>
              </a:lnSpc>
            </a:pPr>
            <a:r>
              <a:rPr lang="ru-RU" sz="24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November </a:t>
            </a:r>
            <a:r>
              <a:rPr lang="en-US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27</a:t>
            </a:r>
            <a:r>
              <a:rPr lang="ru-RU" sz="18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, 201</a:t>
            </a:r>
            <a:r>
              <a:rPr lang="en-US" sz="18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9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</a:t>
            </a:r>
            <a:r>
              <a:rPr lang="en-US" spc="-1" baseline="30000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rd</a:t>
            </a:r>
            <a:r>
              <a:rPr lang="en-US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FAIR-BINP Workshop</a:t>
            </a:r>
            <a:r>
              <a:rPr lang="ru-RU" sz="18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, </a:t>
            </a:r>
            <a:r>
              <a:rPr lang="en-US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Novosibirsk</a:t>
            </a:r>
            <a:r>
              <a:rPr lang="ru-RU" sz="18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, </a:t>
            </a:r>
            <a:r>
              <a:rPr lang="en-US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Russia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7721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9507"/>
            <a:ext cx="12192000" cy="835393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Field in yoke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201904"/>
            <a:ext cx="5972175" cy="512646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/>
              <a:t>Field in yoke (</a:t>
            </a:r>
            <a:r>
              <a:rPr lang="en-US" sz="2000" dirty="0" err="1" smtClean="0"/>
              <a:t>kGs</a:t>
            </a:r>
            <a:r>
              <a:rPr lang="en-US" sz="2000" dirty="0" smtClean="0"/>
              <a:t>) at maximal gradient value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909" y="1259656"/>
            <a:ext cx="6244791" cy="454894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Permeability in yoke at maximal gradient value</a:t>
            </a:r>
            <a:endParaRPr lang="ru-RU" sz="2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6542" t="5165" r="20111" b="7027"/>
          <a:stretch/>
        </p:blipFill>
        <p:spPr>
          <a:xfrm>
            <a:off x="193590" y="1732281"/>
            <a:ext cx="5424615" cy="49567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6725" t="5405" r="20019" b="7027"/>
          <a:stretch/>
        </p:blipFill>
        <p:spPr>
          <a:xfrm>
            <a:off x="6252518" y="1732281"/>
            <a:ext cx="5432698" cy="495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04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6200" y="300940"/>
            <a:ext cx="12268200" cy="885824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Field quality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6200000">
            <a:off x="-845741" y="3759197"/>
            <a:ext cx="2248693" cy="419101"/>
          </a:xfrm>
        </p:spPr>
        <p:txBody>
          <a:bodyPr>
            <a:normAutofit/>
          </a:bodyPr>
          <a:lstStyle/>
          <a:p>
            <a:pPr algn="ctr"/>
            <a:r>
              <a:rPr lang="en-US" sz="2000" dirty="0" err="1" smtClean="0"/>
              <a:t>kGs</a:t>
            </a:r>
            <a:r>
              <a:rPr lang="en-US" sz="2000" dirty="0" smtClean="0"/>
              <a:t>/cm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95975" y="1283495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Integral contributions of 6</a:t>
            </a:r>
            <a:r>
              <a:rPr lang="en-US" sz="2000" baseline="30000" dirty="0"/>
              <a:t>th</a:t>
            </a:r>
            <a:r>
              <a:rPr lang="en-US" sz="2000" dirty="0"/>
              <a:t> and 10</a:t>
            </a:r>
            <a:r>
              <a:rPr lang="en-US" sz="2000" baseline="30000" dirty="0"/>
              <a:t>th</a:t>
            </a:r>
            <a:r>
              <a:rPr lang="en-US" sz="2000" dirty="0"/>
              <a:t> multipoles at 136 mm radius.</a:t>
            </a:r>
            <a:endParaRPr lang="ru-RU" sz="2000" dirty="0"/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278603" y="1245395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/>
              <a:t>Longitudinal gradient distribution at maximal gradient value.</a:t>
            </a:r>
            <a:endParaRPr lang="ru-RU" sz="2000" dirty="0"/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1885552" y="6400799"/>
            <a:ext cx="2248693" cy="4191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smtClean="0"/>
              <a:t>cm</a:t>
            </a:r>
            <a:endParaRPr lang="ru-RU" sz="2000" dirty="0"/>
          </a:p>
        </p:txBody>
      </p:sp>
      <p:graphicFrame>
        <p:nvGraphicFramePr>
          <p:cNvPr id="14" name="Диаграмма 13" descr="iii" title="A2 (T*m)"/>
          <p:cNvGraphicFramePr/>
          <p:nvPr>
            <p:extLst>
              <p:ext uri="{D42A27DB-BD31-4B8C-83A1-F6EECF244321}">
                <p14:modId xmlns:p14="http://schemas.microsoft.com/office/powerpoint/2010/main" val="3056204169"/>
              </p:ext>
            </p:extLst>
          </p:nvPr>
        </p:nvGraphicFramePr>
        <p:xfrm>
          <a:off x="5795448" y="2204138"/>
          <a:ext cx="6099990" cy="4287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/>
          <a:srcRect l="9200" t="2042" r="17636" b="6306"/>
          <a:stretch/>
        </p:blipFill>
        <p:spPr>
          <a:xfrm>
            <a:off x="692808" y="2060963"/>
            <a:ext cx="4634180" cy="443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7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103505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Field quality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692900" y="1606550"/>
                <a:ext cx="5499100" cy="3686175"/>
              </a:xfrm>
            </p:spPr>
            <p:txBody>
              <a:bodyPr>
                <a:normAutofit/>
              </a:bodyPr>
              <a:lstStyle/>
              <a:p>
                <a:endParaRPr lang="ru-RU" sz="2000" dirty="0" smtClean="0"/>
              </a:p>
              <a:p>
                <a:r>
                  <a:rPr lang="en-US" sz="2400" dirty="0" smtClean="0"/>
                  <a:t>H -  Integral Homogeneity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r>
                  <a:rPr lang="en-US" dirty="0" smtClean="0"/>
                  <a:t>H=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nary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/[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692900" y="1606550"/>
                <a:ext cx="5499100" cy="3686175"/>
              </a:xfrm>
              <a:blipFill rotWithShape="1">
                <a:blip r:embed="rId2"/>
                <a:stretch>
                  <a:fillRect l="-19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801625154"/>
              </p:ext>
            </p:extLst>
          </p:nvPr>
        </p:nvGraphicFramePr>
        <p:xfrm>
          <a:off x="239746" y="1590246"/>
          <a:ext cx="6453154" cy="5115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493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398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Assembling of the magnet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743574" y="1638299"/>
            <a:ext cx="6168340" cy="5026111"/>
          </a:xfrm>
        </p:spPr>
        <p:txBody>
          <a:bodyPr>
            <a:norm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1.</a:t>
            </a:r>
            <a:r>
              <a:rPr lang="en-US" sz="1600" dirty="0"/>
              <a:t>	Fasten the alignment feet 1 (3 pcs.) to the lower half of the yoke 2 (1 pcs.), using bolts 3 (18 pcs.);</a:t>
            </a:r>
            <a:endParaRPr lang="en-US" sz="1600" dirty="0" smtClean="0"/>
          </a:p>
          <a:p>
            <a:pPr algn="just"/>
            <a:r>
              <a:rPr lang="en-US" sz="1600" b="1" dirty="0" smtClean="0">
                <a:solidFill>
                  <a:srgbClr val="0070C0"/>
                </a:solidFill>
              </a:rPr>
              <a:t>2.</a:t>
            </a:r>
            <a:r>
              <a:rPr lang="en-US" sz="1600" dirty="0" smtClean="0"/>
              <a:t>	</a:t>
            </a:r>
            <a:r>
              <a:rPr lang="en-US" sz="1600" dirty="0"/>
              <a:t>Install the lower half of the yoke of the WQ quadrupole on the stand 4 (1 pcs.) (alignment feet must be properly fastened to a stand using bolts 5 (12 pcs.) to prevent any fall);</a:t>
            </a:r>
            <a:endParaRPr lang="en-US" sz="1600" dirty="0" smtClean="0"/>
          </a:p>
          <a:p>
            <a:pPr algn="just"/>
            <a:r>
              <a:rPr lang="en-US" sz="1600" b="1" dirty="0" smtClean="0">
                <a:solidFill>
                  <a:srgbClr val="0070C0"/>
                </a:solidFill>
              </a:rPr>
              <a:t>3.</a:t>
            </a:r>
            <a:r>
              <a:rPr lang="en-US" sz="1600" dirty="0"/>
              <a:t>	Install the vacuum chamber on the lower half of the WQ quadrupole</a:t>
            </a:r>
            <a:r>
              <a:rPr lang="en-US" sz="1600" dirty="0" smtClean="0"/>
              <a:t>;</a:t>
            </a:r>
          </a:p>
          <a:p>
            <a:pPr algn="just"/>
            <a:r>
              <a:rPr lang="en-US" sz="1600" b="1" dirty="0" smtClean="0">
                <a:solidFill>
                  <a:srgbClr val="0070C0"/>
                </a:solidFill>
              </a:rPr>
              <a:t>4.</a:t>
            </a:r>
            <a:r>
              <a:rPr lang="en-US" sz="1600" dirty="0"/>
              <a:t>	Install the upper half of the yoke of the WQ quadrupole 6 (1 pcs.) on the lower half of the WQ quadrupole and fasten to each other using bolts 7 (16 pcs</a:t>
            </a:r>
            <a:r>
              <a:rPr lang="en-US" sz="1600" dirty="0" smtClean="0"/>
              <a:t>.);</a:t>
            </a:r>
          </a:p>
          <a:p>
            <a:pPr algn="just"/>
            <a:r>
              <a:rPr lang="en-US" sz="1600" b="1" dirty="0" smtClean="0">
                <a:solidFill>
                  <a:srgbClr val="0070C0"/>
                </a:solidFill>
              </a:rPr>
              <a:t>5.</a:t>
            </a:r>
            <a:r>
              <a:rPr lang="en-US" sz="1600" dirty="0"/>
              <a:t>	Install the manifolds 8 (2 pcs.) on the side of the magnet on the brackets 9 (2 pcs.) using the mounting blocks 10 (4 pcs.) with the bolts 11 (8 pcs.);</a:t>
            </a:r>
            <a:r>
              <a:rPr lang="en-US" sz="1600" dirty="0" smtClean="0"/>
              <a:t>  </a:t>
            </a:r>
          </a:p>
          <a:p>
            <a:pPr lvl="0"/>
            <a:r>
              <a:rPr lang="en-US" sz="1600" b="1" dirty="0" smtClean="0">
                <a:solidFill>
                  <a:srgbClr val="0070C0"/>
                </a:solidFill>
              </a:rPr>
              <a:t>6.</a:t>
            </a:r>
            <a:r>
              <a:rPr lang="en-US" sz="1600" dirty="0" smtClean="0"/>
              <a:t>	</a:t>
            </a:r>
            <a:r>
              <a:rPr lang="en-US" sz="1600" dirty="0"/>
              <a:t>Connect the lower and upper half of the manifolds using bolts 28 (4 pcs</a:t>
            </a:r>
            <a:r>
              <a:rPr lang="en-US" sz="1600" dirty="0" smtClean="0"/>
              <a:t>.);</a:t>
            </a:r>
            <a:endParaRPr lang="ru-RU" sz="1600" dirty="0"/>
          </a:p>
          <a:p>
            <a:r>
              <a:rPr lang="en-US" sz="1600" b="1" dirty="0" smtClean="0">
                <a:solidFill>
                  <a:srgbClr val="0070C0"/>
                </a:solidFill>
              </a:rPr>
              <a:t>7.</a:t>
            </a:r>
            <a:r>
              <a:rPr lang="en-US" sz="1600" dirty="0" smtClean="0"/>
              <a:t>	</a:t>
            </a:r>
            <a:r>
              <a:rPr lang="en-US" sz="1600" dirty="0"/>
              <a:t>Install the connection boxes 12 (2 pcs</a:t>
            </a:r>
            <a:r>
              <a:rPr lang="en-US" sz="1600" dirty="0" smtClean="0"/>
              <a:t>.);</a:t>
            </a:r>
          </a:p>
        </p:txBody>
      </p:sp>
      <p:pic>
        <p:nvPicPr>
          <p:cNvPr id="8" name="Рисунок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" r="3576"/>
          <a:stretch/>
        </p:blipFill>
        <p:spPr>
          <a:xfrm>
            <a:off x="82379" y="1455935"/>
            <a:ext cx="5296930" cy="402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7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103505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Assembling of the magnet</a:t>
            </a:r>
            <a:endParaRPr lang="ru-RU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27588" y="1499646"/>
            <a:ext cx="6252519" cy="5222430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8.</a:t>
            </a:r>
            <a:r>
              <a:rPr lang="en-US" sz="1600" dirty="0"/>
              <a:t>	Assemble the connection boxes 12:</a:t>
            </a:r>
          </a:p>
          <a:p>
            <a:pPr lvl="1"/>
            <a:endParaRPr lang="en-US" sz="1600" b="1" dirty="0" smtClean="0">
              <a:solidFill>
                <a:srgbClr val="0070C0"/>
              </a:solidFill>
            </a:endParaRPr>
          </a:p>
          <a:p>
            <a:r>
              <a:rPr lang="en-US" sz="1600" b="1" dirty="0" smtClean="0">
                <a:solidFill>
                  <a:srgbClr val="0070C0"/>
                </a:solidFill>
              </a:rPr>
              <a:t>8.1.       </a:t>
            </a:r>
            <a:r>
              <a:rPr lang="en-US" sz="1600" dirty="0" smtClean="0"/>
              <a:t> </a:t>
            </a:r>
            <a:r>
              <a:rPr lang="en-US" sz="1600" dirty="0"/>
              <a:t>Install the cable connection plates 13 (2 pcs.) using the mounting blocks 14 using the fastening plates 15 with the bolts 16 (4 pcs</a:t>
            </a:r>
            <a:r>
              <a:rPr lang="en-US" sz="1600" dirty="0" smtClean="0"/>
              <a:t>.);</a:t>
            </a:r>
            <a:endParaRPr lang="en-US" sz="1600" b="1" dirty="0" smtClean="0">
              <a:solidFill>
                <a:srgbClr val="0070C0"/>
              </a:solidFill>
            </a:endParaRPr>
          </a:p>
          <a:p>
            <a:r>
              <a:rPr lang="en-US" sz="1600" b="1" dirty="0" smtClean="0">
                <a:solidFill>
                  <a:srgbClr val="0070C0"/>
                </a:solidFill>
              </a:rPr>
              <a:t>8.2.</a:t>
            </a:r>
            <a:r>
              <a:rPr lang="en-US" sz="1600" dirty="0"/>
              <a:t>	Connect the upper and lower windings using the midpoint connection plate 17 (1 pcs.) with the bolts 18 (8 pcs</a:t>
            </a:r>
            <a:r>
              <a:rPr lang="en-US" sz="1600" dirty="0" smtClean="0"/>
              <a:t>.);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8.3.</a:t>
            </a:r>
            <a:r>
              <a:rPr lang="en-US" sz="1600" dirty="0"/>
              <a:t>	Connect the cable connection plates 13 (2 pcs.) with the beginning and end of the upper and lower windings with the bolts 20 (8 pcs.);</a:t>
            </a:r>
            <a:endParaRPr lang="en-US" sz="1600" b="1" dirty="0" smtClean="0">
              <a:solidFill>
                <a:srgbClr val="0070C0"/>
              </a:solidFill>
            </a:endParaRPr>
          </a:p>
          <a:p>
            <a:r>
              <a:rPr lang="en-US" sz="1600" b="1" dirty="0" smtClean="0">
                <a:solidFill>
                  <a:srgbClr val="0070C0"/>
                </a:solidFill>
              </a:rPr>
              <a:t>8.4.</a:t>
            </a:r>
            <a:r>
              <a:rPr lang="en-US" sz="1600" dirty="0"/>
              <a:t>	Fix the outlets of the sections of the windings using the mounting blocks 21 using the fastening plates 22 with the bolts 23 (4 pcs.);</a:t>
            </a:r>
            <a:endParaRPr lang="ru-RU" sz="1600" dirty="0"/>
          </a:p>
          <a:p>
            <a:r>
              <a:rPr lang="en-US" sz="1600" b="1" dirty="0" smtClean="0">
                <a:solidFill>
                  <a:srgbClr val="0070C0"/>
                </a:solidFill>
              </a:rPr>
              <a:t>9.</a:t>
            </a:r>
            <a:r>
              <a:rPr lang="en-US" sz="1600" dirty="0"/>
              <a:t>	Connect the water hoses 24 (8 pcs.) to the fittings 25, fix with the clamps 26 (16 pcs</a:t>
            </a:r>
            <a:r>
              <a:rPr lang="en-US" sz="1600" dirty="0" smtClean="0"/>
              <a:t>.).</a:t>
            </a:r>
          </a:p>
          <a:p>
            <a:endParaRPr lang="en-US" sz="1400" dirty="0" smtClean="0"/>
          </a:p>
          <a:p>
            <a:endParaRPr lang="ru-RU" sz="1400" dirty="0"/>
          </a:p>
          <a:p>
            <a:endParaRPr lang="ru-RU" dirty="0"/>
          </a:p>
        </p:txBody>
      </p:sp>
      <p:pic>
        <p:nvPicPr>
          <p:cNvPr id="9" name="Рисунок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3"/>
          <a:stretch/>
        </p:blipFill>
        <p:spPr>
          <a:xfrm>
            <a:off x="85580" y="1565026"/>
            <a:ext cx="5343155" cy="366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6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88265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Production Plan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335047"/>
              </p:ext>
            </p:extLst>
          </p:nvPr>
        </p:nvGraphicFramePr>
        <p:xfrm>
          <a:off x="1818160" y="1548709"/>
          <a:ext cx="8273193" cy="47202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4922"/>
                <a:gridCol w="4435839"/>
                <a:gridCol w="1496216"/>
                <a:gridCol w="1496216"/>
              </a:tblGrid>
              <a:tr h="248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Month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Activity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Begin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End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843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Contract is signed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26.06.2018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26.06.2018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843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Tecnological design, Equipment design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26.01.2019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30.10.2019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843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Conceptual Design Review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22.06.2019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22.06.2019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843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Design in detail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26.07.2019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26.09.2019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843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Final Design Review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07.11.2019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07.11.2019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843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Material procurement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20.11.2019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30.01.2020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843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Tooling manufacturing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19.01.2020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28.05.2020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843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Manufacturing of pre-series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30.06.2020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30.08.2020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843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FAT of pre-series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30.08.2020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28.10.2020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843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Shipment of pre-series to FAIR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02.11.2020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24.11.2020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843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SAT A of pre-series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08.12.2020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19.01.2021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843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Manufacturing of series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19.02.2021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23.05.2023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843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Prepare series production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19.02.2021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22.06.2021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843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Series production started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22.06.2021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22.06.2021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843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FAT accepted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20.08.2021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23.05.2023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843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Site Assembling series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23.07.2021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27.06.2023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843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SAT  Series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23.08.2021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04.07.2023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843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SAT  accepted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23.08.2021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04.07.2023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381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1092972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Contents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US" sz="1900" dirty="0">
                <a:solidFill>
                  <a:srgbClr val="002060"/>
                </a:solidFill>
                <a:latin typeface="+mn-lt"/>
              </a:rPr>
              <a:t>CDR documentation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US" sz="1900" dirty="0">
                <a:solidFill>
                  <a:srgbClr val="002060"/>
                </a:solidFill>
                <a:latin typeface="+mn-lt"/>
              </a:rPr>
              <a:t>Project management structure</a:t>
            </a: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1900" dirty="0">
                <a:solidFill>
                  <a:srgbClr val="002060"/>
                </a:solidFill>
              </a:rPr>
              <a:t>Base principles and  Concept</a:t>
            </a: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1900" dirty="0" smtClean="0">
                <a:solidFill>
                  <a:srgbClr val="002060"/>
                </a:solidFill>
              </a:rPr>
              <a:t>EWQ </a:t>
            </a:r>
            <a:r>
              <a:rPr lang="en-US" sz="1900" dirty="0">
                <a:solidFill>
                  <a:srgbClr val="002060"/>
                </a:solidFill>
              </a:rPr>
              <a:t>quadrupoles in </a:t>
            </a:r>
            <a:r>
              <a:rPr lang="en-US" sz="1900" dirty="0" smtClean="0">
                <a:solidFill>
                  <a:srgbClr val="002060"/>
                </a:solidFill>
              </a:rPr>
              <a:t>CR</a:t>
            </a:r>
            <a:endParaRPr lang="en-US" sz="19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US" sz="1900" dirty="0" smtClean="0">
                <a:solidFill>
                  <a:srgbClr val="002060"/>
                </a:solidFill>
                <a:latin typeface="+mn-lt"/>
              </a:rPr>
              <a:t>Calculations and simulations 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US" sz="1900" dirty="0" smtClean="0">
                <a:solidFill>
                  <a:srgbClr val="002060"/>
                </a:solidFill>
                <a:latin typeface="+mn-lt"/>
              </a:rPr>
              <a:t>Assembling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US" sz="1900" dirty="0" smtClean="0">
                <a:solidFill>
                  <a:srgbClr val="002060"/>
                </a:solidFill>
                <a:latin typeface="+mn-lt"/>
              </a:rPr>
              <a:t>Production plan</a:t>
            </a:r>
            <a:endParaRPr lang="en-US" sz="1900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ctr"/>
            <a:endParaRPr lang="en-US" dirty="0" smtClean="0">
              <a:solidFill>
                <a:srgbClr val="002060"/>
              </a:solidFill>
            </a:endParaRPr>
          </a:p>
          <a:p>
            <a:pPr fontAlgn="ctr"/>
            <a:r>
              <a:rPr lang="en-US" dirty="0" smtClean="0">
                <a:solidFill>
                  <a:srgbClr val="002060"/>
                </a:solidFill>
              </a:rPr>
              <a:t>The 3D-models (</a:t>
            </a:r>
            <a:r>
              <a:rPr lang="en-US" smtClean="0">
                <a:solidFill>
                  <a:srgbClr val="002060"/>
                </a:solidFill>
              </a:rPr>
              <a:t>in  </a:t>
            </a:r>
            <a:r>
              <a:rPr lang="en-US" dirty="0" smtClean="0">
                <a:solidFill>
                  <a:srgbClr val="002060"/>
                </a:solidFill>
              </a:rPr>
              <a:t>EDMS):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ru-RU" u="sng" dirty="0">
                <a:hlinkClick r:id="rId2"/>
              </a:rPr>
              <a:t>https://</a:t>
            </a:r>
            <a:r>
              <a:rPr lang="ru-RU" u="sng" dirty="0" smtClean="0">
                <a:hlinkClick r:id="rId2"/>
              </a:rPr>
              <a:t>edms.cern.ch/document/2147043/1</a:t>
            </a:r>
            <a:endParaRPr lang="en-US" u="sng" dirty="0" smtClean="0"/>
          </a:p>
          <a:p>
            <a:pPr fontAlgn="ctr"/>
            <a:endParaRPr lang="en-US" dirty="0" smtClean="0">
              <a:solidFill>
                <a:srgbClr val="002060"/>
              </a:solidFill>
            </a:endParaRPr>
          </a:p>
          <a:p>
            <a:pPr fontAlgn="ctr"/>
            <a:r>
              <a:rPr lang="en-US" dirty="0" smtClean="0">
                <a:solidFill>
                  <a:srgbClr val="002060"/>
                </a:solidFill>
              </a:rPr>
              <a:t>Installation operation plan (in EDMS):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ru-RU" u="sng" dirty="0">
                <a:hlinkClick r:id="rId3"/>
              </a:rPr>
              <a:t>https://edms.cern.ch/document/2147037/1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Заголовок 7"/>
          <p:cNvSpPr>
            <a:spLocks noGrp="1"/>
          </p:cNvSpPr>
          <p:nvPr>
            <p:ph type="title"/>
          </p:nvPr>
        </p:nvSpPr>
        <p:spPr bwMode="auto">
          <a:xfrm>
            <a:off x="0" y="365125"/>
            <a:ext cx="12192000" cy="74698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C00000"/>
                </a:solidFill>
                <a:latin typeface="Courier New" pitchFamily="49" charset="0"/>
                <a:ea typeface="+mj-ea"/>
                <a:cs typeface="Courier New" pitchFamily="49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9pPr>
          </a:lstStyle>
          <a:p>
            <a:pPr eaLnBrk="1" hangingPunct="1"/>
            <a:r>
              <a:rPr lang="en-US" altLang="ru-RU" dirty="0" smtClean="0">
                <a:solidFill>
                  <a:schemeClr val="tx1"/>
                </a:solidFill>
              </a:rPr>
              <a:t>CDR Documentations</a:t>
            </a:r>
            <a:endParaRPr lang="ru-RU" alt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7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50942"/>
            <a:ext cx="12192000" cy="730507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Project management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7178" y="988541"/>
            <a:ext cx="5632622" cy="5188422"/>
          </a:xfrm>
        </p:spPr>
        <p:txBody>
          <a:bodyPr>
            <a:normAutofit lnSpcReduction="10000"/>
          </a:bodyPr>
          <a:lstStyle/>
          <a:p>
            <a:r>
              <a:rPr lang="en-GB" sz="1400" b="1" dirty="0"/>
              <a:t>Name: </a:t>
            </a:r>
            <a:r>
              <a:rPr lang="en-GB" sz="1400" b="1" i="1" dirty="0"/>
              <a:t>Anatoly </a:t>
            </a:r>
            <a:r>
              <a:rPr lang="en-GB" sz="1400" b="1" i="1" dirty="0" err="1"/>
              <a:t>Utkin</a:t>
            </a:r>
            <a:endParaRPr lang="ru-RU" sz="1400" b="1" dirty="0"/>
          </a:p>
          <a:p>
            <a:r>
              <a:rPr lang="en-GB" sz="1400" b="1" dirty="0"/>
              <a:t>Position: Research </a:t>
            </a:r>
            <a:r>
              <a:rPr lang="en-GB" sz="1400" b="1" dirty="0" smtClean="0"/>
              <a:t>Scientist</a:t>
            </a:r>
            <a:r>
              <a:rPr lang="en-US" sz="1400" b="1" dirty="0" smtClean="0"/>
              <a:t>    </a:t>
            </a:r>
            <a:r>
              <a:rPr lang="en-GB" sz="1000" dirty="0" smtClean="0"/>
              <a:t>Email</a:t>
            </a:r>
            <a:r>
              <a:rPr lang="en-GB" sz="1000" dirty="0"/>
              <a:t>: </a:t>
            </a:r>
            <a:r>
              <a:rPr lang="en-GB" sz="1000" u="sng" dirty="0">
                <a:hlinkClick r:id="rId2"/>
              </a:rPr>
              <a:t>A.V.Utkin@inp.nsk.su</a:t>
            </a:r>
            <a:endParaRPr lang="ru-RU" sz="1000" dirty="0"/>
          </a:p>
          <a:p>
            <a:r>
              <a:rPr lang="en-GB" sz="1000" dirty="0" smtClean="0"/>
              <a:t>          Tel</a:t>
            </a:r>
            <a:r>
              <a:rPr lang="en-GB" sz="1000" dirty="0"/>
              <a:t>.: +7383329-4684</a:t>
            </a:r>
            <a:endParaRPr lang="ru-RU" sz="1000" dirty="0"/>
          </a:p>
          <a:p>
            <a:r>
              <a:rPr lang="en-GB" sz="1000" dirty="0" smtClean="0"/>
              <a:t>          The </a:t>
            </a:r>
            <a:r>
              <a:rPr lang="en-GB" sz="1000" dirty="0"/>
              <a:t>Deputy is responsible for:</a:t>
            </a:r>
            <a:endParaRPr lang="ru-RU" sz="1000" dirty="0"/>
          </a:p>
          <a:p>
            <a:pPr lvl="0"/>
            <a:r>
              <a:rPr lang="en-GB" sz="1000" dirty="0" smtClean="0"/>
              <a:t>          Follow-up </a:t>
            </a:r>
            <a:r>
              <a:rPr lang="en-GB" sz="1000" dirty="0"/>
              <a:t>of production activities;</a:t>
            </a:r>
            <a:endParaRPr lang="ru-RU" sz="1000" dirty="0"/>
          </a:p>
          <a:p>
            <a:pPr lvl="0"/>
            <a:r>
              <a:rPr lang="en-GB" sz="1000" dirty="0" smtClean="0"/>
              <a:t>          Magnetic </a:t>
            </a:r>
            <a:r>
              <a:rPr lang="en-GB" sz="1000" dirty="0"/>
              <a:t>measurements to ensure the required field and field quality;</a:t>
            </a:r>
            <a:endParaRPr lang="ru-RU" sz="1000" dirty="0"/>
          </a:p>
          <a:p>
            <a:pPr lvl="0"/>
            <a:r>
              <a:rPr lang="en-GB" sz="1000" dirty="0" smtClean="0"/>
              <a:t>          Factory </a:t>
            </a:r>
            <a:r>
              <a:rPr lang="en-GB" sz="1000" dirty="0"/>
              <a:t>Acceptance Test (FAT) to verify the given specifications of the components</a:t>
            </a:r>
            <a:r>
              <a:rPr lang="en-GB" sz="1000" dirty="0" smtClean="0"/>
              <a:t>;</a:t>
            </a:r>
            <a:r>
              <a:rPr lang="en-GB" sz="1000" dirty="0"/>
              <a:t> </a:t>
            </a:r>
            <a:endParaRPr lang="ru-RU" sz="1000" dirty="0"/>
          </a:p>
          <a:p>
            <a:endParaRPr lang="en-GB" sz="1000" b="1" dirty="0" smtClean="0"/>
          </a:p>
          <a:p>
            <a:endParaRPr lang="en-GB" sz="1000" b="1" dirty="0" smtClean="0"/>
          </a:p>
          <a:p>
            <a:endParaRPr lang="en-GB" sz="1000" b="1" dirty="0"/>
          </a:p>
          <a:p>
            <a:endParaRPr lang="en-GB" sz="1000" b="1" dirty="0" smtClean="0"/>
          </a:p>
          <a:p>
            <a:r>
              <a:rPr lang="en-GB" sz="1400" b="1" dirty="0" smtClean="0"/>
              <a:t>Name</a:t>
            </a:r>
            <a:r>
              <a:rPr lang="en-GB" sz="1400" b="1" dirty="0"/>
              <a:t>: </a:t>
            </a:r>
            <a:r>
              <a:rPr lang="en-GB" sz="1400" b="1" i="1" dirty="0"/>
              <a:t>Denis </a:t>
            </a:r>
            <a:r>
              <a:rPr lang="en-GB" sz="1400" b="1" i="1" dirty="0" err="1"/>
              <a:t>Gurov</a:t>
            </a:r>
            <a:endParaRPr lang="ru-RU" sz="1400" b="1" dirty="0"/>
          </a:p>
          <a:p>
            <a:r>
              <a:rPr lang="en-GB" sz="1400" b="1" dirty="0"/>
              <a:t>Position: Research </a:t>
            </a:r>
            <a:r>
              <a:rPr lang="en-GB" sz="1400" b="1" dirty="0" smtClean="0"/>
              <a:t>Scientist</a:t>
            </a:r>
            <a:r>
              <a:rPr lang="en-US" sz="1400" b="1" dirty="0" smtClean="0"/>
              <a:t>  </a:t>
            </a:r>
            <a:r>
              <a:rPr lang="en-GB" sz="1000" dirty="0" smtClean="0"/>
              <a:t>Email</a:t>
            </a:r>
            <a:r>
              <a:rPr lang="en-GB" sz="1000" dirty="0"/>
              <a:t>: </a:t>
            </a:r>
            <a:r>
              <a:rPr lang="en-GB" sz="1000" u="sng" dirty="0">
                <a:hlinkClick r:id="rId3"/>
              </a:rPr>
              <a:t>D.S.Gurov@inp.nsk.su</a:t>
            </a:r>
            <a:endParaRPr lang="ru-RU" sz="1000" dirty="0"/>
          </a:p>
          <a:p>
            <a:r>
              <a:rPr lang="en-GB" sz="1000" dirty="0" smtClean="0"/>
              <a:t>           Tel</a:t>
            </a:r>
            <a:r>
              <a:rPr lang="en-GB" sz="1000" dirty="0"/>
              <a:t>.: +7383329-4684</a:t>
            </a:r>
            <a:endParaRPr lang="ru-RU" sz="1000" dirty="0"/>
          </a:p>
          <a:p>
            <a:r>
              <a:rPr lang="en-GB" sz="1000" dirty="0" smtClean="0"/>
              <a:t>           The </a:t>
            </a:r>
            <a:r>
              <a:rPr lang="en-GB" sz="1000" dirty="0"/>
              <a:t>Deputy is responsible for:</a:t>
            </a:r>
            <a:endParaRPr lang="ru-RU" sz="1000" dirty="0"/>
          </a:p>
          <a:p>
            <a:pPr lvl="0"/>
            <a:r>
              <a:rPr lang="en-GB" sz="1000" dirty="0" smtClean="0"/>
              <a:t>           Preliminary </a:t>
            </a:r>
            <a:r>
              <a:rPr lang="en-GB" sz="1000" dirty="0"/>
              <a:t>magnet design, final magnet design (development, simulation);</a:t>
            </a:r>
            <a:endParaRPr lang="ru-RU" sz="1000" dirty="0"/>
          </a:p>
          <a:p>
            <a:pPr lvl="0"/>
            <a:r>
              <a:rPr lang="en-GB" sz="1000" dirty="0" smtClean="0"/>
              <a:t>           Magnetic </a:t>
            </a:r>
            <a:r>
              <a:rPr lang="en-GB" sz="1000" dirty="0"/>
              <a:t>field calculation</a:t>
            </a:r>
            <a:r>
              <a:rPr lang="en-GB" sz="1000" dirty="0" smtClean="0"/>
              <a:t>;</a:t>
            </a:r>
          </a:p>
          <a:p>
            <a:endParaRPr lang="en-GB" sz="1000" b="1" i="1" dirty="0" smtClean="0">
              <a:solidFill>
                <a:srgbClr val="FF0000"/>
              </a:solidFill>
            </a:endParaRPr>
          </a:p>
          <a:p>
            <a:endParaRPr lang="en-GB" sz="1000" b="1" i="1" dirty="0">
              <a:solidFill>
                <a:srgbClr val="FF0000"/>
              </a:solidFill>
            </a:endParaRPr>
          </a:p>
          <a:p>
            <a:r>
              <a:rPr lang="en-GB" sz="1400" b="1" i="1" dirty="0" smtClean="0">
                <a:solidFill>
                  <a:srgbClr val="FF0000"/>
                </a:solidFill>
              </a:rPr>
              <a:t>More Details in “Quality Plan”</a:t>
            </a:r>
            <a:endParaRPr lang="en-US" sz="1400" dirty="0" smtClean="0">
              <a:solidFill>
                <a:srgbClr val="FF0000"/>
              </a:solidFill>
            </a:endParaRPr>
          </a:p>
          <a:p>
            <a:pPr lvl="0"/>
            <a:endParaRPr lang="ru-RU" sz="10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096000" y="988541"/>
            <a:ext cx="5181600" cy="5387545"/>
          </a:xfrm>
        </p:spPr>
        <p:txBody>
          <a:bodyPr>
            <a:normAutofit lnSpcReduction="10000"/>
          </a:bodyPr>
          <a:lstStyle/>
          <a:p>
            <a:r>
              <a:rPr lang="en-GB" sz="1400" b="1" i="1" dirty="0"/>
              <a:t>The Project Manager</a:t>
            </a:r>
            <a:endParaRPr lang="ru-RU" sz="1400" b="1" dirty="0"/>
          </a:p>
          <a:p>
            <a:r>
              <a:rPr lang="en-GB" sz="1400" b="1" dirty="0"/>
              <a:t>Name: </a:t>
            </a:r>
            <a:r>
              <a:rPr lang="en-GB" sz="1400" b="1" i="1" dirty="0" err="1"/>
              <a:t>Alexandr</a:t>
            </a:r>
            <a:r>
              <a:rPr lang="en-GB" sz="1400" b="1" i="1" dirty="0"/>
              <a:t> </a:t>
            </a:r>
            <a:r>
              <a:rPr lang="en-GB" sz="1400" b="1" i="1" dirty="0" err="1"/>
              <a:t>Starostenko</a:t>
            </a:r>
            <a:endParaRPr lang="ru-RU" sz="1400" b="1" dirty="0"/>
          </a:p>
          <a:p>
            <a:r>
              <a:rPr lang="en-US" sz="1400" b="1" dirty="0"/>
              <a:t>Position: Head of BINP Division № 5-11 </a:t>
            </a:r>
            <a:r>
              <a:rPr lang="en-US" sz="1400" b="1" dirty="0" smtClean="0"/>
              <a:t> </a:t>
            </a:r>
            <a:r>
              <a:rPr lang="en-US" sz="1000" dirty="0" smtClean="0"/>
              <a:t>Email</a:t>
            </a:r>
            <a:r>
              <a:rPr lang="en-US" sz="1000" dirty="0"/>
              <a:t>: </a:t>
            </a:r>
            <a:r>
              <a:rPr lang="en-US" sz="1000" u="sng" dirty="0">
                <a:hlinkClick r:id="rId4"/>
              </a:rPr>
              <a:t>A.A.Starostenko@inp.nsk.su</a:t>
            </a:r>
            <a:r>
              <a:rPr lang="en-US" sz="1000" dirty="0"/>
              <a:t> </a:t>
            </a:r>
            <a:endParaRPr lang="ru-RU" sz="1000" dirty="0"/>
          </a:p>
          <a:p>
            <a:r>
              <a:rPr lang="en-GB" sz="1000" dirty="0" smtClean="0"/>
              <a:t>             Tel</a:t>
            </a:r>
            <a:r>
              <a:rPr lang="en-GB" sz="1000" dirty="0"/>
              <a:t>.: +7383329-4940</a:t>
            </a:r>
            <a:endParaRPr lang="ru-RU" sz="1000" dirty="0"/>
          </a:p>
          <a:p>
            <a:r>
              <a:rPr lang="en-GB" sz="1000" dirty="0" smtClean="0"/>
              <a:t>             The </a:t>
            </a:r>
            <a:r>
              <a:rPr lang="en-GB" sz="1000" dirty="0"/>
              <a:t>Project Manager is responsible for:</a:t>
            </a:r>
            <a:endParaRPr lang="ru-RU" sz="1000" dirty="0"/>
          </a:p>
          <a:p>
            <a:pPr lvl="0"/>
            <a:r>
              <a:rPr lang="en-GB" sz="1000" dirty="0" smtClean="0"/>
              <a:t>              Development </a:t>
            </a:r>
            <a:r>
              <a:rPr lang="en-GB" sz="1000" dirty="0"/>
              <a:t>of the technical documentation and manufacturing drawings for the </a:t>
            </a:r>
            <a:r>
              <a:rPr lang="en-GB" sz="1000" dirty="0" smtClean="0"/>
              <a:t>  deliverables; </a:t>
            </a:r>
            <a:endParaRPr lang="ru-RU" sz="1000" dirty="0"/>
          </a:p>
          <a:p>
            <a:pPr lvl="0"/>
            <a:r>
              <a:rPr lang="en-GB" sz="1000" dirty="0" smtClean="0"/>
              <a:t>              Ensuring </a:t>
            </a:r>
            <a:r>
              <a:rPr lang="en-GB" sz="1000" dirty="0"/>
              <a:t>that the production of the magnets is according to the technical specifications and time schedule; </a:t>
            </a:r>
            <a:endParaRPr lang="ru-RU" sz="1000" dirty="0"/>
          </a:p>
          <a:p>
            <a:pPr lvl="0"/>
            <a:r>
              <a:rPr lang="en-GB" sz="1000" dirty="0" smtClean="0"/>
              <a:t>              Follow-up </a:t>
            </a:r>
            <a:r>
              <a:rPr lang="en-GB" sz="1000" dirty="0"/>
              <a:t>of production activities;</a:t>
            </a:r>
            <a:endParaRPr lang="ru-RU" sz="1000" dirty="0"/>
          </a:p>
          <a:p>
            <a:pPr lvl="0"/>
            <a:r>
              <a:rPr lang="en-GB" sz="1000" dirty="0" smtClean="0"/>
              <a:t>             Transportation</a:t>
            </a:r>
            <a:r>
              <a:rPr lang="en-GB" sz="1000" dirty="0"/>
              <a:t>, delivery of the equipment to the  FAIR site;</a:t>
            </a:r>
            <a:endParaRPr lang="ru-RU" sz="1000" dirty="0"/>
          </a:p>
          <a:p>
            <a:pPr lvl="0"/>
            <a:r>
              <a:rPr lang="en-GB" sz="1000" dirty="0" smtClean="0"/>
              <a:t>              Regular </a:t>
            </a:r>
            <a:r>
              <a:rPr lang="en-GB" sz="1000" dirty="0"/>
              <a:t>and timely reporting on progress and problems; </a:t>
            </a:r>
            <a:endParaRPr lang="ru-RU" sz="1000" dirty="0"/>
          </a:p>
          <a:p>
            <a:pPr lvl="0"/>
            <a:r>
              <a:rPr lang="en-GB" sz="1000" dirty="0" smtClean="0"/>
              <a:t>              Timely </a:t>
            </a:r>
            <a:r>
              <a:rPr lang="en-GB" sz="1000" dirty="0"/>
              <a:t>conduction/participation of reviews and provisions of feedback;</a:t>
            </a:r>
            <a:endParaRPr lang="ru-RU" sz="1000" dirty="0"/>
          </a:p>
          <a:p>
            <a:pPr marL="0" indent="0">
              <a:buNone/>
            </a:pPr>
            <a:endParaRPr lang="en-US" sz="1000" b="1" i="1" dirty="0"/>
          </a:p>
          <a:p>
            <a:r>
              <a:rPr lang="en-US" sz="1400" b="1" i="1" dirty="0" smtClean="0"/>
              <a:t>Scientific </a:t>
            </a:r>
            <a:r>
              <a:rPr lang="en-US" sz="1400" b="1" i="1" dirty="0"/>
              <a:t>De</a:t>
            </a:r>
            <a:r>
              <a:rPr lang="en-GB" sz="1400" b="1" i="1" dirty="0"/>
              <a:t>sign Department</a:t>
            </a:r>
            <a:endParaRPr lang="ru-RU" sz="1400" b="1" dirty="0"/>
          </a:p>
          <a:p>
            <a:r>
              <a:rPr lang="en-US" sz="1400" b="1" dirty="0"/>
              <a:t>Name: </a:t>
            </a:r>
            <a:r>
              <a:rPr lang="en-US" sz="1400" b="1" i="1" dirty="0"/>
              <a:t>Vladimir </a:t>
            </a:r>
            <a:r>
              <a:rPr lang="en-US" sz="1400" b="1" i="1" dirty="0" err="1"/>
              <a:t>Korchagin</a:t>
            </a:r>
            <a:endParaRPr lang="ru-RU" sz="1400" b="1" dirty="0"/>
          </a:p>
          <a:p>
            <a:r>
              <a:rPr lang="en-US" sz="1000" dirty="0" smtClean="0"/>
              <a:t>             Position</a:t>
            </a:r>
            <a:r>
              <a:rPr lang="en-US" sz="1000" dirty="0"/>
              <a:t>: Principal Design Engineer </a:t>
            </a:r>
            <a:r>
              <a:rPr lang="en-US" sz="1000" dirty="0" smtClean="0"/>
              <a:t>  </a:t>
            </a:r>
            <a:r>
              <a:rPr lang="en-GB" sz="1000" dirty="0" smtClean="0"/>
              <a:t>Email</a:t>
            </a:r>
            <a:r>
              <a:rPr lang="en-GB" sz="1000" dirty="0"/>
              <a:t>:</a:t>
            </a:r>
            <a:r>
              <a:rPr lang="en-GB" sz="1000" dirty="0">
                <a:solidFill>
                  <a:srgbClr val="0070C0"/>
                </a:solidFill>
              </a:rPr>
              <a:t> </a:t>
            </a:r>
            <a:r>
              <a:rPr lang="en-GB" sz="1000" u="sng" dirty="0">
                <a:solidFill>
                  <a:srgbClr val="0070C0"/>
                </a:solidFill>
              </a:rPr>
              <a:t>V.Ya.Korchagin@inp.nsk.su</a:t>
            </a:r>
            <a:r>
              <a:rPr lang="en-GB" sz="1000" dirty="0"/>
              <a:t>     </a:t>
            </a:r>
            <a:endParaRPr lang="ru-RU" sz="1000" dirty="0"/>
          </a:p>
          <a:p>
            <a:r>
              <a:rPr lang="en-GB" sz="1000" dirty="0" smtClean="0"/>
              <a:t>             Tel</a:t>
            </a:r>
            <a:r>
              <a:rPr lang="en-GB" sz="1000" dirty="0"/>
              <a:t>.: + 7383329-4953</a:t>
            </a:r>
            <a:endParaRPr lang="ru-RU" sz="1000" dirty="0"/>
          </a:p>
          <a:p>
            <a:r>
              <a:rPr lang="en-GB" sz="1000" dirty="0" smtClean="0"/>
              <a:t>             The </a:t>
            </a:r>
            <a:r>
              <a:rPr lang="en-GB" sz="1000" dirty="0"/>
              <a:t>Principal Design Engineer is responsible for:</a:t>
            </a:r>
            <a:endParaRPr lang="ru-RU" sz="1000" dirty="0"/>
          </a:p>
          <a:p>
            <a:pPr lvl="0"/>
            <a:r>
              <a:rPr lang="en-GB" sz="1000" dirty="0" smtClean="0"/>
              <a:t>             Magnet </a:t>
            </a:r>
            <a:r>
              <a:rPr lang="en-GB" sz="1000" dirty="0"/>
              <a:t>design (3D-models, production drawings);</a:t>
            </a:r>
            <a:endParaRPr lang="ru-RU" sz="1000" dirty="0"/>
          </a:p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407189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7764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Construction of EWQ magnet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" r="3827"/>
          <a:stretch/>
        </p:blipFill>
        <p:spPr bwMode="auto">
          <a:xfrm>
            <a:off x="812972" y="1504735"/>
            <a:ext cx="5266552" cy="50855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4" r="5547" b="2461"/>
          <a:stretch/>
        </p:blipFill>
        <p:spPr bwMode="auto">
          <a:xfrm>
            <a:off x="7339914" y="1504735"/>
            <a:ext cx="2463113" cy="50855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80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7764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Construction of EWQ magnet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" name="Объект 7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494" y="1825625"/>
            <a:ext cx="5044440" cy="302514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573177" y="5874785"/>
            <a:ext cx="4794422" cy="6357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35 turns coil 20.1x20.1 mm wire 11 mm hole</a:t>
            </a:r>
            <a:endParaRPr lang="ru-RU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81893" y="5874786"/>
            <a:ext cx="4794422" cy="6357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Quarter of yoke</a:t>
            </a:r>
            <a:endParaRPr lang="ru-RU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58" y="1411576"/>
            <a:ext cx="5193829" cy="446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2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44691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EWQ Quadrupole and stand for the quadrupole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Group 4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863390"/>
              </p:ext>
            </p:extLst>
          </p:nvPr>
        </p:nvGraphicFramePr>
        <p:xfrm>
          <a:off x="6604000" y="1508167"/>
          <a:ext cx="5053013" cy="4862475"/>
        </p:xfrm>
        <a:graphic>
          <a:graphicData uri="http://schemas.openxmlformats.org/drawingml/2006/table">
            <a:tbl>
              <a:tblPr/>
              <a:tblGrid>
                <a:gridCol w="3792538"/>
                <a:gridCol w="1260475"/>
              </a:tblGrid>
              <a:tr h="79529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Parameter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Value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Lamination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thickness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mm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Dimensions of  wire for coils </a:t>
                      </a:r>
                      <a:endParaRPr kumimoji="0" lang="en-US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20.1x20.1 mm</a:t>
                      </a:r>
                      <a:endParaRPr kumimoji="0" lang="en-US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Number of WQ magnets </a:t>
                      </a:r>
                      <a:endParaRPr kumimoji="0" lang="en-US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Overall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weight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Coil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current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Number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coil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turns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Coil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resistance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Coil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inductance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mH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Maximum DC powerloss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.3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kW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Рисунок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9" t="1045" r="3988" b="1360"/>
          <a:stretch/>
        </p:blipFill>
        <p:spPr bwMode="auto">
          <a:xfrm>
            <a:off x="680779" y="1422744"/>
            <a:ext cx="4311351" cy="52993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253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44691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EWQ Quadrupole side view and top view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3" t="1937" r="9091" b="1891"/>
          <a:stretch/>
        </p:blipFill>
        <p:spPr bwMode="auto">
          <a:xfrm>
            <a:off x="1639331" y="1436087"/>
            <a:ext cx="2942298" cy="52585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5" t="1690" r="14514" b="2928"/>
          <a:stretch/>
        </p:blipFill>
        <p:spPr bwMode="auto">
          <a:xfrm>
            <a:off x="6853881" y="1436087"/>
            <a:ext cx="3220995" cy="538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569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07509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EWQ calculations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3670" y="1598140"/>
            <a:ext cx="4992601" cy="421224"/>
          </a:xfrm>
        </p:spPr>
        <p:txBody>
          <a:bodyPr>
            <a:normAutofit/>
          </a:bodyPr>
          <a:lstStyle/>
          <a:p>
            <a:r>
              <a:rPr lang="en-US" sz="1600" dirty="0" smtClean="0"/>
              <a:t>3D Magneto-static calculations in “Mermaid” code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>
          <a:xfrm>
            <a:off x="9053384" y="1556950"/>
            <a:ext cx="2759675" cy="387179"/>
          </a:xfrm>
        </p:spPr>
        <p:txBody>
          <a:bodyPr>
            <a:normAutofit/>
          </a:bodyPr>
          <a:lstStyle/>
          <a:p>
            <a:r>
              <a:rPr lang="en-US" sz="1600" dirty="0" smtClean="0"/>
              <a:t>Pole profile coordinates (mm)</a:t>
            </a:r>
            <a:endParaRPr lang="ru-RU" sz="1600" dirty="0"/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6293709" y="1568104"/>
            <a:ext cx="2759675" cy="3871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Pole profile</a:t>
            </a:r>
            <a:endParaRPr lang="ru-RU" sz="1600" dirty="0"/>
          </a:p>
        </p:txBody>
      </p:sp>
      <p:sp>
        <p:nvSpPr>
          <p:cNvPr id="13" name="Текст 1"/>
          <p:cNvSpPr txBox="1">
            <a:spLocks/>
          </p:cNvSpPr>
          <p:nvPr/>
        </p:nvSpPr>
        <p:spPr>
          <a:xfrm>
            <a:off x="1454796" y="6115334"/>
            <a:ext cx="8213080" cy="421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Chamfer 29 mm depth 29 mm height,  side cut outs 20 mm depth 20 mm width</a:t>
            </a:r>
            <a:endParaRPr lang="ru-RU" sz="1600" dirty="0"/>
          </a:p>
        </p:txBody>
      </p:sp>
      <p:pic>
        <p:nvPicPr>
          <p:cNvPr id="17" name="Рисунок 16"/>
          <p:cNvPicPr/>
          <p:nvPr/>
        </p:nvPicPr>
        <p:blipFill rotWithShape="1">
          <a:blip r:embed="rId2"/>
          <a:srcRect l="12122" t="14080" r="8612" b="17429"/>
          <a:stretch/>
        </p:blipFill>
        <p:spPr bwMode="auto">
          <a:xfrm>
            <a:off x="91577" y="2083445"/>
            <a:ext cx="4733925" cy="3752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8750786"/>
              </p:ext>
            </p:extLst>
          </p:nvPr>
        </p:nvGraphicFramePr>
        <p:xfrm>
          <a:off x="5203345" y="1966436"/>
          <a:ext cx="4097173" cy="4286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800639"/>
              </p:ext>
            </p:extLst>
          </p:nvPr>
        </p:nvGraphicFramePr>
        <p:xfrm>
          <a:off x="9434040" y="2052680"/>
          <a:ext cx="2379019" cy="19071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3960"/>
                <a:gridCol w="1145059"/>
              </a:tblGrid>
              <a:tr h="2119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Y (mm)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X (mm)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191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71.7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321.5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191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59.7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191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59.7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265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191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67.37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254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191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Hyperbola: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X*Y=17112.5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191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254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59.7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191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59.7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191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321.5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71.7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170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5894</TotalTime>
  <Words>605</Words>
  <Application>Microsoft Office PowerPoint</Application>
  <PresentationFormat>Широкоэкранный</PresentationFormat>
  <Paragraphs>225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Courier New</vt:lpstr>
      <vt:lpstr>Symbol</vt:lpstr>
      <vt:lpstr>Times New Roman</vt:lpstr>
      <vt:lpstr>Тема Office</vt:lpstr>
      <vt:lpstr> EWQ Magnet for CR. CDR Review.</vt:lpstr>
      <vt:lpstr>Contents</vt:lpstr>
      <vt:lpstr>CDR Documentations</vt:lpstr>
      <vt:lpstr>Project management</vt:lpstr>
      <vt:lpstr>Construction of EWQ magnet</vt:lpstr>
      <vt:lpstr>Construction of EWQ magnet</vt:lpstr>
      <vt:lpstr>EWQ Quadrupole and stand for the quadrupole</vt:lpstr>
      <vt:lpstr>EWQ Quadrupole side view and top view</vt:lpstr>
      <vt:lpstr>EWQ calculations</vt:lpstr>
      <vt:lpstr> Field in yoke</vt:lpstr>
      <vt:lpstr>Field quality</vt:lpstr>
      <vt:lpstr>Field quality</vt:lpstr>
      <vt:lpstr>Assembling of the magnet</vt:lpstr>
      <vt:lpstr>Assembling of the magnet</vt:lpstr>
      <vt:lpstr>Production Plan</vt:lpstr>
    </vt:vector>
  </TitlesOfParts>
  <Company>BINP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BINP User</dc:creator>
  <cp:lastModifiedBy>BINP User</cp:lastModifiedBy>
  <cp:revision>174</cp:revision>
  <dcterms:created xsi:type="dcterms:W3CDTF">2019-05-16T06:11:09Z</dcterms:created>
  <dcterms:modified xsi:type="dcterms:W3CDTF">2019-11-26T08:59:01Z</dcterms:modified>
</cp:coreProperties>
</file>