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gurov\merm\GSI\CR\CDR\WQ_SWQ_profi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72806774846128E-2"/>
          <c:y val="2.5470851536272751E-2"/>
          <c:w val="0.90124374375843219"/>
          <c:h val="0.91244000029837313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NEW!$N$151:$N$187</c:f>
              <c:numCache>
                <c:formatCode>General</c:formatCode>
                <c:ptCount val="37"/>
                <c:pt idx="0">
                  <c:v>69.86</c:v>
                </c:pt>
                <c:pt idx="1">
                  <c:v>32</c:v>
                </c:pt>
                <c:pt idx="2">
                  <c:v>32</c:v>
                </c:pt>
                <c:pt idx="3">
                  <c:v>39.369999999999997</c:v>
                </c:pt>
                <c:pt idx="4">
                  <c:v>39.459973494245581</c:v>
                </c:pt>
                <c:pt idx="5">
                  <c:v>40.746250258394497</c:v>
                </c:pt>
                <c:pt idx="6">
                  <c:v>42.119210160709855</c:v>
                </c:pt>
                <c:pt idx="7">
                  <c:v>43.587921211903975</c:v>
                </c:pt>
                <c:pt idx="8">
                  <c:v>45.16276193919817</c:v>
                </c:pt>
                <c:pt idx="9">
                  <c:v>46.855667006823374</c:v>
                </c:pt>
                <c:pt idx="10">
                  <c:v>48.680430229696626</c:v>
                </c:pt>
                <c:pt idx="11">
                  <c:v>50.65308126026418</c:v>
                </c:pt>
                <c:pt idx="12">
                  <c:v>52.792357729040191</c:v>
                </c:pt>
                <c:pt idx="13">
                  <c:v>55.120302302885605</c:v>
                </c:pt>
                <c:pt idx="14">
                  <c:v>57.663024998582166</c:v>
                </c:pt>
                <c:pt idx="15">
                  <c:v>60.451686695484717</c:v>
                </c:pt>
                <c:pt idx="16">
                  <c:v>63.523782535104097</c:v>
                </c:pt>
                <c:pt idx="17">
                  <c:v>66.924837598971465</c:v>
                </c:pt>
                <c:pt idx="18">
                  <c:v>70.710678118654741</c:v>
                </c:pt>
                <c:pt idx="19">
                  <c:v>74.710678118654741</c:v>
                </c:pt>
                <c:pt idx="20">
                  <c:v>78.710678118654741</c:v>
                </c:pt>
                <c:pt idx="21">
                  <c:v>82.710678118654741</c:v>
                </c:pt>
                <c:pt idx="22">
                  <c:v>86.710678118654741</c:v>
                </c:pt>
                <c:pt idx="23">
                  <c:v>90.710678118654741</c:v>
                </c:pt>
                <c:pt idx="24">
                  <c:v>94.710678118654741</c:v>
                </c:pt>
                <c:pt idx="25">
                  <c:v>98.710678118654741</c:v>
                </c:pt>
                <c:pt idx="26">
                  <c:v>102.71067811865474</c:v>
                </c:pt>
                <c:pt idx="27">
                  <c:v>106.71067811865474</c:v>
                </c:pt>
                <c:pt idx="28">
                  <c:v>110.71067811865474</c:v>
                </c:pt>
                <c:pt idx="29">
                  <c:v>114.71067811865474</c:v>
                </c:pt>
                <c:pt idx="30">
                  <c:v>118.71067811865474</c:v>
                </c:pt>
                <c:pt idx="31">
                  <c:v>122.71067811865474</c:v>
                </c:pt>
                <c:pt idx="32">
                  <c:v>126.71067811865474</c:v>
                </c:pt>
                <c:pt idx="33">
                  <c:v>127</c:v>
                </c:pt>
                <c:pt idx="34">
                  <c:v>141.6</c:v>
                </c:pt>
                <c:pt idx="35">
                  <c:v>145.6</c:v>
                </c:pt>
                <c:pt idx="36">
                  <c:v>211.28</c:v>
                </c:pt>
              </c:numCache>
            </c:numRef>
          </c:xVal>
          <c:yVal>
            <c:numRef>
              <c:f>NEW!$O$151:$O$187</c:f>
              <c:numCache>
                <c:formatCode>General</c:formatCode>
                <c:ptCount val="37"/>
                <c:pt idx="0">
                  <c:v>211.28</c:v>
                </c:pt>
                <c:pt idx="1">
                  <c:v>145.6</c:v>
                </c:pt>
                <c:pt idx="2">
                  <c:v>141.6</c:v>
                </c:pt>
                <c:pt idx="3">
                  <c:v>127</c:v>
                </c:pt>
                <c:pt idx="4">
                  <c:v>126.71067811865474</c:v>
                </c:pt>
                <c:pt idx="5">
                  <c:v>122.71067811865474</c:v>
                </c:pt>
                <c:pt idx="6">
                  <c:v>118.71067811865474</c:v>
                </c:pt>
                <c:pt idx="7">
                  <c:v>114.71067811865474</c:v>
                </c:pt>
                <c:pt idx="8">
                  <c:v>110.71067811865474</c:v>
                </c:pt>
                <c:pt idx="9">
                  <c:v>106.71067811865474</c:v>
                </c:pt>
                <c:pt idx="10">
                  <c:v>102.71067811865474</c:v>
                </c:pt>
                <c:pt idx="11">
                  <c:v>98.710678118654741</c:v>
                </c:pt>
                <c:pt idx="12">
                  <c:v>94.710678118654741</c:v>
                </c:pt>
                <c:pt idx="13">
                  <c:v>90.710678118654741</c:v>
                </c:pt>
                <c:pt idx="14">
                  <c:v>86.710678118654741</c:v>
                </c:pt>
                <c:pt idx="15">
                  <c:v>82.710678118654741</c:v>
                </c:pt>
                <c:pt idx="16">
                  <c:v>78.710678118654741</c:v>
                </c:pt>
                <c:pt idx="17">
                  <c:v>74.710678118654741</c:v>
                </c:pt>
                <c:pt idx="18">
                  <c:v>70.710678118654769</c:v>
                </c:pt>
                <c:pt idx="19">
                  <c:v>66.924837598971465</c:v>
                </c:pt>
                <c:pt idx="20">
                  <c:v>63.523782535104097</c:v>
                </c:pt>
                <c:pt idx="21">
                  <c:v>60.451686695484717</c:v>
                </c:pt>
                <c:pt idx="22">
                  <c:v>57.663024998582166</c:v>
                </c:pt>
                <c:pt idx="23">
                  <c:v>55.120302302885605</c:v>
                </c:pt>
                <c:pt idx="24">
                  <c:v>52.792357729040191</c:v>
                </c:pt>
                <c:pt idx="25">
                  <c:v>50.65308126026418</c:v>
                </c:pt>
                <c:pt idx="26">
                  <c:v>48.680430229696626</c:v>
                </c:pt>
                <c:pt idx="27">
                  <c:v>46.855667006823374</c:v>
                </c:pt>
                <c:pt idx="28">
                  <c:v>45.16276193919817</c:v>
                </c:pt>
                <c:pt idx="29">
                  <c:v>43.587921211903975</c:v>
                </c:pt>
                <c:pt idx="30">
                  <c:v>42.119210160709855</c:v>
                </c:pt>
                <c:pt idx="31">
                  <c:v>40.746250258394497</c:v>
                </c:pt>
                <c:pt idx="32">
                  <c:v>39.459973494245581</c:v>
                </c:pt>
                <c:pt idx="33">
                  <c:v>39.369999999999997</c:v>
                </c:pt>
                <c:pt idx="34">
                  <c:v>32</c:v>
                </c:pt>
                <c:pt idx="35">
                  <c:v>32</c:v>
                </c:pt>
                <c:pt idx="36">
                  <c:v>69.86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069688"/>
        <c:axId val="137070864"/>
      </c:scatterChart>
      <c:valAx>
        <c:axId val="137069688"/>
        <c:scaling>
          <c:orientation val="minMax"/>
          <c:max val="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070864"/>
        <c:crosses val="autoZero"/>
        <c:crossBetween val="midCat"/>
      </c:valAx>
      <c:valAx>
        <c:axId val="137070864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069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6</a:t>
            </a:r>
            <a:r>
              <a:rPr lang="en-US" baseline="0" dirty="0"/>
              <a:t> </a:t>
            </a:r>
            <a:r>
              <a:rPr lang="en-US" cap="none" baseline="0" dirty="0"/>
              <a:t>and 10 harmonics at </a:t>
            </a:r>
            <a:r>
              <a:rPr lang="en-US" cap="none" baseline="0" dirty="0" err="1"/>
              <a:t>diferent</a:t>
            </a:r>
            <a:r>
              <a:rPr lang="en-US" cap="none" baseline="0" dirty="0"/>
              <a:t> gradient magnitudes</a:t>
            </a:r>
            <a:endParaRPr lang="ru-RU" dirty="0"/>
          </a:p>
        </c:rich>
      </c:tx>
      <c:layout>
        <c:manualLayout>
          <c:xMode val="edge"/>
          <c:yMode val="edge"/>
          <c:x val="0.19751687461126946"/>
          <c:y val="2.0944490503475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618387197451679E-2"/>
          <c:y val="0.20925077387418653"/>
          <c:w val="0.87058520861779132"/>
          <c:h val="0.66154174538520316"/>
        </c:manualLayout>
      </c:layout>
      <c:scatterChart>
        <c:scatterStyle val="smoothMarker"/>
        <c:varyColors val="0"/>
        <c:ser>
          <c:idx val="0"/>
          <c:order val="0"/>
          <c:tx>
            <c:v>A6/A2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Лист1!$P$5:$P$9</c:f>
              <c:numCache>
                <c:formatCode>General</c:formatCode>
                <c:ptCount val="5"/>
                <c:pt idx="0">
                  <c:v>3.2069928141176471</c:v>
                </c:pt>
                <c:pt idx="1">
                  <c:v>2.5145325935294118</c:v>
                </c:pt>
                <c:pt idx="2">
                  <c:v>1.8177560770588237</c:v>
                </c:pt>
                <c:pt idx="3">
                  <c:v>1.1168831135294117</c:v>
                </c:pt>
                <c:pt idx="4">
                  <c:v>0.4158513317647059</c:v>
                </c:pt>
              </c:numCache>
            </c:numRef>
          </c:xVal>
          <c:yVal>
            <c:numRef>
              <c:f>Лист1!$Q$5:$Q$9</c:f>
              <c:numCache>
                <c:formatCode>General</c:formatCode>
                <c:ptCount val="5"/>
                <c:pt idx="0">
                  <c:v>-1.4330522398000995E-4</c:v>
                </c:pt>
                <c:pt idx="1">
                  <c:v>7.9340905992242595E-5</c:v>
                </c:pt>
                <c:pt idx="2">
                  <c:v>2.1632780186153818E-4</c:v>
                </c:pt>
                <c:pt idx="3">
                  <c:v>2.6411105414462897E-4</c:v>
                </c:pt>
                <c:pt idx="4">
                  <c:v>2.5016010246557799E-4</c:v>
                </c:pt>
              </c:numCache>
            </c:numRef>
          </c:yVal>
          <c:smooth val="1"/>
        </c:ser>
        <c:ser>
          <c:idx val="1"/>
          <c:order val="1"/>
          <c:tx>
            <c:v>A10/A2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Лист1!$P$5:$P$9</c:f>
              <c:numCache>
                <c:formatCode>General</c:formatCode>
                <c:ptCount val="5"/>
                <c:pt idx="0">
                  <c:v>3.2069928141176471</c:v>
                </c:pt>
                <c:pt idx="1">
                  <c:v>2.5145325935294118</c:v>
                </c:pt>
                <c:pt idx="2">
                  <c:v>1.8177560770588237</c:v>
                </c:pt>
                <c:pt idx="3">
                  <c:v>1.1168831135294117</c:v>
                </c:pt>
                <c:pt idx="4">
                  <c:v>0.4158513317647059</c:v>
                </c:pt>
              </c:numCache>
            </c:numRef>
          </c:xVal>
          <c:yVal>
            <c:numRef>
              <c:f>Лист1!$R$5:$R$9</c:f>
              <c:numCache>
                <c:formatCode>General</c:formatCode>
                <c:ptCount val="5"/>
                <c:pt idx="0">
                  <c:v>-6.9273802940034976E-5</c:v>
                </c:pt>
                <c:pt idx="1">
                  <c:v>-4.0911591154748507E-5</c:v>
                </c:pt>
                <c:pt idx="2">
                  <c:v>-2.0221117281589993E-5</c:v>
                </c:pt>
                <c:pt idx="3">
                  <c:v>-1.4074883763193392E-5</c:v>
                </c:pt>
                <c:pt idx="4">
                  <c:v>-1.3341872131497491E-5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56384"/>
        <c:axId val="188758344"/>
      </c:scatterChart>
      <c:valAx>
        <c:axId val="188756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G*L (T)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758344"/>
        <c:crosses val="autoZero"/>
        <c:crossBetween val="midCat"/>
      </c:valAx>
      <c:valAx>
        <c:axId val="188758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756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document/2147071/1" TargetMode="External"/><Relationship Id="rId3" Type="http://schemas.openxmlformats.org/officeDocument/2006/relationships/hyperlink" Target="https://edms.cern.ch/document/2147111/1" TargetMode="External"/><Relationship Id="rId7" Type="http://schemas.openxmlformats.org/officeDocument/2006/relationships/hyperlink" Target="https://edms.cern.ch/document/2147077/1" TargetMode="External"/><Relationship Id="rId2" Type="http://schemas.openxmlformats.org/officeDocument/2006/relationships/hyperlink" Target="https://edms.cern.ch/document/2147107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ms.cern.ch/document/2147073/1" TargetMode="External"/><Relationship Id="rId5" Type="http://schemas.openxmlformats.org/officeDocument/2006/relationships/hyperlink" Target="https://edms.cern.ch/document/2147103/1" TargetMode="External"/><Relationship Id="rId4" Type="http://schemas.openxmlformats.org/officeDocument/2006/relationships/hyperlink" Target="https://edms.cern.ch/document/2147105/1" TargetMode="External"/><Relationship Id="rId9" Type="http://schemas.openxmlformats.org/officeDocument/2006/relationships/hyperlink" Target="https://edms.cern.ch/document/2147069/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.V.Utkin@inp.nsk.su" TargetMode="External"/><Relationship Id="rId2" Type="http://schemas.openxmlformats.org/officeDocument/2006/relationships/hyperlink" Target="mailto:D.S.Gurov@inp.nsk.s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.A.Starostenko@inp.nsk.s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ctrTitle"/>
          </p:nvPr>
        </p:nvSpPr>
        <p:spPr>
          <a:xfrm>
            <a:off x="0" y="883466"/>
            <a:ext cx="12192000" cy="1521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NQ/NQM Magnets for CR.</a:t>
            </a:r>
          </a:p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CDR Review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.</a:t>
            </a:r>
          </a:p>
        </p:txBody>
      </p:sp>
      <p:sp>
        <p:nvSpPr>
          <p:cNvPr id="5" name="TextShape 2"/>
          <p:cNvSpPr txBox="1">
            <a:spLocks noGrp="1"/>
          </p:cNvSpPr>
          <p:nvPr>
            <p:ph type="subTitle" idx="1"/>
          </p:nvPr>
        </p:nvSpPr>
        <p:spPr>
          <a:xfrm>
            <a:off x="354227" y="3602037"/>
            <a:ext cx="11615351" cy="29058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D.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Gurov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A.Utkin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for CR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November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27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201</a:t>
            </a: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9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</a:t>
            </a:r>
            <a:r>
              <a:rPr lang="en-US" spc="-1" baseline="30000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rd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FAIR-BINP Workshop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Russia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2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750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NQ magnet calculations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7948" y="1539927"/>
            <a:ext cx="4992601" cy="42122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3D Magneto-static calculations in “Mermaid” code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9053384" y="1556950"/>
            <a:ext cx="2759675" cy="38717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Pole profile coordinates (mm)</a:t>
            </a:r>
            <a:endParaRPr lang="ru-RU" sz="1600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293709" y="1568104"/>
            <a:ext cx="2759675" cy="387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Pole profile</a:t>
            </a:r>
            <a:endParaRPr lang="ru-RU" sz="1600" dirty="0"/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1454796" y="6115334"/>
            <a:ext cx="8213080" cy="421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Chamfer 12 mm depth 12 mm height,  side cut outs 15 mm depth 10 mm width</a:t>
            </a:r>
            <a:endParaRPr lang="ru-RU" sz="16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18501" t="21840" r="17863" b="9399"/>
          <a:stretch/>
        </p:blipFill>
        <p:spPr bwMode="auto">
          <a:xfrm>
            <a:off x="257948" y="2116762"/>
            <a:ext cx="4676517" cy="3765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962302"/>
              </p:ext>
            </p:extLst>
          </p:nvPr>
        </p:nvGraphicFramePr>
        <p:xfrm>
          <a:off x="5437530" y="2116761"/>
          <a:ext cx="4230346" cy="414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77670"/>
              </p:ext>
            </p:extLst>
          </p:nvPr>
        </p:nvGraphicFramePr>
        <p:xfrm>
          <a:off x="10011950" y="2228444"/>
          <a:ext cx="1707515" cy="246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810"/>
                <a:gridCol w="941705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r>
                        <a:rPr lang="ru-RU" sz="1100">
                          <a:effectLst/>
                        </a:rPr>
                        <a:t> (mm)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 </a:t>
                      </a:r>
                      <a:r>
                        <a:rPr lang="ru-RU" sz="1100">
                          <a:effectLst/>
                        </a:rPr>
                        <a:t>(mm)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287.16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145.74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211.28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69.86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39.37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Hyperbola: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X*Y=5000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39.37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69.86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211.28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145.74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287.16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9507"/>
            <a:ext cx="12192000" cy="83539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01904"/>
            <a:ext cx="5972175" cy="51264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Field in yoke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at maximal gradient value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909" y="1259656"/>
            <a:ext cx="6244791" cy="45489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Permeability in yoke at maximal gradient value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6456" t="4525" r="19769" b="6282"/>
          <a:stretch/>
        </p:blipFill>
        <p:spPr>
          <a:xfrm>
            <a:off x="514735" y="1869989"/>
            <a:ext cx="4942704" cy="454728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6444" t="4862" r="19782" b="6855"/>
          <a:stretch/>
        </p:blipFill>
        <p:spPr>
          <a:xfrm>
            <a:off x="6153666" y="1869989"/>
            <a:ext cx="5288692" cy="45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0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300940"/>
            <a:ext cx="12268200" cy="88582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6200000">
            <a:off x="-845741" y="3759197"/>
            <a:ext cx="2248693" cy="419101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/>
              <a:t>kGs</a:t>
            </a:r>
            <a:r>
              <a:rPr lang="en-US" sz="2000" dirty="0" smtClean="0"/>
              <a:t>/cm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95975" y="128349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Integral contributions of 6</a:t>
            </a:r>
            <a:r>
              <a:rPr lang="en-US" sz="2000" baseline="30000" dirty="0"/>
              <a:t>th</a:t>
            </a:r>
            <a:r>
              <a:rPr lang="en-US" sz="2000" dirty="0"/>
              <a:t> and 10</a:t>
            </a:r>
            <a:r>
              <a:rPr lang="en-US" sz="2000" baseline="30000" dirty="0"/>
              <a:t>th</a:t>
            </a:r>
            <a:r>
              <a:rPr lang="en-US" sz="2000" dirty="0"/>
              <a:t> multipoles at 136 mm radius.</a:t>
            </a:r>
            <a:endParaRPr lang="ru-RU" sz="20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78603" y="124539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Longitudinal gradient distribution at maximal gradient value.</a:t>
            </a:r>
            <a:endParaRPr lang="ru-RU" sz="2000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885552" y="6400799"/>
            <a:ext cx="2248693" cy="419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mtClean="0"/>
              <a:t>cm</a:t>
            </a:r>
            <a:endParaRPr lang="ru-RU" sz="2000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8259" t="1354" r="17828" b="5631"/>
          <a:stretch/>
        </p:blipFill>
        <p:spPr>
          <a:xfrm>
            <a:off x="488156" y="2069306"/>
            <a:ext cx="4882914" cy="4422583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94742934"/>
              </p:ext>
            </p:extLst>
          </p:nvPr>
        </p:nvGraphicFramePr>
        <p:xfrm>
          <a:off x="5580623" y="2122233"/>
          <a:ext cx="6273626" cy="436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1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9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43574" y="1638299"/>
            <a:ext cx="6168340" cy="5026111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1.</a:t>
            </a:r>
            <a:r>
              <a:rPr lang="en-US" sz="2900" dirty="0" smtClean="0"/>
              <a:t>	</a:t>
            </a:r>
            <a:r>
              <a:rPr lang="en-US" sz="1600" dirty="0"/>
              <a:t>Fasten the alignment feet 1 (3 pcs.) to the lower half of the yoke 2 (1 pcs.), using bolts 3 (18 pcs.);</a:t>
            </a:r>
            <a:endParaRPr lang="en-US" sz="1600" dirty="0" smtClean="0"/>
          </a:p>
          <a:p>
            <a:pPr algn="just"/>
            <a:r>
              <a:rPr lang="en-US" sz="1600" b="1" dirty="0" smtClean="0">
                <a:solidFill>
                  <a:srgbClr val="0070C0"/>
                </a:solidFill>
              </a:rPr>
              <a:t>2.</a:t>
            </a:r>
            <a:r>
              <a:rPr lang="en-US" sz="1600" dirty="0" smtClean="0"/>
              <a:t>	</a:t>
            </a:r>
            <a:r>
              <a:rPr lang="en-US" sz="1600" dirty="0"/>
              <a:t>Install the lower half of the yoke of the NQ quadrupole on the stand 4 (1 pcs.) (alignment feet must be properly fastened to a stand using bolts 5 (12 pcs.) to prevent </a:t>
            </a:r>
            <a:r>
              <a:rPr lang="en-US" sz="1600"/>
              <a:t>any </a:t>
            </a:r>
            <a:r>
              <a:rPr lang="en-US" sz="1600" smtClean="0"/>
              <a:t>fall;</a:t>
            </a:r>
            <a:endParaRPr lang="en-US" sz="1600" dirty="0" smtClean="0"/>
          </a:p>
          <a:p>
            <a:pPr algn="just"/>
            <a:r>
              <a:rPr lang="en-US" sz="1600" b="1" dirty="0" smtClean="0">
                <a:solidFill>
                  <a:srgbClr val="0070C0"/>
                </a:solidFill>
              </a:rPr>
              <a:t>3.</a:t>
            </a:r>
            <a:r>
              <a:rPr lang="en-US" sz="1600" dirty="0"/>
              <a:t>	Install the vacuum chamber on the lower half of the NQ quadrupole;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0070C0"/>
                </a:solidFill>
              </a:rPr>
              <a:t>4.</a:t>
            </a:r>
            <a:r>
              <a:rPr lang="en-US" sz="1600" dirty="0"/>
              <a:t>	Install the upper half of the yoke of the NQ quadrupole 6 (1 pcs.) on the lower half of the NQ quadrupole and fasten to each other using bolts 7 (12 pcs</a:t>
            </a:r>
            <a:r>
              <a:rPr lang="en-US" sz="1600" dirty="0" smtClean="0"/>
              <a:t>.);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5.</a:t>
            </a:r>
            <a:r>
              <a:rPr lang="en-US" sz="1600" dirty="0"/>
              <a:t>	Install the manifolds 8 (2 pcs.) on the side of the magnet on the brackets 9 (2 pcs.) using the mounting blocks 10 (4 pcs.) with the bolts 11 (8 pcs.);  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0070C0"/>
                </a:solidFill>
              </a:rPr>
              <a:t>6.</a:t>
            </a:r>
            <a:r>
              <a:rPr lang="en-US" sz="1600" dirty="0" smtClean="0"/>
              <a:t>	</a:t>
            </a:r>
            <a:r>
              <a:rPr lang="en-US" sz="1600" dirty="0"/>
              <a:t>Connect the lower and upper half of the manifolds using bolts 28 (4 pcs</a:t>
            </a:r>
            <a:r>
              <a:rPr lang="en-US" sz="1600" dirty="0" smtClean="0"/>
              <a:t>.);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7</a:t>
            </a:r>
            <a:r>
              <a:rPr lang="en-US" sz="1600" b="1" dirty="0">
                <a:solidFill>
                  <a:srgbClr val="0070C0"/>
                </a:solidFill>
              </a:rPr>
              <a:t>.</a:t>
            </a:r>
            <a:r>
              <a:rPr lang="en-US" sz="1600" dirty="0"/>
              <a:t>	Install the connection boxes 12 (2 pcs.);</a:t>
            </a:r>
            <a:endParaRPr lang="ru-RU" sz="1600" dirty="0"/>
          </a:p>
          <a:p>
            <a:endParaRPr lang="en-US" dirty="0" smtClean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r="3221"/>
          <a:stretch/>
        </p:blipFill>
        <p:spPr bwMode="auto">
          <a:xfrm>
            <a:off x="0" y="1420256"/>
            <a:ext cx="5486400" cy="4980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2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27588" y="1499646"/>
            <a:ext cx="6252519" cy="522243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 smtClean="0">
                <a:solidFill>
                  <a:srgbClr val="0070C0"/>
                </a:solidFill>
              </a:rPr>
              <a:t>8.</a:t>
            </a:r>
            <a:r>
              <a:rPr lang="en-US" sz="1600" dirty="0"/>
              <a:t>	Assemble the connection boxes 12:</a:t>
            </a:r>
            <a:endParaRPr lang="ru-RU" sz="1600" dirty="0"/>
          </a:p>
          <a:p>
            <a:r>
              <a:rPr lang="en-US" sz="1600" b="1" dirty="0" smtClean="0">
                <a:solidFill>
                  <a:srgbClr val="0070C0"/>
                </a:solidFill>
              </a:rPr>
              <a:t>8.1.</a:t>
            </a:r>
            <a:r>
              <a:rPr lang="en-US" sz="1600" dirty="0"/>
              <a:t>	Install the cable connection plates 13 (2 pcs.) using the mounting blocks 14 using the fastening plates 15 with the bolts 16 (4 pcs.);</a:t>
            </a:r>
            <a:endParaRPr lang="ru-RU" sz="1600" dirty="0"/>
          </a:p>
          <a:p>
            <a:r>
              <a:rPr lang="en-US" sz="1600" b="1" dirty="0" smtClean="0">
                <a:solidFill>
                  <a:srgbClr val="0070C0"/>
                </a:solidFill>
              </a:rPr>
              <a:t>8.2.</a:t>
            </a:r>
            <a:r>
              <a:rPr lang="en-US" sz="1600" dirty="0"/>
              <a:t>	Connect the upper and lower windings using the midpoint connection plate 17 (1 pcs.) with the bolts 18 (8 pcs.);</a:t>
            </a:r>
            <a:endParaRPr lang="ru-RU" sz="1600" dirty="0"/>
          </a:p>
          <a:p>
            <a:r>
              <a:rPr lang="en-US" sz="1600" b="1" dirty="0" smtClean="0">
                <a:solidFill>
                  <a:srgbClr val="0070C0"/>
                </a:solidFill>
              </a:rPr>
              <a:t>8.3.</a:t>
            </a:r>
            <a:r>
              <a:rPr lang="en-US" sz="1600" dirty="0"/>
              <a:t>	Connect the cable connection plates 13 (2 pcs.) with the beginning and end of the upper and lower windings with the bolts 20 (8 pcs.);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sz="1600" b="1" dirty="0" smtClean="0">
                <a:solidFill>
                  <a:srgbClr val="0070C0"/>
                </a:solidFill>
              </a:rPr>
              <a:t>8.4.</a:t>
            </a:r>
            <a:r>
              <a:rPr lang="en-US" sz="1600" dirty="0"/>
              <a:t>	Fix the outlets of the sections of the windings using the mounting blocks 21 using the fastening plates 22 with the bolts 23 (4 pcs.);</a:t>
            </a:r>
            <a:endParaRPr lang="ru-RU" sz="1600" dirty="0"/>
          </a:p>
          <a:p>
            <a:r>
              <a:rPr lang="en-US" sz="1600" b="1" dirty="0" smtClean="0">
                <a:solidFill>
                  <a:srgbClr val="0070C0"/>
                </a:solidFill>
              </a:rPr>
              <a:t>9.</a:t>
            </a:r>
            <a:r>
              <a:rPr lang="en-US" sz="1600" dirty="0"/>
              <a:t>	Connect the water hoses 24 (8 pcs.) to the fittings 25, fix with the clamps 26 (16 pcs</a:t>
            </a:r>
            <a:r>
              <a:rPr lang="en-US" sz="1600" dirty="0" smtClean="0"/>
              <a:t>.).</a:t>
            </a:r>
            <a:endParaRPr lang="ru-RU" sz="1400" dirty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r="2852" b="13116"/>
          <a:stretch/>
        </p:blipFill>
        <p:spPr bwMode="auto">
          <a:xfrm>
            <a:off x="1581667" y="4895864"/>
            <a:ext cx="2364258" cy="1956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r="6855"/>
          <a:stretch/>
        </p:blipFill>
        <p:spPr bwMode="auto">
          <a:xfrm>
            <a:off x="0" y="1499646"/>
            <a:ext cx="4096033" cy="3296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58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826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Production Plan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57609"/>
              </p:ext>
            </p:extLst>
          </p:nvPr>
        </p:nvGraphicFramePr>
        <p:xfrm>
          <a:off x="159951" y="1483348"/>
          <a:ext cx="5244071" cy="398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2566773"/>
                <a:gridCol w="1079157"/>
                <a:gridCol w="988541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Month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Activity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Begin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End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Contract is signed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Tecnological design, Equipment design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30.10.2019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Conceptual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07.07.2019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07.07.2019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Design in detail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10.08.2019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12.08.2019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Final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07.11.2019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Material procurement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20.11.2019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30.01.2020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Tooling manufacturing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19.01.2020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28.05.2020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31.05.2020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31.07.2020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31.07.2020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28.09.2020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Shipment of pre-series to FAIR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03.10.2020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25.10.2020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 A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08.11.2020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20.12.2020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series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20.01.2021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24.03.2023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Prepare series production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20.01.2021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23.05.2021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Series production started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23.05.2021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23.05.2021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accepted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21.07.2021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24.03.2023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Site Assembling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22.08.2021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28.05.2023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SAT 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22.09.2021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04.06.2023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SAT  accepted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22.10.2021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04.07.2023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40309"/>
              </p:ext>
            </p:extLst>
          </p:nvPr>
        </p:nvGraphicFramePr>
        <p:xfrm>
          <a:off x="6096000" y="1483348"/>
          <a:ext cx="5356998" cy="398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2589084"/>
                <a:gridCol w="897925"/>
                <a:gridCol w="1260389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Month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Activity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Begin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End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Contract is signed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Tecnological design, Equipment design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25.02.2019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Conceptual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06.08.2019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06.08.2019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Design in detail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09.09.2019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11.09.2019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Final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Material procurement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Tooling manufacturing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18.05.2020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25.09.2020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28.09.2020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28.11.2020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28.11.2020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26.01.2021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Shipment of pre-series to FAIR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31.01.2021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22.02.2021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 A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08.03.2021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19.04.2021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series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Prepare series production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Series production started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accepted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Site Assembling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20.11.2021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03.04.2022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SAT 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21.12.2021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30.05.2022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SAT  </a:t>
                      </a:r>
                      <a:r>
                        <a:rPr lang="ru-RU" sz="1200" dirty="0" err="1">
                          <a:effectLst/>
                        </a:rPr>
                        <a:t>accepted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21.12.2021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09.07.2022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246235" y="5683681"/>
            <a:ext cx="5157787" cy="3445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NQ production plan</a:t>
            </a:r>
            <a:endParaRPr lang="ru-RU" sz="20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461684" y="5683681"/>
            <a:ext cx="5157787" cy="3445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NQM production plan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3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9297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CDR documentation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Project management structure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</a:rPr>
              <a:t>Base principles and  Concept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</a:rPr>
              <a:t>NQ </a:t>
            </a:r>
            <a:r>
              <a:rPr lang="en-US" sz="1900" dirty="0">
                <a:solidFill>
                  <a:srgbClr val="002060"/>
                </a:solidFill>
              </a:rPr>
              <a:t>quadrupoles in </a:t>
            </a:r>
            <a:r>
              <a:rPr lang="en-US" sz="1900" dirty="0" smtClean="0">
                <a:solidFill>
                  <a:srgbClr val="002060"/>
                </a:solidFill>
              </a:rPr>
              <a:t>CR</a:t>
            </a:r>
            <a:endParaRPr lang="en-US" sz="19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Calculations and simulations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Assembling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Production plan</a:t>
            </a:r>
            <a:endParaRPr lang="en-US" sz="19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08" y="1224262"/>
            <a:ext cx="10637108" cy="485526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 err="1"/>
              <a:t>Narrow</a:t>
            </a:r>
            <a:r>
              <a:rPr lang="ru-RU" sz="2000" dirty="0"/>
              <a:t> </a:t>
            </a:r>
            <a:r>
              <a:rPr lang="ru-RU" sz="2000" dirty="0" err="1"/>
              <a:t>Quadrupole</a:t>
            </a:r>
            <a:r>
              <a:rPr lang="ru-RU" sz="2000" dirty="0"/>
              <a:t> </a:t>
            </a:r>
            <a:r>
              <a:rPr lang="ru-RU" sz="2000" dirty="0" err="1" smtClean="0"/>
              <a:t>Magnet</a:t>
            </a:r>
            <a:r>
              <a:rPr lang="ru-RU" sz="2000" dirty="0" smtClean="0"/>
              <a:t> </a:t>
            </a:r>
            <a:r>
              <a:rPr lang="ru-RU" sz="2000" dirty="0"/>
              <a:t>(NQM) </a:t>
            </a:r>
            <a:r>
              <a:rPr lang="en-US" sz="2000" dirty="0"/>
              <a:t>[</a:t>
            </a:r>
            <a:r>
              <a:rPr lang="ru-RU" sz="2000" dirty="0" smtClean="0"/>
              <a:t>AID:0002515</a:t>
            </a:r>
            <a:r>
              <a:rPr lang="en-US" sz="2000" dirty="0" smtClean="0"/>
              <a:t>]</a:t>
            </a:r>
            <a:endParaRPr lang="en-US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Test</a:t>
            </a:r>
            <a:r>
              <a:rPr lang="ru-RU" sz="2000" dirty="0"/>
              <a:t> </a:t>
            </a:r>
            <a:r>
              <a:rPr lang="ru-RU" sz="2000" dirty="0" err="1"/>
              <a:t>plan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u="sng" dirty="0">
                <a:hlinkClick r:id="rId2"/>
              </a:rPr>
              <a:t>https://edms.cern.ch/document/2147107/1</a:t>
            </a:r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 err="1"/>
              <a:t>Mechanics</a:t>
            </a:r>
            <a:r>
              <a:rPr lang="ru-RU" sz="2000" dirty="0"/>
              <a:t> - 3D </a:t>
            </a:r>
            <a:r>
              <a:rPr lang="ru-RU" sz="2000" dirty="0" err="1"/>
              <a:t>model</a:t>
            </a:r>
            <a:r>
              <a:rPr lang="ru-RU" sz="2000" dirty="0"/>
              <a:t> </a:t>
            </a:r>
            <a:r>
              <a:rPr lang="en-US" sz="2000" dirty="0"/>
              <a:t> </a:t>
            </a:r>
            <a:r>
              <a:rPr lang="ru-RU" sz="2000" u="sng" dirty="0" smtClean="0">
                <a:hlinkClick r:id="rId3"/>
              </a:rPr>
              <a:t>https</a:t>
            </a:r>
            <a:r>
              <a:rPr lang="ru-RU" sz="2000" u="sng" dirty="0">
                <a:hlinkClick r:id="rId3"/>
              </a:rPr>
              <a:t>://edms.cern.ch/document/2147111/1</a:t>
            </a:r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 err="1"/>
              <a:t>Operating</a:t>
            </a:r>
            <a:r>
              <a:rPr lang="ru-RU" sz="2000" dirty="0"/>
              <a:t> </a:t>
            </a:r>
            <a:r>
              <a:rPr lang="ru-RU" sz="2000" dirty="0" err="1"/>
              <a:t>manual</a:t>
            </a:r>
            <a:r>
              <a:rPr lang="ru-RU" sz="2000" dirty="0"/>
              <a:t> / </a:t>
            </a:r>
            <a:r>
              <a:rPr lang="ru-RU" sz="2000" dirty="0" err="1"/>
              <a:t>user</a:t>
            </a:r>
            <a:r>
              <a:rPr lang="ru-RU" sz="2000" dirty="0"/>
              <a:t> </a:t>
            </a:r>
            <a:r>
              <a:rPr lang="ru-RU" sz="2000" dirty="0" err="1"/>
              <a:t>manual</a:t>
            </a:r>
            <a:r>
              <a:rPr lang="ru-RU" sz="2000" dirty="0"/>
              <a:t> </a:t>
            </a:r>
            <a:r>
              <a:rPr lang="en-US" sz="2000" dirty="0" smtClean="0"/>
              <a:t> </a:t>
            </a:r>
            <a:r>
              <a:rPr lang="ru-RU" sz="2000" u="sng" dirty="0" smtClean="0">
                <a:hlinkClick r:id="rId4"/>
              </a:rPr>
              <a:t>https</a:t>
            </a:r>
            <a:r>
              <a:rPr lang="ru-RU" sz="2000" u="sng" dirty="0">
                <a:hlinkClick r:id="rId4"/>
              </a:rPr>
              <a:t>://edms.cern.ch/document/2147105/1</a:t>
            </a:r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 err="1"/>
              <a:t>Risk</a:t>
            </a:r>
            <a:r>
              <a:rPr lang="ru-RU" sz="2000" dirty="0"/>
              <a:t> </a:t>
            </a:r>
            <a:r>
              <a:rPr lang="ru-RU" sz="2000" dirty="0" err="1"/>
              <a:t>analysis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hazard</a:t>
            </a:r>
            <a:r>
              <a:rPr lang="ru-RU" sz="2000" dirty="0"/>
              <a:t> </a:t>
            </a:r>
            <a:r>
              <a:rPr lang="ru-RU" sz="2000" dirty="0" err="1"/>
              <a:t>analysis</a:t>
            </a:r>
            <a:r>
              <a:rPr lang="ru-RU" sz="2000" dirty="0"/>
              <a:t> </a:t>
            </a:r>
            <a:r>
              <a:rPr lang="en-US" sz="2000" dirty="0" smtClean="0"/>
              <a:t> </a:t>
            </a:r>
            <a:r>
              <a:rPr lang="ru-RU" sz="2000" u="sng" dirty="0" smtClean="0">
                <a:hlinkClick r:id="rId5"/>
              </a:rPr>
              <a:t>https</a:t>
            </a:r>
            <a:r>
              <a:rPr lang="ru-RU" sz="2000" u="sng" dirty="0">
                <a:hlinkClick r:id="rId5"/>
              </a:rPr>
              <a:t>://</a:t>
            </a:r>
            <a:r>
              <a:rPr lang="ru-RU" sz="2000" u="sng" dirty="0" smtClean="0">
                <a:hlinkClick r:id="rId5"/>
              </a:rPr>
              <a:t>edms.cern.ch/document/2147103/1</a:t>
            </a:r>
            <a:endParaRPr lang="en-US" sz="2000" u="sng" dirty="0" smtClean="0"/>
          </a:p>
          <a:p>
            <a:endParaRPr lang="en-US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Narrow</a:t>
            </a:r>
            <a:r>
              <a:rPr lang="ru-RU" sz="2000" dirty="0"/>
              <a:t> </a:t>
            </a:r>
            <a:r>
              <a:rPr lang="ru-RU" sz="2000" dirty="0" err="1"/>
              <a:t>Quadrupole</a:t>
            </a:r>
            <a:r>
              <a:rPr lang="ru-RU" sz="2000" dirty="0"/>
              <a:t> </a:t>
            </a:r>
            <a:r>
              <a:rPr lang="ru-RU" sz="2000" dirty="0" err="1"/>
              <a:t>Magnets</a:t>
            </a:r>
            <a:r>
              <a:rPr lang="ru-RU" sz="2000" dirty="0"/>
              <a:t> (NQ) </a:t>
            </a:r>
            <a:r>
              <a:rPr lang="ru-RU" sz="2000" dirty="0"/>
              <a:t>[AID:0002514] </a:t>
            </a:r>
            <a:endParaRPr lang="en-US" sz="2000" dirty="0" smtClean="0"/>
          </a:p>
          <a:p>
            <a:r>
              <a:rPr lang="ru-RU" sz="2000" dirty="0" err="1" smtClean="0"/>
              <a:t>Test</a:t>
            </a:r>
            <a:r>
              <a:rPr lang="ru-RU" sz="2000" dirty="0" smtClean="0"/>
              <a:t> </a:t>
            </a:r>
            <a:r>
              <a:rPr lang="ru-RU" sz="2000" dirty="0" err="1"/>
              <a:t>plan</a:t>
            </a:r>
            <a:r>
              <a:rPr lang="ru-RU" sz="2000" dirty="0"/>
              <a:t> </a:t>
            </a:r>
            <a:r>
              <a:rPr lang="ru-RU" sz="2000" u="sng" dirty="0" smtClean="0">
                <a:hlinkClick r:id="rId6"/>
              </a:rPr>
              <a:t>https</a:t>
            </a:r>
            <a:r>
              <a:rPr lang="ru-RU" sz="2000" u="sng" dirty="0">
                <a:hlinkClick r:id="rId6"/>
              </a:rPr>
              <a:t>://edms.cern.ch/document/2147073/1</a:t>
            </a:r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 err="1"/>
              <a:t>Mechanics</a:t>
            </a:r>
            <a:r>
              <a:rPr lang="ru-RU" sz="2000" dirty="0"/>
              <a:t> - 3D </a:t>
            </a:r>
            <a:r>
              <a:rPr lang="ru-RU" sz="2000" dirty="0" err="1"/>
              <a:t>model</a:t>
            </a:r>
            <a:r>
              <a:rPr lang="ru-RU" sz="2000" dirty="0"/>
              <a:t> </a:t>
            </a:r>
            <a:r>
              <a:rPr lang="ru-RU" sz="2000" u="sng" dirty="0" smtClean="0">
                <a:hlinkClick r:id="rId7"/>
              </a:rPr>
              <a:t>https</a:t>
            </a:r>
            <a:r>
              <a:rPr lang="ru-RU" sz="2000" u="sng" dirty="0">
                <a:hlinkClick r:id="rId7"/>
              </a:rPr>
              <a:t>://edms.cern.ch/document/2147077/1</a:t>
            </a:r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 err="1"/>
              <a:t>Operating</a:t>
            </a:r>
            <a:r>
              <a:rPr lang="ru-RU" sz="2000" dirty="0"/>
              <a:t> </a:t>
            </a:r>
            <a:r>
              <a:rPr lang="ru-RU" sz="2000" dirty="0" err="1"/>
              <a:t>manual</a:t>
            </a:r>
            <a:r>
              <a:rPr lang="ru-RU" sz="2000" dirty="0"/>
              <a:t> / </a:t>
            </a:r>
            <a:r>
              <a:rPr lang="ru-RU" sz="2000" dirty="0" err="1"/>
              <a:t>user</a:t>
            </a:r>
            <a:r>
              <a:rPr lang="ru-RU" sz="2000" dirty="0"/>
              <a:t> </a:t>
            </a:r>
            <a:r>
              <a:rPr lang="ru-RU" sz="2000" dirty="0" err="1"/>
              <a:t>manual</a:t>
            </a:r>
            <a:r>
              <a:rPr lang="ru-RU" sz="2000" dirty="0"/>
              <a:t> </a:t>
            </a:r>
            <a:r>
              <a:rPr lang="ru-RU" sz="2000" u="sng" dirty="0" smtClean="0">
                <a:hlinkClick r:id="rId8"/>
              </a:rPr>
              <a:t>https</a:t>
            </a:r>
            <a:r>
              <a:rPr lang="ru-RU" sz="2000" u="sng" dirty="0">
                <a:hlinkClick r:id="rId8"/>
              </a:rPr>
              <a:t>://edms.cern.ch/document/2147071/1</a:t>
            </a:r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 err="1"/>
              <a:t>Risk</a:t>
            </a:r>
            <a:r>
              <a:rPr lang="ru-RU" sz="2000" dirty="0"/>
              <a:t> </a:t>
            </a:r>
            <a:r>
              <a:rPr lang="ru-RU" sz="2000" dirty="0" err="1"/>
              <a:t>analysis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</a:t>
            </a:r>
            <a:r>
              <a:rPr lang="ru-RU" sz="2000" dirty="0" err="1"/>
              <a:t>hazard</a:t>
            </a:r>
            <a:r>
              <a:rPr lang="ru-RU" sz="2000" dirty="0"/>
              <a:t> </a:t>
            </a:r>
            <a:r>
              <a:rPr lang="ru-RU" sz="2000" dirty="0" err="1"/>
              <a:t>analysis</a:t>
            </a:r>
            <a:r>
              <a:rPr lang="ru-RU" sz="2000" dirty="0"/>
              <a:t> </a:t>
            </a:r>
            <a:r>
              <a:rPr lang="ru-RU" sz="2000" u="sng" dirty="0" smtClean="0">
                <a:hlinkClick r:id="rId9"/>
              </a:rPr>
              <a:t>https</a:t>
            </a:r>
            <a:r>
              <a:rPr lang="ru-RU" sz="2000" u="sng" dirty="0">
                <a:hlinkClick r:id="rId9"/>
              </a:rPr>
              <a:t>://edms.cern.ch/document/2147069/1</a:t>
            </a:r>
            <a:endParaRPr lang="ru-RU" sz="2000" dirty="0"/>
          </a:p>
        </p:txBody>
      </p:sp>
      <p:sp>
        <p:nvSpPr>
          <p:cNvPr id="4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365125"/>
            <a:ext cx="12192000" cy="74698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latin typeface="Courier New" pitchFamily="49" charset="0"/>
                <a:ea typeface="+mj-ea"/>
                <a:cs typeface="Courier New" pitchFamily="49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tx1"/>
                </a:solidFill>
              </a:rPr>
              <a:t>CDR Documentations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0942"/>
            <a:ext cx="12192000" cy="73050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Project management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178" y="988541"/>
            <a:ext cx="5632622" cy="5188422"/>
          </a:xfrm>
        </p:spPr>
        <p:txBody>
          <a:bodyPr>
            <a:normAutofit fontScale="92500" lnSpcReduction="10000"/>
          </a:bodyPr>
          <a:lstStyle/>
          <a:p>
            <a:r>
              <a:rPr lang="en-GB" sz="1400" b="1" dirty="0"/>
              <a:t>Name: </a:t>
            </a:r>
            <a:r>
              <a:rPr lang="en-GB" sz="1400" b="1" i="1" dirty="0" smtClean="0"/>
              <a:t>Denis </a:t>
            </a:r>
            <a:r>
              <a:rPr lang="en-GB" sz="1400" b="1" i="1" dirty="0" err="1"/>
              <a:t>Gurov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2"/>
              </a:rPr>
              <a:t>D.S.Gurov@inp.nsk.su</a:t>
            </a:r>
            <a:endParaRPr lang="ru-RU" sz="1000" dirty="0"/>
          </a:p>
          <a:p>
            <a:endParaRPr lang="ru-RU" sz="1000" dirty="0"/>
          </a:p>
          <a:p>
            <a:r>
              <a:rPr lang="en-GB" sz="1000" dirty="0" smtClean="0"/>
              <a:t>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Magnetic </a:t>
            </a:r>
            <a:r>
              <a:rPr lang="en-GB" sz="1000" dirty="0"/>
              <a:t>measurements to ensure the required field and field quality;</a:t>
            </a:r>
            <a:endParaRPr lang="ru-RU" sz="1000" dirty="0"/>
          </a:p>
          <a:p>
            <a:pPr lvl="0"/>
            <a:r>
              <a:rPr lang="en-GB" sz="1000" dirty="0" smtClean="0"/>
              <a:t>          Factory </a:t>
            </a:r>
            <a:r>
              <a:rPr lang="en-GB" sz="1000" dirty="0"/>
              <a:t>Acceptance Test (FAT) to verify the given specifications of the components</a:t>
            </a:r>
            <a:r>
              <a:rPr lang="en-GB" sz="1000" dirty="0" smtClean="0"/>
              <a:t>;</a:t>
            </a:r>
            <a:r>
              <a:rPr lang="en-GB" sz="1000" dirty="0"/>
              <a:t> </a:t>
            </a:r>
            <a:endParaRPr lang="ru-RU" sz="1000" dirty="0"/>
          </a:p>
          <a:p>
            <a:endParaRPr lang="en-GB" sz="1000" b="1" dirty="0" smtClean="0"/>
          </a:p>
          <a:p>
            <a:endParaRPr lang="en-GB" sz="1000" b="1" dirty="0" smtClean="0"/>
          </a:p>
          <a:p>
            <a:endParaRPr lang="en-GB" sz="1000" b="1" dirty="0"/>
          </a:p>
          <a:p>
            <a:endParaRPr lang="en-GB" sz="1000" b="1" dirty="0" smtClean="0"/>
          </a:p>
          <a:p>
            <a:r>
              <a:rPr lang="en-GB" sz="1400" b="1" dirty="0" smtClean="0"/>
              <a:t>Name</a:t>
            </a:r>
            <a:r>
              <a:rPr lang="en-GB" sz="1400" b="1" dirty="0"/>
              <a:t>: </a:t>
            </a:r>
            <a:r>
              <a:rPr lang="en-GB" sz="1400" b="1" i="1" dirty="0"/>
              <a:t>Anatoly </a:t>
            </a:r>
            <a:r>
              <a:rPr lang="en-GB" sz="1400" b="1" i="1" dirty="0" err="1"/>
              <a:t>Utkin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3"/>
              </a:rPr>
              <a:t>A.V.Utkin@inp.nsk.su</a:t>
            </a:r>
            <a:r>
              <a:rPr lang="en-GB" sz="1000" u="sng" dirty="0"/>
              <a:t> </a:t>
            </a:r>
            <a:endParaRPr lang="ru-RU" sz="1000" dirty="0"/>
          </a:p>
          <a:p>
            <a:r>
              <a:rPr lang="en-GB" sz="1000" dirty="0" smtClean="0"/>
              <a:t> 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Preliminary </a:t>
            </a:r>
            <a:r>
              <a:rPr lang="en-GB" sz="1000" dirty="0"/>
              <a:t>magnet design, final magnet design (development, simulation);</a:t>
            </a:r>
            <a:endParaRPr lang="ru-RU" sz="1000" dirty="0"/>
          </a:p>
          <a:p>
            <a:pPr lvl="0"/>
            <a:r>
              <a:rPr lang="en-GB" sz="1000" dirty="0" smtClean="0"/>
              <a:t>           Magnetic </a:t>
            </a:r>
            <a:r>
              <a:rPr lang="en-GB" sz="1000" dirty="0"/>
              <a:t>field calculation</a:t>
            </a:r>
            <a:r>
              <a:rPr lang="en-GB" sz="1000" dirty="0" smtClean="0"/>
              <a:t>;</a:t>
            </a:r>
          </a:p>
          <a:p>
            <a:endParaRPr lang="en-GB" sz="1000" b="1" i="1" dirty="0" smtClean="0">
              <a:solidFill>
                <a:srgbClr val="FF0000"/>
              </a:solidFill>
            </a:endParaRPr>
          </a:p>
          <a:p>
            <a:endParaRPr lang="en-GB" sz="1000" b="1" i="1" dirty="0">
              <a:solidFill>
                <a:srgbClr val="FF0000"/>
              </a:solidFill>
            </a:endParaRPr>
          </a:p>
          <a:p>
            <a:r>
              <a:rPr lang="en-GB" sz="1400" b="1" i="1" dirty="0" smtClean="0">
                <a:solidFill>
                  <a:srgbClr val="FF0000"/>
                </a:solidFill>
              </a:rPr>
              <a:t>More Details in “Quality Plan”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0"/>
            <a:endParaRPr lang="ru-RU" sz="1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988541"/>
            <a:ext cx="5181600" cy="5387545"/>
          </a:xfrm>
        </p:spPr>
        <p:txBody>
          <a:bodyPr>
            <a:normAutofit fontScale="92500" lnSpcReduction="10000"/>
          </a:bodyPr>
          <a:lstStyle/>
          <a:p>
            <a:r>
              <a:rPr lang="en-GB" sz="1400" b="1" i="1" dirty="0"/>
              <a:t>The Project Manager</a:t>
            </a:r>
            <a:endParaRPr lang="ru-RU" sz="1400" b="1" dirty="0"/>
          </a:p>
          <a:p>
            <a:r>
              <a:rPr lang="en-GB" sz="1400" b="1" dirty="0"/>
              <a:t>Name: </a:t>
            </a:r>
            <a:r>
              <a:rPr lang="en-GB" sz="1400" b="1" i="1" dirty="0" err="1"/>
              <a:t>Alexandr</a:t>
            </a:r>
            <a:r>
              <a:rPr lang="en-GB" sz="1400" b="1" i="1" dirty="0"/>
              <a:t> </a:t>
            </a:r>
            <a:r>
              <a:rPr lang="en-GB" sz="1400" b="1" i="1" dirty="0" err="1"/>
              <a:t>Starostenko</a:t>
            </a:r>
            <a:endParaRPr lang="ru-RU" sz="1400" b="1" dirty="0"/>
          </a:p>
          <a:p>
            <a:r>
              <a:rPr lang="en-US" sz="1400" b="1" dirty="0"/>
              <a:t>Position: Head of BINP Division № 5-11 </a:t>
            </a:r>
            <a:r>
              <a:rPr lang="en-US" sz="1400" b="1" dirty="0" smtClean="0"/>
              <a:t> </a:t>
            </a:r>
            <a:r>
              <a:rPr lang="en-US" sz="1000" dirty="0" smtClean="0"/>
              <a:t>Email</a:t>
            </a:r>
            <a:r>
              <a:rPr lang="en-US" sz="1000" dirty="0"/>
              <a:t>: </a:t>
            </a:r>
            <a:r>
              <a:rPr lang="en-US" sz="1000" u="sng" dirty="0">
                <a:hlinkClick r:id="rId4"/>
              </a:rPr>
              <a:t>A.A.Starostenko@inp.nsk.su</a:t>
            </a:r>
            <a:r>
              <a:rPr lang="en-US" sz="1000" dirty="0"/>
              <a:t>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+7383329-4940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Project Manager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 Development </a:t>
            </a:r>
            <a:r>
              <a:rPr lang="en-GB" sz="1000" dirty="0"/>
              <a:t>of the technical documentation and manufacturing drawings for the </a:t>
            </a:r>
            <a:r>
              <a:rPr lang="en-GB" sz="1000" dirty="0" smtClean="0"/>
              <a:t>  deliverables; </a:t>
            </a:r>
            <a:endParaRPr lang="ru-RU" sz="1000" dirty="0"/>
          </a:p>
          <a:p>
            <a:pPr lvl="0"/>
            <a:r>
              <a:rPr lang="en-GB" sz="1000" dirty="0" smtClean="0"/>
              <a:t>              Ensuring </a:t>
            </a:r>
            <a:r>
              <a:rPr lang="en-GB" sz="1000" dirty="0"/>
              <a:t>that the production of the magnets is according to the technical specifications and time schedule; </a:t>
            </a:r>
            <a:endParaRPr lang="ru-RU" sz="1000" dirty="0"/>
          </a:p>
          <a:p>
            <a:pPr lvl="0"/>
            <a:r>
              <a:rPr lang="en-GB" sz="1000" dirty="0" smtClean="0"/>
              <a:t>    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   Transportation</a:t>
            </a:r>
            <a:r>
              <a:rPr lang="en-GB" sz="1000" dirty="0"/>
              <a:t>, delivery of the equipment to the  FAIR site;</a:t>
            </a:r>
            <a:endParaRPr lang="ru-RU" sz="1000" dirty="0"/>
          </a:p>
          <a:p>
            <a:pPr lvl="0"/>
            <a:r>
              <a:rPr lang="en-GB" sz="1000" dirty="0" smtClean="0"/>
              <a:t>              Regular </a:t>
            </a:r>
            <a:r>
              <a:rPr lang="en-GB" sz="1000" dirty="0"/>
              <a:t>and timely reporting on progress and problems; </a:t>
            </a:r>
            <a:endParaRPr lang="ru-RU" sz="1000" dirty="0"/>
          </a:p>
          <a:p>
            <a:pPr lvl="0"/>
            <a:r>
              <a:rPr lang="en-GB" sz="1000" dirty="0" smtClean="0"/>
              <a:t>              Timely </a:t>
            </a:r>
            <a:r>
              <a:rPr lang="en-GB" sz="1000" dirty="0"/>
              <a:t>conduction/participation of reviews and provisions of feedback;</a:t>
            </a:r>
            <a:endParaRPr lang="ru-RU" sz="1000" dirty="0"/>
          </a:p>
          <a:p>
            <a:pPr marL="0" indent="0">
              <a:buNone/>
            </a:pPr>
            <a:endParaRPr lang="en-US" sz="1000" b="1" i="1" dirty="0"/>
          </a:p>
          <a:p>
            <a:r>
              <a:rPr lang="en-US" sz="1400" b="1" i="1" dirty="0" smtClean="0"/>
              <a:t>Scientific </a:t>
            </a:r>
            <a:r>
              <a:rPr lang="en-US" sz="1400" b="1" i="1" dirty="0"/>
              <a:t>De</a:t>
            </a:r>
            <a:r>
              <a:rPr lang="en-GB" sz="1400" b="1" i="1" dirty="0"/>
              <a:t>sign Department</a:t>
            </a:r>
            <a:endParaRPr lang="ru-RU" sz="1400" b="1" dirty="0"/>
          </a:p>
          <a:p>
            <a:r>
              <a:rPr lang="en-US" sz="1400" b="1" dirty="0"/>
              <a:t>Name: </a:t>
            </a:r>
            <a:r>
              <a:rPr lang="en-US" sz="1400" b="1" i="1" dirty="0"/>
              <a:t>Vladimir </a:t>
            </a:r>
            <a:r>
              <a:rPr lang="en-US" sz="1400" b="1" i="1" dirty="0" err="1"/>
              <a:t>Korchagin</a:t>
            </a:r>
            <a:endParaRPr lang="ru-RU" sz="1400" b="1" dirty="0"/>
          </a:p>
          <a:p>
            <a:r>
              <a:rPr lang="en-US" sz="1000" dirty="0" smtClean="0"/>
              <a:t>             Position</a:t>
            </a:r>
            <a:r>
              <a:rPr lang="en-US" sz="1000" dirty="0"/>
              <a:t>: Principal Design Engineer </a:t>
            </a:r>
            <a:r>
              <a:rPr lang="en-US" sz="1000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</a:t>
            </a:r>
            <a:r>
              <a:rPr lang="en-GB" sz="1000" dirty="0">
                <a:solidFill>
                  <a:srgbClr val="0070C0"/>
                </a:solidFill>
              </a:rPr>
              <a:t> </a:t>
            </a:r>
            <a:r>
              <a:rPr lang="en-GB" sz="1000" u="sng" dirty="0">
                <a:solidFill>
                  <a:srgbClr val="0070C0"/>
                </a:solidFill>
              </a:rPr>
              <a:t>V.Ya.Korchagin@inp.nsk.su</a:t>
            </a:r>
            <a:r>
              <a:rPr lang="en-GB" sz="1000" dirty="0"/>
              <a:t>    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+ 7383329-4953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Principal Design Engineer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Magnet </a:t>
            </a:r>
            <a:r>
              <a:rPr lang="en-GB" sz="1000" dirty="0"/>
              <a:t>design (3D-models, production drawings);</a:t>
            </a:r>
            <a:endParaRPr lang="ru-RU" sz="10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718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NQ/NQM magnets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1" r="3480" b="1535"/>
          <a:stretch/>
        </p:blipFill>
        <p:spPr bwMode="auto">
          <a:xfrm>
            <a:off x="1113292" y="1543178"/>
            <a:ext cx="4381346" cy="4956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38" y="1543178"/>
            <a:ext cx="4440194" cy="49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NQ/NQM magnets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1607" r="8195" b="49004"/>
          <a:stretch/>
        </p:blipFill>
        <p:spPr bwMode="auto">
          <a:xfrm>
            <a:off x="694399" y="1553913"/>
            <a:ext cx="4792002" cy="4813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1"/>
          <a:stretch/>
        </p:blipFill>
        <p:spPr>
          <a:xfrm>
            <a:off x="6772086" y="1553913"/>
            <a:ext cx="4727936" cy="48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NQ/NQM magnets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73177" y="5874785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 turns coil  17x17 mm. wire </a:t>
            </a:r>
          </a:p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 mm. hole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1893" y="5874786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Quarter of yoke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8" y="1463804"/>
            <a:ext cx="5350348" cy="458277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6231" r="3480" b="11512"/>
          <a:stretch/>
        </p:blipFill>
        <p:spPr bwMode="auto">
          <a:xfrm>
            <a:off x="6013622" y="1579056"/>
            <a:ext cx="6030423" cy="4006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3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NQ Quadrupole and stand for quadrupole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Group 4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507793"/>
              </p:ext>
            </p:extLst>
          </p:nvPr>
        </p:nvGraphicFramePr>
        <p:xfrm>
          <a:off x="6604000" y="1508167"/>
          <a:ext cx="5053013" cy="4862475"/>
        </p:xfrm>
        <a:graphic>
          <a:graphicData uri="http://schemas.openxmlformats.org/drawingml/2006/table">
            <a:tbl>
              <a:tblPr/>
              <a:tblGrid>
                <a:gridCol w="3792538"/>
                <a:gridCol w="1260475"/>
              </a:tblGrid>
              <a:tr h="7952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Lamination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thickness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Dimensions of  wire for coils </a:t>
                      </a:r>
                      <a:endParaRPr kumimoji="0" lang="en-US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17x17 mm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NQ/NQM magnets (NQ+NQM)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0+1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Overall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turns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resistance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inductance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mH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DC powerloss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72" y="1400810"/>
            <a:ext cx="4087495" cy="54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NQ Quadrupole side and top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wiew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b="3661"/>
          <a:stretch/>
        </p:blipFill>
        <p:spPr bwMode="auto">
          <a:xfrm>
            <a:off x="2092865" y="1483017"/>
            <a:ext cx="2577989" cy="5247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" b="1830"/>
          <a:stretch/>
        </p:blipFill>
        <p:spPr bwMode="auto">
          <a:xfrm>
            <a:off x="6656173" y="1483016"/>
            <a:ext cx="3319848" cy="5247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56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793</Words>
  <Application>Microsoft Office PowerPoint</Application>
  <PresentationFormat>Широкоэкранный</PresentationFormat>
  <Paragraphs>307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Symbol</vt:lpstr>
      <vt:lpstr>Times New Roman</vt:lpstr>
      <vt:lpstr>Тема Office</vt:lpstr>
      <vt:lpstr> NQ/NQM Magnets for CR. CDR Review.</vt:lpstr>
      <vt:lpstr>Contents</vt:lpstr>
      <vt:lpstr>CDR Documentations</vt:lpstr>
      <vt:lpstr>Project management</vt:lpstr>
      <vt:lpstr>Construction of NQ/NQM magnets</vt:lpstr>
      <vt:lpstr>Construction of NQ/NQM magnets</vt:lpstr>
      <vt:lpstr>Construction of NQ/NQM magnets</vt:lpstr>
      <vt:lpstr>NQ Quadrupole and stand for quadrupole</vt:lpstr>
      <vt:lpstr>NQ Quadrupole side and top wiew</vt:lpstr>
      <vt:lpstr>NQ magnet calculations</vt:lpstr>
      <vt:lpstr> Field in yoke</vt:lpstr>
      <vt:lpstr>Field quality</vt:lpstr>
      <vt:lpstr>Assembling of the magnet</vt:lpstr>
      <vt:lpstr>Assembling of the magnet</vt:lpstr>
      <vt:lpstr>Production Plan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177</cp:revision>
  <dcterms:created xsi:type="dcterms:W3CDTF">2019-05-16T06:11:09Z</dcterms:created>
  <dcterms:modified xsi:type="dcterms:W3CDTF">2019-11-26T09:14:34Z</dcterms:modified>
</cp:coreProperties>
</file>