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73" r:id="rId17"/>
    <p:sldId id="274" r:id="rId18"/>
    <p:sldId id="269" r:id="rId19"/>
    <p:sldId id="270" r:id="rId20"/>
    <p:sldId id="271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gurov\merm\GSI\CR\WQ\S_tmp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gurov\merm\GSI\CR\WQ\S_tmp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Лист1!$B$258:$B$300</c:f>
              <c:numCache>
                <c:formatCode>General</c:formatCode>
                <c:ptCount val="43"/>
                <c:pt idx="0">
                  <c:v>44</c:v>
                </c:pt>
                <c:pt idx="1">
                  <c:v>44</c:v>
                </c:pt>
                <c:pt idx="2">
                  <c:v>49.512</c:v>
                </c:pt>
                <c:pt idx="3">
                  <c:v>51.661000000000001</c:v>
                </c:pt>
                <c:pt idx="4">
                  <c:v>53.720999999999997</c:v>
                </c:pt>
                <c:pt idx="5">
                  <c:v>56.193999999999996</c:v>
                </c:pt>
                <c:pt idx="6">
                  <c:v>58.571999999999996</c:v>
                </c:pt>
                <c:pt idx="7">
                  <c:v>61.772999999999996</c:v>
                </c:pt>
                <c:pt idx="8">
                  <c:v>63.106999999999999</c:v>
                </c:pt>
                <c:pt idx="9">
                  <c:v>64.855000000000004</c:v>
                </c:pt>
                <c:pt idx="10">
                  <c:v>66.573000000000008</c:v>
                </c:pt>
                <c:pt idx="11">
                  <c:v>68.682999999999993</c:v>
                </c:pt>
                <c:pt idx="12">
                  <c:v>71.167999999999992</c:v>
                </c:pt>
                <c:pt idx="13">
                  <c:v>73.611999999999995</c:v>
                </c:pt>
                <c:pt idx="14">
                  <c:v>76.421999999999997</c:v>
                </c:pt>
                <c:pt idx="15">
                  <c:v>79.591999999999999</c:v>
                </c:pt>
                <c:pt idx="16">
                  <c:v>83.908000000000001</c:v>
                </c:pt>
                <c:pt idx="17">
                  <c:v>88.204999999999984</c:v>
                </c:pt>
                <c:pt idx="18">
                  <c:v>93.699999999999989</c:v>
                </c:pt>
                <c:pt idx="19">
                  <c:v>100.09299999999999</c:v>
                </c:pt>
                <c:pt idx="20">
                  <c:v>106.28</c:v>
                </c:pt>
                <c:pt idx="21">
                  <c:v>113.19184</c:v>
                </c:pt>
                <c:pt idx="22">
                  <c:v>120.55115000000001</c:v>
                </c:pt>
                <c:pt idx="23">
                  <c:v>127.99754999999999</c:v>
                </c:pt>
                <c:pt idx="24">
                  <c:v>136.71746000000002</c:v>
                </c:pt>
                <c:pt idx="25">
                  <c:v>145.21485000000001</c:v>
                </c:pt>
                <c:pt idx="26">
                  <c:v>152.62771000000001</c:v>
                </c:pt>
                <c:pt idx="27">
                  <c:v>160.86552999999998</c:v>
                </c:pt>
                <c:pt idx="28">
                  <c:v>167.49808000000002</c:v>
                </c:pt>
                <c:pt idx="29">
                  <c:v>173.84040999999999</c:v>
                </c:pt>
                <c:pt idx="30">
                  <c:v>179.75010999999998</c:v>
                </c:pt>
                <c:pt idx="31">
                  <c:v>186.17273999999998</c:v>
                </c:pt>
                <c:pt idx="32">
                  <c:v>191.98039</c:v>
                </c:pt>
                <c:pt idx="33">
                  <c:v>196.96889999999999</c:v>
                </c:pt>
                <c:pt idx="34">
                  <c:v>202.30238</c:v>
                </c:pt>
                <c:pt idx="35">
                  <c:v>206.55512999999999</c:v>
                </c:pt>
                <c:pt idx="36">
                  <c:v>217.45334</c:v>
                </c:pt>
                <c:pt idx="37">
                  <c:v>226.22135</c:v>
                </c:pt>
                <c:pt idx="38">
                  <c:v>235.97920999999999</c:v>
                </c:pt>
                <c:pt idx="39">
                  <c:v>244.62136999999998</c:v>
                </c:pt>
                <c:pt idx="40">
                  <c:v>254.12518</c:v>
                </c:pt>
                <c:pt idx="41">
                  <c:v>265</c:v>
                </c:pt>
                <c:pt idx="42">
                  <c:v>290</c:v>
                </c:pt>
              </c:numCache>
            </c:numRef>
          </c:xVal>
          <c:yVal>
            <c:numRef>
              <c:f>Лист1!$C$258:$C$300</c:f>
              <c:numCache>
                <c:formatCode>General</c:formatCode>
                <c:ptCount val="43"/>
                <c:pt idx="0">
                  <c:v>290</c:v>
                </c:pt>
                <c:pt idx="1">
                  <c:v>265</c:v>
                </c:pt>
                <c:pt idx="2">
                  <c:v>254.12518</c:v>
                </c:pt>
                <c:pt idx="3">
                  <c:v>244.62136999999998</c:v>
                </c:pt>
                <c:pt idx="4">
                  <c:v>235.97920999999999</c:v>
                </c:pt>
                <c:pt idx="5">
                  <c:v>226.22135</c:v>
                </c:pt>
                <c:pt idx="6">
                  <c:v>217.45334</c:v>
                </c:pt>
                <c:pt idx="7">
                  <c:v>206.55512999999999</c:v>
                </c:pt>
                <c:pt idx="8">
                  <c:v>202.30238</c:v>
                </c:pt>
                <c:pt idx="9">
                  <c:v>196.96889999999999</c:v>
                </c:pt>
                <c:pt idx="10">
                  <c:v>191.98039</c:v>
                </c:pt>
                <c:pt idx="11">
                  <c:v>186.17273999999998</c:v>
                </c:pt>
                <c:pt idx="12">
                  <c:v>179.75010999999998</c:v>
                </c:pt>
                <c:pt idx="13">
                  <c:v>173.84040999999999</c:v>
                </c:pt>
                <c:pt idx="14">
                  <c:v>167.49808000000002</c:v>
                </c:pt>
                <c:pt idx="15">
                  <c:v>160.86552999999998</c:v>
                </c:pt>
                <c:pt idx="16">
                  <c:v>152.62771000000001</c:v>
                </c:pt>
                <c:pt idx="17">
                  <c:v>145.21485000000001</c:v>
                </c:pt>
                <c:pt idx="18">
                  <c:v>136.71746000000002</c:v>
                </c:pt>
                <c:pt idx="19">
                  <c:v>127.99754999999999</c:v>
                </c:pt>
                <c:pt idx="20">
                  <c:v>120.55115000000001</c:v>
                </c:pt>
                <c:pt idx="21">
                  <c:v>113.19184</c:v>
                </c:pt>
                <c:pt idx="22">
                  <c:v>106.28</c:v>
                </c:pt>
                <c:pt idx="23">
                  <c:v>100.09299999999999</c:v>
                </c:pt>
                <c:pt idx="24">
                  <c:v>93.699999999999989</c:v>
                </c:pt>
                <c:pt idx="25">
                  <c:v>88.204999999999984</c:v>
                </c:pt>
                <c:pt idx="26">
                  <c:v>83.908000000000001</c:v>
                </c:pt>
                <c:pt idx="27">
                  <c:v>79.591999999999999</c:v>
                </c:pt>
                <c:pt idx="28">
                  <c:v>76.421999999999997</c:v>
                </c:pt>
                <c:pt idx="29">
                  <c:v>73.611999999999995</c:v>
                </c:pt>
                <c:pt idx="30">
                  <c:v>71.167999999999992</c:v>
                </c:pt>
                <c:pt idx="31">
                  <c:v>68.682999999999993</c:v>
                </c:pt>
                <c:pt idx="32">
                  <c:v>66.573000000000008</c:v>
                </c:pt>
                <c:pt idx="33">
                  <c:v>64.855000000000004</c:v>
                </c:pt>
                <c:pt idx="34">
                  <c:v>63.106999999999999</c:v>
                </c:pt>
                <c:pt idx="35">
                  <c:v>61.772999999999996</c:v>
                </c:pt>
                <c:pt idx="36">
                  <c:v>58.571999999999996</c:v>
                </c:pt>
                <c:pt idx="37">
                  <c:v>56.193999999999996</c:v>
                </c:pt>
                <c:pt idx="38">
                  <c:v>53.720999999999997</c:v>
                </c:pt>
                <c:pt idx="39">
                  <c:v>51.661000000000001</c:v>
                </c:pt>
                <c:pt idx="40">
                  <c:v>49.512</c:v>
                </c:pt>
                <c:pt idx="41">
                  <c:v>44</c:v>
                </c:pt>
                <c:pt idx="42">
                  <c:v>44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408288"/>
        <c:axId val="198408680"/>
      </c:scatterChart>
      <c:valAx>
        <c:axId val="198408288"/>
        <c:scaling>
          <c:orientation val="minMax"/>
          <c:max val="3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408680"/>
        <c:crosses val="autoZero"/>
        <c:crossBetween val="midCat"/>
      </c:valAx>
      <c:valAx>
        <c:axId val="198408680"/>
        <c:scaling>
          <c:orientation val="minMax"/>
          <c:max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4082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baseline="0">
                <a:effectLst/>
              </a:rPr>
              <a:t>Integral contribution of </a:t>
            </a:r>
            <a:r>
              <a:rPr lang="en-US" sz="1400" b="1" i="0" baseline="0"/>
              <a:t>6 and 10  harmonics  at different gradient magnitudes  </a:t>
            </a:r>
            <a:endParaRPr lang="ru-RU" sz="1400" b="1" i="0" baseline="0"/>
          </a:p>
        </c:rich>
      </c:tx>
      <c:layout>
        <c:manualLayout>
          <c:xMode val="edge"/>
          <c:yMode val="edge"/>
          <c:x val="0.21189797841815555"/>
          <c:y val="2.672541185219406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6921516418865566E-2"/>
          <c:y val="0.21628701843669879"/>
          <c:w val="0.86852280783017821"/>
          <c:h val="0.73257465718696957"/>
        </c:manualLayout>
      </c:layout>
      <c:scatterChart>
        <c:scatterStyle val="smoothMarker"/>
        <c:varyColors val="0"/>
        <c:ser>
          <c:idx val="0"/>
          <c:order val="0"/>
          <c:tx>
            <c:v>A6/A2</c:v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4"/>
            <c:spPr>
              <a:solidFill>
                <a:schemeClr val="accent1"/>
              </a:solidFill>
              <a:ln w="25400">
                <a:solidFill>
                  <a:schemeClr val="accent1"/>
                </a:solidFill>
              </a:ln>
              <a:effectLst/>
            </c:spPr>
          </c:marker>
          <c:dPt>
            <c:idx val="3"/>
            <c:marker>
              <c:spPr>
                <a:solidFill>
                  <a:schemeClr val="accent1"/>
                </a:solidFill>
                <a:ln w="44450">
                  <a:solidFill>
                    <a:schemeClr val="accent1"/>
                  </a:solidFill>
                </a:ln>
                <a:effectLst/>
              </c:spPr>
            </c:marker>
            <c:bubble3D val="0"/>
          </c:dPt>
          <c:xVal>
            <c:numRef>
              <c:f>'QUAD REPORT'!$I$46:$M$46</c:f>
              <c:numCache>
                <c:formatCode>General</c:formatCode>
                <c:ptCount val="5"/>
                <c:pt idx="0">
                  <c:v>0.69134720000000005</c:v>
                </c:pt>
                <c:pt idx="1">
                  <c:v>2.7707313999999998</c:v>
                </c:pt>
                <c:pt idx="2">
                  <c:v>4.8260665999999999</c:v>
                </c:pt>
                <c:pt idx="3">
                  <c:v>5.7308066000000002</c:v>
                </c:pt>
                <c:pt idx="4">
                  <c:v>6.3797357999999997</c:v>
                </c:pt>
              </c:numCache>
            </c:numRef>
          </c:xVal>
          <c:yVal>
            <c:numRef>
              <c:f>'QUAD REPORT'!$I$47:$M$47</c:f>
              <c:numCache>
                <c:formatCode>General</c:formatCode>
                <c:ptCount val="5"/>
                <c:pt idx="0">
                  <c:v>1.6576330966553416E-4</c:v>
                </c:pt>
                <c:pt idx="1">
                  <c:v>1.1022360377480113E-4</c:v>
                </c:pt>
                <c:pt idx="2">
                  <c:v>-2.4533436815811868E-5</c:v>
                </c:pt>
                <c:pt idx="3">
                  <c:v>-1.6210632548653797E-4</c:v>
                </c:pt>
                <c:pt idx="4">
                  <c:v>-3.4114265358762983E-4</c:v>
                </c:pt>
              </c:numCache>
            </c:numRef>
          </c:yVal>
          <c:smooth val="1"/>
        </c:ser>
        <c:ser>
          <c:idx val="1"/>
          <c:order val="1"/>
          <c:tx>
            <c:v>A10/A2</c:v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4"/>
            <c:spPr>
              <a:solidFill>
                <a:schemeClr val="accent2"/>
              </a:solidFill>
              <a:ln w="44450">
                <a:solidFill>
                  <a:schemeClr val="accent2"/>
                </a:solidFill>
              </a:ln>
              <a:effectLst/>
            </c:spPr>
          </c:marker>
          <c:xVal>
            <c:numRef>
              <c:f>'QUAD REPORT'!$I$46:$M$46</c:f>
              <c:numCache>
                <c:formatCode>General</c:formatCode>
                <c:ptCount val="5"/>
                <c:pt idx="0">
                  <c:v>0.69134720000000005</c:v>
                </c:pt>
                <c:pt idx="1">
                  <c:v>2.7707313999999998</c:v>
                </c:pt>
                <c:pt idx="2">
                  <c:v>4.8260665999999999</c:v>
                </c:pt>
                <c:pt idx="3">
                  <c:v>5.7308066000000002</c:v>
                </c:pt>
                <c:pt idx="4">
                  <c:v>6.3797357999999997</c:v>
                </c:pt>
              </c:numCache>
            </c:numRef>
          </c:xVal>
          <c:yVal>
            <c:numRef>
              <c:f>'QUAD REPORT'!$I$48:$M$48</c:f>
              <c:numCache>
                <c:formatCode>General</c:formatCode>
                <c:ptCount val="5"/>
                <c:pt idx="0">
                  <c:v>8.9679975560760206E-5</c:v>
                </c:pt>
                <c:pt idx="1">
                  <c:v>7.759683959260721E-5</c:v>
                </c:pt>
                <c:pt idx="2">
                  <c:v>4.3679463520043426E-5</c:v>
                </c:pt>
                <c:pt idx="3">
                  <c:v>2.06602679629775E-5</c:v>
                </c:pt>
                <c:pt idx="4">
                  <c:v>5.9250102488570135E-6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410248"/>
        <c:axId val="198410640"/>
      </c:scatterChart>
      <c:valAx>
        <c:axId val="198410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aseline="0"/>
                </a:pPr>
                <a:r>
                  <a:rPr lang="en-US" baseline="0"/>
                  <a:t>A2(r)  (Tl*m)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 anchor="b" anchorCtr="0"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98410640"/>
        <c:crosses val="autoZero"/>
        <c:crossBetween val="midCat"/>
      </c:valAx>
      <c:valAx>
        <c:axId val="19841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410248"/>
        <c:crosses val="autoZero"/>
        <c:crossBetween val="midCat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29408731131270005"/>
          <c:y val="0.14867120670905043"/>
          <c:w val="0.38827718758628565"/>
          <c:h val="4.711685253319188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aseline="0"/>
              <a:t>Integral  inhomogeneity  on horizontal  plane</a:t>
            </a:r>
            <a:endParaRPr lang="ru-RU" sz="1000" baseline="0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736545600260927"/>
          <c:y val="0.12790204055956009"/>
          <c:w val="0.8660144167484376"/>
          <c:h val="0.80001790096395775"/>
        </c:manualLayout>
      </c:layout>
      <c:scatterChart>
        <c:scatterStyle val="lineMarker"/>
        <c:varyColors val="0"/>
        <c:ser>
          <c:idx val="0"/>
          <c:order val="0"/>
          <c:tx>
            <c:v>0.47 T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'QUAD REPORT'!$E$593:$Q$593</c:f>
              <c:numCache>
                <c:formatCode>General</c:formatCode>
                <c:ptCount val="13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17</c:v>
                </c:pt>
                <c:pt idx="10">
                  <c:v>18</c:v>
                </c:pt>
                <c:pt idx="11">
                  <c:v>19</c:v>
                </c:pt>
                <c:pt idx="12">
                  <c:v>20</c:v>
                </c:pt>
              </c:numCache>
            </c:numRef>
          </c:xVal>
          <c:yVal>
            <c:numRef>
              <c:f>'QUAD REPORT'!$E$601:$Q$601</c:f>
              <c:numCache>
                <c:formatCode>General</c:formatCode>
                <c:ptCount val="13"/>
                <c:pt idx="0">
                  <c:v>-8.8252175364450264E-4</c:v>
                </c:pt>
                <c:pt idx="1">
                  <c:v>-8.4487762347872108E-4</c:v>
                </c:pt>
                <c:pt idx="2">
                  <c:v>-8.0939581932758264E-4</c:v>
                </c:pt>
                <c:pt idx="3">
                  <c:v>-7.6413440433702987E-4</c:v>
                </c:pt>
                <c:pt idx="4">
                  <c:v>-6.9951034275984403E-4</c:v>
                </c:pt>
                <c:pt idx="5">
                  <c:v>-6.0338512264970182E-4</c:v>
                </c:pt>
                <c:pt idx="6">
                  <c:v>-4.5488668153302505E-4</c:v>
                </c:pt>
                <c:pt idx="7">
                  <c:v>-3.4868932812473041E-4</c:v>
                </c:pt>
                <c:pt idx="8">
                  <c:v>-2.0994007551167332E-4</c:v>
                </c:pt>
                <c:pt idx="9">
                  <c:v>-2.6159709119225902E-5</c:v>
                </c:pt>
                <c:pt idx="10">
                  <c:v>2.188229632006443E-4</c:v>
                </c:pt>
                <c:pt idx="11">
                  <c:v>5.4621705499979291E-4</c:v>
                </c:pt>
                <c:pt idx="12">
                  <c:v>9.8427326741541005E-4</c:v>
                </c:pt>
              </c:numCache>
            </c:numRef>
          </c:yVal>
          <c:smooth val="0"/>
        </c:ser>
        <c:ser>
          <c:idx val="1"/>
          <c:order val="1"/>
          <c:tx>
            <c:v>4.7 T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'QUAD REPORT'!$E$593:$Q$593</c:f>
              <c:numCache>
                <c:formatCode>General</c:formatCode>
                <c:ptCount val="13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17</c:v>
                </c:pt>
                <c:pt idx="10">
                  <c:v>18</c:v>
                </c:pt>
                <c:pt idx="11">
                  <c:v>19</c:v>
                </c:pt>
                <c:pt idx="12">
                  <c:v>20</c:v>
                </c:pt>
              </c:numCache>
            </c:numRef>
          </c:xVal>
          <c:yVal>
            <c:numRef>
              <c:f>'QUAD REPORT'!$E$605:$Q$605</c:f>
              <c:numCache>
                <c:formatCode>General</c:formatCode>
                <c:ptCount val="13"/>
                <c:pt idx="0">
                  <c:v>6.7026253997416296E-4</c:v>
                </c:pt>
                <c:pt idx="1">
                  <c:v>7.0494301301838951E-4</c:v>
                </c:pt>
                <c:pt idx="2">
                  <c:v>7.2549242896444372E-4</c:v>
                </c:pt>
                <c:pt idx="3">
                  <c:v>7.2832646331447994E-4</c:v>
                </c:pt>
                <c:pt idx="4">
                  <c:v>7.0049034324018249E-4</c:v>
                </c:pt>
                <c:pt idx="5">
                  <c:v>6.1639810793547142E-4</c:v>
                </c:pt>
                <c:pt idx="6">
                  <c:v>4.3900046037669981E-4</c:v>
                </c:pt>
                <c:pt idx="7">
                  <c:v>3.0151520079046035E-4</c:v>
                </c:pt>
                <c:pt idx="8">
                  <c:v>1.2521852909643216E-4</c:v>
                </c:pt>
                <c:pt idx="9">
                  <c:v>-9.1772880389915485E-5</c:v>
                </c:pt>
                <c:pt idx="10">
                  <c:v>-3.4711193587743007E-4</c:v>
                </c:pt>
                <c:pt idx="11">
                  <c:v>-6.2970413174859286E-4</c:v>
                </c:pt>
                <c:pt idx="12">
                  <c:v>-9.1356511461103266E-4</c:v>
                </c:pt>
              </c:numCache>
            </c:numRef>
          </c:yVal>
          <c:smooth val="0"/>
        </c:ser>
        <c:ser>
          <c:idx val="2"/>
          <c:order val="2"/>
          <c:tx>
            <c:v>3.3 T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'QUAD REPORT'!$E$593:$Q$593</c:f>
              <c:numCache>
                <c:formatCode>General</c:formatCode>
                <c:ptCount val="13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17</c:v>
                </c:pt>
                <c:pt idx="10">
                  <c:v>18</c:v>
                </c:pt>
                <c:pt idx="11">
                  <c:v>19</c:v>
                </c:pt>
                <c:pt idx="12">
                  <c:v>20</c:v>
                </c:pt>
              </c:numCache>
            </c:numRef>
          </c:xVal>
          <c:yVal>
            <c:numRef>
              <c:f>'QUAD REPORT'!$E$603:$Q$603</c:f>
              <c:numCache>
                <c:formatCode>General</c:formatCode>
                <c:ptCount val="13"/>
                <c:pt idx="0">
                  <c:v>-1.2068933682072769E-4</c:v>
                </c:pt>
                <c:pt idx="1">
                  <c:v>-8.9830787383815279E-5</c:v>
                </c:pt>
                <c:pt idx="2">
                  <c:v>-5.8511942993113997E-5</c:v>
                </c:pt>
                <c:pt idx="3">
                  <c:v>-2.8839357594692596E-5</c:v>
                </c:pt>
                <c:pt idx="4">
                  <c:v>0</c:v>
                </c:pt>
                <c:pt idx="5">
                  <c:v>2.4270695336459201E-5</c:v>
                </c:pt>
                <c:pt idx="6">
                  <c:v>3.7963463728652384E-5</c:v>
                </c:pt>
                <c:pt idx="7">
                  <c:v>3.931858280751036E-5</c:v>
                </c:pt>
                <c:pt idx="8">
                  <c:v>3.7802427593363157E-5</c:v>
                </c:pt>
                <c:pt idx="9">
                  <c:v>3.7896917913909613E-5</c:v>
                </c:pt>
                <c:pt idx="10">
                  <c:v>4.6134705630028172E-5</c:v>
                </c:pt>
                <c:pt idx="11">
                  <c:v>7.7382355097606795E-5</c:v>
                </c:pt>
                <c:pt idx="12">
                  <c:v>1.5984728608324232E-4</c:v>
                </c:pt>
              </c:numCache>
            </c:numRef>
          </c:yVal>
          <c:smooth val="0"/>
        </c:ser>
        <c:ser>
          <c:idx val="3"/>
          <c:order val="3"/>
          <c:tx>
            <c:v>4 T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'QUAD REPORT'!$E$593:$Q$593</c:f>
              <c:numCache>
                <c:formatCode>General</c:formatCode>
                <c:ptCount val="13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17</c:v>
                </c:pt>
                <c:pt idx="10">
                  <c:v>18</c:v>
                </c:pt>
                <c:pt idx="11">
                  <c:v>19</c:v>
                </c:pt>
                <c:pt idx="12">
                  <c:v>20</c:v>
                </c:pt>
              </c:numCache>
            </c:numRef>
          </c:xVal>
          <c:yVal>
            <c:numRef>
              <c:f>'QUAD REPORT'!$E$604:$Q$604</c:f>
              <c:numCache>
                <c:formatCode>General</c:formatCode>
                <c:ptCount val="13"/>
                <c:pt idx="0">
                  <c:v>-8.493189675119197E-5</c:v>
                </c:pt>
                <c:pt idx="1">
                  <c:v>-4.8311453928014289E-5</c:v>
                </c:pt>
                <c:pt idx="2">
                  <c:v>-2.1951696855749649E-5</c:v>
                </c:pt>
                <c:pt idx="3">
                  <c:v>-3.5030313419595954E-6</c:v>
                </c:pt>
                <c:pt idx="4">
                  <c:v>0</c:v>
                </c:pt>
                <c:pt idx="5">
                  <c:v>-2.3672359269713236E-5</c:v>
                </c:pt>
                <c:pt idx="6">
                  <c:v>-9.7741084139906534E-5</c:v>
                </c:pt>
                <c:pt idx="7">
                  <c:v>-1.6180397342293318E-4</c:v>
                </c:pt>
                <c:pt idx="8">
                  <c:v>-2.4521456726753367E-4</c:v>
                </c:pt>
                <c:pt idx="9">
                  <c:v>-3.4859601371336715E-4</c:v>
                </c:pt>
                <c:pt idx="10">
                  <c:v>-4.6775225428639618E-4</c:v>
                </c:pt>
                <c:pt idx="11">
                  <c:v>-5.8778127848349159E-4</c:v>
                </c:pt>
                <c:pt idx="12">
                  <c:v>-6.834684707575703E-4</c:v>
                </c:pt>
              </c:numCache>
            </c:numRef>
          </c:yVal>
          <c:smooth val="0"/>
        </c:ser>
        <c:ser>
          <c:idx val="4"/>
          <c:order val="4"/>
          <c:tx>
            <c:v>1.88 T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'QUAD REPORT'!$E$593:$Q$593</c:f>
              <c:numCache>
                <c:formatCode>General</c:formatCode>
                <c:ptCount val="13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17</c:v>
                </c:pt>
                <c:pt idx="10">
                  <c:v>18</c:v>
                </c:pt>
                <c:pt idx="11">
                  <c:v>19</c:v>
                </c:pt>
                <c:pt idx="12">
                  <c:v>20</c:v>
                </c:pt>
              </c:numCache>
            </c:numRef>
          </c:xVal>
          <c:yVal>
            <c:numRef>
              <c:f>'QUAD REPORT'!$E$602:$Q$602</c:f>
              <c:numCache>
                <c:formatCode>General</c:formatCode>
                <c:ptCount val="13"/>
                <c:pt idx="0">
                  <c:v>-6.6560123858270788E-4</c:v>
                </c:pt>
                <c:pt idx="1">
                  <c:v>-6.2831589090172832E-4</c:v>
                </c:pt>
                <c:pt idx="2">
                  <c:v>-5.9457919253949783E-4</c:v>
                </c:pt>
                <c:pt idx="3">
                  <c:v>-5.5395369912877098E-4</c:v>
                </c:pt>
                <c:pt idx="4">
                  <c:v>-4.9975012493748145E-4</c:v>
                </c:pt>
                <c:pt idx="5">
                  <c:v>-4.245220300242912E-4</c:v>
                </c:pt>
                <c:pt idx="6">
                  <c:v>-3.1612118931338598E-4</c:v>
                </c:pt>
                <c:pt idx="7">
                  <c:v>-2.4189905121168583E-4</c:v>
                </c:pt>
                <c:pt idx="8">
                  <c:v>-1.4691176618042778E-4</c:v>
                </c:pt>
                <c:pt idx="9">
                  <c:v>-2.2553083186900537E-5</c:v>
                </c:pt>
                <c:pt idx="10">
                  <c:v>1.4312013304786176E-4</c:v>
                </c:pt>
                <c:pt idx="11">
                  <c:v>3.677373843532938E-4</c:v>
                </c:pt>
                <c:pt idx="12">
                  <c:v>6.7841780211401622E-4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411424"/>
        <c:axId val="198411816"/>
      </c:scatterChart>
      <c:valAx>
        <c:axId val="198411424"/>
        <c:scaling>
          <c:orientation val="minMax"/>
          <c:max val="20"/>
          <c:min val="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800" baseline="0"/>
                </a:pPr>
                <a:r>
                  <a:rPr lang="en-US" sz="800" baseline="0"/>
                  <a:t>X (cm)</a:t>
                </a:r>
                <a:endParaRPr lang="ru-RU" sz="800" baseline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98411816"/>
        <c:crosses val="autoZero"/>
        <c:crossBetween val="midCat"/>
      </c:valAx>
      <c:valAx>
        <c:axId val="198411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800" baseline="0"/>
                </a:pPr>
                <a:r>
                  <a:rPr lang="en-US" sz="800" baseline="0"/>
                  <a:t>(Int(B*dl)-GL*X)  /  (GL*X)</a:t>
                </a:r>
                <a:endParaRPr lang="ru-RU" sz="800" baseline="0"/>
              </a:p>
            </c:rich>
          </c:tx>
          <c:layout>
            <c:manualLayout>
              <c:xMode val="edge"/>
              <c:yMode val="edge"/>
              <c:x val="1.8324596101185194E-2"/>
              <c:y val="0.39622361356860691"/>
            </c:manualLayout>
          </c:layout>
          <c:overlay val="0"/>
        </c:title>
        <c:numFmt formatCode="0.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411424"/>
        <c:crosses val="autoZero"/>
        <c:crossBetween val="midCat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9.5387261193745548E-2"/>
          <c:y val="7.7968989933483113E-2"/>
          <c:w val="0.82022294344932989"/>
          <c:h val="3.7206945435248412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'GSI  quadrupole points'!$B$191</c:f>
              <c:strCache>
                <c:ptCount val="1"/>
                <c:pt idx="0">
                  <c:v>1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'GSI  quadrupole points'!$A$192:$A$227</c:f>
              <c:numCache>
                <c:formatCode>General</c:formatCode>
                <c:ptCount val="36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</c:numCache>
            </c:numRef>
          </c:xVal>
          <c:yVal>
            <c:numRef>
              <c:f>'GSI  quadrupole points'!$B$192:$B$227</c:f>
              <c:numCache>
                <c:formatCode>General</c:formatCode>
                <c:ptCount val="36"/>
                <c:pt idx="0">
                  <c:v>4.6076449999999998</c:v>
                </c:pt>
                <c:pt idx="1">
                  <c:v>4.4691000000000001</c:v>
                </c:pt>
                <c:pt idx="2">
                  <c:v>4.340001</c:v>
                </c:pt>
                <c:pt idx="3">
                  <c:v>4.2056269999999998</c:v>
                </c:pt>
                <c:pt idx="4">
                  <c:v>4.0555339999999998</c:v>
                </c:pt>
                <c:pt idx="5">
                  <c:v>3.8697889999999999</c:v>
                </c:pt>
                <c:pt idx="6">
                  <c:v>3.6391650000000002</c:v>
                </c:pt>
                <c:pt idx="7">
                  <c:v>3.3830499999999999</c:v>
                </c:pt>
                <c:pt idx="8">
                  <c:v>3.1109100000000001</c:v>
                </c:pt>
                <c:pt idx="9">
                  <c:v>2.8255940000000002</c:v>
                </c:pt>
                <c:pt idx="10">
                  <c:v>2.5280420000000001</c:v>
                </c:pt>
                <c:pt idx="11">
                  <c:v>2.264939</c:v>
                </c:pt>
                <c:pt idx="12">
                  <c:v>2.0416479999999999</c:v>
                </c:pt>
                <c:pt idx="13">
                  <c:v>1.843961</c:v>
                </c:pt>
                <c:pt idx="14">
                  <c:v>1.666909</c:v>
                </c:pt>
                <c:pt idx="15">
                  <c:v>1.50691</c:v>
                </c:pt>
                <c:pt idx="16">
                  <c:v>1.355626</c:v>
                </c:pt>
                <c:pt idx="17">
                  <c:v>1.226604</c:v>
                </c:pt>
                <c:pt idx="18">
                  <c:v>1.10836</c:v>
                </c:pt>
                <c:pt idx="19">
                  <c:v>1.0026170000000001</c:v>
                </c:pt>
                <c:pt idx="20">
                  <c:v>0.90781400000000001</c:v>
                </c:pt>
                <c:pt idx="21">
                  <c:v>0.82251099999999999</c:v>
                </c:pt>
                <c:pt idx="22">
                  <c:v>0.74691399999999997</c:v>
                </c:pt>
                <c:pt idx="23">
                  <c:v>0.67968499999999998</c:v>
                </c:pt>
                <c:pt idx="24">
                  <c:v>0.61973999999999996</c:v>
                </c:pt>
                <c:pt idx="25">
                  <c:v>0.56725400000000004</c:v>
                </c:pt>
                <c:pt idx="26">
                  <c:v>0.52127199999999996</c:v>
                </c:pt>
                <c:pt idx="27">
                  <c:v>0.48119499999999998</c:v>
                </c:pt>
                <c:pt idx="28">
                  <c:v>0.44718799999999997</c:v>
                </c:pt>
                <c:pt idx="29">
                  <c:v>0.41879300000000003</c:v>
                </c:pt>
                <c:pt idx="30">
                  <c:v>0.39573399999999997</c:v>
                </c:pt>
                <c:pt idx="31">
                  <c:v>0.37826199999999999</c:v>
                </c:pt>
                <c:pt idx="32">
                  <c:v>0.36613200000000001</c:v>
                </c:pt>
                <c:pt idx="33">
                  <c:v>0.35815200000000003</c:v>
                </c:pt>
                <c:pt idx="34">
                  <c:v>0.354327</c:v>
                </c:pt>
                <c:pt idx="35">
                  <c:v>0.354655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'GSI  quadrupole points'!$C$191</c:f>
              <c:strCache>
                <c:ptCount val="1"/>
                <c:pt idx="0">
                  <c:v>2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'GSI  quadrupole points'!$A$192:$A$227</c:f>
              <c:numCache>
                <c:formatCode>General</c:formatCode>
                <c:ptCount val="36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</c:numCache>
            </c:numRef>
          </c:xVal>
          <c:yVal>
            <c:numRef>
              <c:f>'GSI  quadrupole points'!$C$192:$C$227</c:f>
              <c:numCache>
                <c:formatCode>General</c:formatCode>
                <c:ptCount val="36"/>
                <c:pt idx="0">
                  <c:v>2.664717</c:v>
                </c:pt>
                <c:pt idx="1">
                  <c:v>2.6455380000000002</c:v>
                </c:pt>
                <c:pt idx="2">
                  <c:v>2.640361</c:v>
                </c:pt>
                <c:pt idx="3">
                  <c:v>2.6418550000000001</c:v>
                </c:pt>
                <c:pt idx="4">
                  <c:v>2.6410520000000002</c:v>
                </c:pt>
                <c:pt idx="5">
                  <c:v>2.5326559999999998</c:v>
                </c:pt>
                <c:pt idx="6">
                  <c:v>2.4167869999999998</c:v>
                </c:pt>
                <c:pt idx="7">
                  <c:v>2.3009149999999998</c:v>
                </c:pt>
                <c:pt idx="8">
                  <c:v>2.1941269999999999</c:v>
                </c:pt>
                <c:pt idx="9">
                  <c:v>2.1086870000000002</c:v>
                </c:pt>
                <c:pt idx="10">
                  <c:v>2.0601379999999998</c:v>
                </c:pt>
                <c:pt idx="11">
                  <c:v>1.9972799999999999</c:v>
                </c:pt>
                <c:pt idx="12">
                  <c:v>1.902479</c:v>
                </c:pt>
                <c:pt idx="13">
                  <c:v>1.7885009999999999</c:v>
                </c:pt>
                <c:pt idx="14">
                  <c:v>1.6581109999999999</c:v>
                </c:pt>
                <c:pt idx="15">
                  <c:v>1.5135890000000001</c:v>
                </c:pt>
                <c:pt idx="16">
                  <c:v>1.32517</c:v>
                </c:pt>
                <c:pt idx="17">
                  <c:v>1.1803129999999999</c:v>
                </c:pt>
                <c:pt idx="18">
                  <c:v>1.0577490000000001</c:v>
                </c:pt>
                <c:pt idx="19">
                  <c:v>0.95558600000000005</c:v>
                </c:pt>
                <c:pt idx="20">
                  <c:v>0.86637200000000003</c:v>
                </c:pt>
                <c:pt idx="21">
                  <c:v>0.78748799999999997</c:v>
                </c:pt>
                <c:pt idx="22">
                  <c:v>0.71940599999999999</c:v>
                </c:pt>
                <c:pt idx="23">
                  <c:v>0.65977799999999998</c:v>
                </c:pt>
                <c:pt idx="24">
                  <c:v>0.60725499999999999</c:v>
                </c:pt>
                <c:pt idx="25">
                  <c:v>0.56204100000000001</c:v>
                </c:pt>
                <c:pt idx="26">
                  <c:v>0.52293699999999999</c:v>
                </c:pt>
                <c:pt idx="27">
                  <c:v>0.48916399999999999</c:v>
                </c:pt>
                <c:pt idx="28">
                  <c:v>0.46085700000000002</c:v>
                </c:pt>
                <c:pt idx="29">
                  <c:v>0.43729800000000002</c:v>
                </c:pt>
                <c:pt idx="30">
                  <c:v>0.41794100000000001</c:v>
                </c:pt>
                <c:pt idx="31">
                  <c:v>0.40291500000000002</c:v>
                </c:pt>
                <c:pt idx="32">
                  <c:v>0.39165299999999997</c:v>
                </c:pt>
                <c:pt idx="33">
                  <c:v>0.38372600000000001</c:v>
                </c:pt>
                <c:pt idx="34">
                  <c:v>0.37914100000000001</c:v>
                </c:pt>
                <c:pt idx="35">
                  <c:v>0.37791000000000002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'GSI  quadrupole points'!$D$191</c:f>
              <c:strCache>
                <c:ptCount val="1"/>
                <c:pt idx="0">
                  <c:v>3</c:v>
                </c:pt>
              </c:strCache>
            </c:strRef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xVal>
            <c:numRef>
              <c:f>'GSI  quadrupole points'!$A$192:$A$227</c:f>
              <c:numCache>
                <c:formatCode>General</c:formatCode>
                <c:ptCount val="36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</c:numCache>
            </c:numRef>
          </c:xVal>
          <c:yVal>
            <c:numRef>
              <c:f>'GSI  quadrupole points'!$D$192:$D$227</c:f>
              <c:numCache>
                <c:formatCode>General</c:formatCode>
                <c:ptCount val="36"/>
                <c:pt idx="0">
                  <c:v>1.1356029999999999</c:v>
                </c:pt>
                <c:pt idx="1">
                  <c:v>1.1668229999999999</c:v>
                </c:pt>
                <c:pt idx="2">
                  <c:v>1.2162189999999999</c:v>
                </c:pt>
                <c:pt idx="3">
                  <c:v>1.279817</c:v>
                </c:pt>
                <c:pt idx="4">
                  <c:v>1.3524130000000001</c:v>
                </c:pt>
                <c:pt idx="5">
                  <c:v>1.243601</c:v>
                </c:pt>
                <c:pt idx="6">
                  <c:v>1.137446</c:v>
                </c:pt>
                <c:pt idx="7">
                  <c:v>1.037865</c:v>
                </c:pt>
                <c:pt idx="8">
                  <c:v>0.9486</c:v>
                </c:pt>
                <c:pt idx="9">
                  <c:v>0.87412299999999998</c:v>
                </c:pt>
                <c:pt idx="10">
                  <c:v>0.81921200000000005</c:v>
                </c:pt>
                <c:pt idx="11">
                  <c:v>0.78918600000000005</c:v>
                </c:pt>
                <c:pt idx="12">
                  <c:v>0.78870300000000004</c:v>
                </c:pt>
                <c:pt idx="13">
                  <c:v>0.81998300000000002</c:v>
                </c:pt>
                <c:pt idx="14">
                  <c:v>0.88309700000000002</c:v>
                </c:pt>
                <c:pt idx="15">
                  <c:v>0.97592299999999998</c:v>
                </c:pt>
                <c:pt idx="16">
                  <c:v>0.88518399999999997</c:v>
                </c:pt>
                <c:pt idx="17">
                  <c:v>0.80388099999999996</c:v>
                </c:pt>
                <c:pt idx="18">
                  <c:v>0.73126599999999997</c:v>
                </c:pt>
                <c:pt idx="19">
                  <c:v>0.66674100000000003</c:v>
                </c:pt>
                <c:pt idx="20">
                  <c:v>0.609518</c:v>
                </c:pt>
                <c:pt idx="21">
                  <c:v>0.55879800000000002</c:v>
                </c:pt>
                <c:pt idx="22">
                  <c:v>0.514046</c:v>
                </c:pt>
                <c:pt idx="23">
                  <c:v>0.47459299999999999</c:v>
                </c:pt>
                <c:pt idx="24">
                  <c:v>0.43990200000000002</c:v>
                </c:pt>
                <c:pt idx="25">
                  <c:v>0.409632</c:v>
                </c:pt>
                <c:pt idx="26">
                  <c:v>0.38340400000000002</c:v>
                </c:pt>
                <c:pt idx="27">
                  <c:v>0.36110799999999998</c:v>
                </c:pt>
                <c:pt idx="28">
                  <c:v>0.34256500000000001</c:v>
                </c:pt>
                <c:pt idx="29">
                  <c:v>0.327789</c:v>
                </c:pt>
                <c:pt idx="30">
                  <c:v>0.31778000000000001</c:v>
                </c:pt>
                <c:pt idx="31">
                  <c:v>0.31215199999999999</c:v>
                </c:pt>
                <c:pt idx="32">
                  <c:v>0.31270900000000001</c:v>
                </c:pt>
                <c:pt idx="33">
                  <c:v>0.32347999999999999</c:v>
                </c:pt>
                <c:pt idx="34">
                  <c:v>0.34345700000000001</c:v>
                </c:pt>
                <c:pt idx="35">
                  <c:v>0.374081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'GSI  quadrupole points'!$E$191</c:f>
              <c:strCache>
                <c:ptCount val="1"/>
                <c:pt idx="0">
                  <c:v>4</c:v>
                </c:pt>
              </c:strCache>
            </c:strRef>
          </c:tx>
          <c:spPr>
            <a:ln w="1905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xVal>
            <c:numRef>
              <c:f>'GSI  quadrupole points'!$A$192:$A$227</c:f>
              <c:numCache>
                <c:formatCode>General</c:formatCode>
                <c:ptCount val="36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</c:numCache>
            </c:numRef>
          </c:xVal>
          <c:yVal>
            <c:numRef>
              <c:f>'GSI  quadrupole points'!$E$192:$E$227</c:f>
              <c:numCache>
                <c:formatCode>General</c:formatCode>
                <c:ptCount val="36"/>
                <c:pt idx="0">
                  <c:v>9.0155080000000005</c:v>
                </c:pt>
                <c:pt idx="1">
                  <c:v>7.9786299999999999</c:v>
                </c:pt>
                <c:pt idx="2">
                  <c:v>6.9305310000000002</c:v>
                </c:pt>
                <c:pt idx="3">
                  <c:v>6.021166</c:v>
                </c:pt>
                <c:pt idx="4">
                  <c:v>5.2238340000000001</c:v>
                </c:pt>
                <c:pt idx="5">
                  <c:v>4.5389730000000004</c:v>
                </c:pt>
                <c:pt idx="6">
                  <c:v>3.9541689999999998</c:v>
                </c:pt>
                <c:pt idx="7">
                  <c:v>3.454806</c:v>
                </c:pt>
                <c:pt idx="8">
                  <c:v>3.0268440000000001</c:v>
                </c:pt>
                <c:pt idx="9">
                  <c:v>2.658563</c:v>
                </c:pt>
                <c:pt idx="10">
                  <c:v>2.341091</c:v>
                </c:pt>
                <c:pt idx="11">
                  <c:v>2.0665990000000001</c:v>
                </c:pt>
                <c:pt idx="12">
                  <c:v>1.8283670000000001</c:v>
                </c:pt>
                <c:pt idx="13">
                  <c:v>1.620479</c:v>
                </c:pt>
                <c:pt idx="14">
                  <c:v>1.4382619999999999</c:v>
                </c:pt>
                <c:pt idx="15">
                  <c:v>1.2779879999999999</c:v>
                </c:pt>
                <c:pt idx="16">
                  <c:v>1.137786</c:v>
                </c:pt>
                <c:pt idx="17">
                  <c:v>1.013169</c:v>
                </c:pt>
                <c:pt idx="18">
                  <c:v>0.90259299999999998</c:v>
                </c:pt>
                <c:pt idx="19">
                  <c:v>0.80427700000000002</c:v>
                </c:pt>
                <c:pt idx="20">
                  <c:v>0.71649799999999997</c:v>
                </c:pt>
                <c:pt idx="21">
                  <c:v>0.63760499999999998</c:v>
                </c:pt>
                <c:pt idx="22">
                  <c:v>0.56681099999999995</c:v>
                </c:pt>
                <c:pt idx="23">
                  <c:v>0.50292999999999999</c:v>
                </c:pt>
                <c:pt idx="24">
                  <c:v>0.44486700000000001</c:v>
                </c:pt>
                <c:pt idx="25">
                  <c:v>0.39209699999999997</c:v>
                </c:pt>
                <c:pt idx="26">
                  <c:v>0.34373900000000002</c:v>
                </c:pt>
                <c:pt idx="27">
                  <c:v>0.29900100000000002</c:v>
                </c:pt>
                <c:pt idx="28">
                  <c:v>0.25748100000000002</c:v>
                </c:pt>
                <c:pt idx="29">
                  <c:v>0.21846499999999999</c:v>
                </c:pt>
                <c:pt idx="30">
                  <c:v>0.181343</c:v>
                </c:pt>
                <c:pt idx="31">
                  <c:v>0.14585300000000001</c:v>
                </c:pt>
                <c:pt idx="32">
                  <c:v>0.111635</c:v>
                </c:pt>
                <c:pt idx="33">
                  <c:v>7.8894000000000006E-2</c:v>
                </c:pt>
                <c:pt idx="34">
                  <c:v>4.9914E-2</c:v>
                </c:pt>
                <c:pt idx="35">
                  <c:v>3.5423999999999997E-2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'GSI  quadrupole points'!$F$191</c:f>
              <c:strCache>
                <c:ptCount val="1"/>
                <c:pt idx="0">
                  <c:v>5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'GSI  quadrupole points'!$A$192:$A$227</c:f>
              <c:numCache>
                <c:formatCode>General</c:formatCode>
                <c:ptCount val="36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</c:numCache>
            </c:numRef>
          </c:xVal>
          <c:yVal>
            <c:numRef>
              <c:f>'GSI  quadrupole points'!$F$192:$F$227</c:f>
              <c:numCache>
                <c:formatCode>General</c:formatCode>
                <c:ptCount val="36"/>
                <c:pt idx="0">
                  <c:v>2.7412380000000001</c:v>
                </c:pt>
                <c:pt idx="1">
                  <c:v>2.5820409999999998</c:v>
                </c:pt>
                <c:pt idx="2">
                  <c:v>2.4146770000000002</c:v>
                </c:pt>
                <c:pt idx="3">
                  <c:v>2.2433960000000002</c:v>
                </c:pt>
                <c:pt idx="4">
                  <c:v>2.0695619999999999</c:v>
                </c:pt>
                <c:pt idx="5">
                  <c:v>1.8960999999999999</c:v>
                </c:pt>
                <c:pt idx="6">
                  <c:v>1.7262729999999999</c:v>
                </c:pt>
                <c:pt idx="7">
                  <c:v>1.5632520000000001</c:v>
                </c:pt>
                <c:pt idx="8">
                  <c:v>1.41005</c:v>
                </c:pt>
                <c:pt idx="9">
                  <c:v>1.2686029999999999</c:v>
                </c:pt>
                <c:pt idx="10">
                  <c:v>1.139977</c:v>
                </c:pt>
                <c:pt idx="11">
                  <c:v>1.0242610000000001</c:v>
                </c:pt>
                <c:pt idx="12">
                  <c:v>0.92061499999999996</c:v>
                </c:pt>
                <c:pt idx="13">
                  <c:v>0.82779700000000001</c:v>
                </c:pt>
                <c:pt idx="14">
                  <c:v>0.74460700000000002</c:v>
                </c:pt>
                <c:pt idx="15">
                  <c:v>0.66999600000000004</c:v>
                </c:pt>
                <c:pt idx="16">
                  <c:v>0.60346200000000005</c:v>
                </c:pt>
                <c:pt idx="17">
                  <c:v>0.54338200000000003</c:v>
                </c:pt>
                <c:pt idx="18">
                  <c:v>0.48924800000000002</c:v>
                </c:pt>
                <c:pt idx="19">
                  <c:v>0.44046999999999997</c:v>
                </c:pt>
                <c:pt idx="20">
                  <c:v>0.39627800000000002</c:v>
                </c:pt>
                <c:pt idx="21">
                  <c:v>0.35601899999999997</c:v>
                </c:pt>
                <c:pt idx="22">
                  <c:v>0.31939000000000001</c:v>
                </c:pt>
                <c:pt idx="23">
                  <c:v>0.28583399999999998</c:v>
                </c:pt>
                <c:pt idx="24">
                  <c:v>0.25489699999999998</c:v>
                </c:pt>
                <c:pt idx="25">
                  <c:v>0.226353</c:v>
                </c:pt>
                <c:pt idx="26">
                  <c:v>0.199795</c:v>
                </c:pt>
                <c:pt idx="27">
                  <c:v>0.17489399999999999</c:v>
                </c:pt>
                <c:pt idx="28">
                  <c:v>0.151473</c:v>
                </c:pt>
                <c:pt idx="29">
                  <c:v>0.129217</c:v>
                </c:pt>
                <c:pt idx="30">
                  <c:v>0.107878</c:v>
                </c:pt>
                <c:pt idx="31">
                  <c:v>8.7330000000000005E-2</c:v>
                </c:pt>
                <c:pt idx="32">
                  <c:v>6.7383999999999999E-2</c:v>
                </c:pt>
                <c:pt idx="33">
                  <c:v>4.8132000000000001E-2</c:v>
                </c:pt>
                <c:pt idx="34">
                  <c:v>3.0841E-2</c:v>
                </c:pt>
                <c:pt idx="35">
                  <c:v>2.2533000000000001E-2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2500128"/>
        <c:axId val="142500520"/>
      </c:scatterChart>
      <c:valAx>
        <c:axId val="142500128"/>
        <c:scaling>
          <c:orientation val="minMax"/>
          <c:max val="3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500520"/>
        <c:crosses val="autoZero"/>
        <c:crossBetween val="midCat"/>
      </c:valAx>
      <c:valAx>
        <c:axId val="142500520"/>
        <c:scaling>
          <c:orientation val="minMax"/>
          <c:max val="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500128"/>
        <c:crosses val="autoZero"/>
        <c:crossBetween val="midCat"/>
        <c:majorUnit val="1"/>
        <c:min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942296715887668"/>
          <c:y val="0.9531529904447994"/>
          <c:w val="0.5482283428305389"/>
          <c:h val="3.45593327888269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Energy,</a:t>
            </a:r>
            <a:r>
              <a:rPr lang="en-US" baseline="0" dirty="0"/>
              <a:t> stored in system at different  distances </a:t>
            </a:r>
            <a:r>
              <a:rPr lang="en-US" baseline="0" dirty="0" smtClean="0"/>
              <a:t>between </a:t>
            </a:r>
            <a:r>
              <a:rPr lang="en-US" baseline="0" dirty="0"/>
              <a:t>magnets</a:t>
            </a:r>
            <a:endParaRPr lang="ru-RU" dirty="0"/>
          </a:p>
        </c:rich>
      </c:tx>
      <c:layout>
        <c:manualLayout>
          <c:xMode val="edge"/>
          <c:yMode val="edge"/>
          <c:x val="9.7847107248537304E-2"/>
          <c:y val="1.71487791622078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'GSI  quadrupole points'!$G$119:$G$121</c:f>
              <c:numCache>
                <c:formatCode>General</c:formatCode>
                <c:ptCount val="3"/>
                <c:pt idx="0">
                  <c:v>330</c:v>
                </c:pt>
                <c:pt idx="1">
                  <c:v>350</c:v>
                </c:pt>
                <c:pt idx="2">
                  <c:v>370</c:v>
                </c:pt>
              </c:numCache>
            </c:numRef>
          </c:xVal>
          <c:yVal>
            <c:numRef>
              <c:f>'GSI  quadrupole points'!$H$119:$H$121</c:f>
              <c:numCache>
                <c:formatCode>0.00E+00</c:formatCode>
                <c:ptCount val="3"/>
                <c:pt idx="0">
                  <c:v>26881.154999999999</c:v>
                </c:pt>
                <c:pt idx="1">
                  <c:v>26882.985000000001</c:v>
                </c:pt>
                <c:pt idx="2">
                  <c:v>26884.412999999997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4981160"/>
        <c:axId val="144981552"/>
      </c:scatterChart>
      <c:valAx>
        <c:axId val="144981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981552"/>
        <c:crosses val="autoZero"/>
        <c:crossBetween val="midCat"/>
      </c:valAx>
      <c:valAx>
        <c:axId val="144981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981160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95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298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19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11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683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71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5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1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44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45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55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53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document/2245832/1" TargetMode="External"/><Relationship Id="rId2" Type="http://schemas.openxmlformats.org/officeDocument/2006/relationships/hyperlink" Target="https://edms.cern.ch/document/2146941/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D.S.Gurov@inp.nsk.su" TargetMode="External"/><Relationship Id="rId2" Type="http://schemas.openxmlformats.org/officeDocument/2006/relationships/hyperlink" Target="mailto:A.V.Utkin@inp.nsk.su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A.A.Starostenko@inp.nsk.s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>
            <a:spLocks noGrp="1"/>
          </p:cNvSpPr>
          <p:nvPr>
            <p:ph type="ctrTitle"/>
          </p:nvPr>
        </p:nvSpPr>
        <p:spPr>
          <a:xfrm>
            <a:off x="0" y="883466"/>
            <a:ext cx="12192000" cy="15219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</a:t>
            </a:r>
            <a:r>
              <a:rPr lang="en-US" sz="3200" b="1" strike="noStrike" spc="-1" dirty="0" smtClean="0">
                <a:uFill>
                  <a:solidFill>
                    <a:srgbClr val="FFFFFF"/>
                  </a:solidFill>
                </a:uFill>
                <a:latin typeface="Courier New"/>
              </a:rPr>
              <a:t>WQ Magnet for CR.</a:t>
            </a:r>
          </a:p>
          <a:p>
            <a:pPr algn="ctr">
              <a:lnSpc>
                <a:spcPct val="100000"/>
              </a:lnSpc>
            </a:pPr>
            <a:r>
              <a:rPr lang="en-US" sz="3200" b="1" spc="-1" dirty="0" smtClean="0">
                <a:uFill>
                  <a:solidFill>
                    <a:srgbClr val="FFFFFF"/>
                  </a:solidFill>
                </a:uFill>
                <a:latin typeface="Courier New"/>
              </a:rPr>
              <a:t>CDR/FDR Review</a:t>
            </a:r>
            <a:r>
              <a:rPr lang="en-US" sz="3200" b="1" strike="noStrike" spc="-1" dirty="0" smtClean="0">
                <a:uFill>
                  <a:solidFill>
                    <a:srgbClr val="FFFFFF"/>
                  </a:solidFill>
                </a:uFill>
                <a:latin typeface="Courier New"/>
              </a:rPr>
              <a:t>.</a:t>
            </a:r>
          </a:p>
        </p:txBody>
      </p:sp>
      <p:sp>
        <p:nvSpPr>
          <p:cNvPr id="5" name="TextShape 2"/>
          <p:cNvSpPr txBox="1">
            <a:spLocks noGrp="1"/>
          </p:cNvSpPr>
          <p:nvPr>
            <p:ph type="subTitle" idx="1"/>
          </p:nvPr>
        </p:nvSpPr>
        <p:spPr>
          <a:xfrm>
            <a:off x="354227" y="3602037"/>
            <a:ext cx="11615351" cy="2905855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endParaRPr lang="en-US" sz="2400" b="1" spc="-1" dirty="0" smtClean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ourier New"/>
            </a:endParaRPr>
          </a:p>
          <a:p>
            <a:pPr algn="ctr">
              <a:lnSpc>
                <a:spcPct val="80000"/>
              </a:lnSpc>
            </a:pPr>
            <a:r>
              <a:rPr lang="en-US" sz="2400" b="1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D. </a:t>
            </a:r>
            <a:r>
              <a:rPr lang="en-US" sz="2400" b="1" spc="-1" dirty="0" err="1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Gurov</a:t>
            </a:r>
            <a:r>
              <a:rPr lang="en-US" sz="2400" b="1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, </a:t>
            </a:r>
            <a:r>
              <a:rPr lang="en-US" sz="2400" b="1" spc="-1" dirty="0" err="1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A.Utkin</a:t>
            </a:r>
            <a:r>
              <a:rPr lang="en-US" sz="2400" b="1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for CR team</a:t>
            </a:r>
          </a:p>
          <a:p>
            <a:pPr algn="ctr">
              <a:lnSpc>
                <a:spcPct val="80000"/>
              </a:lnSpc>
            </a:pPr>
            <a:endParaRPr lang="en-US" sz="2400" spc="-1" dirty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ourier New"/>
            </a:endParaRPr>
          </a:p>
          <a:p>
            <a:pPr algn="ctr">
              <a:lnSpc>
                <a:spcPct val="80000"/>
              </a:lnSpc>
            </a:pPr>
            <a:r>
              <a:rPr lang="ru-RU" sz="24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BINP</a:t>
            </a:r>
            <a:r>
              <a:rPr lang="ru-RU" sz="24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, </a:t>
            </a:r>
            <a:r>
              <a:rPr lang="ru-RU" sz="2400" b="0" strike="noStrike" spc="-1" dirty="0" err="1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Novosibirsk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</a:pPr>
            <a:endParaRPr lang="ru-RU" sz="2400" b="0" strike="noStrike" spc="-1" dirty="0" smtClean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80000"/>
              </a:lnSpc>
            </a:pPr>
            <a:r>
              <a:rPr lang="ru-RU" sz="24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November </a:t>
            </a:r>
            <a:r>
              <a:rPr lang="en-US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28</a:t>
            </a:r>
            <a:r>
              <a:rPr lang="ru-RU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, </a:t>
            </a:r>
            <a:r>
              <a:rPr lang="ru-RU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201</a:t>
            </a:r>
            <a:r>
              <a:rPr lang="en-US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9</a:t>
            </a:r>
            <a:endParaRPr lang="ru-R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</a:t>
            </a:r>
            <a:r>
              <a:rPr lang="en-US" spc="-1" baseline="30000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rd</a:t>
            </a:r>
            <a:r>
              <a:rPr lang="en-US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FAIR-BINP Workshop</a:t>
            </a:r>
            <a:r>
              <a:rPr lang="ru-RU" sz="1400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, </a:t>
            </a:r>
            <a:r>
              <a:rPr lang="en-US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Novosibirsk</a:t>
            </a:r>
            <a:r>
              <a:rPr lang="ru-RU" sz="1400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, </a:t>
            </a:r>
            <a:r>
              <a:rPr lang="en-US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Russia</a:t>
            </a:r>
            <a:endParaRPr lang="ru-RU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77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44691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WQ Quadrupole and stand for two 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sextupoles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392194"/>
            <a:ext cx="7529384" cy="540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2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07509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WQ calculations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3670" y="1598140"/>
            <a:ext cx="4992601" cy="421224"/>
          </a:xfrm>
        </p:spPr>
        <p:txBody>
          <a:bodyPr>
            <a:normAutofit/>
          </a:bodyPr>
          <a:lstStyle/>
          <a:p>
            <a:r>
              <a:rPr lang="en-US" sz="1600" dirty="0" smtClean="0"/>
              <a:t>3D Magneto-static calculations in “Mermaid” code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xfrm>
            <a:off x="9053384" y="1556950"/>
            <a:ext cx="2759675" cy="387179"/>
          </a:xfrm>
        </p:spPr>
        <p:txBody>
          <a:bodyPr>
            <a:normAutofit/>
          </a:bodyPr>
          <a:lstStyle/>
          <a:p>
            <a:r>
              <a:rPr lang="en-US" sz="1600" dirty="0" smtClean="0"/>
              <a:t>Pole profile coordinates (mm)</a:t>
            </a:r>
            <a:endParaRPr lang="ru-RU" sz="1600" dirty="0"/>
          </a:p>
        </p:txBody>
      </p:sp>
      <p:pic>
        <p:nvPicPr>
          <p:cNvPr id="8" name="Объект 7"/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10550" t="3335" r="4800" b="3688"/>
          <a:stretch/>
        </p:blipFill>
        <p:spPr>
          <a:xfrm>
            <a:off x="0" y="2314833"/>
            <a:ext cx="4903572" cy="3666609"/>
          </a:xfrm>
          <a:prstGeom prst="rect">
            <a:avLst/>
          </a:prstGeom>
        </p:spPr>
      </p:pic>
      <p:graphicFrame>
        <p:nvGraphicFramePr>
          <p:cNvPr id="9" name="Объект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56315359"/>
              </p:ext>
            </p:extLst>
          </p:nvPr>
        </p:nvGraphicFramePr>
        <p:xfrm>
          <a:off x="4903572" y="2019364"/>
          <a:ext cx="4149812" cy="3953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883831"/>
              </p:ext>
            </p:extLst>
          </p:nvPr>
        </p:nvGraphicFramePr>
        <p:xfrm>
          <a:off x="9896172" y="2019366"/>
          <a:ext cx="1612086" cy="45171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6043"/>
                <a:gridCol w="806043"/>
              </a:tblGrid>
              <a:tr h="19023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X (mm)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Y (mm)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</a:tr>
              <a:tr h="205116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113.192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113.192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</a:tr>
              <a:tr h="19534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120.551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106.28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</a:tr>
              <a:tr h="19534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127.998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100.093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</a:tr>
              <a:tr h="19534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136.717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93.7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</a:tr>
              <a:tr h="19534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145.215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88.205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</a:tr>
              <a:tr h="19534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152.628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83.908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</a:tr>
              <a:tr h="19534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160.866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79.592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</a:tr>
              <a:tr h="19534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167.498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76.422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</a:tr>
              <a:tr h="19534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173.84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73.612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</a:tr>
              <a:tr h="19534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179.75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71.168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</a:tr>
              <a:tr h="19534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186.173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68.683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</a:tr>
              <a:tr h="19534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191.98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66.573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</a:tr>
              <a:tr h="19534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196.969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64.855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</a:tr>
              <a:tr h="19534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202.302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63.107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</a:tr>
              <a:tr h="19534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206.555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61.773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</a:tr>
              <a:tr h="19534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217.453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58.572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</a:tr>
              <a:tr h="19534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226.221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56.194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</a:tr>
              <a:tr h="19534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235.979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53.721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</a:tr>
              <a:tr h="205116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244.621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51.661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</a:tr>
              <a:tr h="19534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254.125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49.512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</a:tr>
              <a:tr h="19534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265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44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</a:tr>
              <a:tr h="205116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290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44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</a:tr>
            </a:tbl>
          </a:graphicData>
        </a:graphic>
      </p:graphicFrame>
      <p:sp>
        <p:nvSpPr>
          <p:cNvPr id="12" name="Текст 2"/>
          <p:cNvSpPr txBox="1">
            <a:spLocks/>
          </p:cNvSpPr>
          <p:nvPr/>
        </p:nvSpPr>
        <p:spPr>
          <a:xfrm>
            <a:off x="6293709" y="1568104"/>
            <a:ext cx="2759675" cy="3871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Pole profile</a:t>
            </a:r>
            <a:endParaRPr lang="ru-RU" sz="1600" dirty="0"/>
          </a:p>
        </p:txBody>
      </p:sp>
      <p:sp>
        <p:nvSpPr>
          <p:cNvPr id="13" name="Текст 1"/>
          <p:cNvSpPr txBox="1">
            <a:spLocks/>
          </p:cNvSpPr>
          <p:nvPr/>
        </p:nvSpPr>
        <p:spPr>
          <a:xfrm>
            <a:off x="1454796" y="6115334"/>
            <a:ext cx="8213080" cy="421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Chamfer 17.5 mm depth 35 mm height,  side cut outs 20 mm depth 20 mm width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9170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9507"/>
            <a:ext cx="12192000" cy="835393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Field in yoke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201904"/>
            <a:ext cx="5972175" cy="512646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/>
              <a:t>Field in yoke (</a:t>
            </a:r>
            <a:r>
              <a:rPr lang="en-US" sz="2000" dirty="0" err="1" smtClean="0"/>
              <a:t>kGs</a:t>
            </a:r>
            <a:r>
              <a:rPr lang="en-US" sz="2000" dirty="0" smtClean="0"/>
              <a:t>) at maximal gradient value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909" y="1259656"/>
            <a:ext cx="6244791" cy="454894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Permeability in yoke at maximal gradient value</a:t>
            </a:r>
            <a:endParaRPr lang="ru-RU" sz="2000" dirty="0"/>
          </a:p>
        </p:txBody>
      </p:sp>
      <p:pic>
        <p:nvPicPr>
          <p:cNvPr id="7" name="Объект 6"/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5333" t="4373" r="19497" b="6547"/>
          <a:stretch/>
        </p:blipFill>
        <p:spPr>
          <a:xfrm>
            <a:off x="481263" y="1780674"/>
            <a:ext cx="5351646" cy="4908885"/>
          </a:xfrm>
          <a:prstGeom prst="rect">
            <a:avLst/>
          </a:prstGeom>
        </p:spPr>
      </p:pic>
      <p:pic>
        <p:nvPicPr>
          <p:cNvPr id="8" name="Объект 7"/>
          <p:cNvPicPr>
            <a:picLocks noGrp="1"/>
          </p:cNvPicPr>
          <p:nvPr>
            <p:ph sz="quarter" idx="4"/>
          </p:nvPr>
        </p:nvPicPr>
        <p:blipFill rotWithShape="1">
          <a:blip r:embed="rId3"/>
          <a:srcRect l="5436" t="4111" r="19393" b="6025"/>
          <a:stretch/>
        </p:blipFill>
        <p:spPr>
          <a:xfrm>
            <a:off x="6333423" y="1772302"/>
            <a:ext cx="5573027" cy="491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0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6200" y="276226"/>
            <a:ext cx="12268200" cy="885824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Field quality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6206" y="1283495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Longitudinal gradient distribution at maximal gradient value.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95975" y="1283495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Integral contributions of 6</a:t>
            </a:r>
            <a:r>
              <a:rPr lang="en-US" sz="2000" baseline="30000" dirty="0"/>
              <a:t>th</a:t>
            </a:r>
            <a:r>
              <a:rPr lang="en-US" sz="2000" dirty="0"/>
              <a:t> and 10</a:t>
            </a:r>
            <a:r>
              <a:rPr lang="en-US" sz="2000" baseline="30000" dirty="0"/>
              <a:t>th</a:t>
            </a:r>
            <a:r>
              <a:rPr lang="en-US" sz="2000" dirty="0"/>
              <a:t> multipoles at 136 mm radius.</a:t>
            </a:r>
            <a:endParaRPr lang="ru-RU" sz="2000" dirty="0"/>
          </a:p>
        </p:txBody>
      </p:sp>
      <p:pic>
        <p:nvPicPr>
          <p:cNvPr id="7" name="Объект 6"/>
          <p:cNvPicPr>
            <a:picLocks noGrp="1"/>
          </p:cNvPicPr>
          <p:nvPr>
            <p:ph sz="half" idx="2"/>
          </p:nvPr>
        </p:nvPicPr>
        <p:blipFill rotWithShape="1">
          <a:blip r:embed="rId2"/>
          <a:srcRect t="4136" r="24333" b="9263"/>
          <a:stretch/>
        </p:blipFill>
        <p:spPr>
          <a:xfrm>
            <a:off x="171450" y="2571750"/>
            <a:ext cx="5067300" cy="4124325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59024027"/>
              </p:ext>
            </p:extLst>
          </p:nvPr>
        </p:nvGraphicFramePr>
        <p:xfrm>
          <a:off x="5819774" y="2571749"/>
          <a:ext cx="5876925" cy="4124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517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103505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Field quality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334125" y="1619250"/>
                <a:ext cx="5791200" cy="3686175"/>
              </a:xfrm>
            </p:spPr>
            <p:txBody>
              <a:bodyPr>
                <a:normAutofit/>
              </a:bodyPr>
              <a:lstStyle/>
              <a:p>
                <a:endParaRPr lang="ru-RU" sz="2000" dirty="0" smtClean="0"/>
              </a:p>
              <a:p>
                <a:r>
                  <a:rPr lang="en-US" sz="2400" dirty="0" smtClean="0"/>
                  <a:t>H -  Integral Homogeneity</a:t>
                </a:r>
              </a:p>
              <a:p>
                <a:r>
                  <a:rPr lang="en-US" dirty="0" smtClean="0"/>
                  <a:t>H=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nary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/[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334125" y="1619250"/>
                <a:ext cx="5791200" cy="3686175"/>
              </a:xfrm>
              <a:blipFill rotWithShape="0">
                <a:blip r:embed="rId2"/>
                <a:stretch>
                  <a:fillRect l="-1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99042623"/>
              </p:ext>
            </p:extLst>
          </p:nvPr>
        </p:nvGraphicFramePr>
        <p:xfrm>
          <a:off x="114300" y="1619250"/>
          <a:ext cx="6057900" cy="4714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493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103505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Calculation of attraction force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0800" t="21179" r="36970" b="21300"/>
          <a:stretch/>
        </p:blipFill>
        <p:spPr>
          <a:xfrm>
            <a:off x="2512539" y="1520653"/>
            <a:ext cx="4808003" cy="43199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8360" t="6438" r="33005" b="2388"/>
          <a:stretch/>
        </p:blipFill>
        <p:spPr>
          <a:xfrm>
            <a:off x="8369642" y="1520653"/>
            <a:ext cx="3566651" cy="4410590"/>
          </a:xfrm>
          <a:prstGeom prst="rect">
            <a:avLst/>
          </a:prstGeom>
        </p:spPr>
      </p:pic>
      <p:sp>
        <p:nvSpPr>
          <p:cNvPr id="9" name="Текст 2"/>
          <p:cNvSpPr>
            <a:spLocks noGrp="1"/>
          </p:cNvSpPr>
          <p:nvPr>
            <p:ph type="body" idx="1"/>
          </p:nvPr>
        </p:nvSpPr>
        <p:spPr>
          <a:xfrm>
            <a:off x="2512539" y="5931243"/>
            <a:ext cx="5157787" cy="82391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2000" dirty="0" smtClean="0"/>
              <a:t>I=1490 A</a:t>
            </a:r>
          </a:p>
          <a:p>
            <a:pPr algn="ctr"/>
            <a:r>
              <a:rPr lang="en-US" sz="2000" dirty="0" smtClean="0"/>
              <a:t>Distance between SWQ yoke and Yoke of the </a:t>
            </a:r>
            <a:r>
              <a:rPr lang="en-US" sz="2000" dirty="0" err="1" smtClean="0"/>
              <a:t>sextupole</a:t>
            </a:r>
            <a:r>
              <a:rPr lang="en-US" sz="2000" dirty="0" smtClean="0"/>
              <a:t> magnet is 350 mm.</a:t>
            </a:r>
            <a:endParaRPr lang="ru-RU" sz="2000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"/>
          </p:nvPr>
        </p:nvSpPr>
        <p:spPr>
          <a:xfrm>
            <a:off x="98852" y="1520654"/>
            <a:ext cx="2133602" cy="105779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3D model in FEM “Mermaid” of ¼ of construction </a:t>
            </a:r>
          </a:p>
        </p:txBody>
      </p:sp>
    </p:spTree>
    <p:extLst>
      <p:ext uri="{BB962C8B-B14F-4D97-AF65-F5344CB8AC3E}">
        <p14:creationId xmlns:p14="http://schemas.microsoft.com/office/powerpoint/2010/main" val="354072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103505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Calculation of attraction force</a:t>
            </a:r>
            <a:endParaRPr lang="ru-RU" sz="3200" dirty="0"/>
          </a:p>
        </p:txBody>
      </p:sp>
      <p:sp>
        <p:nvSpPr>
          <p:cNvPr id="9" name="Текст 2"/>
          <p:cNvSpPr>
            <a:spLocks noGrp="1"/>
          </p:cNvSpPr>
          <p:nvPr>
            <p:ph type="body" idx="1"/>
          </p:nvPr>
        </p:nvSpPr>
        <p:spPr>
          <a:xfrm>
            <a:off x="191247" y="5461944"/>
            <a:ext cx="4296594" cy="659026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Field magnitude (</a:t>
            </a:r>
            <a:r>
              <a:rPr lang="en-US" sz="2000" dirty="0" err="1" smtClean="0"/>
              <a:t>kGs</a:t>
            </a:r>
            <a:r>
              <a:rPr lang="en-US" sz="2000" dirty="0" smtClean="0"/>
              <a:t>) near surface of </a:t>
            </a:r>
            <a:r>
              <a:rPr lang="en-US" sz="2000" dirty="0" err="1" smtClean="0"/>
              <a:t>sextupole</a:t>
            </a:r>
            <a:r>
              <a:rPr lang="en-US" sz="2000" dirty="0" smtClean="0"/>
              <a:t> yoke</a:t>
            </a:r>
            <a:endParaRPr lang="ru-RU" sz="2000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"/>
          </p:nvPr>
        </p:nvSpPr>
        <p:spPr>
          <a:xfrm>
            <a:off x="5758246" y="5592075"/>
            <a:ext cx="5733538" cy="105779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Longitudinal distribution of magnetic field (</a:t>
            </a:r>
            <a:r>
              <a:rPr lang="en-US" sz="2000" dirty="0" err="1" smtClean="0"/>
              <a:t>kGs</a:t>
            </a:r>
            <a:r>
              <a:rPr lang="en-US" sz="2000" dirty="0" smtClean="0"/>
              <a:t>) along line from SWQ quadrupole yoke to </a:t>
            </a:r>
            <a:r>
              <a:rPr lang="en-US" sz="2000" dirty="0" err="1" smtClean="0"/>
              <a:t>sextupole</a:t>
            </a:r>
            <a:r>
              <a:rPr lang="en-US" sz="2000" dirty="0" smtClean="0"/>
              <a:t> yoke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9927" t="10811" r="24832" b="10750"/>
          <a:stretch/>
        </p:blipFill>
        <p:spPr>
          <a:xfrm>
            <a:off x="197707" y="1721707"/>
            <a:ext cx="4032983" cy="3698791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1289220" y="4670855"/>
            <a:ext cx="2100648" cy="11533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1672279" y="4481257"/>
            <a:ext cx="2100648" cy="11533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026507" y="4291659"/>
            <a:ext cx="1746420" cy="11533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38896" y="3455773"/>
            <a:ext cx="2100648" cy="11533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38896" y="3943993"/>
            <a:ext cx="2100648" cy="11533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22256" y="4511167"/>
            <a:ext cx="214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1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72927" y="4348243"/>
            <a:ext cx="214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2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72927" y="4114047"/>
            <a:ext cx="214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3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39541" y="3794757"/>
            <a:ext cx="214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4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39540" y="3295883"/>
            <a:ext cx="214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5</a:t>
            </a:r>
            <a:endParaRPr lang="ru-RU" sz="1400" dirty="0">
              <a:solidFill>
                <a:srgbClr val="FFFF00"/>
              </a:solidFill>
            </a:endParaRPr>
          </a:p>
        </p:txBody>
      </p:sp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6046506"/>
              </p:ext>
            </p:extLst>
          </p:nvPr>
        </p:nvGraphicFramePr>
        <p:xfrm>
          <a:off x="4695558" y="1721707"/>
          <a:ext cx="7203236" cy="3988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879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103505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Calculation of attraction force</a:t>
            </a:r>
            <a:endParaRPr lang="ru-RU" sz="3200" dirty="0"/>
          </a:p>
        </p:txBody>
      </p:sp>
      <p:sp>
        <p:nvSpPr>
          <p:cNvPr id="9" name="Текст 2"/>
          <p:cNvSpPr>
            <a:spLocks noGrp="1"/>
          </p:cNvSpPr>
          <p:nvPr>
            <p:ph type="body" idx="1"/>
          </p:nvPr>
        </p:nvSpPr>
        <p:spPr>
          <a:xfrm>
            <a:off x="1455241" y="6210171"/>
            <a:ext cx="3182661" cy="378683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Stored energy (J)</a:t>
            </a:r>
            <a:endParaRPr lang="ru-RU" sz="2000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"/>
          </p:nvPr>
        </p:nvSpPr>
        <p:spPr>
          <a:xfrm>
            <a:off x="5618206" y="2206323"/>
            <a:ext cx="6573794" cy="137713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F(N)= </a:t>
            </a:r>
            <a:r>
              <a:rPr lang="en-US" sz="3200" dirty="0" err="1" smtClean="0"/>
              <a:t>dE</a:t>
            </a:r>
            <a:r>
              <a:rPr lang="en-US" sz="3200" dirty="0" smtClean="0"/>
              <a:t>/</a:t>
            </a:r>
            <a:r>
              <a:rPr lang="en-US" sz="3200" dirty="0" err="1" smtClean="0"/>
              <a:t>dX</a:t>
            </a:r>
            <a:r>
              <a:rPr lang="en-US" sz="3200" dirty="0" smtClean="0"/>
              <a:t> =3.26/0.04= 81.4 N</a:t>
            </a:r>
          </a:p>
        </p:txBody>
      </p:sp>
      <p:graphicFrame>
        <p:nvGraphicFramePr>
          <p:cNvPr id="23" name="Диаграмма 22" title="Energy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6303234"/>
              </p:ext>
            </p:extLst>
          </p:nvPr>
        </p:nvGraphicFramePr>
        <p:xfrm>
          <a:off x="633282" y="1573428"/>
          <a:ext cx="4984924" cy="3748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1542650" y="5321644"/>
            <a:ext cx="3182661" cy="23921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1400" dirty="0" smtClean="0"/>
              <a:t>Distance (mm)</a:t>
            </a:r>
            <a:endParaRPr lang="ru-RU" sz="1400" dirty="0"/>
          </a:p>
        </p:txBody>
      </p:sp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 rot="16200000">
            <a:off x="-158584" y="3632176"/>
            <a:ext cx="1344510" cy="23921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1400" dirty="0" smtClean="0"/>
              <a:t>Energy (J)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3204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398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Assembling of the magnet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743575" y="1638300"/>
            <a:ext cx="6153150" cy="4551363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1.</a:t>
            </a:r>
            <a:r>
              <a:rPr lang="en-US" dirty="0" smtClean="0"/>
              <a:t>	Fasten alignment feet 1 (3 pcs.)   to the lower half of the yoke 2 (1 pcs.), using bolts 3 (18 pcs.);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2.</a:t>
            </a:r>
            <a:r>
              <a:rPr lang="en-US" dirty="0" smtClean="0"/>
              <a:t>	Install the lower half of the yoke of WQ quadrupole on stand 4 (1 pcs.) (alignment feet must be properly fastened to a stand using bolts 5 (12 pcs.)to prevent any fall);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3.</a:t>
            </a:r>
            <a:r>
              <a:rPr lang="en-US" dirty="0" smtClean="0"/>
              <a:t>	Install the lower half of the </a:t>
            </a:r>
            <a:r>
              <a:rPr lang="en-US" dirty="0" err="1" smtClean="0"/>
              <a:t>sextupole</a:t>
            </a:r>
            <a:r>
              <a:rPr lang="en-US" dirty="0" smtClean="0"/>
              <a:t> yoke on stand (when quadrupole shares same stand as </a:t>
            </a:r>
            <a:r>
              <a:rPr lang="en-US" dirty="0" err="1" smtClean="0"/>
              <a:t>sextupole</a:t>
            </a:r>
            <a:r>
              <a:rPr lang="en-US" dirty="0" smtClean="0"/>
              <a:t>, </a:t>
            </a:r>
            <a:r>
              <a:rPr lang="en-US" dirty="0" err="1" smtClean="0"/>
              <a:t>sextupole</a:t>
            </a:r>
            <a:r>
              <a:rPr lang="en-US" dirty="0" smtClean="0"/>
              <a:t> alignment feet must be properly fastened to a stand to prevent any fall);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4.</a:t>
            </a:r>
            <a:r>
              <a:rPr lang="en-US" dirty="0" smtClean="0"/>
              <a:t>	Install vacuum chamber on lower half of WQ quadrupole (and </a:t>
            </a:r>
            <a:r>
              <a:rPr lang="en-US" dirty="0" err="1" smtClean="0"/>
              <a:t>sextupole</a:t>
            </a:r>
            <a:r>
              <a:rPr lang="en-US" dirty="0" smtClean="0"/>
              <a:t>)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5.</a:t>
            </a:r>
            <a:r>
              <a:rPr lang="en-US" dirty="0" smtClean="0"/>
              <a:t>	Install the upper half of the yoke of WQ quadrupole 6 (1 pcs.) on lower half WQ quadrupole and fasten to each other using bolts 7 (16 pcs.)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6.</a:t>
            </a:r>
            <a:r>
              <a:rPr lang="en-US" dirty="0" smtClean="0"/>
              <a:t>	Install the upper half of the </a:t>
            </a:r>
            <a:r>
              <a:rPr lang="en-US" dirty="0" err="1" smtClean="0"/>
              <a:t>sextupole</a:t>
            </a:r>
            <a:r>
              <a:rPr lang="en-US" dirty="0" smtClean="0"/>
              <a:t> yoke on lower half </a:t>
            </a:r>
            <a:r>
              <a:rPr lang="en-US" dirty="0" err="1" smtClean="0"/>
              <a:t>sextupole</a:t>
            </a:r>
            <a:r>
              <a:rPr lang="en-US" dirty="0" smtClean="0"/>
              <a:t> (when quadrupole shares same stand as </a:t>
            </a:r>
            <a:r>
              <a:rPr lang="en-US" dirty="0" err="1" smtClean="0"/>
              <a:t>sextupole</a:t>
            </a:r>
            <a:r>
              <a:rPr lang="en-US" dirty="0" smtClean="0"/>
              <a:t>) and fasten to each other using bolts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7.</a:t>
            </a:r>
            <a:r>
              <a:rPr lang="en-US" dirty="0" smtClean="0"/>
              <a:t>	Install the manifolds 8 (2 pcs.) on the side of the magnet on the brackets 9 (2 pcs.) using the mounting blocks 10 (4 pcs.) with the bolts 11 (8 pcs.);</a:t>
            </a:r>
            <a:endParaRPr lang="ru-RU" dirty="0"/>
          </a:p>
        </p:txBody>
      </p:sp>
      <p:pic>
        <p:nvPicPr>
          <p:cNvPr id="7" name="Объект 6"/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" r="2669"/>
          <a:stretch/>
        </p:blipFill>
        <p:spPr>
          <a:xfrm>
            <a:off x="133350" y="1638300"/>
            <a:ext cx="5610225" cy="455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7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103505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Assembling of the magnet</a:t>
            </a:r>
            <a:endParaRPr lang="ru-RU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743577" y="1819275"/>
            <a:ext cx="5448298" cy="4029075"/>
          </a:xfrm>
        </p:spPr>
        <p:txBody>
          <a:bodyPr>
            <a:normAutofit fontScale="70000" lnSpcReduction="20000"/>
          </a:bodyPr>
          <a:lstStyle/>
          <a:p>
            <a:r>
              <a:rPr lang="en-US" sz="2100" b="1" dirty="0">
                <a:solidFill>
                  <a:srgbClr val="0070C0"/>
                </a:solidFill>
              </a:rPr>
              <a:t>8.</a:t>
            </a:r>
            <a:r>
              <a:rPr lang="en-US" sz="2100" dirty="0"/>
              <a:t>	Connect lower and upper half  of manifolds, using bolts </a:t>
            </a:r>
            <a:r>
              <a:rPr lang="en-US" sz="2100" dirty="0" smtClean="0"/>
              <a:t>  28 </a:t>
            </a:r>
            <a:r>
              <a:rPr lang="en-US" sz="2100" dirty="0"/>
              <a:t>(4 pcs.);</a:t>
            </a:r>
            <a:endParaRPr lang="ru-RU" sz="2100" dirty="0"/>
          </a:p>
          <a:p>
            <a:r>
              <a:rPr lang="en-US" sz="2100" b="1" dirty="0">
                <a:solidFill>
                  <a:srgbClr val="0070C0"/>
                </a:solidFill>
              </a:rPr>
              <a:t>9.</a:t>
            </a:r>
            <a:r>
              <a:rPr lang="en-US" sz="2100" dirty="0"/>
              <a:t>	Install the connection boxes 12 (2 pcs.);</a:t>
            </a:r>
            <a:endParaRPr lang="ru-RU" sz="2100" dirty="0"/>
          </a:p>
          <a:p>
            <a:r>
              <a:rPr lang="en-US" sz="2100" b="1" dirty="0">
                <a:solidFill>
                  <a:srgbClr val="0070C0"/>
                </a:solidFill>
              </a:rPr>
              <a:t>10.</a:t>
            </a:r>
            <a:r>
              <a:rPr lang="en-US" sz="2100" dirty="0"/>
              <a:t>	Assemble the connection boxes 12:</a:t>
            </a:r>
            <a:endParaRPr lang="ru-RU" sz="2100" dirty="0"/>
          </a:p>
          <a:p>
            <a:r>
              <a:rPr lang="en-US" sz="2100" b="1" dirty="0">
                <a:solidFill>
                  <a:srgbClr val="0070C0"/>
                </a:solidFill>
              </a:rPr>
              <a:t>10.1.</a:t>
            </a:r>
            <a:r>
              <a:rPr lang="en-US" sz="2100" dirty="0"/>
              <a:t>	Install the cable connection plates 13 (2 pcs.) using the mounting blocks 14 using the fastening plates 15 with the bolts 16 (4 pcs.);</a:t>
            </a:r>
            <a:endParaRPr lang="ru-RU" sz="2100" dirty="0"/>
          </a:p>
          <a:p>
            <a:r>
              <a:rPr lang="en-US" sz="2100" b="1" dirty="0">
                <a:solidFill>
                  <a:srgbClr val="0070C0"/>
                </a:solidFill>
              </a:rPr>
              <a:t>10.2.</a:t>
            </a:r>
            <a:r>
              <a:rPr lang="en-US" sz="2100" dirty="0"/>
              <a:t>	Connect the upper and lower windings using the midpoint connection plate 17 (1 pcs.) with the bolts 18 (8 pcs.);</a:t>
            </a:r>
            <a:endParaRPr lang="ru-RU" sz="2100" dirty="0"/>
          </a:p>
          <a:p>
            <a:r>
              <a:rPr lang="en-US" sz="2100" b="1" dirty="0">
                <a:solidFill>
                  <a:srgbClr val="0070C0"/>
                </a:solidFill>
              </a:rPr>
              <a:t>10.3.</a:t>
            </a:r>
            <a:r>
              <a:rPr lang="en-US" sz="2100" dirty="0"/>
              <a:t>	Connect the cable connection plates 13 (2 pcs.) with the beginning and end of the upper and lower windings with the bolts 20 (8 pcs.);</a:t>
            </a:r>
            <a:endParaRPr lang="ru-RU" sz="2100" dirty="0"/>
          </a:p>
          <a:p>
            <a:r>
              <a:rPr lang="en-US" sz="2100" b="1" dirty="0">
                <a:solidFill>
                  <a:srgbClr val="0070C0"/>
                </a:solidFill>
              </a:rPr>
              <a:t>10.4.</a:t>
            </a:r>
            <a:r>
              <a:rPr lang="en-US" sz="2100" dirty="0"/>
              <a:t>	Fix the outlets of the sections of the windings using the mounting blocks 21 using the fastening plates 22 with the bolts 23 (4 pcs.);</a:t>
            </a:r>
            <a:endParaRPr lang="ru-RU" sz="2100" dirty="0"/>
          </a:p>
          <a:p>
            <a:r>
              <a:rPr lang="en-US" sz="2100" b="1" dirty="0">
                <a:solidFill>
                  <a:srgbClr val="0070C0"/>
                </a:solidFill>
              </a:rPr>
              <a:t>11.</a:t>
            </a:r>
            <a:r>
              <a:rPr lang="en-US" sz="2100" dirty="0"/>
              <a:t>	Connect the water hoses 24 (8 pcs.) to fittings 25, fix with the clamps 26 (16 pcs.).</a:t>
            </a:r>
            <a:endParaRPr lang="ru-RU" sz="2100" dirty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4924"/>
          <a:stretch/>
        </p:blipFill>
        <p:spPr>
          <a:xfrm>
            <a:off x="200026" y="1819275"/>
            <a:ext cx="5543550" cy="425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6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1092972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Contents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1900" dirty="0">
                <a:solidFill>
                  <a:srgbClr val="002060"/>
                </a:solidFill>
                <a:latin typeface="+mn-lt"/>
              </a:rPr>
              <a:t>CDR documentation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1900" dirty="0">
                <a:solidFill>
                  <a:srgbClr val="002060"/>
                </a:solidFill>
                <a:latin typeface="+mn-lt"/>
              </a:rPr>
              <a:t>Project management structure</a:t>
            </a: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1900" dirty="0">
                <a:solidFill>
                  <a:srgbClr val="002060"/>
                </a:solidFill>
              </a:rPr>
              <a:t>Base principles and  Concept</a:t>
            </a: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1900" dirty="0" smtClean="0">
                <a:solidFill>
                  <a:srgbClr val="002060"/>
                </a:solidFill>
              </a:rPr>
              <a:t>WQ </a:t>
            </a:r>
            <a:r>
              <a:rPr lang="en-US" sz="1900" dirty="0">
                <a:solidFill>
                  <a:srgbClr val="002060"/>
                </a:solidFill>
              </a:rPr>
              <a:t>quadrupoles in </a:t>
            </a:r>
            <a:r>
              <a:rPr lang="en-US" sz="1900" dirty="0" smtClean="0">
                <a:solidFill>
                  <a:srgbClr val="002060"/>
                </a:solidFill>
              </a:rPr>
              <a:t>CR</a:t>
            </a:r>
            <a:endParaRPr lang="en-US" sz="19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1900" dirty="0" smtClean="0">
                <a:solidFill>
                  <a:srgbClr val="002060"/>
                </a:solidFill>
                <a:latin typeface="+mn-lt"/>
              </a:rPr>
              <a:t>Calculations and simulations 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1900" dirty="0" smtClean="0">
                <a:solidFill>
                  <a:srgbClr val="002060"/>
                </a:solidFill>
                <a:latin typeface="+mn-lt"/>
              </a:rPr>
              <a:t>Assembling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1900" dirty="0" smtClean="0">
                <a:solidFill>
                  <a:srgbClr val="002060"/>
                </a:solidFill>
                <a:latin typeface="+mn-lt"/>
              </a:rPr>
              <a:t>Production plan</a:t>
            </a:r>
            <a:endParaRPr lang="en-US" sz="1900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88265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Production Plan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32304700"/>
              </p:ext>
            </p:extLst>
          </p:nvPr>
        </p:nvGraphicFramePr>
        <p:xfrm>
          <a:off x="2971799" y="1381122"/>
          <a:ext cx="6324600" cy="5305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2870"/>
                <a:gridCol w="3539694"/>
                <a:gridCol w="976018"/>
                <a:gridCol w="976018"/>
              </a:tblGrid>
              <a:tr h="291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Month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Activity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Begin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77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>
                          <a:effectLst/>
                        </a:rPr>
                        <a:t>Contract is signed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26.06.2018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26.06.2018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7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>
                          <a:effectLst/>
                        </a:rPr>
                        <a:t>Tecnological design, Equipment design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27.12.2018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30.09.2019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7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>
                          <a:effectLst/>
                        </a:rPr>
                        <a:t>Conceptual Design Review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23.05.2019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23.05.2019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7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>
                          <a:effectLst/>
                        </a:rPr>
                        <a:t>Design in detail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26.06.2019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28.06.2019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7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>
                          <a:effectLst/>
                        </a:rPr>
                        <a:t>Final Design Review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07.11.2019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07.11.2019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7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 dirty="0">
                          <a:effectLst/>
                        </a:rPr>
                        <a:t>Material procurement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20.11.2019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30.01.2020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7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>
                          <a:effectLst/>
                        </a:rPr>
                        <a:t>Tooling manufacturing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20.11.2019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29.03.2020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7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>
                          <a:effectLst/>
                        </a:rPr>
                        <a:t>Manufacturing of pre-series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01.04.2020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01.06.2020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7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>
                          <a:effectLst/>
                        </a:rPr>
                        <a:t>FAT of pre-series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01.06.2020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30.07.2020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7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>
                          <a:effectLst/>
                        </a:rPr>
                        <a:t>Shipment of pre-series to FAIR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04.08.2020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26.08.2020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7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>
                          <a:effectLst/>
                        </a:rPr>
                        <a:t>SAT A of pre-series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09.09.2020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21.10.2020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7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>
                          <a:effectLst/>
                        </a:rPr>
                        <a:t>Manufacturing of series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22.10.2020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23.05.2023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7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>
                          <a:effectLst/>
                        </a:rPr>
                        <a:t>Prepare series production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22.10.2020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22.02.2021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7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>
                          <a:effectLst/>
                        </a:rPr>
                        <a:t>Series production started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22.02.2021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22.02.2021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7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>
                          <a:effectLst/>
                        </a:rPr>
                        <a:t>FAT accepted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22.04.2021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23.05.2023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7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>
                          <a:effectLst/>
                        </a:rPr>
                        <a:t>Site Assembling series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23.07.2021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27.06.2023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7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>
                          <a:effectLst/>
                        </a:rPr>
                        <a:t>SAT  Series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23.08.2021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04.07.2023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6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>
                          <a:effectLst/>
                        </a:rPr>
                        <a:t>SAT  accepted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23.08.2021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dirty="0">
                          <a:effectLst/>
                        </a:rPr>
                        <a:t>04.07.2023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81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46492" cy="4682267"/>
          </a:xfrm>
        </p:spPr>
        <p:txBody>
          <a:bodyPr>
            <a:normAutofit/>
          </a:bodyPr>
          <a:lstStyle/>
          <a:p>
            <a:pPr fontAlgn="ctr"/>
            <a:r>
              <a:rPr lang="en-US" dirty="0" smtClean="0">
                <a:solidFill>
                  <a:srgbClr val="002060"/>
                </a:solidFill>
              </a:rPr>
              <a:t>The 3D-models (in 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EDMS):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ru-RU" u="sng" dirty="0">
                <a:hlinkClick r:id="rId2"/>
              </a:rPr>
              <a:t>https://edms.cern.ch/document/2146941/1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ru-RU" dirty="0" err="1" smtClean="0"/>
              <a:t>Mechanics</a:t>
            </a:r>
            <a:r>
              <a:rPr lang="ru-RU" dirty="0" smtClean="0"/>
              <a:t> </a:t>
            </a:r>
            <a:r>
              <a:rPr lang="ru-RU" dirty="0"/>
              <a:t>- 2D </a:t>
            </a:r>
            <a:r>
              <a:rPr lang="ru-RU" dirty="0" err="1"/>
              <a:t>drawings</a:t>
            </a:r>
            <a:r>
              <a:rPr lang="ru-RU" dirty="0"/>
              <a:t> </a:t>
            </a:r>
            <a:r>
              <a:rPr lang="ru-RU" dirty="0" smtClean="0"/>
              <a:t>an</a:t>
            </a:r>
            <a:r>
              <a:rPr lang="ru-RU" u="sng" dirty="0" smtClean="0">
                <a:hlinkClick r:id="rId3"/>
              </a:rPr>
              <a:t>https</a:t>
            </a:r>
            <a:r>
              <a:rPr lang="ru-RU" u="sng" dirty="0">
                <a:hlinkClick r:id="rId3"/>
              </a:rPr>
              <a:t>://edms.cern.ch/document/2245832/1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4" name="Заголовок 7"/>
          <p:cNvSpPr>
            <a:spLocks noGrp="1"/>
          </p:cNvSpPr>
          <p:nvPr>
            <p:ph type="title"/>
          </p:nvPr>
        </p:nvSpPr>
        <p:spPr bwMode="auto">
          <a:xfrm>
            <a:off x="0" y="365125"/>
            <a:ext cx="12192000" cy="74698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C00000"/>
                </a:solidFill>
                <a:latin typeface="Courier New" pitchFamily="49" charset="0"/>
                <a:ea typeface="+mj-ea"/>
                <a:cs typeface="Courier New" pitchFamily="49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9pPr>
          </a:lstStyle>
          <a:p>
            <a:pPr eaLnBrk="1" hangingPunct="1"/>
            <a:r>
              <a:rPr lang="en-US" altLang="ru-RU" dirty="0" smtClean="0">
                <a:solidFill>
                  <a:schemeClr val="tx1"/>
                </a:solidFill>
              </a:rPr>
              <a:t>FDR Documentations</a:t>
            </a:r>
            <a:endParaRPr lang="ru-RU" alt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7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50942"/>
            <a:ext cx="12192000" cy="730507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Project management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7178" y="988541"/>
            <a:ext cx="5632622" cy="5188422"/>
          </a:xfrm>
        </p:spPr>
        <p:txBody>
          <a:bodyPr>
            <a:normAutofit lnSpcReduction="10000"/>
          </a:bodyPr>
          <a:lstStyle/>
          <a:p>
            <a:r>
              <a:rPr lang="en-GB" sz="1400" b="1" dirty="0"/>
              <a:t>Name: </a:t>
            </a:r>
            <a:r>
              <a:rPr lang="en-GB" sz="1400" b="1" i="1" dirty="0"/>
              <a:t>Anatoly </a:t>
            </a:r>
            <a:r>
              <a:rPr lang="en-GB" sz="1400" b="1" i="1" dirty="0" err="1"/>
              <a:t>Utkin</a:t>
            </a:r>
            <a:endParaRPr lang="ru-RU" sz="1400" b="1" dirty="0"/>
          </a:p>
          <a:p>
            <a:r>
              <a:rPr lang="en-GB" sz="1400" b="1" dirty="0"/>
              <a:t>Position: Research </a:t>
            </a:r>
            <a:r>
              <a:rPr lang="en-GB" sz="1400" b="1" dirty="0" smtClean="0"/>
              <a:t>Scientist</a:t>
            </a:r>
            <a:r>
              <a:rPr lang="en-US" sz="1400" b="1" dirty="0" smtClean="0"/>
              <a:t>    </a:t>
            </a:r>
            <a:r>
              <a:rPr lang="en-GB" sz="1000" dirty="0" smtClean="0"/>
              <a:t>Email</a:t>
            </a:r>
            <a:r>
              <a:rPr lang="en-GB" sz="1000" dirty="0"/>
              <a:t>: </a:t>
            </a:r>
            <a:r>
              <a:rPr lang="en-GB" sz="1000" u="sng" dirty="0">
                <a:hlinkClick r:id="rId2"/>
              </a:rPr>
              <a:t>A.V.Utkin@inp.nsk.su</a:t>
            </a:r>
            <a:endParaRPr lang="ru-RU" sz="1000" dirty="0"/>
          </a:p>
          <a:p>
            <a:r>
              <a:rPr lang="en-GB" sz="1000" dirty="0" smtClean="0"/>
              <a:t>          Tel</a:t>
            </a:r>
            <a:r>
              <a:rPr lang="en-GB" sz="1000" dirty="0"/>
              <a:t>.: +7383329-4684</a:t>
            </a:r>
            <a:endParaRPr lang="ru-RU" sz="1000" dirty="0"/>
          </a:p>
          <a:p>
            <a:r>
              <a:rPr lang="en-GB" sz="1000" dirty="0" smtClean="0"/>
              <a:t>          The </a:t>
            </a:r>
            <a:r>
              <a:rPr lang="en-GB" sz="1000" dirty="0"/>
              <a:t>Deputy is responsible for:</a:t>
            </a:r>
            <a:endParaRPr lang="ru-RU" sz="1000" dirty="0"/>
          </a:p>
          <a:p>
            <a:pPr lvl="0"/>
            <a:r>
              <a:rPr lang="en-GB" sz="1000" dirty="0" smtClean="0"/>
              <a:t>          Follow-up </a:t>
            </a:r>
            <a:r>
              <a:rPr lang="en-GB" sz="1000" dirty="0"/>
              <a:t>of production activities;</a:t>
            </a:r>
            <a:endParaRPr lang="ru-RU" sz="1000" dirty="0"/>
          </a:p>
          <a:p>
            <a:pPr lvl="0"/>
            <a:r>
              <a:rPr lang="en-GB" sz="1000" dirty="0" smtClean="0"/>
              <a:t>          Magnetic </a:t>
            </a:r>
            <a:r>
              <a:rPr lang="en-GB" sz="1000" dirty="0"/>
              <a:t>measurements to ensure the required field and field quality;</a:t>
            </a:r>
            <a:endParaRPr lang="ru-RU" sz="1000" dirty="0"/>
          </a:p>
          <a:p>
            <a:pPr lvl="0"/>
            <a:r>
              <a:rPr lang="en-GB" sz="1000" dirty="0" smtClean="0"/>
              <a:t>          Factory </a:t>
            </a:r>
            <a:r>
              <a:rPr lang="en-GB" sz="1000" dirty="0"/>
              <a:t>Acceptance Test (FAT) to verify the given specifications of the components</a:t>
            </a:r>
            <a:r>
              <a:rPr lang="en-GB" sz="1000" dirty="0" smtClean="0"/>
              <a:t>;</a:t>
            </a:r>
            <a:r>
              <a:rPr lang="en-GB" sz="1000" dirty="0"/>
              <a:t> </a:t>
            </a:r>
            <a:endParaRPr lang="ru-RU" sz="1000" dirty="0"/>
          </a:p>
          <a:p>
            <a:endParaRPr lang="en-GB" sz="1000" b="1" dirty="0" smtClean="0"/>
          </a:p>
          <a:p>
            <a:endParaRPr lang="en-GB" sz="1000" b="1" dirty="0" smtClean="0"/>
          </a:p>
          <a:p>
            <a:endParaRPr lang="en-GB" sz="1000" b="1" dirty="0"/>
          </a:p>
          <a:p>
            <a:endParaRPr lang="en-GB" sz="1000" b="1" dirty="0" smtClean="0"/>
          </a:p>
          <a:p>
            <a:r>
              <a:rPr lang="en-GB" sz="1400" b="1" dirty="0" smtClean="0"/>
              <a:t>Name</a:t>
            </a:r>
            <a:r>
              <a:rPr lang="en-GB" sz="1400" b="1" dirty="0"/>
              <a:t>: </a:t>
            </a:r>
            <a:r>
              <a:rPr lang="en-GB" sz="1400" b="1" i="1" dirty="0"/>
              <a:t>Denis </a:t>
            </a:r>
            <a:r>
              <a:rPr lang="en-GB" sz="1400" b="1" i="1" dirty="0" err="1"/>
              <a:t>Gurov</a:t>
            </a:r>
            <a:endParaRPr lang="ru-RU" sz="1400" b="1" dirty="0"/>
          </a:p>
          <a:p>
            <a:r>
              <a:rPr lang="en-GB" sz="1400" b="1" dirty="0"/>
              <a:t>Position: Research </a:t>
            </a:r>
            <a:r>
              <a:rPr lang="en-GB" sz="1400" b="1" dirty="0" smtClean="0"/>
              <a:t>Scientist</a:t>
            </a:r>
            <a:r>
              <a:rPr lang="en-US" sz="1400" b="1" dirty="0" smtClean="0"/>
              <a:t>  </a:t>
            </a:r>
            <a:r>
              <a:rPr lang="en-GB" sz="1000" dirty="0" smtClean="0"/>
              <a:t>Email</a:t>
            </a:r>
            <a:r>
              <a:rPr lang="en-GB" sz="1000" dirty="0"/>
              <a:t>: </a:t>
            </a:r>
            <a:r>
              <a:rPr lang="en-GB" sz="1000" u="sng" dirty="0">
                <a:hlinkClick r:id="rId3"/>
              </a:rPr>
              <a:t>D.S.Gurov@inp.nsk.su</a:t>
            </a:r>
            <a:endParaRPr lang="ru-RU" sz="1000" dirty="0"/>
          </a:p>
          <a:p>
            <a:r>
              <a:rPr lang="en-GB" sz="1000" dirty="0" smtClean="0"/>
              <a:t>           Tel</a:t>
            </a:r>
            <a:r>
              <a:rPr lang="en-GB" sz="1000" dirty="0"/>
              <a:t>.: +7383329-4684</a:t>
            </a:r>
            <a:endParaRPr lang="ru-RU" sz="1000" dirty="0"/>
          </a:p>
          <a:p>
            <a:r>
              <a:rPr lang="en-GB" sz="1000" dirty="0" smtClean="0"/>
              <a:t>           The </a:t>
            </a:r>
            <a:r>
              <a:rPr lang="en-GB" sz="1000" dirty="0"/>
              <a:t>Deputy is responsible for:</a:t>
            </a:r>
            <a:endParaRPr lang="ru-RU" sz="1000" dirty="0"/>
          </a:p>
          <a:p>
            <a:pPr lvl="0"/>
            <a:r>
              <a:rPr lang="en-GB" sz="1000" dirty="0" smtClean="0"/>
              <a:t>           Preliminary </a:t>
            </a:r>
            <a:r>
              <a:rPr lang="en-GB" sz="1000" dirty="0"/>
              <a:t>magnet design, final magnet design (development, simulation);</a:t>
            </a:r>
            <a:endParaRPr lang="ru-RU" sz="1000" dirty="0"/>
          </a:p>
          <a:p>
            <a:pPr lvl="0"/>
            <a:r>
              <a:rPr lang="en-GB" sz="1000" dirty="0" smtClean="0"/>
              <a:t>           Magnetic </a:t>
            </a:r>
            <a:r>
              <a:rPr lang="en-GB" sz="1000" dirty="0"/>
              <a:t>field calculation</a:t>
            </a:r>
            <a:r>
              <a:rPr lang="en-GB" sz="1000" dirty="0" smtClean="0"/>
              <a:t>;</a:t>
            </a:r>
          </a:p>
          <a:p>
            <a:endParaRPr lang="en-GB" sz="1000" b="1" i="1" dirty="0" smtClean="0">
              <a:solidFill>
                <a:srgbClr val="FF0000"/>
              </a:solidFill>
            </a:endParaRPr>
          </a:p>
          <a:p>
            <a:endParaRPr lang="en-GB" sz="1000" b="1" i="1" dirty="0">
              <a:solidFill>
                <a:srgbClr val="FF0000"/>
              </a:solidFill>
            </a:endParaRPr>
          </a:p>
          <a:p>
            <a:r>
              <a:rPr lang="en-GB" sz="1400" b="1" i="1" dirty="0" smtClean="0">
                <a:solidFill>
                  <a:srgbClr val="FF0000"/>
                </a:solidFill>
              </a:rPr>
              <a:t>More Details in “Quality Plan”</a:t>
            </a:r>
            <a:endParaRPr lang="en-US" sz="1400" dirty="0" smtClean="0">
              <a:solidFill>
                <a:srgbClr val="FF0000"/>
              </a:solidFill>
            </a:endParaRPr>
          </a:p>
          <a:p>
            <a:pPr lvl="0"/>
            <a:endParaRPr lang="ru-RU" sz="10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096000" y="988541"/>
            <a:ext cx="5181600" cy="5387545"/>
          </a:xfrm>
        </p:spPr>
        <p:txBody>
          <a:bodyPr>
            <a:normAutofit lnSpcReduction="10000"/>
          </a:bodyPr>
          <a:lstStyle/>
          <a:p>
            <a:r>
              <a:rPr lang="en-GB" sz="1400" b="1" i="1" dirty="0"/>
              <a:t>The Project Manager</a:t>
            </a:r>
            <a:endParaRPr lang="ru-RU" sz="1400" b="1" dirty="0"/>
          </a:p>
          <a:p>
            <a:r>
              <a:rPr lang="en-GB" sz="1400" b="1" dirty="0"/>
              <a:t>Name: </a:t>
            </a:r>
            <a:r>
              <a:rPr lang="en-GB" sz="1400" b="1" i="1" dirty="0" err="1"/>
              <a:t>Alexandr</a:t>
            </a:r>
            <a:r>
              <a:rPr lang="en-GB" sz="1400" b="1" i="1" dirty="0"/>
              <a:t> </a:t>
            </a:r>
            <a:r>
              <a:rPr lang="en-GB" sz="1400" b="1" i="1" dirty="0" err="1"/>
              <a:t>Starostenko</a:t>
            </a:r>
            <a:endParaRPr lang="ru-RU" sz="1400" b="1" dirty="0"/>
          </a:p>
          <a:p>
            <a:r>
              <a:rPr lang="en-US" sz="1400" b="1" dirty="0"/>
              <a:t>Position: Head of BINP Division № 5-11 </a:t>
            </a:r>
            <a:r>
              <a:rPr lang="en-US" sz="1400" b="1" dirty="0" smtClean="0"/>
              <a:t> </a:t>
            </a:r>
            <a:r>
              <a:rPr lang="en-US" sz="1000" dirty="0" smtClean="0"/>
              <a:t>Email</a:t>
            </a:r>
            <a:r>
              <a:rPr lang="en-US" sz="1000" dirty="0"/>
              <a:t>: </a:t>
            </a:r>
            <a:r>
              <a:rPr lang="en-US" sz="1000" u="sng" dirty="0">
                <a:hlinkClick r:id="rId4"/>
              </a:rPr>
              <a:t>A.A.Starostenko@inp.nsk.su</a:t>
            </a:r>
            <a:r>
              <a:rPr lang="en-US" sz="1000" dirty="0"/>
              <a:t> </a:t>
            </a:r>
            <a:endParaRPr lang="ru-RU" sz="1000" dirty="0"/>
          </a:p>
          <a:p>
            <a:r>
              <a:rPr lang="en-GB" sz="1000" dirty="0" smtClean="0"/>
              <a:t>             Tel</a:t>
            </a:r>
            <a:r>
              <a:rPr lang="en-GB" sz="1000" dirty="0"/>
              <a:t>.: +7383329-4940</a:t>
            </a:r>
            <a:endParaRPr lang="ru-RU" sz="1000" dirty="0"/>
          </a:p>
          <a:p>
            <a:r>
              <a:rPr lang="en-GB" sz="1000" dirty="0" smtClean="0"/>
              <a:t>             The </a:t>
            </a:r>
            <a:r>
              <a:rPr lang="en-GB" sz="1000" dirty="0"/>
              <a:t>Project Manager is responsible for:</a:t>
            </a:r>
            <a:endParaRPr lang="ru-RU" sz="1000" dirty="0"/>
          </a:p>
          <a:p>
            <a:pPr lvl="0"/>
            <a:r>
              <a:rPr lang="en-GB" sz="1000" dirty="0" smtClean="0"/>
              <a:t>              Development </a:t>
            </a:r>
            <a:r>
              <a:rPr lang="en-GB" sz="1000" dirty="0"/>
              <a:t>of the technical documentation and manufacturing drawings for the </a:t>
            </a:r>
            <a:r>
              <a:rPr lang="en-GB" sz="1000" dirty="0" smtClean="0"/>
              <a:t>  deliverables; </a:t>
            </a:r>
            <a:endParaRPr lang="ru-RU" sz="1000" dirty="0"/>
          </a:p>
          <a:p>
            <a:pPr lvl="0"/>
            <a:r>
              <a:rPr lang="en-GB" sz="1000" dirty="0" smtClean="0"/>
              <a:t>              Ensuring </a:t>
            </a:r>
            <a:r>
              <a:rPr lang="en-GB" sz="1000" dirty="0"/>
              <a:t>that the production of the magnets is according to the technical specifications and time schedule; </a:t>
            </a:r>
            <a:endParaRPr lang="ru-RU" sz="1000" dirty="0"/>
          </a:p>
          <a:p>
            <a:pPr lvl="0"/>
            <a:r>
              <a:rPr lang="en-GB" sz="1000" dirty="0" smtClean="0"/>
              <a:t>              Follow-up </a:t>
            </a:r>
            <a:r>
              <a:rPr lang="en-GB" sz="1000" dirty="0"/>
              <a:t>of production activities;</a:t>
            </a:r>
            <a:endParaRPr lang="ru-RU" sz="1000" dirty="0"/>
          </a:p>
          <a:p>
            <a:pPr lvl="0"/>
            <a:r>
              <a:rPr lang="en-GB" sz="1000" dirty="0" smtClean="0"/>
              <a:t>             Transportation</a:t>
            </a:r>
            <a:r>
              <a:rPr lang="en-GB" sz="1000" dirty="0"/>
              <a:t>, delivery of the equipment to the  FAIR site;</a:t>
            </a:r>
            <a:endParaRPr lang="ru-RU" sz="1000" dirty="0"/>
          </a:p>
          <a:p>
            <a:pPr lvl="0"/>
            <a:r>
              <a:rPr lang="en-GB" sz="1000" dirty="0" smtClean="0"/>
              <a:t>              Regular </a:t>
            </a:r>
            <a:r>
              <a:rPr lang="en-GB" sz="1000" dirty="0"/>
              <a:t>and timely reporting on progress and problems; </a:t>
            </a:r>
            <a:endParaRPr lang="ru-RU" sz="1000" dirty="0"/>
          </a:p>
          <a:p>
            <a:pPr lvl="0"/>
            <a:r>
              <a:rPr lang="en-GB" sz="1000" dirty="0" smtClean="0"/>
              <a:t>              Timely </a:t>
            </a:r>
            <a:r>
              <a:rPr lang="en-GB" sz="1000" dirty="0"/>
              <a:t>conduction/participation of reviews and provisions of feedback;</a:t>
            </a:r>
            <a:endParaRPr lang="ru-RU" sz="1000" dirty="0"/>
          </a:p>
          <a:p>
            <a:pPr marL="0" indent="0">
              <a:buNone/>
            </a:pPr>
            <a:endParaRPr lang="en-US" sz="1000" b="1" i="1" dirty="0"/>
          </a:p>
          <a:p>
            <a:r>
              <a:rPr lang="en-US" sz="1400" b="1" i="1" dirty="0" smtClean="0"/>
              <a:t>Scientific </a:t>
            </a:r>
            <a:r>
              <a:rPr lang="en-US" sz="1400" b="1" i="1" dirty="0"/>
              <a:t>De</a:t>
            </a:r>
            <a:r>
              <a:rPr lang="en-GB" sz="1400" b="1" i="1" dirty="0"/>
              <a:t>sign Department</a:t>
            </a:r>
            <a:endParaRPr lang="ru-RU" sz="1400" b="1" dirty="0"/>
          </a:p>
          <a:p>
            <a:r>
              <a:rPr lang="en-US" sz="1400" b="1" dirty="0"/>
              <a:t>Name: </a:t>
            </a:r>
            <a:r>
              <a:rPr lang="en-US" sz="1400" b="1" i="1" dirty="0"/>
              <a:t>Vladimir </a:t>
            </a:r>
            <a:r>
              <a:rPr lang="en-US" sz="1400" b="1" i="1" dirty="0" err="1"/>
              <a:t>Korchagin</a:t>
            </a:r>
            <a:endParaRPr lang="ru-RU" sz="1400" b="1" dirty="0"/>
          </a:p>
          <a:p>
            <a:r>
              <a:rPr lang="en-US" sz="1000" dirty="0" smtClean="0"/>
              <a:t>             Position</a:t>
            </a:r>
            <a:r>
              <a:rPr lang="en-US" sz="1000" dirty="0"/>
              <a:t>: Principal Design Engineer </a:t>
            </a:r>
            <a:r>
              <a:rPr lang="en-US" sz="1000" dirty="0" smtClean="0"/>
              <a:t>  </a:t>
            </a:r>
            <a:r>
              <a:rPr lang="en-GB" sz="1000" dirty="0" smtClean="0"/>
              <a:t>Email</a:t>
            </a:r>
            <a:r>
              <a:rPr lang="en-GB" sz="1000" dirty="0"/>
              <a:t>:</a:t>
            </a:r>
            <a:r>
              <a:rPr lang="en-GB" sz="1000" dirty="0">
                <a:solidFill>
                  <a:srgbClr val="0070C0"/>
                </a:solidFill>
              </a:rPr>
              <a:t> </a:t>
            </a:r>
            <a:r>
              <a:rPr lang="en-GB" sz="1000" u="sng" dirty="0">
                <a:solidFill>
                  <a:srgbClr val="0070C0"/>
                </a:solidFill>
              </a:rPr>
              <a:t>V.Ya.Korchagin@inp.nsk.su</a:t>
            </a:r>
            <a:r>
              <a:rPr lang="en-GB" sz="1000" dirty="0"/>
              <a:t>     </a:t>
            </a:r>
            <a:endParaRPr lang="ru-RU" sz="1000" dirty="0"/>
          </a:p>
          <a:p>
            <a:r>
              <a:rPr lang="en-GB" sz="1000" dirty="0" smtClean="0"/>
              <a:t>             Tel</a:t>
            </a:r>
            <a:r>
              <a:rPr lang="en-GB" sz="1000" dirty="0"/>
              <a:t>.: + 7383329-4953</a:t>
            </a:r>
            <a:endParaRPr lang="ru-RU" sz="1000" dirty="0"/>
          </a:p>
          <a:p>
            <a:r>
              <a:rPr lang="en-GB" sz="1000" dirty="0" smtClean="0"/>
              <a:t>             The </a:t>
            </a:r>
            <a:r>
              <a:rPr lang="en-GB" sz="1000" dirty="0"/>
              <a:t>Principal Design Engineer is responsible for:</a:t>
            </a:r>
            <a:endParaRPr lang="ru-RU" sz="1000" dirty="0"/>
          </a:p>
          <a:p>
            <a:pPr lvl="0"/>
            <a:r>
              <a:rPr lang="en-GB" sz="1000" dirty="0" smtClean="0"/>
              <a:t>             Magnet </a:t>
            </a:r>
            <a:r>
              <a:rPr lang="en-GB" sz="1000" dirty="0"/>
              <a:t>design (3D-models, production drawings);</a:t>
            </a:r>
            <a:endParaRPr lang="ru-RU" sz="1000" dirty="0"/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071899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7764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Construction of WQ magnet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45" y="1825625"/>
            <a:ext cx="4700109" cy="4351338"/>
          </a:xfrm>
          <a:prstGeom prst="rect">
            <a:avLst/>
          </a:prstGeom>
        </p:spPr>
      </p:pic>
      <p:pic>
        <p:nvPicPr>
          <p:cNvPr id="6" name="Объект 5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964" y="1825625"/>
            <a:ext cx="25060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7764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Construction of WQ magnet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Объект 6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"/>
          <a:stretch/>
        </p:blipFill>
        <p:spPr>
          <a:xfrm>
            <a:off x="77813" y="1455838"/>
            <a:ext cx="4680652" cy="4345356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505323" y="6222229"/>
            <a:ext cx="4794422" cy="6357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Profile for laminas stamping</a:t>
            </a:r>
            <a:endParaRPr lang="ru-RU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81893" y="5914264"/>
            <a:ext cx="3449609" cy="6357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Quarter of yoke</a:t>
            </a:r>
            <a:endParaRPr lang="ru-RU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278" y="1342768"/>
            <a:ext cx="7060547" cy="494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2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1116"/>
            <a:ext cx="12192000" cy="456776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Construction of WQ magnet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853264" y="5939413"/>
            <a:ext cx="4794422" cy="6357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35 turns coil</a:t>
            </a:r>
            <a:endParaRPr lang="ru-RU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89388" y="6257299"/>
            <a:ext cx="4244111" cy="50651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WQ magnet coil construction</a:t>
            </a:r>
            <a:endParaRPr lang="ru-RU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54" y="649750"/>
            <a:ext cx="4753729" cy="2721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54" y="3469480"/>
            <a:ext cx="3839329" cy="29121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026" y="853577"/>
            <a:ext cx="7070430" cy="473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3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44691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WQ Quadrupole and stand for quadrupole only 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" name="Объект 7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06" y="1425146"/>
            <a:ext cx="5642918" cy="5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3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44691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WQ Quadrupole and stand for one 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sextupole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584" y="1392195"/>
            <a:ext cx="7068065" cy="538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9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5541</TotalTime>
  <Words>707</Words>
  <Application>Microsoft Office PowerPoint</Application>
  <PresentationFormat>Широкоэкранный</PresentationFormat>
  <Paragraphs>248</Paragraphs>
  <Slides>20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Courier New</vt:lpstr>
      <vt:lpstr>Times New Roman</vt:lpstr>
      <vt:lpstr>Тема Office</vt:lpstr>
      <vt:lpstr> WQ Magnet for CR. CDR/FDR Review.</vt:lpstr>
      <vt:lpstr>Contents</vt:lpstr>
      <vt:lpstr>FDR Documentations</vt:lpstr>
      <vt:lpstr>Project management</vt:lpstr>
      <vt:lpstr>Construction of WQ magnet</vt:lpstr>
      <vt:lpstr>Construction of WQ magnet</vt:lpstr>
      <vt:lpstr>Construction of WQ magnet</vt:lpstr>
      <vt:lpstr>WQ Quadrupole and stand for quadrupole only </vt:lpstr>
      <vt:lpstr>WQ Quadrupole and stand for one sextupole </vt:lpstr>
      <vt:lpstr>WQ Quadrupole and stand for two sextupoles </vt:lpstr>
      <vt:lpstr>WQ calculations</vt:lpstr>
      <vt:lpstr> Field in yoke</vt:lpstr>
      <vt:lpstr>Field quality</vt:lpstr>
      <vt:lpstr>Field quality</vt:lpstr>
      <vt:lpstr>Calculation of attraction force</vt:lpstr>
      <vt:lpstr>Calculation of attraction force</vt:lpstr>
      <vt:lpstr>Calculation of attraction force</vt:lpstr>
      <vt:lpstr>Assembling of the magnet</vt:lpstr>
      <vt:lpstr>Assembling of the magnet</vt:lpstr>
      <vt:lpstr>Production Plan</vt:lpstr>
    </vt:vector>
  </TitlesOfParts>
  <Company>BINP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BINP User</dc:creator>
  <cp:lastModifiedBy>BINP User</cp:lastModifiedBy>
  <cp:revision>109</cp:revision>
  <dcterms:created xsi:type="dcterms:W3CDTF">2019-05-16T06:11:09Z</dcterms:created>
  <dcterms:modified xsi:type="dcterms:W3CDTF">2019-11-26T11:09:49Z</dcterms:modified>
</cp:coreProperties>
</file>