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gurov\merm\GSI\CR\CDR\WQ_SWQ_profi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rov\merm\GSI\CR\CDR\C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rov\merm\GSI\CR\CDR\C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2039216617717"/>
          <c:y val="2.4841463074767606E-2"/>
          <c:w val="0.85727408055150667"/>
          <c:h val="0.89996667229421989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NEW!$D$147:$D$191</c:f>
              <c:numCache>
                <c:formatCode>General</c:formatCode>
                <c:ptCount val="45"/>
                <c:pt idx="0">
                  <c:v>42.800000000000004</c:v>
                </c:pt>
                <c:pt idx="1">
                  <c:v>42.800000000000004</c:v>
                </c:pt>
                <c:pt idx="2">
                  <c:v>47.484999999999999</c:v>
                </c:pt>
                <c:pt idx="3">
                  <c:v>51.64</c:v>
                </c:pt>
                <c:pt idx="4">
                  <c:v>52.203000000000003</c:v>
                </c:pt>
                <c:pt idx="5">
                  <c:v>55.4</c:v>
                </c:pt>
                <c:pt idx="6">
                  <c:v>57.95</c:v>
                </c:pt>
                <c:pt idx="7">
                  <c:v>60.401999999999994</c:v>
                </c:pt>
                <c:pt idx="8">
                  <c:v>63.703000000000003</c:v>
                </c:pt>
                <c:pt idx="9">
                  <c:v>65.079000000000008</c:v>
                </c:pt>
                <c:pt idx="10">
                  <c:v>66.882000000000005</c:v>
                </c:pt>
                <c:pt idx="11">
                  <c:v>68.653000000000006</c:v>
                </c:pt>
                <c:pt idx="12">
                  <c:v>70.829000000000008</c:v>
                </c:pt>
                <c:pt idx="13">
                  <c:v>73.391999999999996</c:v>
                </c:pt>
                <c:pt idx="14">
                  <c:v>75.911999999999992</c:v>
                </c:pt>
                <c:pt idx="15">
                  <c:v>78.81</c:v>
                </c:pt>
                <c:pt idx="16">
                  <c:v>82.079000000000008</c:v>
                </c:pt>
                <c:pt idx="17">
                  <c:v>86.53</c:v>
                </c:pt>
                <c:pt idx="18">
                  <c:v>90.960999999999999</c:v>
                </c:pt>
                <c:pt idx="19">
                  <c:v>96.628000000000014</c:v>
                </c:pt>
                <c:pt idx="20">
                  <c:v>103.221</c:v>
                </c:pt>
                <c:pt idx="21">
                  <c:v>109.601</c:v>
                </c:pt>
                <c:pt idx="22">
                  <c:v>116.72909000000001</c:v>
                </c:pt>
                <c:pt idx="23">
                  <c:v>124.31837</c:v>
                </c:pt>
                <c:pt idx="24">
                  <c:v>131.99746999999999</c:v>
                </c:pt>
                <c:pt idx="25">
                  <c:v>140.98988</c:v>
                </c:pt>
                <c:pt idx="26">
                  <c:v>149.75281000000001</c:v>
                </c:pt>
                <c:pt idx="27">
                  <c:v>157.39732999999998</c:v>
                </c:pt>
                <c:pt idx="28">
                  <c:v>165.89258000000001</c:v>
                </c:pt>
                <c:pt idx="29">
                  <c:v>172.73239000000001</c:v>
                </c:pt>
                <c:pt idx="30">
                  <c:v>179.27292</c:v>
                </c:pt>
                <c:pt idx="31">
                  <c:v>185.3673</c:v>
                </c:pt>
                <c:pt idx="32">
                  <c:v>191.99063999999998</c:v>
                </c:pt>
                <c:pt idx="33">
                  <c:v>197.97978000000001</c:v>
                </c:pt>
                <c:pt idx="34">
                  <c:v>203.12418000000002</c:v>
                </c:pt>
                <c:pt idx="35">
                  <c:v>208.62432999999999</c:v>
                </c:pt>
                <c:pt idx="36">
                  <c:v>213.00997999999998</c:v>
                </c:pt>
                <c:pt idx="37">
                  <c:v>224.24876</c:v>
                </c:pt>
                <c:pt idx="38">
                  <c:v>233.29077000000001</c:v>
                </c:pt>
                <c:pt idx="39">
                  <c:v>243.35356000000002</c:v>
                </c:pt>
                <c:pt idx="40">
                  <c:v>263.02791000000002</c:v>
                </c:pt>
                <c:pt idx="41">
                  <c:v>265.54412000000002</c:v>
                </c:pt>
                <c:pt idx="42">
                  <c:v>269.38101</c:v>
                </c:pt>
                <c:pt idx="43">
                  <c:v>273.70678000000004</c:v>
                </c:pt>
                <c:pt idx="44">
                  <c:v>292.70193999999998</c:v>
                </c:pt>
              </c:numCache>
            </c:numRef>
          </c:xVal>
          <c:yVal>
            <c:numRef>
              <c:f>NEW!$E$147:$E$191</c:f>
              <c:numCache>
                <c:formatCode>General</c:formatCode>
                <c:ptCount val="45"/>
                <c:pt idx="0">
                  <c:v>292.70193999999998</c:v>
                </c:pt>
                <c:pt idx="1">
                  <c:v>273.70678000000004</c:v>
                </c:pt>
                <c:pt idx="2">
                  <c:v>269.38101</c:v>
                </c:pt>
                <c:pt idx="3">
                  <c:v>265.54412000000002</c:v>
                </c:pt>
                <c:pt idx="4">
                  <c:v>263.02791000000002</c:v>
                </c:pt>
                <c:pt idx="5">
                  <c:v>243.35356000000002</c:v>
                </c:pt>
                <c:pt idx="6">
                  <c:v>233.29077000000001</c:v>
                </c:pt>
                <c:pt idx="7">
                  <c:v>224.24876</c:v>
                </c:pt>
                <c:pt idx="8">
                  <c:v>213.00997999999998</c:v>
                </c:pt>
                <c:pt idx="9">
                  <c:v>208.62432999999999</c:v>
                </c:pt>
                <c:pt idx="10">
                  <c:v>203.12418000000002</c:v>
                </c:pt>
                <c:pt idx="11">
                  <c:v>197.97978000000001</c:v>
                </c:pt>
                <c:pt idx="12">
                  <c:v>191.99063999999998</c:v>
                </c:pt>
                <c:pt idx="13">
                  <c:v>185.3673</c:v>
                </c:pt>
                <c:pt idx="14">
                  <c:v>179.27292</c:v>
                </c:pt>
                <c:pt idx="15">
                  <c:v>172.73239000000001</c:v>
                </c:pt>
                <c:pt idx="16">
                  <c:v>165.89258000000001</c:v>
                </c:pt>
                <c:pt idx="17">
                  <c:v>157.39732999999998</c:v>
                </c:pt>
                <c:pt idx="18">
                  <c:v>149.75281000000001</c:v>
                </c:pt>
                <c:pt idx="19">
                  <c:v>140.98988</c:v>
                </c:pt>
                <c:pt idx="20">
                  <c:v>131.99746999999999</c:v>
                </c:pt>
                <c:pt idx="21">
                  <c:v>124.31837</c:v>
                </c:pt>
                <c:pt idx="22">
                  <c:v>116.729</c:v>
                </c:pt>
                <c:pt idx="23">
                  <c:v>109.601</c:v>
                </c:pt>
                <c:pt idx="24">
                  <c:v>103.221</c:v>
                </c:pt>
                <c:pt idx="25">
                  <c:v>96.628000000000014</c:v>
                </c:pt>
                <c:pt idx="26">
                  <c:v>90.960999999999999</c:v>
                </c:pt>
                <c:pt idx="27">
                  <c:v>86.53</c:v>
                </c:pt>
                <c:pt idx="28">
                  <c:v>82.079000000000008</c:v>
                </c:pt>
                <c:pt idx="29">
                  <c:v>78.81</c:v>
                </c:pt>
                <c:pt idx="30">
                  <c:v>75.911999999999992</c:v>
                </c:pt>
                <c:pt idx="31">
                  <c:v>73.391999999999996</c:v>
                </c:pt>
                <c:pt idx="32">
                  <c:v>70.829000000000008</c:v>
                </c:pt>
                <c:pt idx="33">
                  <c:v>68.653000000000006</c:v>
                </c:pt>
                <c:pt idx="34">
                  <c:v>66.882000000000005</c:v>
                </c:pt>
                <c:pt idx="35">
                  <c:v>65.079000000000008</c:v>
                </c:pt>
                <c:pt idx="36">
                  <c:v>63.703000000000003</c:v>
                </c:pt>
                <c:pt idx="37">
                  <c:v>60.401999999999994</c:v>
                </c:pt>
                <c:pt idx="38">
                  <c:v>57.95</c:v>
                </c:pt>
                <c:pt idx="39">
                  <c:v>55.4</c:v>
                </c:pt>
                <c:pt idx="40">
                  <c:v>52.203000000000003</c:v>
                </c:pt>
                <c:pt idx="41">
                  <c:v>51.64</c:v>
                </c:pt>
                <c:pt idx="42">
                  <c:v>47.484999999999999</c:v>
                </c:pt>
                <c:pt idx="43">
                  <c:v>42.800000000000004</c:v>
                </c:pt>
                <c:pt idx="44">
                  <c:v>42.800000000000004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748176"/>
        <c:axId val="140748568"/>
      </c:scatterChart>
      <c:valAx>
        <c:axId val="140748176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748568"/>
        <c:crosses val="autoZero"/>
        <c:crossBetween val="midCat"/>
      </c:valAx>
      <c:valAx>
        <c:axId val="14074856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748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Integral contribution of 6 and 10  harmonics  at different gradient magnitudes  </a:t>
            </a:r>
          </a:p>
        </c:rich>
      </c:tx>
      <c:layout>
        <c:manualLayout>
          <c:xMode val="edge"/>
          <c:yMode val="edge"/>
          <c:x val="0.21189799696090619"/>
          <c:y val="2.6725446255454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921516418865566E-2"/>
          <c:y val="0.21628701843669879"/>
          <c:w val="0.86852280783017821"/>
          <c:h val="0.73257465718696957"/>
        </c:manualLayout>
      </c:layout>
      <c:scatterChart>
        <c:scatterStyle val="smoothMarker"/>
        <c:varyColors val="0"/>
        <c:ser>
          <c:idx val="0"/>
          <c:order val="0"/>
          <c:tx>
            <c:v>A6/A2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pPr>
                <a:solidFill>
                  <a:schemeClr val="accent1"/>
                </a:solidFill>
                <a:ln w="44450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xVal>
            <c:numRef>
              <c:f>'SWQ_165 09'!$I$46:$M$46</c:f>
              <c:numCache>
                <c:formatCode>General</c:formatCode>
                <c:ptCount val="5"/>
                <c:pt idx="0">
                  <c:v>0.48464580000000002</c:v>
                </c:pt>
                <c:pt idx="1">
                  <c:v>1.9423258000000001</c:v>
                </c:pt>
                <c:pt idx="2">
                  <c:v>3.3802781999999998</c:v>
                </c:pt>
                <c:pt idx="3">
                  <c:v>4.0307706000000003</c:v>
                </c:pt>
                <c:pt idx="4">
                  <c:v>4.5145160000000004</c:v>
                </c:pt>
              </c:numCache>
            </c:numRef>
          </c:xVal>
          <c:yVal>
            <c:numRef>
              <c:f>'SWQ_165 09'!$I$47:$M$47</c:f>
              <c:numCache>
                <c:formatCode>General</c:formatCode>
                <c:ptCount val="5"/>
                <c:pt idx="0">
                  <c:v>2.2903324448494137E-4</c:v>
                </c:pt>
                <c:pt idx="1">
                  <c:v>1.906992122536806E-4</c:v>
                </c:pt>
                <c:pt idx="2">
                  <c:v>7.5674244800324428E-5</c:v>
                </c:pt>
                <c:pt idx="3">
                  <c:v>-5.3637386359819133E-5</c:v>
                </c:pt>
                <c:pt idx="4">
                  <c:v>-2.3767774884395133E-4</c:v>
                </c:pt>
              </c:numCache>
            </c:numRef>
          </c:yVal>
          <c:smooth val="1"/>
        </c:ser>
        <c:ser>
          <c:idx val="1"/>
          <c:order val="1"/>
          <c:tx>
            <c:v>A10/A2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chemeClr val="accent2"/>
              </a:solidFill>
              <a:ln w="44450">
                <a:solidFill>
                  <a:schemeClr val="accent2"/>
                </a:solidFill>
              </a:ln>
              <a:effectLst/>
            </c:spPr>
          </c:marker>
          <c:xVal>
            <c:numRef>
              <c:f>'SWQ_165 09'!$I$46:$M$46</c:f>
              <c:numCache>
                <c:formatCode>General</c:formatCode>
                <c:ptCount val="5"/>
                <c:pt idx="0">
                  <c:v>0.48464580000000002</c:v>
                </c:pt>
                <c:pt idx="1">
                  <c:v>1.9423258000000001</c:v>
                </c:pt>
                <c:pt idx="2">
                  <c:v>3.3802781999999998</c:v>
                </c:pt>
                <c:pt idx="3">
                  <c:v>4.0307706000000003</c:v>
                </c:pt>
                <c:pt idx="4">
                  <c:v>4.5145160000000004</c:v>
                </c:pt>
              </c:numCache>
            </c:numRef>
          </c:xVal>
          <c:yVal>
            <c:numRef>
              <c:f>'SWQ_165 09'!$I$48:$M$48</c:f>
              <c:numCache>
                <c:formatCode>General</c:formatCode>
                <c:ptCount val="5"/>
                <c:pt idx="0">
                  <c:v>7.4693724777971863E-5</c:v>
                </c:pt>
                <c:pt idx="1">
                  <c:v>6.734194644379434E-5</c:v>
                </c:pt>
                <c:pt idx="2">
                  <c:v>4.0233374874292896E-5</c:v>
                </c:pt>
                <c:pt idx="3">
                  <c:v>1.577862059428537E-5</c:v>
                </c:pt>
                <c:pt idx="4">
                  <c:v>-5.3604860410285393E-6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749352"/>
        <c:axId val="140749744"/>
      </c:scatterChart>
      <c:valAx>
        <c:axId val="140749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A2(r)  (Tl*m)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0749744"/>
        <c:crosses val="autoZero"/>
        <c:crossBetween val="midCat"/>
      </c:valAx>
      <c:valAx>
        <c:axId val="14074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0749352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9408736013261499"/>
          <c:y val="0.14867121392096597"/>
          <c:w val="0.38827716535433071"/>
          <c:h val="4.71169019891176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Integral  inhomogeneity  on horizontal  plane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36545600260927"/>
          <c:y val="0.12790204055956009"/>
          <c:w val="0.8660144167484376"/>
          <c:h val="0.80001790096395775"/>
        </c:manualLayout>
      </c:layout>
      <c:scatterChart>
        <c:scatterStyle val="lineMarker"/>
        <c:varyColors val="0"/>
        <c:ser>
          <c:idx val="0"/>
          <c:order val="0"/>
          <c:tx>
            <c:v>0.33 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'SWQ_165 09'!$E$593:$Q$593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'SWQ_165 09'!$E$601:$Q$601</c:f>
              <c:numCache>
                <c:formatCode>General</c:formatCode>
                <c:ptCount val="13"/>
                <c:pt idx="0">
                  <c:v>-9.6114315299926378E-4</c:v>
                </c:pt>
                <c:pt idx="1">
                  <c:v>-9.0716210694230732E-4</c:v>
                </c:pt>
                <c:pt idx="2">
                  <c:v>-8.5561137637895311E-4</c:v>
                </c:pt>
                <c:pt idx="3">
                  <c:v>-7.9008633172810219E-4</c:v>
                </c:pt>
                <c:pt idx="4">
                  <c:v>-6.9951034275994649E-4</c:v>
                </c:pt>
                <c:pt idx="5">
                  <c:v>-5.7336762128147828E-4</c:v>
                </c:pt>
                <c:pt idx="6">
                  <c:v>-3.907267412710029E-4</c:v>
                </c:pt>
                <c:pt idx="7">
                  <c:v>-2.6654029023095933E-4</c:v>
                </c:pt>
                <c:pt idx="8">
                  <c:v>-1.1272936159611402E-4</c:v>
                </c:pt>
                <c:pt idx="9">
                  <c:v>7.702494346590085E-5</c:v>
                </c:pt>
                <c:pt idx="10">
                  <c:v>3.1112700783235669E-4</c:v>
                </c:pt>
                <c:pt idx="11">
                  <c:v>6.0350281709734823E-4</c:v>
                </c:pt>
                <c:pt idx="12">
                  <c:v>9.8234275765956376E-4</c:v>
                </c:pt>
              </c:numCache>
            </c:numRef>
          </c:yVal>
          <c:smooth val="0"/>
        </c:ser>
        <c:ser>
          <c:idx val="1"/>
          <c:order val="1"/>
          <c:tx>
            <c:v>3.29 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'SWQ_165 09'!$E$593:$Q$593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'SWQ_165 09'!$E$605:$Q$605</c:f>
              <c:numCache>
                <c:formatCode>General</c:formatCode>
                <c:ptCount val="13"/>
                <c:pt idx="0">
                  <c:v>4.7965589352659511E-4</c:v>
                </c:pt>
                <c:pt idx="1">
                  <c:v>5.3090654251636521E-4</c:v>
                </c:pt>
                <c:pt idx="2">
                  <c:v>5.6857074495044141E-4</c:v>
                </c:pt>
                <c:pt idx="3">
                  <c:v>5.9553511826456688E-4</c:v>
                </c:pt>
                <c:pt idx="4">
                  <c:v>6.0036021612973692E-4</c:v>
                </c:pt>
                <c:pt idx="5">
                  <c:v>5.5719008613068065E-4</c:v>
                </c:pt>
                <c:pt idx="6">
                  <c:v>4.3354322976742302E-4</c:v>
                </c:pt>
                <c:pt idx="7">
                  <c:v>3.2469000961645898E-4</c:v>
                </c:pt>
                <c:pt idx="8">
                  <c:v>1.6989470997429596E-4</c:v>
                </c:pt>
                <c:pt idx="9">
                  <c:v>-4.3998055871203783E-5</c:v>
                </c:pt>
                <c:pt idx="10">
                  <c:v>-3.3789914876023862E-4</c:v>
                </c:pt>
                <c:pt idx="11">
                  <c:v>-7.3359770526443681E-4</c:v>
                </c:pt>
                <c:pt idx="12">
                  <c:v>-1.2480185576392274E-3</c:v>
                </c:pt>
              </c:numCache>
            </c:numRef>
          </c:yVal>
          <c:smooth val="0"/>
        </c:ser>
        <c:ser>
          <c:idx val="2"/>
          <c:order val="2"/>
          <c:tx>
            <c:v>2.3 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'SWQ_165 09'!$E$593:$Q$593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'SWQ_165 09'!$E$603:$Q$603</c:f>
              <c:numCache>
                <c:formatCode>General</c:formatCode>
                <c:ptCount val="13"/>
                <c:pt idx="0">
                  <c:v>-2.1417260130913789E-4</c:v>
                </c:pt>
                <c:pt idx="1">
                  <c:v>-1.6150456916294218E-4</c:v>
                </c:pt>
                <c:pt idx="2">
                  <c:v>-1.1512665850317582E-4</c:v>
                </c:pt>
                <c:pt idx="3">
                  <c:v>-6.183162597439451E-5</c:v>
                </c:pt>
                <c:pt idx="4">
                  <c:v>0</c:v>
                </c:pt>
                <c:pt idx="5">
                  <c:v>6.8688394865358188E-5</c:v>
                </c:pt>
                <c:pt idx="6">
                  <c:v>1.4310553272309121E-4</c:v>
                </c:pt>
                <c:pt idx="7">
                  <c:v>1.8271126445961947E-4</c:v>
                </c:pt>
                <c:pt idx="8">
                  <c:v>2.2180222361299368E-4</c:v>
                </c:pt>
                <c:pt idx="9">
                  <c:v>2.5736403251544763E-4</c:v>
                </c:pt>
                <c:pt idx="10">
                  <c:v>2.8461123253679265E-4</c:v>
                </c:pt>
                <c:pt idx="11">
                  <c:v>2.9929147679115216E-4</c:v>
                </c:pt>
                <c:pt idx="12">
                  <c:v>3.0812609394803857E-4</c:v>
                </c:pt>
              </c:numCache>
            </c:numRef>
          </c:yVal>
          <c:smooth val="0"/>
        </c:ser>
        <c:ser>
          <c:idx val="3"/>
          <c:order val="3"/>
          <c:tx>
            <c:v>2.8 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'SWQ_165 09'!$E$593:$Q$593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'SWQ_165 09'!$E$604:$Q$604</c:f>
              <c:numCache>
                <c:formatCode>General</c:formatCode>
                <c:ptCount val="13"/>
                <c:pt idx="0">
                  <c:v>1.2452431452318876E-4</c:v>
                </c:pt>
                <c:pt idx="1">
                  <c:v>1.7593097044552077E-4</c:v>
                </c:pt>
                <c:pt idx="2">
                  <c:v>2.1975432890848217E-4</c:v>
                </c:pt>
                <c:pt idx="3">
                  <c:v>2.6172405494363706E-4</c:v>
                </c:pt>
                <c:pt idx="4">
                  <c:v>3.0009002700811903E-4</c:v>
                </c:pt>
                <c:pt idx="5">
                  <c:v>3.2237637063919005E-4</c:v>
                </c:pt>
                <c:pt idx="6">
                  <c:v>3.0990363043481957E-4</c:v>
                </c:pt>
                <c:pt idx="7">
                  <c:v>2.8360929389482936E-4</c:v>
                </c:pt>
                <c:pt idx="8">
                  <c:v>2.3650593425682736E-4</c:v>
                </c:pt>
                <c:pt idx="9">
                  <c:v>1.5912170278343406E-4</c:v>
                </c:pt>
                <c:pt idx="10">
                  <c:v>3.9075328710330515E-5</c:v>
                </c:pt>
                <c:pt idx="11">
                  <c:v>-1.3607262931718183E-4</c:v>
                </c:pt>
                <c:pt idx="12">
                  <c:v>-3.720106510787013E-4</c:v>
                </c:pt>
              </c:numCache>
            </c:numRef>
          </c:yVal>
          <c:smooth val="0"/>
        </c:ser>
        <c:ser>
          <c:idx val="4"/>
          <c:order val="4"/>
          <c:tx>
            <c:v>1.32 T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'SWQ_165 09'!$E$593:$Q$593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</c:numCache>
            </c:numRef>
          </c:xVal>
          <c:yVal>
            <c:numRef>
              <c:f>'SWQ_165 09'!$E$602:$Q$602</c:f>
              <c:numCache>
                <c:formatCode>General</c:formatCode>
                <c:ptCount val="13"/>
                <c:pt idx="0">
                  <c:v>-7.4969451803647577E-4</c:v>
                </c:pt>
                <c:pt idx="1">
                  <c:v>-6.9598103825175661E-4</c:v>
                </c:pt>
                <c:pt idx="2">
                  <c:v>-6.4579013629408716E-4</c:v>
                </c:pt>
                <c:pt idx="3">
                  <c:v>-5.8332270068351256E-4</c:v>
                </c:pt>
                <c:pt idx="4">
                  <c:v>-4.9975012493755193E-4</c:v>
                </c:pt>
                <c:pt idx="5">
                  <c:v>-3.877321500272041E-4</c:v>
                </c:pt>
                <c:pt idx="6">
                  <c:v>-2.3214551951790247E-4</c:v>
                </c:pt>
                <c:pt idx="7">
                  <c:v>-1.2949686845233771E-4</c:v>
                </c:pt>
                <c:pt idx="8">
                  <c:v>-5.3429130770655163E-6</c:v>
                </c:pt>
                <c:pt idx="9">
                  <c:v>1.4327278605436345E-4</c:v>
                </c:pt>
                <c:pt idx="10">
                  <c:v>3.2011936663335898E-4</c:v>
                </c:pt>
                <c:pt idx="11">
                  <c:v>5.3288724194953919E-4</c:v>
                </c:pt>
                <c:pt idx="12">
                  <c:v>8.018797076019907E-4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750920"/>
        <c:axId val="195293184"/>
      </c:scatterChart>
      <c:valAx>
        <c:axId val="140750920"/>
        <c:scaling>
          <c:orientation val="minMax"/>
          <c:max val="20"/>
          <c:min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X (cm)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5293184"/>
        <c:crosses val="autoZero"/>
        <c:crossBetween val="midCat"/>
      </c:valAx>
      <c:valAx>
        <c:axId val="19529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(Int(B*dl)-GL*X)  /  (GL*X)</a:t>
                </a:r>
              </a:p>
            </c:rich>
          </c:tx>
          <c:layout>
            <c:manualLayout>
              <c:xMode val="edge"/>
              <c:yMode val="edge"/>
              <c:x val="1.9385782238903724E-2"/>
              <c:y val="0.45259303973395987"/>
            </c:manualLayout>
          </c:layout>
          <c:overlay val="0"/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0750920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5387285854443907E-2"/>
          <c:y val="7.7969014935080017E-2"/>
          <c:w val="0.82022297132986166"/>
          <c:h val="3.72068845376628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7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147009/1" TargetMode="External"/><Relationship Id="rId2" Type="http://schemas.openxmlformats.org/officeDocument/2006/relationships/hyperlink" Target="https://edms.cern.ch/document/2146994/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.S.Gurov@inp.nsk.su" TargetMode="External"/><Relationship Id="rId2" Type="http://schemas.openxmlformats.org/officeDocument/2006/relationships/hyperlink" Target="mailto:A.V.Utkin@inp.nsk.s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.A.Starostenko@inp.nsk.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SWQ Magnet for CR.</a:t>
            </a:r>
          </a:p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CDR Review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.</a:t>
            </a: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Gurov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CR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November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27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201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9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</a:t>
            </a:r>
            <a:r>
              <a:rPr lang="en-US" spc="-1" baseline="30000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rd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FAIR-BINP Workshop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750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SWQ calculations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3670" y="1598140"/>
            <a:ext cx="4992601" cy="4212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3D Magneto-static calculations in “Mermaid” code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9053384" y="1556950"/>
            <a:ext cx="2759675" cy="38717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Pole profile coordinates (mm)</a:t>
            </a:r>
            <a:endParaRPr lang="ru-RU" sz="160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293709" y="1568104"/>
            <a:ext cx="2759675" cy="38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Pole profile</a:t>
            </a:r>
            <a:endParaRPr lang="ru-RU" sz="1600" dirty="0"/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1454796" y="6115334"/>
            <a:ext cx="8213080" cy="421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Chamfer 25 mm depth 45 mm height,  side cut outs 30 mm depth 25 mm width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574" r="11676" b="7781"/>
          <a:stretch/>
        </p:blipFill>
        <p:spPr>
          <a:xfrm>
            <a:off x="73671" y="2083445"/>
            <a:ext cx="4687800" cy="4030631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83067"/>
              </p:ext>
            </p:extLst>
          </p:nvPr>
        </p:nvGraphicFramePr>
        <p:xfrm>
          <a:off x="5151670" y="2083445"/>
          <a:ext cx="4190038" cy="4043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79858"/>
              </p:ext>
            </p:extLst>
          </p:nvPr>
        </p:nvGraphicFramePr>
        <p:xfrm>
          <a:off x="10170941" y="2031610"/>
          <a:ext cx="1160356" cy="435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178"/>
                <a:gridCol w="580178"/>
              </a:tblGrid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 (mm)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Y (mm)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116.7291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116.729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124.3184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109.601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131.9975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103.221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140.9899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96.628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149.7528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90.961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157.3973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86.53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165.8926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82.079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172.7324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78.81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179.2729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75.912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185.3673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73.392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191.9906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70.829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197.9798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68.653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203.1242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66.882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208.6243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65.079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213.01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63.703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224.2488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60.402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233.2908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57.95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243.3536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55.4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263.0279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52.203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265.5441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51.64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269.381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47.485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273.7068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42.8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  <a:tr h="18130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292.7019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42.8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507"/>
            <a:ext cx="12192000" cy="83539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01904"/>
            <a:ext cx="5972175" cy="51264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909" y="1259656"/>
            <a:ext cx="6244791" cy="45489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Permeability in yoke at maximal gradient value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50" t="5045" r="19836" b="6666"/>
          <a:stretch/>
        </p:blipFill>
        <p:spPr>
          <a:xfrm>
            <a:off x="296562" y="1772302"/>
            <a:ext cx="5378876" cy="4917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449" t="5045" r="19928" b="6547"/>
          <a:stretch/>
        </p:blipFill>
        <p:spPr>
          <a:xfrm>
            <a:off x="6194597" y="1732280"/>
            <a:ext cx="5404279" cy="49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0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300940"/>
            <a:ext cx="12268200" cy="8858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6200000">
            <a:off x="-845741" y="3759197"/>
            <a:ext cx="2248693" cy="419101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/>
              <a:t>kGs</a:t>
            </a:r>
            <a:r>
              <a:rPr lang="en-US" sz="2000" dirty="0" smtClean="0"/>
              <a:t>/cm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95975" y="128349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Integral contributions of 6</a:t>
            </a:r>
            <a:r>
              <a:rPr lang="en-US" sz="2000" baseline="30000" dirty="0"/>
              <a:t>th</a:t>
            </a:r>
            <a:r>
              <a:rPr lang="en-US" sz="2000" dirty="0"/>
              <a:t> and 10</a:t>
            </a:r>
            <a:r>
              <a:rPr lang="en-US" sz="2000" baseline="30000" dirty="0"/>
              <a:t>th</a:t>
            </a:r>
            <a:r>
              <a:rPr lang="en-US" sz="2000" dirty="0"/>
              <a:t> multipoles at 136 mm radius.</a:t>
            </a:r>
            <a:endParaRPr lang="ru-RU" sz="20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78603" y="124539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Longitudinal gradient distribution at maximal gradient value.</a:t>
            </a:r>
            <a:endParaRPr lang="ru-RU" sz="200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885552" y="6400799"/>
            <a:ext cx="2248693" cy="419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mtClean="0"/>
              <a:t>cm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16" t="3483" r="24603" b="10270"/>
          <a:stretch/>
        </p:blipFill>
        <p:spPr>
          <a:xfrm>
            <a:off x="599584" y="2208214"/>
            <a:ext cx="4820627" cy="4283676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50878482"/>
              </p:ext>
            </p:extLst>
          </p:nvPr>
        </p:nvGraphicFramePr>
        <p:xfrm>
          <a:off x="5811923" y="2204138"/>
          <a:ext cx="6207082" cy="428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692900" y="1606550"/>
                <a:ext cx="5499100" cy="3686175"/>
              </a:xfrm>
            </p:spPr>
            <p:txBody>
              <a:bodyPr>
                <a:normAutofit/>
              </a:bodyPr>
              <a:lstStyle/>
              <a:p>
                <a:endParaRPr lang="ru-RU" sz="2000" dirty="0" smtClean="0"/>
              </a:p>
              <a:p>
                <a:r>
                  <a:rPr lang="en-US" sz="2400" dirty="0" smtClean="0"/>
                  <a:t>H -  Integral Homogeneity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dirty="0" smtClean="0"/>
                  <a:t>H=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692900" y="1606550"/>
                <a:ext cx="5499100" cy="3686175"/>
              </a:xfrm>
              <a:blipFill rotWithShape="1">
                <a:blip r:embed="rId2"/>
                <a:stretch>
                  <a:fillRect l="-19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65641764"/>
              </p:ext>
            </p:extLst>
          </p:nvPr>
        </p:nvGraphicFramePr>
        <p:xfrm>
          <a:off x="123824" y="1503492"/>
          <a:ext cx="6375829" cy="528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49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9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43574" y="1638299"/>
            <a:ext cx="6168340" cy="502611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1.</a:t>
            </a:r>
            <a:r>
              <a:rPr lang="en-US" sz="2900" dirty="0" smtClean="0"/>
              <a:t>	Fasten the alignment feet 1 (3 pcs.) to the lower half of the yoke 2 (1 pcs.), using bolts 3 (18 pcs.); </a:t>
            </a:r>
          </a:p>
          <a:p>
            <a:pPr algn="just"/>
            <a:r>
              <a:rPr lang="en-US" sz="2900" b="1" dirty="0" smtClean="0">
                <a:solidFill>
                  <a:srgbClr val="0070C0"/>
                </a:solidFill>
              </a:rPr>
              <a:t>2.</a:t>
            </a:r>
            <a:r>
              <a:rPr lang="en-US" sz="2900" dirty="0" smtClean="0"/>
              <a:t>	Install the lower half of the yoke of the SWQ quadrupole on the stand 4 (1 pcs.) (alignment feet must be properly fastened to a stand using bolts 5 (12 pcs.) to prevent any fall);</a:t>
            </a:r>
          </a:p>
          <a:p>
            <a:pPr algn="just"/>
            <a:r>
              <a:rPr lang="en-US" sz="2900" b="1" dirty="0" smtClean="0">
                <a:solidFill>
                  <a:srgbClr val="0070C0"/>
                </a:solidFill>
              </a:rPr>
              <a:t>3.</a:t>
            </a:r>
            <a:r>
              <a:rPr lang="en-US" sz="2900" dirty="0"/>
              <a:t>	Install the lower half of the </a:t>
            </a:r>
            <a:r>
              <a:rPr lang="en-US" sz="2900" dirty="0" err="1"/>
              <a:t>sextupole</a:t>
            </a:r>
            <a:r>
              <a:rPr lang="en-US" sz="2900" dirty="0"/>
              <a:t> yoke on the stand (</a:t>
            </a:r>
            <a:r>
              <a:rPr lang="en-US" sz="2900" dirty="0" err="1"/>
              <a:t>sextupole</a:t>
            </a:r>
            <a:r>
              <a:rPr lang="en-US" sz="2900" dirty="0"/>
              <a:t> alignment feet must be properly fastened to a stand to prevent any fall);to </a:t>
            </a:r>
            <a:r>
              <a:rPr lang="en-US" sz="2900" dirty="0" smtClean="0"/>
              <a:t>prevent any fall);</a:t>
            </a:r>
          </a:p>
          <a:p>
            <a:r>
              <a:rPr lang="en-US" sz="2900" b="1" dirty="0" smtClean="0">
                <a:solidFill>
                  <a:srgbClr val="0070C0"/>
                </a:solidFill>
              </a:rPr>
              <a:t>4.</a:t>
            </a:r>
            <a:r>
              <a:rPr lang="en-US" sz="2900" dirty="0"/>
              <a:t>	Install the vacuum chamber on the lower half of the SWQ quadrupole and </a:t>
            </a:r>
            <a:r>
              <a:rPr lang="en-US" sz="2900" dirty="0" err="1"/>
              <a:t>sextupole</a:t>
            </a:r>
            <a:r>
              <a:rPr lang="en-US" sz="2900" dirty="0" smtClean="0"/>
              <a:t>;</a:t>
            </a:r>
          </a:p>
          <a:p>
            <a:r>
              <a:rPr lang="en-US" sz="2900" b="1" dirty="0" smtClean="0">
                <a:solidFill>
                  <a:srgbClr val="0070C0"/>
                </a:solidFill>
              </a:rPr>
              <a:t>5.</a:t>
            </a:r>
            <a:r>
              <a:rPr lang="en-US" sz="2900" dirty="0"/>
              <a:t>	Install the upper half of the yoke of the SWQ quadrupole 6 (1 pcs.) on the lower half of the SWQ quadrupole and fasten to each other using bolts 7 (12 pcs.);  </a:t>
            </a:r>
            <a:endParaRPr lang="en-US" sz="2900" dirty="0" smtClean="0"/>
          </a:p>
          <a:p>
            <a:r>
              <a:rPr lang="en-US" sz="2900" b="1" dirty="0" smtClean="0">
                <a:solidFill>
                  <a:srgbClr val="0070C0"/>
                </a:solidFill>
              </a:rPr>
              <a:t>6.</a:t>
            </a:r>
            <a:r>
              <a:rPr lang="en-US" sz="2900" dirty="0" smtClean="0"/>
              <a:t>	</a:t>
            </a:r>
            <a:r>
              <a:rPr lang="en-US" sz="2900" dirty="0"/>
              <a:t>Install the upper half of the </a:t>
            </a:r>
            <a:r>
              <a:rPr lang="en-US" sz="2900" dirty="0" err="1"/>
              <a:t>sextupole</a:t>
            </a:r>
            <a:r>
              <a:rPr lang="en-US" sz="2900" dirty="0"/>
              <a:t> yoke on the lower half of the </a:t>
            </a:r>
            <a:r>
              <a:rPr lang="en-US" sz="2900" dirty="0" err="1"/>
              <a:t>sextupole</a:t>
            </a:r>
            <a:r>
              <a:rPr lang="en-US" sz="2900" dirty="0"/>
              <a:t> and fasten to each other using bolts;</a:t>
            </a:r>
            <a:endParaRPr lang="en-US" sz="2900" dirty="0" smtClean="0"/>
          </a:p>
          <a:p>
            <a:r>
              <a:rPr lang="en-US" sz="2900" b="1" dirty="0" smtClean="0">
                <a:solidFill>
                  <a:srgbClr val="0070C0"/>
                </a:solidFill>
              </a:rPr>
              <a:t>7</a:t>
            </a:r>
            <a:r>
              <a:rPr lang="en-US" sz="2900" b="1" dirty="0">
                <a:solidFill>
                  <a:srgbClr val="0070C0"/>
                </a:solidFill>
              </a:rPr>
              <a:t>.</a:t>
            </a:r>
            <a:r>
              <a:rPr lang="en-US" sz="2900" dirty="0"/>
              <a:t>	Install the manifolds 8 (2 pcs.) on the side of the magnet on the brackets 9 (2 pcs.) using the mounting blocks 10 (4 pcs.) with the bolts 11 (8 pcs.);</a:t>
            </a:r>
            <a:endParaRPr lang="ru-RU" sz="2900" dirty="0"/>
          </a:p>
          <a:p>
            <a:r>
              <a:rPr lang="en-US" sz="2900" b="1" dirty="0" smtClean="0">
                <a:solidFill>
                  <a:srgbClr val="0070C0"/>
                </a:solidFill>
              </a:rPr>
              <a:t>8.</a:t>
            </a:r>
            <a:r>
              <a:rPr lang="en-US" sz="2900" dirty="0" smtClean="0"/>
              <a:t>	Connect the lower and upper half of the manifolds using bolts 28 (4 pcs.);</a:t>
            </a:r>
          </a:p>
          <a:p>
            <a:pPr lvl="0"/>
            <a:r>
              <a:rPr lang="en-US" sz="2900" b="1" dirty="0" smtClean="0">
                <a:solidFill>
                  <a:srgbClr val="0070C0"/>
                </a:solidFill>
              </a:rPr>
              <a:t>9.</a:t>
            </a:r>
            <a:r>
              <a:rPr lang="en-US" sz="2900" dirty="0"/>
              <a:t>	Install the connection boxes  for quadrupole coils 12  (2 pcs.) and </a:t>
            </a:r>
            <a:r>
              <a:rPr lang="en-US" sz="2900" dirty="0" err="1"/>
              <a:t>octupole</a:t>
            </a:r>
            <a:r>
              <a:rPr lang="en-US" sz="2900" dirty="0"/>
              <a:t> coils 27  (2 pcs.);</a:t>
            </a:r>
            <a:endParaRPr lang="ru-RU" sz="2900" dirty="0"/>
          </a:p>
          <a:p>
            <a:endParaRPr lang="en-US" dirty="0" smtClean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3438"/>
          <a:stretch/>
        </p:blipFill>
        <p:spPr bwMode="auto">
          <a:xfrm>
            <a:off x="0" y="1502008"/>
            <a:ext cx="5743575" cy="4264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2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27588" y="1499646"/>
            <a:ext cx="6252519" cy="5222430"/>
          </a:xfrm>
        </p:spPr>
        <p:txBody>
          <a:bodyPr>
            <a:normAutofit/>
          </a:bodyPr>
          <a:lstStyle/>
          <a:p>
            <a:pPr lvl="0"/>
            <a:r>
              <a:rPr lang="en-US" sz="1400" b="1" dirty="0" smtClean="0">
                <a:solidFill>
                  <a:srgbClr val="0070C0"/>
                </a:solidFill>
              </a:rPr>
              <a:t>10.</a:t>
            </a:r>
            <a:r>
              <a:rPr lang="en-US" sz="1400" dirty="0"/>
              <a:t>	Assemble the  quadrupole coils connection boxes 12:</a:t>
            </a:r>
            <a:endParaRPr lang="ru-RU" sz="1400" dirty="0"/>
          </a:p>
          <a:p>
            <a:r>
              <a:rPr lang="en-US" sz="1400" b="1" dirty="0" smtClean="0">
                <a:solidFill>
                  <a:srgbClr val="0070C0"/>
                </a:solidFill>
              </a:rPr>
              <a:t>10.1.</a:t>
            </a:r>
            <a:r>
              <a:rPr lang="en-US" sz="1400" dirty="0"/>
              <a:t>	Install the cable connection plates 13 (2 pcs.) using the mounting blocks 14 using the fastening plates 15 with the bolts 16 (4 pcs.);</a:t>
            </a:r>
            <a:r>
              <a:rPr lang="en-US" sz="1400" b="1" dirty="0" smtClean="0">
                <a:solidFill>
                  <a:srgbClr val="0070C0"/>
                </a:solidFill>
              </a:rPr>
              <a:t>10.2.</a:t>
            </a:r>
            <a:r>
              <a:rPr lang="en-US" sz="1400" dirty="0"/>
              <a:t>	Assemble the connection boxes 12:</a:t>
            </a:r>
            <a:endParaRPr lang="ru-RU" sz="1400" dirty="0"/>
          </a:p>
          <a:p>
            <a:r>
              <a:rPr lang="en-US" sz="1400" b="1" dirty="0" smtClean="0">
                <a:solidFill>
                  <a:srgbClr val="0070C0"/>
                </a:solidFill>
              </a:rPr>
              <a:t>10.2.</a:t>
            </a:r>
            <a:r>
              <a:rPr lang="en-US" sz="1400" dirty="0"/>
              <a:t>	Connect the upper and lower windings using the midpoint connection plate 17 (1 pcs.) with the bolts 18 (8 pcs.);</a:t>
            </a:r>
            <a:endParaRPr lang="ru-RU" sz="1400" dirty="0"/>
          </a:p>
          <a:p>
            <a:r>
              <a:rPr lang="en-US" sz="1400" b="1" dirty="0" smtClean="0">
                <a:solidFill>
                  <a:srgbClr val="0070C0"/>
                </a:solidFill>
              </a:rPr>
              <a:t>10.3.</a:t>
            </a:r>
            <a:r>
              <a:rPr lang="en-US" sz="1400" dirty="0"/>
              <a:t>	Connect the cable connection plates 13 (2 pcs.) with the beginning and end of the upper and lower windings with the bolts 20 (8 pcs.);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70C0"/>
                </a:solidFill>
              </a:rPr>
              <a:t>10.4.</a:t>
            </a:r>
            <a:r>
              <a:rPr lang="en-US" sz="1400" dirty="0"/>
              <a:t>	Fix the outlets of the sections of the windings using the mounting blocks 21 using the fastening plates 22 with the bolts 23 (4 pcs.);</a:t>
            </a:r>
            <a:endParaRPr lang="ru-RU" sz="1400" dirty="0"/>
          </a:p>
          <a:p>
            <a:r>
              <a:rPr lang="en-US" sz="1400" b="1" dirty="0" smtClean="0">
                <a:solidFill>
                  <a:srgbClr val="0070C0"/>
                </a:solidFill>
              </a:rPr>
              <a:t>11.</a:t>
            </a:r>
            <a:r>
              <a:rPr lang="en-US" sz="1400" dirty="0"/>
              <a:t>	Connect the water hoses 24 (8 pcs.) to the fittings 25, fix with the clamps 26 (16 pcs</a:t>
            </a:r>
            <a:r>
              <a:rPr lang="en-US" sz="1400" dirty="0" smtClean="0"/>
              <a:t>.).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12.</a:t>
            </a:r>
            <a:r>
              <a:rPr lang="en-US" sz="1400" dirty="0"/>
              <a:t>	Assemble the  </a:t>
            </a:r>
            <a:r>
              <a:rPr lang="en-US" sz="1400" dirty="0" err="1"/>
              <a:t>octupole</a:t>
            </a:r>
            <a:r>
              <a:rPr lang="en-US" sz="1400" dirty="0"/>
              <a:t> coils connection boxes 27</a:t>
            </a:r>
            <a:r>
              <a:rPr lang="en-US" sz="1400" dirty="0" smtClean="0"/>
              <a:t>: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12.1.</a:t>
            </a:r>
            <a:r>
              <a:rPr lang="en-US" sz="1400" dirty="0"/>
              <a:t>	Connect the water hoses 30 (16 pcs.) to the fittings 29, fix with the clamps 31,32 (32 pcs.).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70C0"/>
                </a:solidFill>
              </a:rPr>
              <a:t>12.2.</a:t>
            </a:r>
            <a:r>
              <a:rPr lang="en-US" sz="1400" dirty="0"/>
              <a:t>	Connect the upper and lower windings using the midpoint connection plate 35 (1 pcs.) with the bolts 34 (2 pcs.);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r>
              <a:rPr lang="en-US" sz="1400" b="1" dirty="0" smtClean="0">
                <a:solidFill>
                  <a:srgbClr val="0070C0"/>
                </a:solidFill>
              </a:rPr>
              <a:t>12.3.</a:t>
            </a:r>
            <a:r>
              <a:rPr lang="en-US" sz="1400" dirty="0" smtClean="0"/>
              <a:t>	</a:t>
            </a:r>
            <a:r>
              <a:rPr lang="en-US" sz="1400" dirty="0"/>
              <a:t>Connect power supply to the current outlets 33,36 .</a:t>
            </a:r>
            <a:endParaRPr lang="ru-RU" sz="1400" dirty="0"/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4751"/>
          <a:stretch/>
        </p:blipFill>
        <p:spPr>
          <a:xfrm>
            <a:off x="0" y="1499646"/>
            <a:ext cx="3830595" cy="246275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r="6447"/>
          <a:stretch/>
        </p:blipFill>
        <p:spPr bwMode="auto">
          <a:xfrm>
            <a:off x="76967" y="3962400"/>
            <a:ext cx="3676659" cy="2759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58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826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Production Plan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55741"/>
              </p:ext>
            </p:extLst>
          </p:nvPr>
        </p:nvGraphicFramePr>
        <p:xfrm>
          <a:off x="2454877" y="1507525"/>
          <a:ext cx="7199868" cy="5123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305"/>
                <a:gridCol w="3860357"/>
                <a:gridCol w="1302103"/>
                <a:gridCol w="1302103"/>
              </a:tblGrid>
              <a:tr h="269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Month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Activity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Begin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End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Contract is signed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Tecnological design, Equipment design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05.02.2019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Conceptual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02.07.2019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02.07.2019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Design in detail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05.08.2019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26.09.2019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Final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Material procurement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Tooling manufacturing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17.06.2020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20.07.2020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19.09.2020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19.09.2020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Shipment of pre-series to FAIR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14.12.2020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 A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28.12.2020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08.02.2021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series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23.05.2023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Prepare series production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11.03.2021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Series production started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09.09.2021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23.05.2023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Site Assembling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21.09.2021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27.06.2023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22.10.2021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04.07.2023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68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22.10.2021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04.07.2023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9297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CDR documentation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Project management structure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</a:rPr>
              <a:t>Base principles and  Concept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smtClean="0">
                <a:solidFill>
                  <a:srgbClr val="002060"/>
                </a:solidFill>
              </a:rPr>
              <a:t>SWQ </a:t>
            </a:r>
            <a:r>
              <a:rPr lang="en-US" sz="1900" dirty="0">
                <a:solidFill>
                  <a:srgbClr val="002060"/>
                </a:solidFill>
              </a:rPr>
              <a:t>quadrupoles in </a:t>
            </a:r>
            <a:r>
              <a:rPr lang="en-US" sz="1900" dirty="0" smtClean="0">
                <a:solidFill>
                  <a:srgbClr val="002060"/>
                </a:solidFill>
              </a:rPr>
              <a:t>CR</a:t>
            </a:r>
            <a:endParaRPr lang="en-US" sz="19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Calculations and simulations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Assembling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Production plan</a:t>
            </a: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ru-RU" dirty="0" err="1" smtClean="0"/>
              <a:t>Conceptional</a:t>
            </a:r>
            <a:r>
              <a:rPr lang="ru-RU" dirty="0" smtClean="0"/>
              <a:t> </a:t>
            </a:r>
            <a:r>
              <a:rPr lang="ru-RU" dirty="0" err="1"/>
              <a:t>description</a:t>
            </a:r>
            <a:r>
              <a:rPr lang="ru-RU" dirty="0"/>
              <a:t> </a:t>
            </a:r>
            <a:r>
              <a:rPr lang="en-US" dirty="0" smtClean="0">
                <a:solidFill>
                  <a:srgbClr val="002060"/>
                </a:solidFill>
              </a:rPr>
              <a:t>(in EDMS):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u="sng" dirty="0">
                <a:hlinkClick r:id="rId2"/>
              </a:rPr>
              <a:t>https://</a:t>
            </a:r>
            <a:r>
              <a:rPr lang="ru-RU" u="sng" dirty="0" smtClean="0">
                <a:hlinkClick r:id="rId2"/>
              </a:rPr>
              <a:t>edms.cern.ch/document/2146994/1</a:t>
            </a:r>
            <a:endParaRPr lang="en-US" u="sng" dirty="0" smtClean="0"/>
          </a:p>
          <a:p>
            <a:pPr fontAlgn="ctr"/>
            <a:endParaRPr lang="en-US" dirty="0" smtClean="0">
              <a:solidFill>
                <a:srgbClr val="002060"/>
              </a:solidFill>
            </a:endParaRPr>
          </a:p>
          <a:p>
            <a:pPr fontAlgn="ctr"/>
            <a:r>
              <a:rPr lang="en-US" dirty="0" smtClean="0">
                <a:solidFill>
                  <a:srgbClr val="002060"/>
                </a:solidFill>
              </a:rPr>
              <a:t>The 3D-models </a:t>
            </a:r>
            <a:r>
              <a:rPr lang="en-US" smtClean="0">
                <a:solidFill>
                  <a:srgbClr val="002060"/>
                </a:solidFill>
              </a:rPr>
              <a:t>(in </a:t>
            </a:r>
            <a:r>
              <a:rPr lang="en-US" dirty="0" smtClean="0">
                <a:solidFill>
                  <a:srgbClr val="002060"/>
                </a:solidFill>
              </a:rPr>
              <a:t>EDMS):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edms.cern.ch/document/2147009/1</a:t>
            </a:r>
            <a:r>
              <a:rPr lang="en-US" dirty="0" smtClean="0"/>
              <a:t>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365125"/>
            <a:ext cx="12192000" cy="74698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tx1"/>
                </a:solidFill>
              </a:rPr>
              <a:t>CDR Documentations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0942"/>
            <a:ext cx="12192000" cy="73050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Project management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178" y="988541"/>
            <a:ext cx="5632622" cy="5188422"/>
          </a:xfrm>
        </p:spPr>
        <p:txBody>
          <a:bodyPr>
            <a:normAutofit lnSpcReduction="10000"/>
          </a:bodyPr>
          <a:lstStyle/>
          <a:p>
            <a:r>
              <a:rPr lang="en-GB" sz="1400" b="1" dirty="0"/>
              <a:t>Name: </a:t>
            </a:r>
            <a:r>
              <a:rPr lang="en-GB" sz="1400" b="1" i="1" dirty="0"/>
              <a:t>Anatoly </a:t>
            </a:r>
            <a:r>
              <a:rPr lang="en-GB" sz="1400" b="1" i="1" dirty="0" err="1"/>
              <a:t>Utkin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2"/>
              </a:rPr>
              <a:t>A.V.Utkin@inp.nsk.su</a:t>
            </a:r>
            <a:endParaRPr lang="ru-RU" sz="1000" dirty="0"/>
          </a:p>
          <a:p>
            <a:r>
              <a:rPr lang="en-GB" sz="1000" dirty="0" smtClean="0"/>
              <a:t>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Magnetic </a:t>
            </a:r>
            <a:r>
              <a:rPr lang="en-GB" sz="1000" dirty="0"/>
              <a:t>measurements to ensure the required field and field quality;</a:t>
            </a:r>
            <a:endParaRPr lang="ru-RU" sz="1000" dirty="0"/>
          </a:p>
          <a:p>
            <a:pPr lvl="0"/>
            <a:r>
              <a:rPr lang="en-GB" sz="1000" dirty="0" smtClean="0"/>
              <a:t>          Factory </a:t>
            </a:r>
            <a:r>
              <a:rPr lang="en-GB" sz="1000" dirty="0"/>
              <a:t>Acceptance Test (FAT) to verify the given specifications of the components</a:t>
            </a:r>
            <a:r>
              <a:rPr lang="en-GB" sz="1000" dirty="0" smtClean="0"/>
              <a:t>;</a:t>
            </a:r>
            <a:r>
              <a:rPr lang="en-GB" sz="1000" dirty="0"/>
              <a:t> </a:t>
            </a:r>
            <a:endParaRPr lang="ru-RU" sz="1000" dirty="0"/>
          </a:p>
          <a:p>
            <a:endParaRPr lang="en-GB" sz="1000" b="1" dirty="0" smtClean="0"/>
          </a:p>
          <a:p>
            <a:endParaRPr lang="en-GB" sz="1000" b="1" dirty="0" smtClean="0"/>
          </a:p>
          <a:p>
            <a:endParaRPr lang="en-GB" sz="1000" b="1" dirty="0"/>
          </a:p>
          <a:p>
            <a:endParaRPr lang="en-GB" sz="1000" b="1" dirty="0" smtClean="0"/>
          </a:p>
          <a:p>
            <a:r>
              <a:rPr lang="en-GB" sz="1400" b="1" dirty="0" smtClean="0"/>
              <a:t>Name</a:t>
            </a:r>
            <a:r>
              <a:rPr lang="en-GB" sz="1400" b="1" dirty="0"/>
              <a:t>: </a:t>
            </a:r>
            <a:r>
              <a:rPr lang="en-GB" sz="1400" b="1" i="1" dirty="0"/>
              <a:t>Denis </a:t>
            </a:r>
            <a:r>
              <a:rPr lang="en-GB" sz="1400" b="1" i="1" dirty="0" err="1"/>
              <a:t>Gurov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3"/>
              </a:rPr>
              <a:t>D.S.Gurov@inp.nsk.su</a:t>
            </a:r>
            <a:endParaRPr lang="ru-RU" sz="1000" dirty="0"/>
          </a:p>
          <a:p>
            <a:r>
              <a:rPr lang="en-GB" sz="1000" dirty="0" smtClean="0"/>
              <a:t> 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Preliminary </a:t>
            </a:r>
            <a:r>
              <a:rPr lang="en-GB" sz="1000" dirty="0"/>
              <a:t>magnet design, final magnet design (development, simulation);</a:t>
            </a:r>
            <a:endParaRPr lang="ru-RU" sz="1000" dirty="0"/>
          </a:p>
          <a:p>
            <a:pPr lvl="0"/>
            <a:r>
              <a:rPr lang="en-GB" sz="1000" dirty="0" smtClean="0"/>
              <a:t>           Magnetic </a:t>
            </a:r>
            <a:r>
              <a:rPr lang="en-GB" sz="1000" dirty="0"/>
              <a:t>field calculation</a:t>
            </a:r>
            <a:r>
              <a:rPr lang="en-GB" sz="1000" dirty="0" smtClean="0"/>
              <a:t>;</a:t>
            </a:r>
          </a:p>
          <a:p>
            <a:endParaRPr lang="en-GB" sz="1000" b="1" i="1" dirty="0" smtClean="0">
              <a:solidFill>
                <a:srgbClr val="FF0000"/>
              </a:solidFill>
            </a:endParaRPr>
          </a:p>
          <a:p>
            <a:endParaRPr lang="en-GB" sz="1000" b="1" i="1" dirty="0">
              <a:solidFill>
                <a:srgbClr val="FF0000"/>
              </a:solidFill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More Details in “Quality Plan”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0"/>
            <a:endParaRPr lang="ru-RU" sz="1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988541"/>
            <a:ext cx="5181600" cy="5387545"/>
          </a:xfrm>
        </p:spPr>
        <p:txBody>
          <a:bodyPr>
            <a:normAutofit lnSpcReduction="10000"/>
          </a:bodyPr>
          <a:lstStyle/>
          <a:p>
            <a:r>
              <a:rPr lang="en-GB" sz="1400" b="1" i="1" dirty="0"/>
              <a:t>The Project Manager</a:t>
            </a:r>
            <a:endParaRPr lang="ru-RU" sz="1400" b="1" dirty="0"/>
          </a:p>
          <a:p>
            <a:r>
              <a:rPr lang="en-GB" sz="1400" b="1" dirty="0"/>
              <a:t>Name: </a:t>
            </a:r>
            <a:r>
              <a:rPr lang="en-GB" sz="1400" b="1" i="1" dirty="0" err="1"/>
              <a:t>Alexandr</a:t>
            </a:r>
            <a:r>
              <a:rPr lang="en-GB" sz="1400" b="1" i="1" dirty="0"/>
              <a:t> </a:t>
            </a:r>
            <a:r>
              <a:rPr lang="en-GB" sz="1400" b="1" i="1" dirty="0" err="1"/>
              <a:t>Starostenko</a:t>
            </a:r>
            <a:endParaRPr lang="ru-RU" sz="1400" b="1" dirty="0"/>
          </a:p>
          <a:p>
            <a:r>
              <a:rPr lang="en-US" sz="1400" b="1" dirty="0"/>
              <a:t>Position: Head of BINP Division № 5-11 </a:t>
            </a:r>
            <a:r>
              <a:rPr lang="en-US" sz="1400" b="1" dirty="0" smtClean="0"/>
              <a:t> </a:t>
            </a:r>
            <a:r>
              <a:rPr lang="en-US" sz="1000" dirty="0" smtClean="0"/>
              <a:t>Email</a:t>
            </a:r>
            <a:r>
              <a:rPr lang="en-US" sz="1000" dirty="0"/>
              <a:t>: </a:t>
            </a:r>
            <a:r>
              <a:rPr lang="en-US" sz="1000" u="sng" dirty="0">
                <a:hlinkClick r:id="rId4"/>
              </a:rPr>
              <a:t>A.A.Starostenko@inp.nsk.su</a:t>
            </a:r>
            <a:r>
              <a:rPr lang="en-US" sz="1000" dirty="0"/>
              <a:t>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+7383329-4940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Project Manager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 Development </a:t>
            </a:r>
            <a:r>
              <a:rPr lang="en-GB" sz="1000" dirty="0"/>
              <a:t>of the technical documentation and manufacturing drawings for the </a:t>
            </a:r>
            <a:r>
              <a:rPr lang="en-GB" sz="1000" dirty="0" smtClean="0"/>
              <a:t>  deliverables; </a:t>
            </a:r>
            <a:endParaRPr lang="ru-RU" sz="1000" dirty="0"/>
          </a:p>
          <a:p>
            <a:pPr lvl="0"/>
            <a:r>
              <a:rPr lang="en-GB" sz="1000" dirty="0" smtClean="0"/>
              <a:t>              Ensuring </a:t>
            </a:r>
            <a:r>
              <a:rPr lang="en-GB" sz="1000" dirty="0"/>
              <a:t>that the production of the magnets is according to the technical specifications and time schedule; </a:t>
            </a:r>
            <a:endParaRPr lang="ru-RU" sz="1000" dirty="0"/>
          </a:p>
          <a:p>
            <a:pPr lvl="0"/>
            <a:r>
              <a:rPr lang="en-GB" sz="1000" dirty="0" smtClean="0"/>
              <a:t>    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   Transportation</a:t>
            </a:r>
            <a:r>
              <a:rPr lang="en-GB" sz="1000" dirty="0"/>
              <a:t>, delivery of the equipment to the  FAIR site;</a:t>
            </a:r>
            <a:endParaRPr lang="ru-RU" sz="1000" dirty="0"/>
          </a:p>
          <a:p>
            <a:pPr lvl="0"/>
            <a:r>
              <a:rPr lang="en-GB" sz="1000" dirty="0" smtClean="0"/>
              <a:t>              Regular </a:t>
            </a:r>
            <a:r>
              <a:rPr lang="en-GB" sz="1000" dirty="0"/>
              <a:t>and timely reporting on progress and problems; </a:t>
            </a:r>
            <a:endParaRPr lang="ru-RU" sz="1000" dirty="0"/>
          </a:p>
          <a:p>
            <a:pPr lvl="0"/>
            <a:r>
              <a:rPr lang="en-GB" sz="1000" dirty="0" smtClean="0"/>
              <a:t>              Timely </a:t>
            </a:r>
            <a:r>
              <a:rPr lang="en-GB" sz="1000" dirty="0"/>
              <a:t>conduction/participation of reviews and provisions of feedback;</a:t>
            </a:r>
            <a:endParaRPr lang="ru-RU" sz="1000" dirty="0"/>
          </a:p>
          <a:p>
            <a:pPr marL="0" indent="0">
              <a:buNone/>
            </a:pPr>
            <a:endParaRPr lang="en-US" sz="1000" b="1" i="1" dirty="0"/>
          </a:p>
          <a:p>
            <a:r>
              <a:rPr lang="en-US" sz="1400" b="1" i="1" dirty="0" smtClean="0"/>
              <a:t>Scientific </a:t>
            </a:r>
            <a:r>
              <a:rPr lang="en-US" sz="1400" b="1" i="1" dirty="0"/>
              <a:t>De</a:t>
            </a:r>
            <a:r>
              <a:rPr lang="en-GB" sz="1400" b="1" i="1" dirty="0"/>
              <a:t>sign Department</a:t>
            </a:r>
            <a:endParaRPr lang="ru-RU" sz="1400" b="1" dirty="0"/>
          </a:p>
          <a:p>
            <a:r>
              <a:rPr lang="en-US" sz="1400" b="1" dirty="0"/>
              <a:t>Name: </a:t>
            </a:r>
            <a:r>
              <a:rPr lang="en-US" sz="1400" b="1" i="1" dirty="0"/>
              <a:t>Vladimir </a:t>
            </a:r>
            <a:r>
              <a:rPr lang="en-US" sz="1400" b="1" i="1" dirty="0" err="1"/>
              <a:t>Korchagin</a:t>
            </a:r>
            <a:endParaRPr lang="ru-RU" sz="1400" b="1" dirty="0"/>
          </a:p>
          <a:p>
            <a:r>
              <a:rPr lang="en-US" sz="1000" dirty="0" smtClean="0"/>
              <a:t>             Position</a:t>
            </a:r>
            <a:r>
              <a:rPr lang="en-US" sz="1000" dirty="0"/>
              <a:t>: Principal Design Engineer </a:t>
            </a:r>
            <a:r>
              <a:rPr lang="en-US" sz="1000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</a:t>
            </a:r>
            <a:r>
              <a:rPr lang="en-GB" sz="1000" dirty="0">
                <a:solidFill>
                  <a:srgbClr val="0070C0"/>
                </a:solidFill>
              </a:rPr>
              <a:t> </a:t>
            </a:r>
            <a:r>
              <a:rPr lang="en-GB" sz="1000" u="sng" dirty="0">
                <a:solidFill>
                  <a:srgbClr val="0070C0"/>
                </a:solidFill>
              </a:rPr>
              <a:t>V.Ya.Korchagin@inp.nsk.su</a:t>
            </a:r>
            <a:r>
              <a:rPr lang="en-GB" sz="1000" dirty="0"/>
              <a:t>    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+ 7383329-4953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Principal Design Engineer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Magnet </a:t>
            </a:r>
            <a:r>
              <a:rPr lang="en-GB" sz="1000" dirty="0"/>
              <a:t>design (3D-models, production drawings);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18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</a:t>
            </a:r>
            <a:r>
              <a:rPr lang="en-US" sz="32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of SWQ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5" y="1825625"/>
            <a:ext cx="4700109" cy="4351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64" y="1825625"/>
            <a:ext cx="25060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SWQ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94" y="1825625"/>
            <a:ext cx="5044440" cy="302514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573177" y="5874785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 turns coil 20.1x20.1 mm wire 11 mm hole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1893" y="5874786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Quarter of yoke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" y="1716092"/>
            <a:ext cx="4794422" cy="41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SWQ Quadrupole and stand for quadrupole only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Group 4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47731"/>
              </p:ext>
            </p:extLst>
          </p:nvPr>
        </p:nvGraphicFramePr>
        <p:xfrm>
          <a:off x="6604000" y="1508167"/>
          <a:ext cx="5053013" cy="4862475"/>
        </p:xfrm>
        <a:graphic>
          <a:graphicData uri="http://schemas.openxmlformats.org/drawingml/2006/table">
            <a:tbl>
              <a:tblPr/>
              <a:tblGrid>
                <a:gridCol w="3792538"/>
                <a:gridCol w="1260475"/>
              </a:tblGrid>
              <a:tr h="7952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Lamination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Dimensions of  wire for coils </a:t>
                      </a: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20.1x20.1 mm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SWQ magnets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turns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resistance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inductance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44.6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mH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DC powerloss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r="3828" b="394"/>
          <a:stretch/>
        </p:blipFill>
        <p:spPr bwMode="auto">
          <a:xfrm>
            <a:off x="560688" y="1309817"/>
            <a:ext cx="4744480" cy="5148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SWQ Quadrupole on stand with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octupole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corrector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809" r="5741" b="5099"/>
          <a:stretch/>
        </p:blipFill>
        <p:spPr bwMode="auto">
          <a:xfrm>
            <a:off x="266571" y="1369797"/>
            <a:ext cx="5381625" cy="5391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r="8453" b="1687"/>
          <a:stretch/>
        </p:blipFill>
        <p:spPr bwMode="auto">
          <a:xfrm>
            <a:off x="6145426" y="1369798"/>
            <a:ext cx="4580239" cy="5391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5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SWQ Quadrupole and stand for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sextupole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712" r="4305" b="2976"/>
          <a:stretch/>
        </p:blipFill>
        <p:spPr bwMode="auto">
          <a:xfrm>
            <a:off x="3715264" y="1383956"/>
            <a:ext cx="4917990" cy="5404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47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</TotalTime>
  <Words>645</Words>
  <Application>Microsoft Office PowerPoint</Application>
  <PresentationFormat>Широкоэкранный</PresentationFormat>
  <Paragraphs>258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Тема Office</vt:lpstr>
      <vt:lpstr> SWQ Magnet for CR. CDR Review.</vt:lpstr>
      <vt:lpstr>Contents</vt:lpstr>
      <vt:lpstr>CDR Documentations</vt:lpstr>
      <vt:lpstr>Project management</vt:lpstr>
      <vt:lpstr>Construction of SWQ magnet</vt:lpstr>
      <vt:lpstr>Construction of SWQ magnet</vt:lpstr>
      <vt:lpstr>SWQ Quadrupole and stand for quadrupole only </vt:lpstr>
      <vt:lpstr>SWQ Quadrupole on stand with octupole corrector </vt:lpstr>
      <vt:lpstr>SWQ Quadrupole and stand for sextupole </vt:lpstr>
      <vt:lpstr>SWQ calculations</vt:lpstr>
      <vt:lpstr> Field in yoke</vt:lpstr>
      <vt:lpstr>Field quality</vt:lpstr>
      <vt:lpstr>Field quality</vt:lpstr>
      <vt:lpstr>Assembling of the magnet</vt:lpstr>
      <vt:lpstr>Assembling of the magnet</vt:lpstr>
      <vt:lpstr>Production Plan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135</cp:revision>
  <dcterms:created xsi:type="dcterms:W3CDTF">2019-05-16T06:11:09Z</dcterms:created>
  <dcterms:modified xsi:type="dcterms:W3CDTF">2019-11-26T09:07:50Z</dcterms:modified>
</cp:coreProperties>
</file>