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4" r:id="rId2"/>
  </p:sldMasterIdLst>
  <p:notesMasterIdLst>
    <p:notesMasterId r:id="rId12"/>
  </p:notesMasterIdLst>
  <p:sldIdLst>
    <p:sldId id="261" r:id="rId3"/>
    <p:sldId id="400" r:id="rId4"/>
    <p:sldId id="403" r:id="rId5"/>
    <p:sldId id="296" r:id="rId6"/>
    <p:sldId id="408" r:id="rId7"/>
    <p:sldId id="404" r:id="rId8"/>
    <p:sldId id="405" r:id="rId9"/>
    <p:sldId id="406" r:id="rId10"/>
    <p:sldId id="402" r:id="rId11"/>
  </p:sldIdLst>
  <p:sldSz cx="9144000" cy="6858000" type="screen4x3"/>
  <p:notesSz cx="7099300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987B6EC7-1830-4C14-9CB1-F385B41433BC}">
          <p14:sldIdLst>
            <p14:sldId id="261"/>
            <p14:sldId id="400"/>
            <p14:sldId id="403"/>
            <p14:sldId id="296"/>
            <p14:sldId id="408"/>
            <p14:sldId id="404"/>
            <p14:sldId id="405"/>
            <p14:sldId id="406"/>
            <p14:sldId id="40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42" autoAdjust="0"/>
    <p:restoredTop sz="99200" autoAdjust="0"/>
  </p:normalViewPr>
  <p:slideViewPr>
    <p:cSldViewPr>
      <p:cViewPr varScale="1">
        <p:scale>
          <a:sx n="68" d="100"/>
          <a:sy n="68" d="100"/>
        </p:scale>
        <p:origin x="1530" y="6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5" y="0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113103B4-5A4A-4D84-A0D9-BB2FB9108BC5}" type="datetimeFigureOut">
              <a:rPr lang="de-DE" smtClean="0"/>
              <a:t>25.11.2019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8" tIns="47384" rIns="94768" bIns="47384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1" y="4861442"/>
            <a:ext cx="5679440" cy="4605576"/>
          </a:xfrm>
          <a:prstGeom prst="rect">
            <a:avLst/>
          </a:prstGeom>
        </p:spPr>
        <p:txBody>
          <a:bodyPr vert="horz" lIns="94768" tIns="47384" rIns="94768" bIns="47384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721106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5" y="9721106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D9190B2A-419E-4E40-8089-1A34DAAEE9A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0754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jpeg"/><Relationship Id="rId4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INP 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0" descr="image00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01" b="9200"/>
          <a:stretch>
            <a:fillRect/>
          </a:stretch>
        </p:blipFill>
        <p:spPr bwMode="auto">
          <a:xfrm>
            <a:off x="6048375" y="0"/>
            <a:ext cx="3163888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FCAR3________L____4___ Kopie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75"/>
          <a:stretch>
            <a:fillRect/>
          </a:stretch>
        </p:blipFill>
        <p:spPr bwMode="auto">
          <a:xfrm>
            <a:off x="0" y="0"/>
            <a:ext cx="3082925" cy="209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1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14" r="33855"/>
          <a:stretch>
            <a:fillRect/>
          </a:stretch>
        </p:blipFill>
        <p:spPr bwMode="auto">
          <a:xfrm>
            <a:off x="3082925" y="0"/>
            <a:ext cx="2965450" cy="193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76"/>
          <p:cNvSpPr>
            <a:spLocks noChangeShapeType="1"/>
          </p:cNvSpPr>
          <p:nvPr userDrawn="1"/>
        </p:nvSpPr>
        <p:spPr bwMode="auto">
          <a:xfrm>
            <a:off x="6048375" y="0"/>
            <a:ext cx="0" cy="193833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" name="Line 75"/>
          <p:cNvSpPr>
            <a:spLocks noChangeShapeType="1"/>
          </p:cNvSpPr>
          <p:nvPr userDrawn="1"/>
        </p:nvSpPr>
        <p:spPr bwMode="auto">
          <a:xfrm>
            <a:off x="3082925" y="0"/>
            <a:ext cx="0" cy="193198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" name="Rectangle 69"/>
          <p:cNvSpPr>
            <a:spLocks noChangeArrowheads="1"/>
          </p:cNvSpPr>
          <p:nvPr userDrawn="1"/>
        </p:nvSpPr>
        <p:spPr bwMode="auto">
          <a:xfrm>
            <a:off x="0" y="6035675"/>
            <a:ext cx="9144000" cy="84138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de-DE" altLang="de-DE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" name="Rectangle 78"/>
          <p:cNvSpPr>
            <a:spLocks noChangeArrowheads="1"/>
          </p:cNvSpPr>
          <p:nvPr userDrawn="1"/>
        </p:nvSpPr>
        <p:spPr bwMode="auto">
          <a:xfrm>
            <a:off x="0" y="0"/>
            <a:ext cx="9144000" cy="1958975"/>
          </a:xfrm>
          <a:prstGeom prst="rect">
            <a:avLst/>
          </a:prstGeom>
          <a:solidFill>
            <a:schemeClr val="bg1">
              <a:alpha val="3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de-DE" altLang="de-DE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" name="Rectangle 62"/>
          <p:cNvSpPr>
            <a:spLocks noChangeArrowheads="1"/>
          </p:cNvSpPr>
          <p:nvPr userDrawn="1"/>
        </p:nvSpPr>
        <p:spPr bwMode="auto">
          <a:xfrm>
            <a:off x="0" y="1919288"/>
            <a:ext cx="9144000" cy="4116387"/>
          </a:xfrm>
          <a:prstGeom prst="rect">
            <a:avLst/>
          </a:prstGeom>
          <a:solidFill>
            <a:srgbClr val="0059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altLang="de-DE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" name="Line 82"/>
          <p:cNvSpPr>
            <a:spLocks noChangeShapeType="1"/>
          </p:cNvSpPr>
          <p:nvPr userDrawn="1"/>
        </p:nvSpPr>
        <p:spPr bwMode="auto">
          <a:xfrm rot="16200000">
            <a:off x="4572000" y="-2633662"/>
            <a:ext cx="0" cy="9144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3" name="Picture 87" descr="FAIR_farb_RGB_3cm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938" y="6142038"/>
            <a:ext cx="8985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3238" y="2419350"/>
            <a:ext cx="8064500" cy="144145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/>
              <a:t>Titelmasterformat durch Klicken bearbeiten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3238" y="4124325"/>
            <a:ext cx="6127750" cy="1465263"/>
          </a:xfrm>
        </p:spPr>
        <p:txBody>
          <a:bodyPr anchor="b"/>
          <a:lstStyle>
            <a:lvl1pPr marL="0" indent="0">
              <a:defRPr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GB"/>
              <a:t>Formatvorlage des Untertitelmasters durch Klicken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-36513" y="6607175"/>
            <a:ext cx="6264697" cy="250825"/>
          </a:xfrm>
        </p:spPr>
        <p:txBody>
          <a:bodyPr/>
          <a:lstStyle>
            <a:lvl1pPr>
              <a:defRPr sz="1000"/>
            </a:lvl1pPr>
          </a:lstStyle>
          <a:p>
            <a:pPr fontAlgn="base">
              <a:spcAft>
                <a:spcPct val="0"/>
              </a:spcAft>
              <a:defRPr/>
            </a:pPr>
            <a:endParaRPr lang="de-DE" altLang="de-DE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3585075-FD7A-4005-9B3D-AB5D8A66E66F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1732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lr>
                <a:srgbClr val="0066CC"/>
              </a:buClr>
              <a:buFont typeface="Wingdings" pitchFamily="2" charset="2"/>
              <a:buChar char="•"/>
              <a:defRPr sz="2400"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C45C3-8270-4D20-B5B2-998B72B7CBD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29149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lr>
                <a:srgbClr val="0066CC"/>
              </a:buClr>
              <a:buFont typeface="Wingdings" pitchFamily="2" charset="2"/>
              <a:buNone/>
              <a:defRPr sz="2400"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D382D-C6DA-4720-9D1A-256E987AD2E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0687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42113" y="225425"/>
            <a:ext cx="2151062" cy="61563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87338" y="225425"/>
            <a:ext cx="6302375" cy="61563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lr>
                <a:srgbClr val="0066CC"/>
              </a:buClr>
              <a:buFont typeface="Wingdings" pitchFamily="2" charset="2"/>
              <a:buChar char="•"/>
              <a:defRPr sz="2400"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0CF91-EF40-4D0A-A120-D52145CB47F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39517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7338" y="225425"/>
            <a:ext cx="8605837" cy="490538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287338" y="1125538"/>
            <a:ext cx="4225925" cy="5256212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65663" y="1125538"/>
            <a:ext cx="4227512" cy="5256212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lr>
                <a:srgbClr val="0066CC"/>
              </a:buClr>
              <a:buFont typeface="Wingdings" pitchFamily="2" charset="2"/>
              <a:buNone/>
              <a:defRPr sz="2400"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DF1F1-838F-4097-B2FF-4800F54455E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60412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7338" y="225425"/>
            <a:ext cx="8605837" cy="490538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287338" y="1125538"/>
            <a:ext cx="8605837" cy="5256212"/>
          </a:xfrm>
        </p:spPr>
        <p:txBody>
          <a:bodyPr/>
          <a:lstStyle/>
          <a:p>
            <a:pPr lvl="0"/>
            <a:endParaRPr lang="de-DE" noProof="0" dirty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lr>
                <a:srgbClr val="0066CC"/>
              </a:buClr>
              <a:buFont typeface="Wingdings" pitchFamily="2" charset="2"/>
              <a:buNone/>
              <a:defRPr sz="2400"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3619E-943F-4EAF-BF4A-37AE92038F3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75143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0" descr="image007"/>
          <p:cNvPicPr>
            <a:picLocks noChangeAspect="1" noChangeArrowheads="1"/>
          </p:cNvPicPr>
          <p:nvPr/>
        </p:nvPicPr>
        <p:blipFill>
          <a:blip r:embed="rId2"/>
          <a:srcRect t="10201" b="9200"/>
          <a:stretch>
            <a:fillRect/>
          </a:stretch>
        </p:blipFill>
        <p:spPr bwMode="auto">
          <a:xfrm>
            <a:off x="6048375" y="0"/>
            <a:ext cx="3163888" cy="191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 descr="FCAR3________L____4___ Kopie"/>
          <p:cNvPicPr>
            <a:picLocks noChangeAspect="1" noChangeArrowheads="1"/>
          </p:cNvPicPr>
          <p:nvPr/>
        </p:nvPicPr>
        <p:blipFill>
          <a:blip r:embed="rId3"/>
          <a:srcRect t="17075"/>
          <a:stretch>
            <a:fillRect/>
          </a:stretch>
        </p:blipFill>
        <p:spPr bwMode="auto">
          <a:xfrm>
            <a:off x="0" y="0"/>
            <a:ext cx="3082925" cy="209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1"/>
          <p:cNvPicPr>
            <a:picLocks noChangeAspect="1" noChangeArrowheads="1"/>
          </p:cNvPicPr>
          <p:nvPr/>
        </p:nvPicPr>
        <p:blipFill>
          <a:blip r:embed="rId4"/>
          <a:srcRect l="33714" r="33855"/>
          <a:stretch>
            <a:fillRect/>
          </a:stretch>
        </p:blipFill>
        <p:spPr bwMode="auto">
          <a:xfrm>
            <a:off x="3082925" y="0"/>
            <a:ext cx="2965450" cy="193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76"/>
          <p:cNvSpPr>
            <a:spLocks noChangeShapeType="1"/>
          </p:cNvSpPr>
          <p:nvPr/>
        </p:nvSpPr>
        <p:spPr bwMode="auto">
          <a:xfrm>
            <a:off x="6048375" y="0"/>
            <a:ext cx="0" cy="193833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" name="Line 75"/>
          <p:cNvSpPr>
            <a:spLocks noChangeShapeType="1"/>
          </p:cNvSpPr>
          <p:nvPr/>
        </p:nvSpPr>
        <p:spPr bwMode="auto">
          <a:xfrm>
            <a:off x="3082925" y="0"/>
            <a:ext cx="0" cy="193198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" name="Rectangle 69"/>
          <p:cNvSpPr>
            <a:spLocks noChangeArrowheads="1"/>
          </p:cNvSpPr>
          <p:nvPr/>
        </p:nvSpPr>
        <p:spPr bwMode="auto">
          <a:xfrm>
            <a:off x="0" y="6035675"/>
            <a:ext cx="9144000" cy="84138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" name="Rectangle 78"/>
          <p:cNvSpPr>
            <a:spLocks noChangeArrowheads="1"/>
          </p:cNvSpPr>
          <p:nvPr/>
        </p:nvSpPr>
        <p:spPr bwMode="auto">
          <a:xfrm>
            <a:off x="0" y="0"/>
            <a:ext cx="9144000" cy="1958975"/>
          </a:xfrm>
          <a:prstGeom prst="rect">
            <a:avLst/>
          </a:prstGeom>
          <a:solidFill>
            <a:schemeClr val="bg1">
              <a:alpha val="35001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" name="Rectangle 62"/>
          <p:cNvSpPr>
            <a:spLocks noChangeArrowheads="1"/>
          </p:cNvSpPr>
          <p:nvPr/>
        </p:nvSpPr>
        <p:spPr bwMode="auto">
          <a:xfrm>
            <a:off x="0" y="1919288"/>
            <a:ext cx="9144000" cy="4116387"/>
          </a:xfrm>
          <a:prstGeom prst="rect">
            <a:avLst/>
          </a:prstGeom>
          <a:solidFill>
            <a:srgbClr val="00599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" name="Line 82"/>
          <p:cNvSpPr>
            <a:spLocks noChangeShapeType="1"/>
          </p:cNvSpPr>
          <p:nvPr/>
        </p:nvSpPr>
        <p:spPr bwMode="auto">
          <a:xfrm rot="16200000">
            <a:off x="4572000" y="-2633662"/>
            <a:ext cx="0" cy="9144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3" name="Picture 87" descr="FAIR_farb_RGB_3c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35938" y="6142038"/>
            <a:ext cx="8985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3238" y="2419350"/>
            <a:ext cx="8064500" cy="144145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3238" y="4124325"/>
            <a:ext cx="6127750" cy="1465263"/>
          </a:xfrm>
        </p:spPr>
        <p:txBody>
          <a:bodyPr anchor="b"/>
          <a:lstStyle>
            <a:lvl1pPr marL="0" indent="0">
              <a:defRPr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de-DE" smtClean="0"/>
              <a:t>Formatvorlage des Untertitelmasters durch Klicken bearbeiten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6765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E67DB-3F5A-400D-8115-4A6680BE68C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01099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07D51-02AF-4D1C-9176-05ED4CC8ECD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35481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7338" y="1125538"/>
            <a:ext cx="4225925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65663" y="1125538"/>
            <a:ext cx="4227512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9AF7D3-A6F5-4055-9635-1E4600BABE1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44378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C9ECF8-9783-4E7B-8096-7ADFB4E4641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3049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NP workshop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3585075-FD7A-4005-9B3D-AB5D8A66E66F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-36513" y="6607175"/>
            <a:ext cx="6840761" cy="250825"/>
          </a:xfrm>
        </p:spPr>
        <p:txBody>
          <a:bodyPr/>
          <a:lstStyle>
            <a:lvl1pPr>
              <a:defRPr sz="800" b="1">
                <a:solidFill>
                  <a:srgbClr val="0070C0"/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5842760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3B0D31-0704-4AEC-8EDB-63E3087B11E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88105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2919FA-F87A-4B42-A1CD-0E749B3E7D5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86694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C4B83-5714-4E51-B0B4-92E9DB4C7CF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32866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6D074A-3E24-4F58-B20C-32C299F94A4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41691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30CE02-E0C1-479C-9C89-82464D20701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38315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42113" y="225425"/>
            <a:ext cx="2151062" cy="61563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87338" y="225425"/>
            <a:ext cx="6302375" cy="61563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469845-D875-4C8E-A5FF-F5E2C1DC7A4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4352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E69476-6003-47DC-8B74-0BB465662B3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923634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438491-D1F0-407F-8B0D-D903EA8FEFB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319369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7338" y="1125538"/>
            <a:ext cx="4225925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65663" y="1125538"/>
            <a:ext cx="4227512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lr>
                <a:srgbClr val="0066CC"/>
              </a:buClr>
              <a:buFont typeface="Wingdings" pitchFamily="2" charset="2"/>
              <a:buNone/>
              <a:defRPr sz="1200"/>
            </a:lvl1pPr>
          </a:lstStyle>
          <a:p>
            <a:pPr>
              <a:defRPr/>
            </a:pPr>
            <a:endParaRPr lang="de-DE" sz="1100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9FADF-0E9A-4F92-AF26-3F45EF9C938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12792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lr>
                <a:srgbClr val="0066CC"/>
              </a:buClr>
              <a:buFont typeface="Wingdings" pitchFamily="2" charset="2"/>
              <a:buNone/>
              <a:defRPr sz="1200"/>
            </a:lvl1pPr>
          </a:lstStyle>
          <a:p>
            <a:pPr>
              <a:defRPr/>
            </a:pPr>
            <a:endParaRPr lang="de-DE" sz="1100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C3C78-4A24-4D2A-9848-984D8FFFAEB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99585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lr>
                <a:srgbClr val="0066CC"/>
              </a:buClr>
              <a:buFont typeface="Wingdings" pitchFamily="2" charset="2"/>
              <a:buNone/>
              <a:defRPr sz="1200"/>
            </a:lvl1pPr>
          </a:lstStyle>
          <a:p>
            <a:pPr>
              <a:defRPr/>
            </a:pPr>
            <a:endParaRPr lang="de-DE" sz="1100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7E8FD-C0B5-4D83-BFF5-4470D15BFF45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21991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C501A-8D56-4CA1-AACE-95032C7BB44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371280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lr>
                <a:srgbClr val="0066CC"/>
              </a:buClr>
              <a:buFont typeface="Wingdings" pitchFamily="2" charset="2"/>
              <a:buChar char="•"/>
              <a:defRPr sz="1200"/>
            </a:lvl1pPr>
          </a:lstStyle>
          <a:p>
            <a:pPr>
              <a:defRPr/>
            </a:pPr>
            <a:endParaRPr lang="de-DE" sz="1100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84B07-853F-40DB-A071-704EFF32D15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2001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7338" y="225425"/>
            <a:ext cx="8605837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7338" y="1125538"/>
            <a:ext cx="8605837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 smtClean="0"/>
              <a:t>Textmasterformate durch Klicken bearbeiten</a:t>
            </a:r>
          </a:p>
          <a:p>
            <a:pPr lvl="1"/>
            <a:r>
              <a:rPr lang="en-GB" altLang="de-DE" smtClean="0"/>
              <a:t>Zweite Ebene</a:t>
            </a:r>
          </a:p>
          <a:p>
            <a:pPr lvl="2"/>
            <a:r>
              <a:rPr lang="en-GB" altLang="de-DE" smtClean="0"/>
              <a:t>Dritte Ebene</a:t>
            </a:r>
          </a:p>
          <a:p>
            <a:pPr lvl="3"/>
            <a:r>
              <a:rPr lang="en-GB" altLang="de-DE" smtClean="0"/>
              <a:t>Vierte Ebene</a:t>
            </a:r>
          </a:p>
          <a:p>
            <a:pPr lvl="4"/>
            <a:r>
              <a:rPr lang="en-GB" altLang="de-DE" smtClean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3" y="6607175"/>
            <a:ext cx="728662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599D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3585075-FD7A-4005-9B3D-AB5D8A66E66F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 dirty="0"/>
          </a:p>
        </p:txBody>
      </p:sp>
      <p:sp>
        <p:nvSpPr>
          <p:cNvPr id="1030" name="Rectangle 8"/>
          <p:cNvSpPr>
            <a:spLocks noChangeArrowheads="1"/>
          </p:cNvSpPr>
          <p:nvPr/>
        </p:nvSpPr>
        <p:spPr bwMode="auto">
          <a:xfrm>
            <a:off x="4356100" y="6607175"/>
            <a:ext cx="1404938" cy="84138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de-DE" altLang="de-DE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1" name="Rectangle 9"/>
          <p:cNvSpPr>
            <a:spLocks noChangeArrowheads="1"/>
          </p:cNvSpPr>
          <p:nvPr/>
        </p:nvSpPr>
        <p:spPr bwMode="auto">
          <a:xfrm>
            <a:off x="5757863" y="6607175"/>
            <a:ext cx="1404937" cy="84138"/>
          </a:xfrm>
          <a:prstGeom prst="rect">
            <a:avLst/>
          </a:prstGeom>
          <a:solidFill>
            <a:srgbClr val="969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de-DE" altLang="de-DE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2" name="Rectangle 10"/>
          <p:cNvSpPr>
            <a:spLocks noChangeArrowheads="1"/>
          </p:cNvSpPr>
          <p:nvPr/>
        </p:nvSpPr>
        <p:spPr bwMode="auto">
          <a:xfrm>
            <a:off x="7162800" y="6607175"/>
            <a:ext cx="1404938" cy="84138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de-DE" altLang="de-DE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3" name="Rectangle 11"/>
          <p:cNvSpPr>
            <a:spLocks noChangeArrowheads="1"/>
          </p:cNvSpPr>
          <p:nvPr/>
        </p:nvSpPr>
        <p:spPr bwMode="auto">
          <a:xfrm>
            <a:off x="0" y="6524625"/>
            <a:ext cx="9144000" cy="82550"/>
          </a:xfrm>
          <a:prstGeom prst="rect">
            <a:avLst/>
          </a:prstGeom>
          <a:solidFill>
            <a:srgbClr val="0059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de-DE" altLang="de-DE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4" name="Rectangle 12"/>
          <p:cNvSpPr>
            <a:spLocks noChangeArrowheads="1"/>
          </p:cNvSpPr>
          <p:nvPr/>
        </p:nvSpPr>
        <p:spPr bwMode="auto">
          <a:xfrm>
            <a:off x="5757863" y="6691313"/>
            <a:ext cx="2809875" cy="82550"/>
          </a:xfrm>
          <a:prstGeom prst="rect">
            <a:avLst/>
          </a:prstGeom>
          <a:solidFill>
            <a:srgbClr val="0059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de-DE" altLang="de-DE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5" name="Rectangle 13"/>
          <p:cNvSpPr>
            <a:spLocks noChangeArrowheads="1"/>
          </p:cNvSpPr>
          <p:nvPr/>
        </p:nvSpPr>
        <p:spPr bwMode="auto">
          <a:xfrm>
            <a:off x="4356100" y="6775450"/>
            <a:ext cx="1404938" cy="82550"/>
          </a:xfrm>
          <a:prstGeom prst="rect">
            <a:avLst/>
          </a:prstGeom>
          <a:solidFill>
            <a:srgbClr val="0059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de-DE" altLang="de-DE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6" name="Rectangle 14"/>
          <p:cNvSpPr>
            <a:spLocks noChangeArrowheads="1"/>
          </p:cNvSpPr>
          <p:nvPr/>
        </p:nvSpPr>
        <p:spPr bwMode="auto">
          <a:xfrm>
            <a:off x="0" y="873125"/>
            <a:ext cx="9144000" cy="82550"/>
          </a:xfrm>
          <a:prstGeom prst="rect">
            <a:avLst/>
          </a:prstGeom>
          <a:solidFill>
            <a:srgbClr val="0059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de-DE" altLang="de-DE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3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-36513" y="6607175"/>
            <a:ext cx="4392613" cy="2508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1" hangingPunct="1">
              <a:spcBef>
                <a:spcPct val="0"/>
              </a:spcBef>
              <a:buClrTx/>
              <a:buFontTx/>
              <a:buNone/>
              <a:defRPr sz="1200">
                <a:solidFill>
                  <a:srgbClr val="00599D"/>
                </a:solidFill>
                <a:latin typeface="Arial" charset="0"/>
                <a:cs typeface="+mn-cs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00"/>
              </a:buClr>
              <a:buSzPct val="14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 i="1">
                <a:solidFill>
                  <a:srgbClr val="9900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0066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66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66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66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66CC"/>
                </a:solidFill>
                <a:latin typeface="Arial" charset="0"/>
              </a:defRPr>
            </a:lvl9pPr>
          </a:lstStyle>
          <a:p>
            <a:pPr fontAlgn="base">
              <a:spcAft>
                <a:spcPct val="0"/>
              </a:spcAft>
              <a:defRPr/>
            </a:pP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086462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99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9pPr>
    </p:titleStyle>
    <p:bodyStyle>
      <a:lvl1pPr marL="85725" indent="-85725" algn="l" rtl="0" eaLnBrk="0" fontAlgn="base" hangingPunct="0">
        <a:spcBef>
          <a:spcPct val="20000"/>
        </a:spcBef>
        <a:spcAft>
          <a:spcPct val="0"/>
        </a:spcAft>
        <a:buClr>
          <a:srgbClr val="0066CC"/>
        </a:buClr>
        <a:buFont typeface="Wingdings" pitchFamily="2" charset="2"/>
        <a:buChar char="•"/>
        <a:defRPr sz="2400">
          <a:solidFill>
            <a:srgbClr val="00599D"/>
          </a:solidFill>
          <a:latin typeface="+mn-lt"/>
          <a:ea typeface="+mn-ea"/>
          <a:cs typeface="+mn-cs"/>
        </a:defRPr>
      </a:lvl1pPr>
      <a:lvl2pPr marL="419100" indent="-2667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SzPct val="14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514350" indent="40005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714375" indent="-20638" algn="l" rtl="0" eaLnBrk="0" fontAlgn="base" hangingPunct="0">
        <a:spcBef>
          <a:spcPct val="20000"/>
        </a:spcBef>
        <a:spcAft>
          <a:spcPct val="0"/>
        </a:spcAft>
        <a:buChar char="–"/>
        <a:defRPr sz="1600" i="1">
          <a:solidFill>
            <a:srgbClr val="990000"/>
          </a:solidFill>
          <a:latin typeface="+mn-lt"/>
        </a:defRPr>
      </a:lvl4pPr>
      <a:lvl5pPr marL="2143125" indent="-1247775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0066CC"/>
          </a:solidFill>
          <a:latin typeface="+mn-lt"/>
        </a:defRPr>
      </a:lvl5pPr>
      <a:lvl6pPr marL="2600325" indent="-1247775" algn="l" rtl="0" fontAlgn="base">
        <a:spcBef>
          <a:spcPct val="20000"/>
        </a:spcBef>
        <a:spcAft>
          <a:spcPct val="0"/>
        </a:spcAft>
        <a:defRPr sz="1600">
          <a:solidFill>
            <a:srgbClr val="0066CC"/>
          </a:solidFill>
          <a:latin typeface="+mn-lt"/>
        </a:defRPr>
      </a:lvl6pPr>
      <a:lvl7pPr marL="3057525" indent="-1247775" algn="l" rtl="0" fontAlgn="base">
        <a:spcBef>
          <a:spcPct val="20000"/>
        </a:spcBef>
        <a:spcAft>
          <a:spcPct val="0"/>
        </a:spcAft>
        <a:defRPr sz="1600">
          <a:solidFill>
            <a:srgbClr val="0066CC"/>
          </a:solidFill>
          <a:latin typeface="+mn-lt"/>
        </a:defRPr>
      </a:lvl7pPr>
      <a:lvl8pPr marL="3514725" indent="-1247775" algn="l" rtl="0" fontAlgn="base">
        <a:spcBef>
          <a:spcPct val="20000"/>
        </a:spcBef>
        <a:spcAft>
          <a:spcPct val="0"/>
        </a:spcAft>
        <a:defRPr sz="1600">
          <a:solidFill>
            <a:srgbClr val="0066CC"/>
          </a:solidFill>
          <a:latin typeface="+mn-lt"/>
        </a:defRPr>
      </a:lvl8pPr>
      <a:lvl9pPr marL="3971925" indent="-1247775" algn="l" rtl="0" fontAlgn="base">
        <a:spcBef>
          <a:spcPct val="20000"/>
        </a:spcBef>
        <a:spcAft>
          <a:spcPct val="0"/>
        </a:spcAft>
        <a:defRPr sz="1600">
          <a:solidFill>
            <a:srgbClr val="0066CC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7338" y="225425"/>
            <a:ext cx="8605837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7338" y="1125538"/>
            <a:ext cx="8605837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Textmasterformate durch Klicken bearbeiten</a:t>
            </a:r>
          </a:p>
          <a:p>
            <a:pPr lvl="1"/>
            <a:r>
              <a:rPr lang="en-GB" smtClean="0"/>
              <a:t>Zweite Ebene</a:t>
            </a:r>
          </a:p>
          <a:p>
            <a:pPr lvl="2"/>
            <a:r>
              <a:rPr lang="en-GB" smtClean="0"/>
              <a:t>Dritte Ebene</a:t>
            </a:r>
          </a:p>
          <a:p>
            <a:pPr lvl="3"/>
            <a:r>
              <a:rPr lang="en-GB" smtClean="0"/>
              <a:t>Vierte Ebene</a:t>
            </a:r>
          </a:p>
          <a:p>
            <a:pPr lvl="4"/>
            <a:r>
              <a:rPr lang="en-GB" smtClean="0"/>
              <a:t>Fünfte Ebene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-36513" y="6607175"/>
            <a:ext cx="4392613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599D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cs typeface="Arial" charset="0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3" y="6607175"/>
            <a:ext cx="728662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599D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1837C9B-6D25-44C5-9880-48640EF0EB05}" type="slidenum">
              <a:rPr lang="de-D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>
              <a:cs typeface="Arial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4356100" y="6607175"/>
            <a:ext cx="1404938" cy="84138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5757863" y="6607175"/>
            <a:ext cx="1404937" cy="84138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7162800" y="6607175"/>
            <a:ext cx="1404938" cy="84138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0" y="6524625"/>
            <a:ext cx="9144000" cy="82550"/>
          </a:xfrm>
          <a:prstGeom prst="rect">
            <a:avLst/>
          </a:prstGeom>
          <a:solidFill>
            <a:srgbClr val="00599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5757863" y="6691313"/>
            <a:ext cx="2809875" cy="82550"/>
          </a:xfrm>
          <a:prstGeom prst="rect">
            <a:avLst/>
          </a:prstGeom>
          <a:solidFill>
            <a:srgbClr val="00599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4356100" y="6775450"/>
            <a:ext cx="1404938" cy="82550"/>
          </a:xfrm>
          <a:prstGeom prst="rect">
            <a:avLst/>
          </a:prstGeom>
          <a:solidFill>
            <a:srgbClr val="00599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0" y="873125"/>
            <a:ext cx="9144000" cy="82550"/>
          </a:xfrm>
          <a:prstGeom prst="rect">
            <a:avLst/>
          </a:prstGeom>
          <a:solidFill>
            <a:srgbClr val="00599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037" name="Picture 13" descr="FAIR_Logo_rgb_frei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900988" y="38100"/>
            <a:ext cx="992187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05869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9pPr>
    </p:titleStyle>
    <p:bodyStyle>
      <a:lvl1pPr marL="85725" indent="-85725" algn="l" rtl="0" eaLnBrk="0" fontAlgn="base" hangingPunct="0">
        <a:spcBef>
          <a:spcPct val="20000"/>
        </a:spcBef>
        <a:spcAft>
          <a:spcPct val="0"/>
        </a:spcAft>
        <a:buClr>
          <a:srgbClr val="0066CC"/>
        </a:buClr>
        <a:buFont typeface="Wingdings" pitchFamily="2" charset="2"/>
        <a:defRPr sz="2400">
          <a:solidFill>
            <a:srgbClr val="00599D"/>
          </a:solidFill>
          <a:latin typeface="+mn-lt"/>
          <a:ea typeface="+mn-ea"/>
          <a:cs typeface="+mn-cs"/>
        </a:defRPr>
      </a:lvl1pPr>
      <a:lvl2pPr marL="419100" indent="-2667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SzPct val="14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514350" indent="40005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3pPr>
      <a:lvl4pPr marL="714375" indent="-20638" algn="l" rtl="0" eaLnBrk="0" fontAlgn="base" hangingPunct="0">
        <a:spcBef>
          <a:spcPct val="20000"/>
        </a:spcBef>
        <a:spcAft>
          <a:spcPct val="0"/>
        </a:spcAft>
        <a:defRPr sz="1600" i="1">
          <a:solidFill>
            <a:srgbClr val="990000"/>
          </a:solidFill>
          <a:latin typeface="+mn-lt"/>
        </a:defRPr>
      </a:lvl4pPr>
      <a:lvl5pPr marL="2143125" indent="-1247775" algn="l" rtl="0" eaLnBrk="0" fontAlgn="base" hangingPunct="0">
        <a:spcBef>
          <a:spcPct val="20000"/>
        </a:spcBef>
        <a:spcAft>
          <a:spcPct val="0"/>
        </a:spcAft>
        <a:defRPr sz="1600">
          <a:solidFill>
            <a:srgbClr val="0066CC"/>
          </a:solidFill>
          <a:latin typeface="+mn-lt"/>
        </a:defRPr>
      </a:lvl5pPr>
      <a:lvl6pPr marL="2600325" indent="-1247775" algn="l" rtl="0" eaLnBrk="1" fontAlgn="base" hangingPunct="1">
        <a:spcBef>
          <a:spcPct val="20000"/>
        </a:spcBef>
        <a:spcAft>
          <a:spcPct val="0"/>
        </a:spcAft>
        <a:defRPr sz="1600">
          <a:solidFill>
            <a:srgbClr val="0066CC"/>
          </a:solidFill>
          <a:latin typeface="+mn-lt"/>
        </a:defRPr>
      </a:lvl6pPr>
      <a:lvl7pPr marL="3057525" indent="-1247775" algn="l" rtl="0" eaLnBrk="1" fontAlgn="base" hangingPunct="1">
        <a:spcBef>
          <a:spcPct val="20000"/>
        </a:spcBef>
        <a:spcAft>
          <a:spcPct val="0"/>
        </a:spcAft>
        <a:defRPr sz="1600">
          <a:solidFill>
            <a:srgbClr val="0066CC"/>
          </a:solidFill>
          <a:latin typeface="+mn-lt"/>
        </a:defRPr>
      </a:lvl7pPr>
      <a:lvl8pPr marL="3514725" indent="-1247775" algn="l" rtl="0" eaLnBrk="1" fontAlgn="base" hangingPunct="1">
        <a:spcBef>
          <a:spcPct val="20000"/>
        </a:spcBef>
        <a:spcAft>
          <a:spcPct val="0"/>
        </a:spcAft>
        <a:defRPr sz="1600">
          <a:solidFill>
            <a:srgbClr val="0066CC"/>
          </a:solidFill>
          <a:latin typeface="+mn-lt"/>
        </a:defRPr>
      </a:lvl8pPr>
      <a:lvl9pPr marL="3971925" indent="-1247775" algn="l" rtl="0" eaLnBrk="1" fontAlgn="base" hangingPunct="1">
        <a:spcBef>
          <a:spcPct val="20000"/>
        </a:spcBef>
        <a:spcAft>
          <a:spcPct val="0"/>
        </a:spcAft>
        <a:defRPr sz="1600">
          <a:solidFill>
            <a:srgbClr val="0066CC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BINP Workshop</a:t>
            </a:r>
            <a:br>
              <a:rPr lang="en-US" dirty="0" smtClean="0"/>
            </a:br>
            <a:r>
              <a:rPr lang="en-US" sz="2400" dirty="0"/>
              <a:t>Novosibirsk 25. – 29.11.2019</a:t>
            </a:r>
            <a:br>
              <a:rPr lang="en-US" sz="2400" dirty="0"/>
            </a:br>
            <a:r>
              <a:rPr lang="en-US" sz="2400" dirty="0" smtClean="0"/>
              <a:t>Site Management – Workshop Objectives</a:t>
            </a:r>
            <a:endParaRPr lang="de-DE" sz="24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H Reich-Sprenger &amp; H </a:t>
            </a:r>
            <a:r>
              <a:rPr lang="en-US" dirty="0" err="1" smtClean="0"/>
              <a:t>Hagelskamp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3901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 bwMode="auto">
          <a:xfrm>
            <a:off x="439738" y="188640"/>
            <a:ext cx="8605837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charset="0"/>
              </a:defRPr>
            </a:lvl9pPr>
          </a:lstStyle>
          <a:p>
            <a:r>
              <a:rPr lang="en-US" sz="2000" b="1" dirty="0" smtClean="0"/>
              <a:t>Site Management - Objectives</a:t>
            </a:r>
            <a:endParaRPr lang="de-DE" sz="2000" b="1" kern="0" dirty="0">
              <a:solidFill>
                <a:srgbClr val="0070C0"/>
              </a:solidFill>
            </a:endParaRP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solidFill>
            <a:schemeClr val="bg1">
              <a:lumMod val="85000"/>
            </a:schemeClr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lIns="360000" tIns="360000"/>
          <a:lstStyle/>
          <a:p>
            <a:r>
              <a:rPr lang="de-DE" sz="2000" b="1" dirty="0" err="1" smtClean="0">
                <a:solidFill>
                  <a:schemeClr val="tx1"/>
                </a:solidFill>
              </a:rPr>
              <a:t>Objectives</a:t>
            </a:r>
            <a:r>
              <a:rPr lang="de-DE" sz="2000" b="1" dirty="0" smtClean="0">
                <a:solidFill>
                  <a:schemeClr val="tx1"/>
                </a:solidFill>
              </a:rPr>
              <a:t>:</a:t>
            </a:r>
          </a:p>
          <a:p>
            <a:endParaRPr lang="de-DE" sz="18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800" dirty="0" err="1" smtClean="0">
                <a:solidFill>
                  <a:schemeClr val="tx1"/>
                </a:solidFill>
              </a:rPr>
              <a:t>Documentation</a:t>
            </a:r>
            <a:endParaRPr lang="de-DE" sz="1800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800" dirty="0" err="1" smtClean="0">
                <a:solidFill>
                  <a:schemeClr val="tx1"/>
                </a:solidFill>
              </a:rPr>
              <a:t>Deliveries</a:t>
            </a:r>
            <a:endParaRPr lang="de-DE" sz="1800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800" dirty="0" err="1" smtClean="0">
                <a:solidFill>
                  <a:schemeClr val="tx1"/>
                </a:solidFill>
              </a:rPr>
              <a:t>Pre-Assembly</a:t>
            </a:r>
            <a:endParaRPr lang="de-DE" sz="1800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800" dirty="0" smtClean="0">
                <a:solidFill>
                  <a:schemeClr val="tx1"/>
                </a:solidFill>
              </a:rPr>
              <a:t>Installation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800" dirty="0" smtClean="0">
                <a:solidFill>
                  <a:schemeClr val="tx1"/>
                </a:solidFill>
              </a:rPr>
              <a:t>Manpower </a:t>
            </a:r>
            <a:r>
              <a:rPr lang="de-DE" sz="1800" dirty="0" err="1" smtClean="0">
                <a:solidFill>
                  <a:schemeClr val="tx1"/>
                </a:solidFill>
              </a:rPr>
              <a:t>resources</a:t>
            </a:r>
            <a:endParaRPr lang="de-DE" sz="1800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1800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800" dirty="0" err="1">
                <a:solidFill>
                  <a:schemeClr val="tx1"/>
                </a:solidFill>
              </a:rPr>
              <a:t>C</a:t>
            </a:r>
            <a:r>
              <a:rPr lang="de-DE" sz="1800" dirty="0" err="1" smtClean="0">
                <a:solidFill>
                  <a:schemeClr val="tx1"/>
                </a:solidFill>
              </a:rPr>
              <a:t>ommitments</a:t>
            </a:r>
            <a:r>
              <a:rPr lang="de-DE" sz="1800" dirty="0" smtClean="0">
                <a:solidFill>
                  <a:schemeClr val="tx1"/>
                </a:solidFill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</a:rPr>
              <a:t>from</a:t>
            </a:r>
            <a:r>
              <a:rPr lang="de-DE" sz="1800" dirty="0" smtClean="0">
                <a:solidFill>
                  <a:schemeClr val="tx1"/>
                </a:solidFill>
              </a:rPr>
              <a:t> all </a:t>
            </a:r>
            <a:r>
              <a:rPr lang="de-DE" sz="1800" dirty="0" err="1" smtClean="0">
                <a:solidFill>
                  <a:schemeClr val="tx1"/>
                </a:solidFill>
              </a:rPr>
              <a:t>partners</a:t>
            </a:r>
            <a:endParaRPr lang="de-DE" sz="1800" dirty="0">
              <a:solidFill>
                <a:schemeClr val="tx1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13E67DB-3F5A-400D-8115-4A6680BE68C1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560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 bwMode="auto">
          <a:xfrm>
            <a:off x="439738" y="188640"/>
            <a:ext cx="8605837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charset="0"/>
              </a:defRPr>
            </a:lvl9pPr>
          </a:lstStyle>
          <a:p>
            <a:endParaRPr lang="de-DE" sz="2000" kern="0" dirty="0">
              <a:solidFill>
                <a:srgbClr val="0070C0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439738" y="1196752"/>
            <a:ext cx="8033646" cy="4518499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0000CC"/>
            </a:solidFill>
          </a:ln>
        </p:spPr>
        <p:txBody>
          <a:bodyPr wrap="square" lIns="360000" tIns="360000" rIns="0" bIns="0" rtlCol="0">
            <a:spAutoFit/>
          </a:bodyPr>
          <a:lstStyle/>
          <a:p>
            <a:r>
              <a:rPr lang="de-DE" sz="1600" b="1" dirty="0" err="1" smtClean="0"/>
              <a:t>Documentation</a:t>
            </a:r>
            <a:r>
              <a:rPr lang="de-DE" sz="1600" dirty="0"/>
              <a:t>:</a:t>
            </a:r>
          </a:p>
          <a:p>
            <a:endParaRPr lang="de-DE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err="1"/>
              <a:t>R</a:t>
            </a:r>
            <a:r>
              <a:rPr lang="de-DE" sz="1400" dirty="0" err="1" smtClean="0"/>
              <a:t>equired</a:t>
            </a:r>
            <a:r>
              <a:rPr lang="de-DE" sz="1400" dirty="0" smtClean="0"/>
              <a:t> </a:t>
            </a:r>
            <a:r>
              <a:rPr lang="de-DE" sz="1400" dirty="0" err="1" smtClean="0"/>
              <a:t>documentation</a:t>
            </a:r>
            <a:r>
              <a:rPr lang="de-DE" sz="1400" dirty="0" smtClean="0"/>
              <a:t> </a:t>
            </a:r>
            <a:r>
              <a:rPr lang="de-DE" sz="1400" dirty="0" err="1" smtClean="0"/>
              <a:t>for</a:t>
            </a:r>
            <a:r>
              <a:rPr lang="de-DE" sz="1400" dirty="0" smtClean="0"/>
              <a:t> </a:t>
            </a:r>
            <a:r>
              <a:rPr lang="de-DE" sz="1400" dirty="0" err="1" smtClean="0"/>
              <a:t>delivery</a:t>
            </a:r>
            <a:r>
              <a:rPr lang="de-DE" sz="1400" dirty="0" smtClean="0"/>
              <a:t> </a:t>
            </a:r>
            <a:r>
              <a:rPr lang="de-DE" sz="1400" dirty="0" err="1" smtClean="0"/>
              <a:t>of</a:t>
            </a:r>
            <a:r>
              <a:rPr lang="de-DE" sz="1400" dirty="0" smtClean="0"/>
              <a:t> </a:t>
            </a:r>
            <a:r>
              <a:rPr lang="de-DE" sz="1400" dirty="0" err="1" smtClean="0"/>
              <a:t>components</a:t>
            </a:r>
            <a:r>
              <a:rPr lang="de-DE" sz="14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err="1" smtClean="0"/>
              <a:t>required</a:t>
            </a:r>
            <a:r>
              <a:rPr lang="de-DE" sz="1400" dirty="0" smtClean="0"/>
              <a:t> </a:t>
            </a:r>
            <a:r>
              <a:rPr lang="de-DE" sz="1400" dirty="0" err="1" smtClean="0"/>
              <a:t>documentation</a:t>
            </a:r>
            <a:r>
              <a:rPr lang="de-DE" sz="1400" dirty="0" smtClean="0"/>
              <a:t> </a:t>
            </a:r>
            <a:r>
              <a:rPr lang="de-DE" sz="1400" dirty="0" err="1" smtClean="0"/>
              <a:t>for</a:t>
            </a:r>
            <a:r>
              <a:rPr lang="de-DE" sz="1400" dirty="0" smtClean="0"/>
              <a:t> </a:t>
            </a:r>
            <a:r>
              <a:rPr lang="de-DE" sz="1400" dirty="0" err="1" smtClean="0"/>
              <a:t>pre-assembly</a:t>
            </a:r>
            <a:r>
              <a:rPr lang="de-DE" sz="1400" dirty="0" smtClean="0"/>
              <a:t> at GSI </a:t>
            </a:r>
            <a:r>
              <a:rPr lang="de-DE" sz="1400" dirty="0" err="1" smtClean="0"/>
              <a:t>workshops</a:t>
            </a:r>
            <a:endParaRPr lang="de-DE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400" dirty="0" err="1" smtClean="0"/>
              <a:t>assembly</a:t>
            </a:r>
            <a:r>
              <a:rPr lang="de-DE" sz="1400" dirty="0" smtClean="0"/>
              <a:t> </a:t>
            </a:r>
            <a:r>
              <a:rPr lang="de-DE" sz="1400" dirty="0" err="1" smtClean="0"/>
              <a:t>drawings</a:t>
            </a:r>
            <a:r>
              <a:rPr lang="de-DE" sz="1400" dirty="0" smtClean="0"/>
              <a:t> (e.g. HEBT)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400" dirty="0" err="1" smtClean="0"/>
              <a:t>work</a:t>
            </a:r>
            <a:r>
              <a:rPr lang="de-DE" sz="1400" dirty="0" smtClean="0"/>
              <a:t> </a:t>
            </a:r>
            <a:r>
              <a:rPr lang="de-DE" sz="1400" dirty="0" err="1" smtClean="0"/>
              <a:t>instructions</a:t>
            </a:r>
            <a:endParaRPr lang="de-DE" sz="1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QC </a:t>
            </a:r>
            <a:r>
              <a:rPr lang="de-DE" sz="1400" dirty="0" err="1" smtClean="0"/>
              <a:t>protocols</a:t>
            </a:r>
            <a:endParaRPr lang="de-DE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err="1" smtClean="0"/>
              <a:t>documentation</a:t>
            </a:r>
            <a:r>
              <a:rPr lang="de-DE" sz="1400" dirty="0" smtClean="0"/>
              <a:t> </a:t>
            </a:r>
            <a:r>
              <a:rPr lang="de-DE" sz="1400" dirty="0" err="1" smtClean="0"/>
              <a:t>for</a:t>
            </a:r>
            <a:r>
              <a:rPr lang="de-DE" sz="1400" dirty="0" smtClean="0"/>
              <a:t> Installation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400" dirty="0" err="1" smtClean="0"/>
              <a:t>work</a:t>
            </a:r>
            <a:r>
              <a:rPr lang="de-DE" sz="1400" dirty="0" smtClean="0"/>
              <a:t> </a:t>
            </a:r>
            <a:r>
              <a:rPr lang="de-DE" sz="1400" dirty="0" err="1" smtClean="0"/>
              <a:t>instructions</a:t>
            </a:r>
            <a:endParaRPr lang="de-DE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err="1" smtClean="0"/>
              <a:t>documentation</a:t>
            </a:r>
            <a:r>
              <a:rPr lang="de-DE" sz="1400" dirty="0" smtClean="0"/>
              <a:t> </a:t>
            </a:r>
            <a:r>
              <a:rPr lang="de-DE" sz="1400" dirty="0" err="1" smtClean="0"/>
              <a:t>for</a:t>
            </a:r>
            <a:r>
              <a:rPr lang="de-DE" sz="1400" dirty="0" smtClean="0"/>
              <a:t> CE </a:t>
            </a:r>
            <a:r>
              <a:rPr lang="de-DE" sz="1400" dirty="0" err="1" smtClean="0"/>
              <a:t>Declaration</a:t>
            </a:r>
            <a:endParaRPr lang="de-DE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/>
          </a:p>
          <a:p>
            <a:r>
              <a:rPr lang="de-DE" sz="1400" dirty="0"/>
              <a:t> </a:t>
            </a:r>
          </a:p>
          <a:p>
            <a:r>
              <a:rPr lang="de-DE" sz="1600" dirty="0" smtClean="0">
                <a:latin typeface="Franklin Gothic Demi" panose="020B0703020102020204" pitchFamily="34" charset="0"/>
              </a:rPr>
              <a:t>Objektive 1</a:t>
            </a:r>
            <a:r>
              <a:rPr lang="de-DE" sz="1400" dirty="0" smtClean="0">
                <a:latin typeface="Franklin Gothic Demi" panose="020B0703020102020204" pitchFamily="34" charset="0"/>
              </a:rPr>
              <a:t>:</a:t>
            </a:r>
            <a:endParaRPr lang="de-DE" sz="1400" dirty="0">
              <a:latin typeface="Franklin Gothic Demi" panose="020B0703020102020204" pitchFamily="34" charset="0"/>
            </a:endParaRPr>
          </a:p>
          <a:p>
            <a:endParaRPr lang="de-DE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err="1" smtClean="0"/>
              <a:t>to</a:t>
            </a:r>
            <a:r>
              <a:rPr lang="de-DE" sz="1400" dirty="0" smtClean="0"/>
              <a:t> </a:t>
            </a:r>
            <a:r>
              <a:rPr lang="de-DE" sz="1400" dirty="0" err="1" smtClean="0"/>
              <a:t>agree</a:t>
            </a:r>
            <a:r>
              <a:rPr lang="de-DE" sz="1400" dirty="0" smtClean="0"/>
              <a:t> </a:t>
            </a:r>
            <a:r>
              <a:rPr lang="de-DE" sz="1400" dirty="0" err="1" smtClean="0"/>
              <a:t>scope</a:t>
            </a:r>
            <a:r>
              <a:rPr lang="de-DE" sz="1400" dirty="0"/>
              <a:t> </a:t>
            </a:r>
            <a:r>
              <a:rPr lang="de-DE" sz="1400" dirty="0" err="1" smtClean="0"/>
              <a:t>and</a:t>
            </a:r>
            <a:r>
              <a:rPr lang="de-DE" sz="1400" dirty="0" smtClean="0"/>
              <a:t> </a:t>
            </a:r>
            <a:r>
              <a:rPr lang="de-DE" sz="1400" dirty="0" err="1" smtClean="0"/>
              <a:t>content</a:t>
            </a:r>
            <a:r>
              <a:rPr lang="de-DE" sz="1400" dirty="0" smtClean="0"/>
              <a:t> </a:t>
            </a:r>
            <a:r>
              <a:rPr lang="de-DE" sz="1400" dirty="0" err="1" smtClean="0"/>
              <a:t>of</a:t>
            </a:r>
            <a:r>
              <a:rPr lang="de-DE" sz="1400" dirty="0" smtClean="0"/>
              <a:t> </a:t>
            </a:r>
            <a:r>
              <a:rPr lang="de-DE" sz="1400" dirty="0" err="1" smtClean="0"/>
              <a:t>the</a:t>
            </a:r>
            <a:r>
              <a:rPr lang="de-DE" sz="1400" dirty="0" smtClean="0"/>
              <a:t> </a:t>
            </a:r>
            <a:r>
              <a:rPr lang="de-DE" sz="1400" dirty="0" err="1" smtClean="0"/>
              <a:t>required</a:t>
            </a:r>
            <a:r>
              <a:rPr lang="de-DE" sz="1400" dirty="0" smtClean="0"/>
              <a:t> </a:t>
            </a:r>
            <a:r>
              <a:rPr lang="de-DE" sz="1400" dirty="0" err="1" smtClean="0"/>
              <a:t>documentation</a:t>
            </a:r>
            <a:r>
              <a:rPr lang="de-DE" sz="14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err="1" smtClean="0"/>
              <a:t>to</a:t>
            </a:r>
            <a:r>
              <a:rPr lang="de-DE" sz="1400" dirty="0" smtClean="0"/>
              <a:t> </a:t>
            </a:r>
            <a:r>
              <a:rPr lang="de-DE" sz="1400" dirty="0" err="1" smtClean="0"/>
              <a:t>confirm</a:t>
            </a:r>
            <a:r>
              <a:rPr lang="de-DE" sz="1400" dirty="0" smtClean="0"/>
              <a:t> </a:t>
            </a:r>
            <a:r>
              <a:rPr lang="de-DE" sz="1400" dirty="0" err="1" smtClean="0"/>
              <a:t>contractual</a:t>
            </a:r>
            <a:r>
              <a:rPr lang="de-DE" sz="1400" dirty="0" smtClean="0"/>
              <a:t> </a:t>
            </a:r>
            <a:r>
              <a:rPr lang="de-DE" sz="1400" dirty="0" err="1" smtClean="0"/>
              <a:t>obligations</a:t>
            </a:r>
            <a:r>
              <a:rPr lang="de-DE" sz="1400" dirty="0" smtClean="0"/>
              <a:t> </a:t>
            </a:r>
            <a:r>
              <a:rPr lang="de-DE" sz="1400" dirty="0" err="1" smtClean="0"/>
              <a:t>and</a:t>
            </a:r>
            <a:r>
              <a:rPr lang="de-DE" sz="1400" dirty="0" smtClean="0"/>
              <a:t> </a:t>
            </a:r>
            <a:r>
              <a:rPr lang="de-DE" sz="1400" dirty="0" err="1" smtClean="0"/>
              <a:t>partner‘s</a:t>
            </a:r>
            <a:r>
              <a:rPr lang="de-DE" sz="1400" dirty="0" smtClean="0"/>
              <a:t> </a:t>
            </a:r>
            <a:r>
              <a:rPr lang="de-DE" sz="1400" dirty="0" err="1" smtClean="0"/>
              <a:t>responsibilities</a:t>
            </a:r>
            <a:r>
              <a:rPr lang="de-DE" sz="1400" dirty="0" smtClean="0"/>
              <a:t>.</a:t>
            </a:r>
          </a:p>
          <a:p>
            <a:endParaRPr lang="de-DE" sz="1400" dirty="0"/>
          </a:p>
          <a:p>
            <a:r>
              <a:rPr lang="de-DE" sz="1400" dirty="0" smtClean="0"/>
              <a:t> </a:t>
            </a: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423297" y="223801"/>
            <a:ext cx="8605837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charset="0"/>
              </a:defRPr>
            </a:lvl9pPr>
          </a:lstStyle>
          <a:p>
            <a:r>
              <a:rPr lang="en-US" sz="2000" b="1" dirty="0" smtClean="0"/>
              <a:t>Site Management - Objectives</a:t>
            </a:r>
            <a:endParaRPr lang="de-DE" sz="2000" b="1" kern="0" dirty="0">
              <a:solidFill>
                <a:srgbClr val="0070C0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13E67DB-3F5A-400D-8115-4A6680BE68C1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327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7338" y="277019"/>
            <a:ext cx="8605837" cy="490538"/>
          </a:xfrm>
        </p:spPr>
        <p:txBody>
          <a:bodyPr/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1200" dirty="0">
                <a:solidFill>
                  <a:srgbClr val="0070C0"/>
                </a:solidFill>
                <a:ea typeface="+mn-ea"/>
                <a:cs typeface="+mn-cs"/>
              </a:rPr>
              <a:t>Site Management - Objectives</a:t>
            </a:r>
            <a:endParaRPr lang="de-DE" sz="2000" b="1" dirty="0">
              <a:solidFill>
                <a:srgbClr val="0070C0"/>
              </a:solidFill>
              <a:ea typeface="+mn-ea"/>
              <a:cs typeface="+mn-cs"/>
            </a:endParaRPr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287338" y="1052736"/>
            <a:ext cx="8605837" cy="5256212"/>
          </a:xfrm>
          <a:solidFill>
            <a:schemeClr val="bg1">
              <a:lumMod val="85000"/>
            </a:schemeClr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lIns="360000" tIns="360000"/>
          <a:lstStyle/>
          <a:p>
            <a:r>
              <a:rPr lang="de-DE" sz="1600" b="1" dirty="0" err="1" smtClean="0">
                <a:solidFill>
                  <a:schemeClr val="tx1"/>
                </a:solidFill>
              </a:rPr>
              <a:t>Production</a:t>
            </a:r>
            <a:r>
              <a:rPr lang="de-DE" sz="1600" b="1" dirty="0" smtClean="0">
                <a:solidFill>
                  <a:schemeClr val="tx1"/>
                </a:solidFill>
              </a:rPr>
              <a:t> </a:t>
            </a:r>
            <a:r>
              <a:rPr lang="de-DE" sz="1600" b="1" dirty="0" err="1" smtClean="0">
                <a:solidFill>
                  <a:schemeClr val="tx1"/>
                </a:solidFill>
              </a:rPr>
              <a:t>and</a:t>
            </a:r>
            <a:r>
              <a:rPr lang="de-DE" sz="1600" b="1" dirty="0" smtClean="0">
                <a:solidFill>
                  <a:schemeClr val="tx1"/>
                </a:solidFill>
              </a:rPr>
              <a:t> </a:t>
            </a:r>
            <a:r>
              <a:rPr lang="de-DE" sz="1600" b="1" dirty="0" err="1" smtClean="0">
                <a:solidFill>
                  <a:schemeClr val="tx1"/>
                </a:solidFill>
              </a:rPr>
              <a:t>Delivery</a:t>
            </a:r>
            <a:r>
              <a:rPr lang="de-DE" sz="1600" b="1" dirty="0" smtClean="0">
                <a:solidFill>
                  <a:schemeClr val="tx1"/>
                </a:solidFill>
              </a:rPr>
              <a:t> </a:t>
            </a:r>
            <a:r>
              <a:rPr lang="de-DE" sz="1600" b="1" dirty="0" err="1">
                <a:solidFill>
                  <a:schemeClr val="tx1"/>
                </a:solidFill>
              </a:rPr>
              <a:t>S</a:t>
            </a:r>
            <a:r>
              <a:rPr lang="de-DE" sz="1600" b="1" dirty="0" err="1" smtClean="0">
                <a:solidFill>
                  <a:schemeClr val="tx1"/>
                </a:solidFill>
              </a:rPr>
              <a:t>chedules</a:t>
            </a:r>
            <a:r>
              <a:rPr lang="de-DE" sz="1600" b="1" dirty="0" smtClean="0">
                <a:solidFill>
                  <a:schemeClr val="tx1"/>
                </a:solidFill>
              </a:rPr>
              <a:t>:</a:t>
            </a:r>
          </a:p>
          <a:p>
            <a:endParaRPr lang="de-DE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err="1" smtClean="0">
                <a:solidFill>
                  <a:schemeClr val="tx1"/>
                </a:solidFill>
              </a:rPr>
              <a:t>aligning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1400" dirty="0" err="1" smtClean="0">
                <a:solidFill>
                  <a:schemeClr val="tx1"/>
                </a:solidFill>
              </a:rPr>
              <a:t>of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1400" dirty="0" err="1" smtClean="0">
                <a:solidFill>
                  <a:schemeClr val="tx1"/>
                </a:solidFill>
              </a:rPr>
              <a:t>project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1400" dirty="0" err="1" smtClean="0">
                <a:solidFill>
                  <a:schemeClr val="tx1"/>
                </a:solidFill>
              </a:rPr>
              <a:t>delivery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1400" dirty="0" err="1" smtClean="0">
                <a:solidFill>
                  <a:schemeClr val="tx1"/>
                </a:solidFill>
              </a:rPr>
              <a:t>requirements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1400" dirty="0" err="1" smtClean="0">
                <a:solidFill>
                  <a:schemeClr val="tx1"/>
                </a:solidFill>
              </a:rPr>
              <a:t>and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1400" dirty="0" err="1" smtClean="0">
                <a:solidFill>
                  <a:schemeClr val="tx1"/>
                </a:solidFill>
              </a:rPr>
              <a:t>workshop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1400" dirty="0" err="1" smtClean="0">
                <a:solidFill>
                  <a:schemeClr val="tx1"/>
                </a:solidFill>
              </a:rPr>
              <a:t>capacity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1400" dirty="0" err="1" smtClean="0">
                <a:solidFill>
                  <a:schemeClr val="tx1"/>
                </a:solidFill>
              </a:rPr>
              <a:t>loading</a:t>
            </a:r>
            <a:r>
              <a:rPr lang="de-DE" sz="1400" dirty="0" smtClean="0">
                <a:solidFill>
                  <a:schemeClr val="tx1"/>
                </a:solidFill>
              </a:rPr>
              <a:t>.</a:t>
            </a:r>
          </a:p>
          <a:p>
            <a:pPr marL="619125" lvl="1" indent="-285750">
              <a:buFont typeface="Arial" panose="020B0604020202020204" pitchFamily="34" charset="0"/>
              <a:buChar char="•"/>
            </a:pPr>
            <a:r>
              <a:rPr lang="de-DE" sz="1200" dirty="0" err="1" smtClean="0"/>
              <a:t>compare</a:t>
            </a:r>
            <a:r>
              <a:rPr lang="de-DE" sz="1200" dirty="0" smtClean="0"/>
              <a:t> </a:t>
            </a:r>
            <a:r>
              <a:rPr lang="de-DE" sz="1200" dirty="0" err="1" smtClean="0"/>
              <a:t>present</a:t>
            </a:r>
            <a:r>
              <a:rPr lang="de-DE" sz="1200" dirty="0" smtClean="0"/>
              <a:t> </a:t>
            </a:r>
            <a:r>
              <a:rPr lang="de-DE" sz="1200" dirty="0" err="1" smtClean="0"/>
              <a:t>workshop</a:t>
            </a:r>
            <a:r>
              <a:rPr lang="de-DE" sz="1200" dirty="0" smtClean="0"/>
              <a:t> plan </a:t>
            </a:r>
            <a:r>
              <a:rPr lang="de-DE" sz="1200" dirty="0" err="1" smtClean="0"/>
              <a:t>with</a:t>
            </a:r>
            <a:r>
              <a:rPr lang="de-DE" sz="1200" dirty="0" smtClean="0"/>
              <a:t> MS Projects </a:t>
            </a:r>
            <a:r>
              <a:rPr lang="de-DE" sz="1200" dirty="0" err="1" smtClean="0"/>
              <a:t>schedules</a:t>
            </a:r>
            <a:r>
              <a:rPr lang="de-DE" sz="1200" dirty="0" smtClean="0"/>
              <a:t>.</a:t>
            </a:r>
            <a:endParaRPr lang="de-DE" sz="12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err="1" smtClean="0">
                <a:solidFill>
                  <a:schemeClr val="tx1"/>
                </a:solidFill>
              </a:rPr>
              <a:t>for</a:t>
            </a:r>
            <a:r>
              <a:rPr lang="de-DE" sz="1400" dirty="0" smtClean="0">
                <a:solidFill>
                  <a:schemeClr val="tx1"/>
                </a:solidFill>
              </a:rPr>
              <a:t> Subprojects </a:t>
            </a:r>
          </a:p>
          <a:p>
            <a:pPr marL="619125" lvl="1" indent="-285750">
              <a:buFont typeface="Arial" panose="020B0604020202020204" pitchFamily="34" charset="0"/>
              <a:buChar char="•"/>
            </a:pPr>
            <a:r>
              <a:rPr lang="de-DE" sz="1200" dirty="0" smtClean="0">
                <a:solidFill>
                  <a:schemeClr val="tx1"/>
                </a:solidFill>
              </a:rPr>
              <a:t>CR – </a:t>
            </a:r>
            <a:r>
              <a:rPr lang="de-DE" sz="1200" dirty="0" err="1" smtClean="0">
                <a:solidFill>
                  <a:schemeClr val="tx1"/>
                </a:solidFill>
              </a:rPr>
              <a:t>dipoles</a:t>
            </a:r>
            <a:r>
              <a:rPr lang="de-DE" sz="1200" dirty="0" smtClean="0">
                <a:solidFill>
                  <a:schemeClr val="tx1"/>
                </a:solidFill>
              </a:rPr>
              <a:t>, </a:t>
            </a:r>
            <a:r>
              <a:rPr lang="de-DE" sz="1200" dirty="0" err="1" smtClean="0">
                <a:solidFill>
                  <a:schemeClr val="tx1"/>
                </a:solidFill>
              </a:rPr>
              <a:t>quadrupoles</a:t>
            </a:r>
            <a:r>
              <a:rPr lang="de-DE" sz="1200" dirty="0" smtClean="0">
                <a:solidFill>
                  <a:schemeClr val="tx1"/>
                </a:solidFill>
              </a:rPr>
              <a:t>, </a:t>
            </a:r>
            <a:r>
              <a:rPr lang="de-DE" sz="1200" dirty="0" err="1" smtClean="0">
                <a:solidFill>
                  <a:schemeClr val="tx1"/>
                </a:solidFill>
              </a:rPr>
              <a:t>sextupoles</a:t>
            </a:r>
            <a:r>
              <a:rPr lang="de-DE" sz="1200" dirty="0" smtClean="0">
                <a:solidFill>
                  <a:schemeClr val="tx1"/>
                </a:solidFill>
              </a:rPr>
              <a:t>, </a:t>
            </a:r>
            <a:r>
              <a:rPr lang="de-DE" sz="1200" dirty="0" err="1" smtClean="0">
                <a:solidFill>
                  <a:schemeClr val="tx1"/>
                </a:solidFill>
              </a:rPr>
              <a:t>kickers</a:t>
            </a:r>
            <a:r>
              <a:rPr lang="de-DE" sz="1200" dirty="0" smtClean="0">
                <a:solidFill>
                  <a:schemeClr val="tx1"/>
                </a:solidFill>
              </a:rPr>
              <a:t>.</a:t>
            </a:r>
          </a:p>
          <a:p>
            <a:pPr marL="619125" lvl="1" indent="-285750">
              <a:buFont typeface="Arial" panose="020B0604020202020204" pitchFamily="34" charset="0"/>
              <a:buChar char="•"/>
            </a:pPr>
            <a:r>
              <a:rPr lang="de-DE" sz="1200" dirty="0" smtClean="0">
                <a:solidFill>
                  <a:schemeClr val="tx1"/>
                </a:solidFill>
              </a:rPr>
              <a:t>HEBT Batches</a:t>
            </a:r>
            <a:r>
              <a:rPr lang="de-DE" sz="1200" dirty="0"/>
              <a:t> </a:t>
            </a:r>
            <a:r>
              <a:rPr lang="de-DE" sz="1200" dirty="0" smtClean="0"/>
              <a:t>2&amp;3 </a:t>
            </a:r>
            <a:r>
              <a:rPr lang="de-DE" sz="1200" dirty="0" err="1" smtClean="0"/>
              <a:t>magnets</a:t>
            </a:r>
            <a:r>
              <a:rPr lang="de-DE" sz="1200" dirty="0" smtClean="0"/>
              <a:t> </a:t>
            </a:r>
            <a:r>
              <a:rPr lang="de-DE" sz="1200" dirty="0" err="1" smtClean="0"/>
              <a:t>and</a:t>
            </a:r>
            <a:r>
              <a:rPr lang="de-DE" sz="1200" dirty="0" smtClean="0"/>
              <a:t> </a:t>
            </a:r>
            <a:r>
              <a:rPr lang="de-DE" sz="1200" dirty="0" err="1" smtClean="0"/>
              <a:t>vacuum</a:t>
            </a:r>
            <a:r>
              <a:rPr lang="de-DE" sz="1200" dirty="0" smtClean="0"/>
              <a:t> </a:t>
            </a:r>
            <a:r>
              <a:rPr lang="de-DE" sz="1200" dirty="0" err="1" smtClean="0"/>
              <a:t>chambers</a:t>
            </a:r>
            <a:r>
              <a:rPr lang="de-DE" sz="1200" dirty="0" smtClean="0"/>
              <a:t>.</a:t>
            </a:r>
            <a:endParaRPr lang="de-DE" sz="1200" dirty="0" smtClean="0">
              <a:solidFill>
                <a:schemeClr val="tx1"/>
              </a:solidFill>
            </a:endParaRPr>
          </a:p>
          <a:p>
            <a:pPr marL="619125" lvl="1" indent="-285750">
              <a:buFont typeface="Arial" panose="020B0604020202020204" pitchFamily="34" charset="0"/>
              <a:buChar char="•"/>
            </a:pPr>
            <a:r>
              <a:rPr lang="de-DE" sz="1200" dirty="0" smtClean="0">
                <a:solidFill>
                  <a:schemeClr val="tx1"/>
                </a:solidFill>
              </a:rPr>
              <a:t>Super FRS</a:t>
            </a:r>
            <a:r>
              <a:rPr lang="de-DE" sz="1200" dirty="0"/>
              <a:t> </a:t>
            </a:r>
            <a:r>
              <a:rPr lang="de-DE" sz="1200" dirty="0" smtClean="0"/>
              <a:t>– </a:t>
            </a:r>
            <a:r>
              <a:rPr lang="de-DE" sz="1200" dirty="0" err="1" smtClean="0"/>
              <a:t>magnets</a:t>
            </a:r>
            <a:r>
              <a:rPr lang="de-DE" sz="1200" dirty="0" smtClean="0"/>
              <a:t> </a:t>
            </a:r>
            <a:r>
              <a:rPr lang="de-DE" sz="1200" dirty="0" err="1" smtClean="0"/>
              <a:t>and</a:t>
            </a:r>
            <a:r>
              <a:rPr lang="de-DE" sz="1200" dirty="0" smtClean="0"/>
              <a:t> </a:t>
            </a:r>
            <a:r>
              <a:rPr lang="de-DE" sz="1200" dirty="0" err="1" smtClean="0"/>
              <a:t>vacuum</a:t>
            </a:r>
            <a:r>
              <a:rPr lang="de-DE" sz="1200" dirty="0" smtClean="0"/>
              <a:t> </a:t>
            </a:r>
            <a:r>
              <a:rPr lang="de-DE" sz="1200" dirty="0" err="1" smtClean="0"/>
              <a:t>chambers</a:t>
            </a:r>
            <a:r>
              <a:rPr lang="de-DE" sz="1200" dirty="0" smtClean="0"/>
              <a:t>.</a:t>
            </a:r>
          </a:p>
          <a:p>
            <a:pPr marL="619125" lvl="1" indent="-285750">
              <a:buFont typeface="Arial" panose="020B0604020202020204" pitchFamily="34" charset="0"/>
              <a:buChar char="•"/>
            </a:pPr>
            <a:r>
              <a:rPr lang="de-DE" sz="1200" dirty="0" smtClean="0">
                <a:solidFill>
                  <a:schemeClr val="tx1"/>
                </a:solidFill>
              </a:rPr>
              <a:t>p-Bar </a:t>
            </a:r>
            <a:r>
              <a:rPr lang="de-DE" sz="1200" dirty="0" err="1" smtClean="0">
                <a:solidFill>
                  <a:schemeClr val="tx1"/>
                </a:solidFill>
              </a:rPr>
              <a:t>components</a:t>
            </a:r>
            <a:r>
              <a:rPr lang="de-DE" sz="1200" dirty="0" smtClean="0">
                <a:solidFill>
                  <a:schemeClr val="tx1"/>
                </a:solidFill>
              </a:rPr>
              <a:t>.</a:t>
            </a:r>
          </a:p>
          <a:p>
            <a:pPr marL="619125" lvl="1" indent="-285750">
              <a:buFont typeface="Arial" panose="020B0604020202020204" pitchFamily="34" charset="0"/>
              <a:buChar char="•"/>
            </a:pPr>
            <a:r>
              <a:rPr lang="de-DE" sz="1200" dirty="0"/>
              <a:t>PANDA </a:t>
            </a:r>
            <a:r>
              <a:rPr lang="de-DE" sz="1200" dirty="0" err="1" smtClean="0"/>
              <a:t>Dipoles</a:t>
            </a:r>
            <a:r>
              <a:rPr lang="de-DE" sz="1200" dirty="0" smtClean="0"/>
              <a:t>.</a:t>
            </a:r>
            <a:endParaRPr lang="de-DE" sz="1200" dirty="0"/>
          </a:p>
          <a:p>
            <a:pPr marL="619125" lvl="1" indent="-285750">
              <a:buFont typeface="Arial" panose="020B0604020202020204" pitchFamily="34" charset="0"/>
              <a:buChar char="•"/>
            </a:pPr>
            <a:r>
              <a:rPr lang="de-DE" sz="1200" dirty="0" err="1" smtClean="0">
                <a:solidFill>
                  <a:schemeClr val="tx1"/>
                </a:solidFill>
              </a:rPr>
              <a:t>other</a:t>
            </a:r>
            <a:r>
              <a:rPr lang="de-DE" sz="1200" dirty="0" smtClean="0">
                <a:solidFill>
                  <a:schemeClr val="tx1"/>
                </a:solidFill>
              </a:rPr>
              <a:t> VAC </a:t>
            </a:r>
            <a:r>
              <a:rPr lang="de-DE" sz="1200" dirty="0" err="1" smtClean="0">
                <a:solidFill>
                  <a:schemeClr val="tx1"/>
                </a:solidFill>
              </a:rPr>
              <a:t>components</a:t>
            </a:r>
            <a:r>
              <a:rPr lang="de-DE" sz="1200" dirty="0"/>
              <a:t>.</a:t>
            </a:r>
            <a:endParaRPr lang="de-DE" sz="12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err="1" smtClean="0">
                <a:solidFill>
                  <a:schemeClr val="tx1"/>
                </a:solidFill>
              </a:rPr>
              <a:t>synchronisation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of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deliveries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of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Vac-chambers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and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smtClean="0">
                <a:solidFill>
                  <a:schemeClr val="tx1"/>
                </a:solidFill>
              </a:rPr>
              <a:t>Magnets </a:t>
            </a:r>
            <a:r>
              <a:rPr lang="de-DE" sz="1400" dirty="0" err="1" smtClean="0">
                <a:solidFill>
                  <a:schemeClr val="tx1"/>
                </a:solidFill>
              </a:rPr>
              <a:t>to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1400" dirty="0" err="1" smtClean="0">
                <a:solidFill>
                  <a:schemeClr val="tx1"/>
                </a:solidFill>
              </a:rPr>
              <a:t>enable</a:t>
            </a:r>
            <a:r>
              <a:rPr lang="de-DE" sz="1400" dirty="0" smtClean="0">
                <a:solidFill>
                  <a:schemeClr val="tx1"/>
                </a:solidFill>
              </a:rPr>
              <a:t> a </a:t>
            </a:r>
            <a:r>
              <a:rPr lang="de-DE" sz="1400" dirty="0" err="1" smtClean="0">
                <a:solidFill>
                  <a:schemeClr val="tx1"/>
                </a:solidFill>
              </a:rPr>
              <a:t>contiuous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1400" dirty="0" err="1" smtClean="0">
                <a:solidFill>
                  <a:schemeClr val="tx1"/>
                </a:solidFill>
              </a:rPr>
              <a:t>workflow</a:t>
            </a:r>
            <a:r>
              <a:rPr lang="de-DE" sz="1400" dirty="0" smtClean="0">
                <a:solidFill>
                  <a:schemeClr val="tx1"/>
                </a:solidFill>
              </a:rPr>
              <a:t> in </a:t>
            </a:r>
            <a:r>
              <a:rPr lang="de-DE" sz="1400" dirty="0" err="1" smtClean="0">
                <a:solidFill>
                  <a:schemeClr val="tx1"/>
                </a:solidFill>
              </a:rPr>
              <a:t>the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1400" dirty="0" err="1" smtClean="0">
                <a:solidFill>
                  <a:schemeClr val="tx1"/>
                </a:solidFill>
              </a:rPr>
              <a:t>pre-assembly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endParaRPr lang="de-DE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err="1" smtClean="0">
                <a:solidFill>
                  <a:schemeClr val="tx1"/>
                </a:solidFill>
              </a:rPr>
              <a:t>supplier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1400" dirty="0" err="1" smtClean="0">
                <a:solidFill>
                  <a:schemeClr val="tx1"/>
                </a:solidFill>
              </a:rPr>
              <a:t>reporting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1400" dirty="0" err="1" smtClean="0">
                <a:solidFill>
                  <a:schemeClr val="tx1"/>
                </a:solidFill>
              </a:rPr>
              <a:t>and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1400" dirty="0" err="1" smtClean="0">
                <a:solidFill>
                  <a:schemeClr val="tx1"/>
                </a:solidFill>
              </a:rPr>
              <a:t>dashboard</a:t>
            </a:r>
            <a:r>
              <a:rPr lang="de-DE" sz="1600" dirty="0" smtClean="0">
                <a:solidFill>
                  <a:schemeClr val="tx1"/>
                </a:solidFill>
              </a:rPr>
              <a:t>.</a:t>
            </a:r>
            <a:endParaRPr lang="de-DE" sz="1600" dirty="0">
              <a:solidFill>
                <a:schemeClr val="tx1"/>
              </a:solidFill>
            </a:endParaRPr>
          </a:p>
          <a:p>
            <a:pPr marL="0" indent="0"/>
            <a:endParaRPr lang="de-DE" sz="1600" dirty="0">
              <a:solidFill>
                <a:schemeClr val="tx1"/>
              </a:solidFill>
            </a:endParaRPr>
          </a:p>
          <a:p>
            <a:pPr marL="0" indent="0"/>
            <a:r>
              <a:rPr lang="de-DE" sz="1600" b="1" dirty="0" err="1" smtClean="0">
                <a:solidFill>
                  <a:schemeClr val="tx1"/>
                </a:solidFill>
              </a:rPr>
              <a:t>Objective</a:t>
            </a:r>
            <a:r>
              <a:rPr lang="de-DE" sz="1600" b="1" dirty="0" smtClean="0">
                <a:solidFill>
                  <a:schemeClr val="tx1"/>
                </a:solidFill>
              </a:rPr>
              <a:t> 2</a:t>
            </a:r>
            <a:r>
              <a:rPr lang="de-DE" sz="1600" dirty="0" smtClean="0">
                <a:solidFill>
                  <a:schemeClr val="tx1"/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err="1" smtClean="0">
                <a:solidFill>
                  <a:schemeClr val="tx1"/>
                </a:solidFill>
              </a:rPr>
              <a:t>agree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1400" dirty="0" err="1" smtClean="0">
                <a:solidFill>
                  <a:schemeClr val="tx1"/>
                </a:solidFill>
              </a:rPr>
              <a:t>and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1400" dirty="0" err="1" smtClean="0">
                <a:solidFill>
                  <a:schemeClr val="tx1"/>
                </a:solidFill>
              </a:rPr>
              <a:t>commit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1400" dirty="0" err="1" smtClean="0">
                <a:solidFill>
                  <a:schemeClr val="tx1"/>
                </a:solidFill>
              </a:rPr>
              <a:t>to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1400" dirty="0" err="1" smtClean="0">
                <a:solidFill>
                  <a:schemeClr val="tx1"/>
                </a:solidFill>
              </a:rPr>
              <a:t>monthly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1400" dirty="0" err="1" smtClean="0">
                <a:solidFill>
                  <a:schemeClr val="tx1"/>
                </a:solidFill>
              </a:rPr>
              <a:t>progress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1400" dirty="0" err="1" smtClean="0">
                <a:solidFill>
                  <a:schemeClr val="tx1"/>
                </a:solidFill>
              </a:rPr>
              <a:t>reporting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1400" dirty="0" err="1" smtClean="0">
                <a:solidFill>
                  <a:schemeClr val="tx1"/>
                </a:solidFill>
              </a:rPr>
              <a:t>and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1400" dirty="0" err="1" smtClean="0">
                <a:solidFill>
                  <a:schemeClr val="tx1"/>
                </a:solidFill>
              </a:rPr>
              <a:t>forecasting</a:t>
            </a:r>
            <a:r>
              <a:rPr lang="de-DE" sz="1400" dirty="0" smtClean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err="1" smtClean="0">
                <a:solidFill>
                  <a:schemeClr val="tx1"/>
                </a:solidFill>
              </a:rPr>
              <a:t>agree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1400" dirty="0" err="1" smtClean="0">
                <a:solidFill>
                  <a:schemeClr val="tx1"/>
                </a:solidFill>
              </a:rPr>
              <a:t>harmonized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1400" dirty="0" err="1" smtClean="0">
                <a:solidFill>
                  <a:schemeClr val="tx1"/>
                </a:solidFill>
              </a:rPr>
              <a:t>delivery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1400" dirty="0" err="1" smtClean="0">
                <a:solidFill>
                  <a:schemeClr val="tx1"/>
                </a:solidFill>
              </a:rPr>
              <a:t>schedules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1400" dirty="0" err="1" smtClean="0">
                <a:solidFill>
                  <a:schemeClr val="tx1"/>
                </a:solidFill>
              </a:rPr>
              <a:t>to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1400" dirty="0" err="1" smtClean="0">
                <a:solidFill>
                  <a:schemeClr val="tx1"/>
                </a:solidFill>
              </a:rPr>
              <a:t>meet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1400" dirty="0" err="1" smtClean="0">
                <a:solidFill>
                  <a:schemeClr val="tx1"/>
                </a:solidFill>
              </a:rPr>
              <a:t>pre-assembly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 smtClean="0">
                <a:solidFill>
                  <a:schemeClr val="tx1"/>
                </a:solidFill>
              </a:rPr>
              <a:t>capacities</a:t>
            </a:r>
            <a:r>
              <a:rPr lang="de-DE" sz="1400" dirty="0" smtClean="0">
                <a:solidFill>
                  <a:schemeClr val="tx1"/>
                </a:solidFill>
              </a:rPr>
              <a:t> at GSI.</a:t>
            </a:r>
          </a:p>
          <a:p>
            <a:pPr marL="0" indent="0"/>
            <a:endParaRPr lang="de-DE" sz="1600" dirty="0">
              <a:solidFill>
                <a:schemeClr val="tx1"/>
              </a:solidFill>
            </a:endParaRPr>
          </a:p>
          <a:p>
            <a:pPr marL="428625" lvl="2" indent="0"/>
            <a:endParaRPr lang="en-US" sz="1600" i="1" dirty="0">
              <a:ea typeface="+mn-ea"/>
              <a:cs typeface="+mn-cs"/>
              <a:sym typeface="Wingdings" panose="05000000000000000000" pitchFamily="2" charset="2"/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13E67DB-3F5A-400D-8115-4A6680BE68C1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933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 bwMode="auto">
          <a:xfrm>
            <a:off x="439738" y="188640"/>
            <a:ext cx="8605837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charset="0"/>
              </a:defRPr>
            </a:lvl9pPr>
          </a:lstStyle>
          <a:p>
            <a:endParaRPr lang="de-DE" sz="2000" kern="0" dirty="0">
              <a:solidFill>
                <a:srgbClr val="0070C0"/>
              </a:solidFill>
            </a:endParaRP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287338" y="1125538"/>
            <a:ext cx="8758237" cy="5256212"/>
          </a:xfrm>
          <a:solidFill>
            <a:schemeClr val="bg1">
              <a:lumMod val="85000"/>
            </a:schemeClr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lIns="360000"/>
          <a:lstStyle/>
          <a:p>
            <a:r>
              <a:rPr lang="de-DE" sz="1600" b="1" dirty="0" err="1">
                <a:solidFill>
                  <a:schemeClr val="tx1"/>
                </a:solidFill>
              </a:rPr>
              <a:t>Pre-Assembly</a:t>
            </a:r>
            <a:r>
              <a:rPr lang="de-DE" sz="1600" b="1" dirty="0">
                <a:solidFill>
                  <a:schemeClr val="tx1"/>
                </a:solidFill>
              </a:rPr>
              <a:t> </a:t>
            </a:r>
            <a:r>
              <a:rPr lang="de-DE" sz="1600" b="1" dirty="0" err="1" smtClean="0">
                <a:solidFill>
                  <a:schemeClr val="tx1"/>
                </a:solidFill>
              </a:rPr>
              <a:t>Activities</a:t>
            </a:r>
            <a:r>
              <a:rPr lang="de-DE" sz="1600" b="1" dirty="0" smtClean="0">
                <a:solidFill>
                  <a:schemeClr val="tx1"/>
                </a:solidFill>
              </a:rPr>
              <a:t>:</a:t>
            </a:r>
          </a:p>
          <a:p>
            <a:endParaRPr lang="de-DE" sz="12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 err="1" smtClean="0">
                <a:solidFill>
                  <a:schemeClr val="tx1"/>
                </a:solidFill>
              </a:rPr>
              <a:t>Align</a:t>
            </a:r>
            <a:r>
              <a:rPr lang="de-DE" sz="1200" dirty="0" smtClean="0">
                <a:solidFill>
                  <a:schemeClr val="tx1"/>
                </a:solidFill>
              </a:rPr>
              <a:t> </a:t>
            </a:r>
            <a:r>
              <a:rPr lang="de-DE" sz="1200" dirty="0" err="1" smtClean="0">
                <a:solidFill>
                  <a:schemeClr val="tx1"/>
                </a:solidFill>
              </a:rPr>
              <a:t>scope</a:t>
            </a:r>
            <a:r>
              <a:rPr lang="de-DE" sz="1200" dirty="0" smtClean="0">
                <a:solidFill>
                  <a:schemeClr val="tx1"/>
                </a:solidFill>
              </a:rPr>
              <a:t> </a:t>
            </a:r>
            <a:r>
              <a:rPr lang="de-DE" sz="1200" dirty="0" err="1" smtClean="0">
                <a:solidFill>
                  <a:schemeClr val="tx1"/>
                </a:solidFill>
              </a:rPr>
              <a:t>for</a:t>
            </a:r>
            <a:r>
              <a:rPr lang="de-DE" sz="1200" dirty="0" smtClean="0">
                <a:solidFill>
                  <a:schemeClr val="tx1"/>
                </a:solidFill>
              </a:rPr>
              <a:t> CR</a:t>
            </a:r>
          </a:p>
          <a:p>
            <a:pPr marL="619125" lvl="1" indent="-285750">
              <a:buFont typeface="Arial" panose="020B0604020202020204" pitchFamily="34" charset="0"/>
              <a:buChar char="•"/>
            </a:pPr>
            <a:r>
              <a:rPr lang="de-DE" sz="1200" dirty="0" err="1" smtClean="0"/>
              <a:t>review</a:t>
            </a:r>
            <a:r>
              <a:rPr lang="de-DE" sz="1200" dirty="0" smtClean="0"/>
              <a:t> </a:t>
            </a:r>
            <a:r>
              <a:rPr lang="de-DE" sz="1200" dirty="0" err="1" smtClean="0"/>
              <a:t>and</a:t>
            </a:r>
            <a:r>
              <a:rPr lang="de-DE" sz="1200" dirty="0" smtClean="0"/>
              <a:t> </a:t>
            </a:r>
            <a:r>
              <a:rPr lang="de-DE" sz="1200" dirty="0" err="1" smtClean="0"/>
              <a:t>finalise</a:t>
            </a:r>
            <a:r>
              <a:rPr lang="de-DE" sz="1200" dirty="0" smtClean="0"/>
              <a:t> </a:t>
            </a:r>
            <a:r>
              <a:rPr lang="de-DE" sz="1200" dirty="0" err="1" smtClean="0"/>
              <a:t>proposals</a:t>
            </a:r>
            <a:r>
              <a:rPr lang="de-DE" sz="1200" dirty="0" smtClean="0"/>
              <a:t> </a:t>
            </a:r>
            <a:r>
              <a:rPr lang="de-DE" sz="1200" dirty="0" err="1" smtClean="0"/>
              <a:t>for</a:t>
            </a:r>
            <a:r>
              <a:rPr lang="de-DE" sz="1200" dirty="0" smtClean="0"/>
              <a:t> </a:t>
            </a:r>
            <a:r>
              <a:rPr lang="de-DE" sz="1200" dirty="0" err="1" smtClean="0"/>
              <a:t>work</a:t>
            </a:r>
            <a:r>
              <a:rPr lang="de-DE" sz="1200" dirty="0" smtClean="0"/>
              <a:t> </a:t>
            </a:r>
            <a:r>
              <a:rPr lang="de-DE" sz="1200" dirty="0" err="1" smtClean="0"/>
              <a:t>steps</a:t>
            </a:r>
            <a:r>
              <a:rPr lang="de-DE" sz="1200" dirty="0" smtClean="0"/>
              <a:t> (in LCM </a:t>
            </a:r>
            <a:r>
              <a:rPr lang="de-DE" sz="1200" dirty="0" err="1" smtClean="0"/>
              <a:t>methodology</a:t>
            </a:r>
            <a:r>
              <a:rPr lang="de-DE" sz="1200" dirty="0" smtClean="0"/>
              <a:t>)</a:t>
            </a:r>
          </a:p>
          <a:p>
            <a:pPr marL="619125" lvl="1" indent="-285750">
              <a:buFont typeface="Arial" panose="020B0604020202020204" pitchFamily="34" charset="0"/>
              <a:buChar char="•"/>
            </a:pPr>
            <a:r>
              <a:rPr lang="de-DE" sz="1200" dirty="0" err="1" smtClean="0"/>
              <a:t>first</a:t>
            </a:r>
            <a:r>
              <a:rPr lang="de-DE" sz="1200" dirty="0" smtClean="0"/>
              <a:t> Kicker </a:t>
            </a:r>
            <a:r>
              <a:rPr lang="de-DE" sz="1200" dirty="0" err="1" smtClean="0"/>
              <a:t>assembly</a:t>
            </a:r>
            <a:r>
              <a:rPr lang="de-DE" sz="1200" dirty="0" smtClean="0"/>
              <a:t> at GSI (</a:t>
            </a:r>
            <a:r>
              <a:rPr lang="de-DE" sz="1200" dirty="0" err="1"/>
              <a:t>s</a:t>
            </a:r>
            <a:r>
              <a:rPr lang="de-DE" sz="1200" dirty="0" err="1" smtClean="0"/>
              <a:t>pace</a:t>
            </a:r>
            <a:r>
              <a:rPr lang="de-DE" sz="1200" dirty="0" smtClean="0"/>
              <a:t>, </a:t>
            </a:r>
            <a:r>
              <a:rPr lang="de-DE" sz="1200" dirty="0" err="1" smtClean="0"/>
              <a:t>media</a:t>
            </a:r>
            <a:r>
              <a:rPr lang="de-DE" sz="1200" dirty="0" smtClean="0"/>
              <a:t> </a:t>
            </a:r>
            <a:r>
              <a:rPr lang="de-DE" sz="1200" dirty="0" err="1" smtClean="0"/>
              <a:t>and</a:t>
            </a:r>
            <a:r>
              <a:rPr lang="de-DE" sz="1200" dirty="0" smtClean="0"/>
              <a:t> time </a:t>
            </a:r>
            <a:r>
              <a:rPr lang="de-DE" sz="1200" dirty="0" err="1" smtClean="0"/>
              <a:t>requirements</a:t>
            </a:r>
            <a:r>
              <a:rPr lang="de-DE" sz="1200" dirty="0" smtClean="0"/>
              <a:t>)</a:t>
            </a:r>
          </a:p>
          <a:p>
            <a:pPr marL="619125" lvl="1" indent="-285750">
              <a:buFont typeface="Arial" panose="020B0604020202020204" pitchFamily="34" charset="0"/>
              <a:buChar char="•"/>
            </a:pPr>
            <a:r>
              <a:rPr lang="de-DE" sz="1200" dirty="0" err="1" smtClean="0"/>
              <a:t>description</a:t>
            </a:r>
            <a:r>
              <a:rPr lang="de-DE" sz="1200" dirty="0" smtClean="0"/>
              <a:t> </a:t>
            </a:r>
            <a:r>
              <a:rPr lang="de-DE" sz="1200" dirty="0" err="1" smtClean="0"/>
              <a:t>and</a:t>
            </a:r>
            <a:r>
              <a:rPr lang="de-DE" sz="1200" dirty="0" smtClean="0"/>
              <a:t> </a:t>
            </a:r>
            <a:r>
              <a:rPr lang="de-DE" sz="1200" dirty="0" err="1" smtClean="0"/>
              <a:t>definition</a:t>
            </a:r>
            <a:r>
              <a:rPr lang="de-DE" sz="1200" dirty="0" smtClean="0"/>
              <a:t> </a:t>
            </a:r>
            <a:r>
              <a:rPr lang="de-DE" sz="1200" dirty="0" err="1" smtClean="0"/>
              <a:t>of</a:t>
            </a:r>
            <a:r>
              <a:rPr lang="de-DE" sz="1200" dirty="0" smtClean="0"/>
              <a:t> </a:t>
            </a:r>
            <a:r>
              <a:rPr lang="de-DE" sz="1200" dirty="0" err="1" smtClean="0"/>
              <a:t>major</a:t>
            </a:r>
            <a:r>
              <a:rPr lang="de-DE" sz="1200" dirty="0" smtClean="0"/>
              <a:t> </a:t>
            </a:r>
            <a:r>
              <a:rPr lang="de-DE" sz="1200" dirty="0" err="1" smtClean="0"/>
              <a:t>worksteps</a:t>
            </a:r>
            <a:r>
              <a:rPr lang="de-DE" sz="1200" dirty="0" smtClean="0"/>
              <a:t> </a:t>
            </a:r>
            <a:r>
              <a:rPr lang="de-DE" sz="1200" dirty="0" err="1" smtClean="0"/>
              <a:t>and</a:t>
            </a:r>
            <a:r>
              <a:rPr lang="de-DE" sz="1200" dirty="0" smtClean="0"/>
              <a:t> </a:t>
            </a:r>
            <a:r>
              <a:rPr lang="de-DE" sz="1200" dirty="0" err="1" smtClean="0"/>
              <a:t>media</a:t>
            </a:r>
            <a:r>
              <a:rPr lang="de-DE" sz="1200" dirty="0" smtClean="0"/>
              <a:t> </a:t>
            </a:r>
            <a:r>
              <a:rPr lang="de-DE" sz="1200" dirty="0" err="1" smtClean="0"/>
              <a:t>requirements</a:t>
            </a:r>
            <a:r>
              <a:rPr lang="de-DE" sz="1200" dirty="0" smtClean="0"/>
              <a:t> (LCM)</a:t>
            </a:r>
          </a:p>
          <a:p>
            <a:pPr marL="619125" lvl="1" indent="-285750">
              <a:buFont typeface="Arial" panose="020B0604020202020204" pitchFamily="34" charset="0"/>
              <a:buChar char="•"/>
            </a:pPr>
            <a:r>
              <a:rPr lang="de-DE" sz="1200" dirty="0" smtClean="0"/>
              <a:t>BINP Manpower - </a:t>
            </a:r>
            <a:r>
              <a:rPr lang="de-DE" sz="1200" dirty="0" err="1" smtClean="0"/>
              <a:t>with</a:t>
            </a:r>
            <a:r>
              <a:rPr lang="de-DE" sz="1200" dirty="0" smtClean="0"/>
              <a:t> </a:t>
            </a:r>
            <a:r>
              <a:rPr lang="de-DE" sz="1200" dirty="0" err="1" smtClean="0"/>
              <a:t>local</a:t>
            </a:r>
            <a:r>
              <a:rPr lang="de-DE" sz="1200" dirty="0" smtClean="0"/>
              <a:t> </a:t>
            </a:r>
            <a:r>
              <a:rPr lang="de-DE" sz="1200" dirty="0" err="1" smtClean="0"/>
              <a:t>support</a:t>
            </a:r>
            <a:r>
              <a:rPr lang="de-DE" sz="1200" dirty="0" smtClean="0"/>
              <a:t> </a:t>
            </a:r>
            <a:r>
              <a:rPr lang="de-DE" sz="1200" dirty="0" err="1" smtClean="0"/>
              <a:t>and</a:t>
            </a:r>
            <a:r>
              <a:rPr lang="de-DE" sz="1200" dirty="0" smtClean="0"/>
              <a:t> </a:t>
            </a:r>
            <a:r>
              <a:rPr lang="de-DE" sz="1200" dirty="0" err="1" smtClean="0"/>
              <a:t>infrastructure</a:t>
            </a:r>
            <a:r>
              <a:rPr lang="de-DE" sz="1200" dirty="0" smtClean="0"/>
              <a:t>.</a:t>
            </a:r>
            <a:r>
              <a:rPr lang="de-DE" sz="1200" dirty="0">
                <a:solidFill>
                  <a:schemeClr val="tx1"/>
                </a:solidFill>
              </a:rPr>
              <a:t> </a:t>
            </a:r>
            <a:endParaRPr lang="de-DE" sz="1200" dirty="0"/>
          </a:p>
          <a:p>
            <a:pPr marL="619125" lvl="1" indent="-285750">
              <a:buFont typeface="Arial" panose="020B0604020202020204" pitchFamily="34" charset="0"/>
              <a:buChar char="•"/>
            </a:pPr>
            <a:r>
              <a:rPr lang="de-DE" sz="1200" dirty="0" err="1" smtClean="0">
                <a:solidFill>
                  <a:schemeClr val="tx1"/>
                </a:solidFill>
              </a:rPr>
              <a:t>workshop</a:t>
            </a:r>
            <a:r>
              <a:rPr lang="de-DE" sz="1200" dirty="0" smtClean="0">
                <a:solidFill>
                  <a:schemeClr val="tx1"/>
                </a:solidFill>
              </a:rPr>
              <a:t> </a:t>
            </a:r>
            <a:r>
              <a:rPr lang="de-DE" sz="1200" dirty="0">
                <a:solidFill>
                  <a:schemeClr val="tx1"/>
                </a:solidFill>
              </a:rPr>
              <a:t>in Target Building </a:t>
            </a:r>
            <a:r>
              <a:rPr lang="de-DE" sz="1200" dirty="0" err="1">
                <a:solidFill>
                  <a:schemeClr val="tx1"/>
                </a:solidFill>
              </a:rPr>
              <a:t>for</a:t>
            </a:r>
            <a:r>
              <a:rPr lang="de-DE" sz="1200" dirty="0">
                <a:solidFill>
                  <a:schemeClr val="tx1"/>
                </a:solidFill>
              </a:rPr>
              <a:t> </a:t>
            </a:r>
            <a:r>
              <a:rPr lang="de-DE" sz="1200" dirty="0" err="1" smtClean="0">
                <a:solidFill>
                  <a:schemeClr val="tx1"/>
                </a:solidFill>
              </a:rPr>
              <a:t>dipoles</a:t>
            </a:r>
            <a:r>
              <a:rPr lang="de-DE" sz="1200" dirty="0" smtClean="0">
                <a:solidFill>
                  <a:schemeClr val="tx1"/>
                </a:solidFill>
              </a:rPr>
              <a:t>.</a:t>
            </a:r>
          </a:p>
          <a:p>
            <a:pPr marL="619125" lvl="1" indent="-285750">
              <a:buFont typeface="Arial" panose="020B0604020202020204" pitchFamily="34" charset="0"/>
              <a:buChar char="•"/>
            </a:pPr>
            <a:r>
              <a:rPr lang="de-DE" sz="1200" dirty="0" err="1" smtClean="0">
                <a:solidFill>
                  <a:schemeClr val="tx1"/>
                </a:solidFill>
              </a:rPr>
              <a:t>worksteps</a:t>
            </a:r>
            <a:r>
              <a:rPr lang="de-DE" sz="1200" dirty="0" smtClean="0">
                <a:solidFill>
                  <a:schemeClr val="tx1"/>
                </a:solidFill>
              </a:rPr>
              <a:t> </a:t>
            </a:r>
            <a:r>
              <a:rPr lang="de-DE" sz="1200" dirty="0" err="1">
                <a:solidFill>
                  <a:schemeClr val="tx1"/>
                </a:solidFill>
              </a:rPr>
              <a:t>for</a:t>
            </a:r>
            <a:r>
              <a:rPr lang="de-DE" sz="1200" dirty="0">
                <a:solidFill>
                  <a:schemeClr val="tx1"/>
                </a:solidFill>
              </a:rPr>
              <a:t> </a:t>
            </a:r>
            <a:r>
              <a:rPr lang="de-DE" sz="1200" dirty="0" err="1">
                <a:solidFill>
                  <a:schemeClr val="tx1"/>
                </a:solidFill>
              </a:rPr>
              <a:t>dipoles</a:t>
            </a:r>
            <a:r>
              <a:rPr lang="de-DE" sz="1200" dirty="0">
                <a:solidFill>
                  <a:schemeClr val="tx1"/>
                </a:solidFill>
              </a:rPr>
              <a:t>, </a:t>
            </a:r>
            <a:r>
              <a:rPr lang="de-DE" sz="1200" dirty="0" err="1">
                <a:solidFill>
                  <a:schemeClr val="tx1"/>
                </a:solidFill>
              </a:rPr>
              <a:t>quadrupoles</a:t>
            </a:r>
            <a:r>
              <a:rPr lang="de-DE" sz="1200" dirty="0">
                <a:solidFill>
                  <a:schemeClr val="tx1"/>
                </a:solidFill>
              </a:rPr>
              <a:t>, </a:t>
            </a:r>
            <a:r>
              <a:rPr lang="de-DE" sz="1200" dirty="0" err="1">
                <a:solidFill>
                  <a:schemeClr val="tx1"/>
                </a:solidFill>
              </a:rPr>
              <a:t>sextupoles</a:t>
            </a:r>
            <a:r>
              <a:rPr lang="de-DE" sz="1200" dirty="0">
                <a:solidFill>
                  <a:schemeClr val="tx1"/>
                </a:solidFill>
              </a:rPr>
              <a:t> </a:t>
            </a:r>
            <a:r>
              <a:rPr lang="de-DE" sz="1200" dirty="0" err="1">
                <a:solidFill>
                  <a:schemeClr val="tx1"/>
                </a:solidFill>
              </a:rPr>
              <a:t>to</a:t>
            </a:r>
            <a:r>
              <a:rPr lang="de-DE" sz="1200" dirty="0">
                <a:solidFill>
                  <a:schemeClr val="tx1"/>
                </a:solidFill>
              </a:rPr>
              <a:t> </a:t>
            </a:r>
            <a:r>
              <a:rPr lang="de-DE" sz="1200" dirty="0" err="1">
                <a:solidFill>
                  <a:schemeClr val="tx1"/>
                </a:solidFill>
              </a:rPr>
              <a:t>be</a:t>
            </a:r>
            <a:r>
              <a:rPr lang="de-DE" sz="1200" dirty="0">
                <a:solidFill>
                  <a:schemeClr val="tx1"/>
                </a:solidFill>
              </a:rPr>
              <a:t> </a:t>
            </a:r>
            <a:r>
              <a:rPr lang="de-DE" sz="1200" dirty="0" err="1">
                <a:solidFill>
                  <a:schemeClr val="tx1"/>
                </a:solidFill>
              </a:rPr>
              <a:t>difined</a:t>
            </a:r>
            <a:r>
              <a:rPr lang="de-DE" sz="1200" dirty="0">
                <a:solidFill>
                  <a:schemeClr val="tx1"/>
                </a:solidFill>
              </a:rPr>
              <a:t> </a:t>
            </a:r>
            <a:r>
              <a:rPr lang="de-DE" sz="1200" dirty="0" err="1">
                <a:solidFill>
                  <a:schemeClr val="tx1"/>
                </a:solidFill>
              </a:rPr>
              <a:t>and</a:t>
            </a:r>
            <a:r>
              <a:rPr lang="de-DE" sz="1200" dirty="0">
                <a:solidFill>
                  <a:schemeClr val="tx1"/>
                </a:solidFill>
              </a:rPr>
              <a:t> </a:t>
            </a:r>
            <a:r>
              <a:rPr lang="de-DE" sz="1200" dirty="0" err="1">
                <a:solidFill>
                  <a:schemeClr val="tx1"/>
                </a:solidFill>
              </a:rPr>
              <a:t>written</a:t>
            </a:r>
            <a:r>
              <a:rPr lang="de-DE" sz="1200" dirty="0">
                <a:solidFill>
                  <a:schemeClr val="tx1"/>
                </a:solidFill>
              </a:rPr>
              <a:t> in </a:t>
            </a:r>
            <a:r>
              <a:rPr lang="de-DE" sz="1200" dirty="0" err="1" smtClean="0">
                <a:solidFill>
                  <a:schemeClr val="tx1"/>
                </a:solidFill>
              </a:rPr>
              <a:t>workinstructions</a:t>
            </a:r>
            <a:r>
              <a:rPr lang="de-DE" sz="1200" dirty="0" smtClean="0">
                <a:solidFill>
                  <a:schemeClr val="tx1"/>
                </a:solidFill>
              </a:rPr>
              <a:t>.</a:t>
            </a:r>
          </a:p>
          <a:p>
            <a:pPr marL="619125" lvl="1" indent="-285750">
              <a:buFont typeface="Arial" panose="020B0604020202020204" pitchFamily="34" charset="0"/>
              <a:buChar char="•"/>
            </a:pPr>
            <a:r>
              <a:rPr lang="de-DE" sz="1200" dirty="0" err="1" smtClean="0">
                <a:solidFill>
                  <a:schemeClr val="tx1"/>
                </a:solidFill>
              </a:rPr>
              <a:t>identify</a:t>
            </a:r>
            <a:r>
              <a:rPr lang="de-DE" sz="1200" dirty="0" smtClean="0">
                <a:solidFill>
                  <a:schemeClr val="tx1"/>
                </a:solidFill>
              </a:rPr>
              <a:t> </a:t>
            </a:r>
            <a:r>
              <a:rPr lang="de-DE" sz="1200" dirty="0" err="1">
                <a:solidFill>
                  <a:schemeClr val="tx1"/>
                </a:solidFill>
              </a:rPr>
              <a:t>workshop</a:t>
            </a:r>
            <a:r>
              <a:rPr lang="de-DE" sz="1200" dirty="0">
                <a:solidFill>
                  <a:schemeClr val="tx1"/>
                </a:solidFill>
              </a:rPr>
              <a:t> - </a:t>
            </a:r>
            <a:r>
              <a:rPr lang="de-DE" sz="1200" dirty="0" err="1">
                <a:solidFill>
                  <a:schemeClr val="tx1"/>
                </a:solidFill>
              </a:rPr>
              <a:t>Testing</a:t>
            </a:r>
            <a:r>
              <a:rPr lang="de-DE" sz="1200" dirty="0">
                <a:solidFill>
                  <a:schemeClr val="tx1"/>
                </a:solidFill>
              </a:rPr>
              <a:t> Hall </a:t>
            </a:r>
            <a:r>
              <a:rPr lang="de-DE" sz="1200" dirty="0" err="1">
                <a:solidFill>
                  <a:schemeClr val="tx1"/>
                </a:solidFill>
              </a:rPr>
              <a:t>for</a:t>
            </a:r>
            <a:r>
              <a:rPr lang="de-DE" sz="1200" dirty="0">
                <a:solidFill>
                  <a:schemeClr val="tx1"/>
                </a:solidFill>
              </a:rPr>
              <a:t> </a:t>
            </a:r>
            <a:r>
              <a:rPr lang="de-DE" sz="1200" dirty="0" err="1">
                <a:solidFill>
                  <a:schemeClr val="tx1"/>
                </a:solidFill>
              </a:rPr>
              <a:t>example</a:t>
            </a:r>
            <a:r>
              <a:rPr lang="de-DE" sz="1200" dirty="0" smtClean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 err="1" smtClean="0">
                <a:solidFill>
                  <a:schemeClr val="tx1"/>
                </a:solidFill>
              </a:rPr>
              <a:t>align</a:t>
            </a:r>
            <a:r>
              <a:rPr lang="de-DE" sz="1200" dirty="0" smtClean="0">
                <a:solidFill>
                  <a:schemeClr val="tx1"/>
                </a:solidFill>
              </a:rPr>
              <a:t> </a:t>
            </a:r>
            <a:r>
              <a:rPr lang="de-DE" sz="1200" dirty="0" err="1" smtClean="0">
                <a:solidFill>
                  <a:schemeClr val="tx1"/>
                </a:solidFill>
              </a:rPr>
              <a:t>scope</a:t>
            </a:r>
            <a:r>
              <a:rPr lang="de-DE" sz="1200" dirty="0" smtClean="0">
                <a:solidFill>
                  <a:schemeClr val="tx1"/>
                </a:solidFill>
              </a:rPr>
              <a:t> </a:t>
            </a:r>
            <a:r>
              <a:rPr lang="de-DE" sz="1200" dirty="0" err="1" smtClean="0">
                <a:solidFill>
                  <a:schemeClr val="tx1"/>
                </a:solidFill>
              </a:rPr>
              <a:t>for</a:t>
            </a:r>
            <a:r>
              <a:rPr lang="de-DE" sz="1200" dirty="0" smtClean="0">
                <a:solidFill>
                  <a:schemeClr val="tx1"/>
                </a:solidFill>
              </a:rPr>
              <a:t> HEBT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 err="1" smtClean="0">
                <a:solidFill>
                  <a:schemeClr val="tx1"/>
                </a:solidFill>
              </a:rPr>
              <a:t>align</a:t>
            </a:r>
            <a:r>
              <a:rPr lang="de-DE" sz="1200" dirty="0" smtClean="0">
                <a:solidFill>
                  <a:schemeClr val="tx1"/>
                </a:solidFill>
              </a:rPr>
              <a:t> </a:t>
            </a:r>
            <a:r>
              <a:rPr lang="de-DE" sz="1200" dirty="0" err="1" smtClean="0">
                <a:solidFill>
                  <a:schemeClr val="tx1"/>
                </a:solidFill>
              </a:rPr>
              <a:t>scope</a:t>
            </a:r>
            <a:r>
              <a:rPr lang="de-DE" sz="1200" dirty="0" smtClean="0">
                <a:solidFill>
                  <a:schemeClr val="tx1"/>
                </a:solidFill>
              </a:rPr>
              <a:t> </a:t>
            </a:r>
            <a:r>
              <a:rPr lang="de-DE" sz="1200" dirty="0" err="1" smtClean="0">
                <a:solidFill>
                  <a:schemeClr val="tx1"/>
                </a:solidFill>
              </a:rPr>
              <a:t>for</a:t>
            </a:r>
            <a:r>
              <a:rPr lang="de-DE" sz="1200" dirty="0" smtClean="0">
                <a:solidFill>
                  <a:schemeClr val="tx1"/>
                </a:solidFill>
              </a:rPr>
              <a:t> SFRS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 err="1" smtClean="0">
                <a:solidFill>
                  <a:schemeClr val="tx1"/>
                </a:solidFill>
              </a:rPr>
              <a:t>align</a:t>
            </a:r>
            <a:r>
              <a:rPr lang="de-DE" sz="1200" dirty="0" smtClean="0">
                <a:solidFill>
                  <a:schemeClr val="tx1"/>
                </a:solidFill>
              </a:rPr>
              <a:t> </a:t>
            </a:r>
            <a:r>
              <a:rPr lang="de-DE" sz="1200" dirty="0" err="1">
                <a:solidFill>
                  <a:schemeClr val="tx1"/>
                </a:solidFill>
              </a:rPr>
              <a:t>scope</a:t>
            </a:r>
            <a:r>
              <a:rPr lang="de-DE" sz="1200" dirty="0">
                <a:solidFill>
                  <a:schemeClr val="tx1"/>
                </a:solidFill>
              </a:rPr>
              <a:t> </a:t>
            </a:r>
            <a:r>
              <a:rPr lang="de-DE" sz="1200" dirty="0" err="1">
                <a:solidFill>
                  <a:schemeClr val="tx1"/>
                </a:solidFill>
              </a:rPr>
              <a:t>for</a:t>
            </a:r>
            <a:r>
              <a:rPr lang="de-DE" sz="1200" dirty="0">
                <a:solidFill>
                  <a:schemeClr val="tx1"/>
                </a:solidFill>
              </a:rPr>
              <a:t> Panda</a:t>
            </a:r>
          </a:p>
          <a:p>
            <a:r>
              <a:rPr lang="de-DE" sz="1200" dirty="0">
                <a:solidFill>
                  <a:schemeClr val="tx1"/>
                </a:solidFill>
              </a:rPr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chemeClr val="tx1"/>
                </a:solidFill>
              </a:rPr>
              <a:t>HEBT </a:t>
            </a:r>
            <a:r>
              <a:rPr lang="de-DE" sz="1200" dirty="0" err="1">
                <a:solidFill>
                  <a:schemeClr val="tx1"/>
                </a:solidFill>
              </a:rPr>
              <a:t>magnet</a:t>
            </a:r>
            <a:r>
              <a:rPr lang="de-DE" sz="1200" dirty="0">
                <a:solidFill>
                  <a:schemeClr val="tx1"/>
                </a:solidFill>
              </a:rPr>
              <a:t> </a:t>
            </a:r>
            <a:r>
              <a:rPr lang="de-DE" sz="1200" dirty="0" err="1">
                <a:solidFill>
                  <a:schemeClr val="tx1"/>
                </a:solidFill>
              </a:rPr>
              <a:t>integration</a:t>
            </a:r>
            <a:r>
              <a:rPr lang="de-DE" sz="1200" dirty="0">
                <a:solidFill>
                  <a:schemeClr val="tx1"/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 err="1">
                <a:solidFill>
                  <a:schemeClr val="tx1"/>
                </a:solidFill>
              </a:rPr>
              <a:t>Assembly</a:t>
            </a:r>
            <a:r>
              <a:rPr lang="de-DE" sz="1200" dirty="0">
                <a:solidFill>
                  <a:schemeClr val="tx1"/>
                </a:solidFill>
              </a:rPr>
              <a:t> </a:t>
            </a:r>
            <a:r>
              <a:rPr lang="de-DE" sz="1200" dirty="0" err="1">
                <a:solidFill>
                  <a:schemeClr val="tx1"/>
                </a:solidFill>
              </a:rPr>
              <a:t>drawings</a:t>
            </a:r>
            <a:endParaRPr lang="de-DE" sz="12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 err="1">
                <a:solidFill>
                  <a:schemeClr val="tx1"/>
                </a:solidFill>
              </a:rPr>
              <a:t>status</a:t>
            </a:r>
            <a:r>
              <a:rPr lang="de-DE" sz="1200" dirty="0">
                <a:solidFill>
                  <a:schemeClr val="tx1"/>
                </a:solidFill>
              </a:rPr>
              <a:t> </a:t>
            </a:r>
            <a:r>
              <a:rPr lang="de-DE" sz="1200" dirty="0" err="1">
                <a:solidFill>
                  <a:schemeClr val="tx1"/>
                </a:solidFill>
              </a:rPr>
              <a:t>of</a:t>
            </a:r>
            <a:r>
              <a:rPr lang="de-DE" sz="1200" dirty="0">
                <a:solidFill>
                  <a:schemeClr val="tx1"/>
                </a:solidFill>
              </a:rPr>
              <a:t> </a:t>
            </a:r>
            <a:r>
              <a:rPr lang="de-DE" sz="1200" dirty="0" err="1">
                <a:solidFill>
                  <a:schemeClr val="tx1"/>
                </a:solidFill>
              </a:rPr>
              <a:t>delivery</a:t>
            </a:r>
            <a:r>
              <a:rPr lang="de-DE" sz="1200" dirty="0">
                <a:solidFill>
                  <a:schemeClr val="tx1"/>
                </a:solidFill>
              </a:rPr>
              <a:t> </a:t>
            </a:r>
            <a:r>
              <a:rPr lang="de-DE" sz="1200" dirty="0" err="1">
                <a:solidFill>
                  <a:schemeClr val="tx1"/>
                </a:solidFill>
              </a:rPr>
              <a:t>of</a:t>
            </a:r>
            <a:r>
              <a:rPr lang="de-DE" sz="1200" dirty="0">
                <a:solidFill>
                  <a:schemeClr val="tx1"/>
                </a:solidFill>
              </a:rPr>
              <a:t> </a:t>
            </a:r>
            <a:r>
              <a:rPr lang="de-DE" sz="1200" dirty="0" err="1">
                <a:solidFill>
                  <a:schemeClr val="tx1"/>
                </a:solidFill>
              </a:rPr>
              <a:t>magnets</a:t>
            </a:r>
            <a:r>
              <a:rPr lang="de-DE" sz="1200" dirty="0">
                <a:solidFill>
                  <a:schemeClr val="tx1"/>
                </a:solidFill>
              </a:rPr>
              <a:t> </a:t>
            </a:r>
            <a:r>
              <a:rPr lang="de-DE" sz="1200" dirty="0" err="1">
                <a:solidFill>
                  <a:schemeClr val="tx1"/>
                </a:solidFill>
              </a:rPr>
              <a:t>and</a:t>
            </a:r>
            <a:r>
              <a:rPr lang="de-DE" sz="1200" dirty="0">
                <a:solidFill>
                  <a:schemeClr val="tx1"/>
                </a:solidFill>
              </a:rPr>
              <a:t> </a:t>
            </a:r>
            <a:r>
              <a:rPr lang="de-DE" sz="1200" dirty="0" err="1">
                <a:solidFill>
                  <a:schemeClr val="tx1"/>
                </a:solidFill>
              </a:rPr>
              <a:t>chamber</a:t>
            </a:r>
            <a:r>
              <a:rPr lang="de-DE" sz="1200" dirty="0">
                <a:solidFill>
                  <a:schemeClr val="tx1"/>
                </a:solidFill>
              </a:rPr>
              <a:t> (</a:t>
            </a:r>
            <a:r>
              <a:rPr lang="de-DE" sz="1200" dirty="0" err="1">
                <a:solidFill>
                  <a:schemeClr val="tx1"/>
                </a:solidFill>
              </a:rPr>
              <a:t>with</a:t>
            </a:r>
            <a:r>
              <a:rPr lang="de-DE" sz="1200" dirty="0">
                <a:solidFill>
                  <a:schemeClr val="tx1"/>
                </a:solidFill>
              </a:rPr>
              <a:t> </a:t>
            </a:r>
            <a:r>
              <a:rPr lang="de-DE" sz="1200" dirty="0" err="1">
                <a:solidFill>
                  <a:schemeClr val="tx1"/>
                </a:solidFill>
              </a:rPr>
              <a:t>or</a:t>
            </a:r>
            <a:r>
              <a:rPr lang="de-DE" sz="1200" dirty="0">
                <a:solidFill>
                  <a:schemeClr val="tx1"/>
                </a:solidFill>
              </a:rPr>
              <a:t> </a:t>
            </a:r>
            <a:r>
              <a:rPr lang="de-DE" sz="1200" dirty="0" err="1">
                <a:solidFill>
                  <a:schemeClr val="tx1"/>
                </a:solidFill>
              </a:rPr>
              <a:t>without</a:t>
            </a:r>
            <a:r>
              <a:rPr lang="de-DE" sz="1200" dirty="0">
                <a:solidFill>
                  <a:schemeClr val="tx1"/>
                </a:solidFill>
              </a:rPr>
              <a:t> </a:t>
            </a:r>
            <a:r>
              <a:rPr lang="de-DE" sz="1200" dirty="0" err="1">
                <a:solidFill>
                  <a:schemeClr val="tx1"/>
                </a:solidFill>
              </a:rPr>
              <a:t>flange</a:t>
            </a:r>
            <a:r>
              <a:rPr lang="de-DE" sz="1200" dirty="0">
                <a:solidFill>
                  <a:schemeClr val="tx1"/>
                </a:solidFill>
              </a:rPr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 err="1" smtClean="0">
                <a:solidFill>
                  <a:schemeClr val="tx1"/>
                </a:solidFill>
              </a:rPr>
              <a:t>proposal</a:t>
            </a:r>
            <a:r>
              <a:rPr lang="de-DE" sz="1200" dirty="0">
                <a:solidFill>
                  <a:schemeClr val="tx1"/>
                </a:solidFill>
              </a:rPr>
              <a:t>: </a:t>
            </a:r>
            <a:r>
              <a:rPr lang="de-DE" sz="1200" dirty="0" err="1">
                <a:solidFill>
                  <a:schemeClr val="tx1"/>
                </a:solidFill>
              </a:rPr>
              <a:t>transfer</a:t>
            </a:r>
            <a:r>
              <a:rPr lang="de-DE" sz="1200" dirty="0">
                <a:solidFill>
                  <a:schemeClr val="tx1"/>
                </a:solidFill>
              </a:rPr>
              <a:t> </a:t>
            </a:r>
            <a:r>
              <a:rPr lang="de-DE" sz="1200" dirty="0" err="1">
                <a:solidFill>
                  <a:schemeClr val="tx1"/>
                </a:solidFill>
              </a:rPr>
              <a:t>vac</a:t>
            </a:r>
            <a:r>
              <a:rPr lang="de-DE" sz="1200" dirty="0">
                <a:solidFill>
                  <a:schemeClr val="tx1"/>
                </a:solidFill>
              </a:rPr>
              <a:t> </a:t>
            </a:r>
            <a:r>
              <a:rPr lang="de-DE" sz="1200" dirty="0" err="1">
                <a:solidFill>
                  <a:schemeClr val="tx1"/>
                </a:solidFill>
              </a:rPr>
              <a:t>chamber</a:t>
            </a:r>
            <a:r>
              <a:rPr lang="de-DE" sz="1200" dirty="0">
                <a:solidFill>
                  <a:schemeClr val="tx1"/>
                </a:solidFill>
              </a:rPr>
              <a:t> </a:t>
            </a:r>
            <a:r>
              <a:rPr lang="de-DE" sz="1200" dirty="0" err="1">
                <a:solidFill>
                  <a:schemeClr val="tx1"/>
                </a:solidFill>
              </a:rPr>
              <a:t>fabrication</a:t>
            </a:r>
            <a:r>
              <a:rPr lang="de-DE" sz="1200" dirty="0">
                <a:solidFill>
                  <a:schemeClr val="tx1"/>
                </a:solidFill>
              </a:rPr>
              <a:t> </a:t>
            </a:r>
            <a:r>
              <a:rPr lang="de-DE" sz="1200" dirty="0" err="1">
                <a:solidFill>
                  <a:schemeClr val="tx1"/>
                </a:solidFill>
              </a:rPr>
              <a:t>to</a:t>
            </a:r>
            <a:r>
              <a:rPr lang="de-DE" sz="1200" dirty="0">
                <a:solidFill>
                  <a:schemeClr val="tx1"/>
                </a:solidFill>
              </a:rPr>
              <a:t> GSI</a:t>
            </a:r>
            <a:r>
              <a:rPr lang="de-DE" sz="1200" dirty="0" smtClean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200" dirty="0">
              <a:solidFill>
                <a:schemeClr val="tx1"/>
              </a:solidFill>
            </a:endParaRPr>
          </a:p>
          <a:p>
            <a:pPr marL="0" indent="0"/>
            <a:r>
              <a:rPr lang="de-DE" sz="1600" b="1" dirty="0" err="1" smtClean="0">
                <a:solidFill>
                  <a:schemeClr val="tx1"/>
                </a:solidFill>
              </a:rPr>
              <a:t>Objective</a:t>
            </a:r>
            <a:r>
              <a:rPr lang="de-DE" sz="1600" b="1" dirty="0" smtClean="0">
                <a:solidFill>
                  <a:schemeClr val="tx1"/>
                </a:solidFill>
              </a:rPr>
              <a:t> 3: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 err="1" smtClean="0">
                <a:solidFill>
                  <a:schemeClr val="tx1"/>
                </a:solidFill>
              </a:rPr>
              <a:t>agree</a:t>
            </a:r>
            <a:r>
              <a:rPr lang="de-DE" sz="1200" dirty="0" smtClean="0">
                <a:solidFill>
                  <a:schemeClr val="tx1"/>
                </a:solidFill>
              </a:rPr>
              <a:t> </a:t>
            </a:r>
            <a:r>
              <a:rPr lang="de-DE" sz="1200" dirty="0" err="1" smtClean="0">
                <a:solidFill>
                  <a:schemeClr val="tx1"/>
                </a:solidFill>
              </a:rPr>
              <a:t>and</a:t>
            </a:r>
            <a:r>
              <a:rPr lang="de-DE" sz="1200" dirty="0" smtClean="0">
                <a:solidFill>
                  <a:schemeClr val="tx1"/>
                </a:solidFill>
              </a:rPr>
              <a:t> </a:t>
            </a:r>
            <a:r>
              <a:rPr lang="de-DE" sz="1200" dirty="0" err="1" smtClean="0">
                <a:solidFill>
                  <a:schemeClr val="tx1"/>
                </a:solidFill>
              </a:rPr>
              <a:t>finalize</a:t>
            </a:r>
            <a:r>
              <a:rPr lang="de-DE" sz="1200" dirty="0" smtClean="0">
                <a:solidFill>
                  <a:schemeClr val="tx1"/>
                </a:solidFill>
              </a:rPr>
              <a:t> </a:t>
            </a:r>
            <a:r>
              <a:rPr lang="de-DE" sz="1200" dirty="0" err="1" smtClean="0">
                <a:solidFill>
                  <a:schemeClr val="tx1"/>
                </a:solidFill>
              </a:rPr>
              <a:t>pre-assembly</a:t>
            </a:r>
            <a:r>
              <a:rPr lang="de-DE" sz="1200" dirty="0" smtClean="0">
                <a:solidFill>
                  <a:schemeClr val="tx1"/>
                </a:solidFill>
              </a:rPr>
              <a:t> </a:t>
            </a:r>
            <a:r>
              <a:rPr lang="de-DE" sz="1200" dirty="0" err="1" smtClean="0">
                <a:solidFill>
                  <a:schemeClr val="tx1"/>
                </a:solidFill>
              </a:rPr>
              <a:t>scope</a:t>
            </a:r>
            <a:r>
              <a:rPr lang="de-DE" sz="1200" dirty="0" smtClean="0">
                <a:solidFill>
                  <a:schemeClr val="tx1"/>
                </a:solidFill>
              </a:rPr>
              <a:t> </a:t>
            </a:r>
            <a:r>
              <a:rPr lang="de-DE" sz="1200" dirty="0" err="1" smtClean="0">
                <a:solidFill>
                  <a:schemeClr val="tx1"/>
                </a:solidFill>
              </a:rPr>
              <a:t>and</a:t>
            </a:r>
            <a:r>
              <a:rPr lang="de-DE" sz="1200" dirty="0" smtClean="0">
                <a:solidFill>
                  <a:schemeClr val="tx1"/>
                </a:solidFill>
              </a:rPr>
              <a:t> </a:t>
            </a:r>
            <a:r>
              <a:rPr lang="de-DE" sz="1200" dirty="0" err="1" smtClean="0">
                <a:solidFill>
                  <a:schemeClr val="tx1"/>
                </a:solidFill>
              </a:rPr>
              <a:t>infrastructure</a:t>
            </a:r>
            <a:r>
              <a:rPr lang="de-DE" sz="1200" dirty="0" smtClean="0">
                <a:solidFill>
                  <a:schemeClr val="tx1"/>
                </a:solidFill>
              </a:rPr>
              <a:t> </a:t>
            </a:r>
            <a:r>
              <a:rPr lang="de-DE" sz="1200" dirty="0" err="1" smtClean="0">
                <a:solidFill>
                  <a:schemeClr val="tx1"/>
                </a:solidFill>
              </a:rPr>
              <a:t>requirements</a:t>
            </a:r>
            <a:r>
              <a:rPr lang="de-DE" sz="1200" dirty="0" smtClean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 err="1" smtClean="0">
                <a:solidFill>
                  <a:schemeClr val="tx1"/>
                </a:solidFill>
              </a:rPr>
              <a:t>confirm</a:t>
            </a:r>
            <a:r>
              <a:rPr lang="de-DE" sz="1200" dirty="0" smtClean="0">
                <a:solidFill>
                  <a:schemeClr val="tx1"/>
                </a:solidFill>
              </a:rPr>
              <a:t> </a:t>
            </a:r>
            <a:r>
              <a:rPr lang="de-DE" sz="1200" dirty="0" err="1" smtClean="0">
                <a:solidFill>
                  <a:schemeClr val="tx1"/>
                </a:solidFill>
              </a:rPr>
              <a:t>partner</a:t>
            </a:r>
            <a:r>
              <a:rPr lang="de-DE" sz="1200" dirty="0" smtClean="0">
                <a:solidFill>
                  <a:schemeClr val="tx1"/>
                </a:solidFill>
              </a:rPr>
              <a:t> </a:t>
            </a:r>
            <a:r>
              <a:rPr lang="de-DE" sz="1200" dirty="0" err="1" smtClean="0">
                <a:solidFill>
                  <a:schemeClr val="tx1"/>
                </a:solidFill>
              </a:rPr>
              <a:t>responsibilities</a:t>
            </a:r>
            <a:r>
              <a:rPr lang="de-DE" sz="1200" dirty="0" smtClean="0">
                <a:solidFill>
                  <a:schemeClr val="tx1"/>
                </a:solidFill>
              </a:rPr>
              <a:t> </a:t>
            </a:r>
            <a:r>
              <a:rPr lang="de-DE" sz="1200" dirty="0" err="1" smtClean="0">
                <a:solidFill>
                  <a:schemeClr val="tx1"/>
                </a:solidFill>
              </a:rPr>
              <a:t>and</a:t>
            </a:r>
            <a:r>
              <a:rPr lang="de-DE" sz="1200" dirty="0" smtClean="0">
                <a:solidFill>
                  <a:schemeClr val="tx1"/>
                </a:solidFill>
              </a:rPr>
              <a:t> </a:t>
            </a:r>
            <a:r>
              <a:rPr lang="de-DE" sz="1200" dirty="0" err="1" smtClean="0">
                <a:solidFill>
                  <a:schemeClr val="tx1"/>
                </a:solidFill>
              </a:rPr>
              <a:t>contractual</a:t>
            </a:r>
            <a:r>
              <a:rPr lang="de-DE" sz="1200" dirty="0" smtClean="0">
                <a:solidFill>
                  <a:schemeClr val="tx1"/>
                </a:solidFill>
              </a:rPr>
              <a:t> </a:t>
            </a:r>
            <a:r>
              <a:rPr lang="de-DE" sz="1200" dirty="0" err="1" smtClean="0">
                <a:solidFill>
                  <a:schemeClr val="tx1"/>
                </a:solidFill>
              </a:rPr>
              <a:t>obligations</a:t>
            </a:r>
            <a:r>
              <a:rPr lang="de-DE" sz="1200" dirty="0" smtClean="0">
                <a:solidFill>
                  <a:schemeClr val="tx1"/>
                </a:solidFill>
              </a:rPr>
              <a:t>.</a:t>
            </a:r>
            <a:endParaRPr lang="de-DE" sz="1200" dirty="0">
              <a:solidFill>
                <a:schemeClr val="tx1"/>
              </a:solidFill>
            </a:endParaRP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363537" y="222174"/>
            <a:ext cx="8605837" cy="490538"/>
          </a:xfrm>
        </p:spPr>
        <p:txBody>
          <a:bodyPr/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1200" dirty="0">
                <a:solidFill>
                  <a:srgbClr val="0070C0"/>
                </a:solidFill>
                <a:ea typeface="+mn-ea"/>
                <a:cs typeface="+mn-cs"/>
              </a:rPr>
              <a:t>Site Management - </a:t>
            </a:r>
            <a:r>
              <a:rPr lang="en-US" sz="2000" b="1" kern="1200" dirty="0" smtClean="0">
                <a:solidFill>
                  <a:srgbClr val="0070C0"/>
                </a:solidFill>
                <a:ea typeface="+mn-ea"/>
                <a:cs typeface="+mn-cs"/>
              </a:rPr>
              <a:t>Objectives</a:t>
            </a:r>
            <a:r>
              <a:rPr lang="de-DE" sz="1600" b="1" dirty="0" smtClean="0">
                <a:solidFill>
                  <a:srgbClr val="0070C0"/>
                </a:solidFill>
              </a:rPr>
              <a:t/>
            </a:r>
            <a:br>
              <a:rPr lang="de-DE" sz="1600" b="1" dirty="0" smtClean="0">
                <a:solidFill>
                  <a:srgbClr val="0070C0"/>
                </a:solidFill>
              </a:rPr>
            </a:br>
            <a:r>
              <a:rPr lang="de-DE" sz="1600" b="1" dirty="0" smtClean="0"/>
              <a:t/>
            </a:r>
            <a:br>
              <a:rPr lang="de-DE" sz="1600" b="1" dirty="0" smtClean="0"/>
            </a:br>
            <a:endParaRPr lang="de-DE" sz="1600" b="1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13E67DB-3F5A-400D-8115-4A6680BE68C1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074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 bwMode="auto">
          <a:xfrm>
            <a:off x="311365" y="184607"/>
            <a:ext cx="8605837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charset="0"/>
              </a:defRPr>
            </a:lvl9pPr>
          </a:lstStyle>
          <a:p>
            <a:r>
              <a:rPr lang="en-US" sz="2000" b="1" dirty="0">
                <a:solidFill>
                  <a:srgbClr val="0070C0"/>
                </a:solidFill>
              </a:rPr>
              <a:t>Site Management - </a:t>
            </a:r>
            <a:r>
              <a:rPr lang="en-US" sz="2000" b="1" dirty="0" smtClean="0">
                <a:solidFill>
                  <a:srgbClr val="0070C0"/>
                </a:solidFill>
              </a:rPr>
              <a:t>Objectives</a:t>
            </a:r>
            <a:endParaRPr lang="de-DE" sz="1600" b="1" kern="0" dirty="0">
              <a:solidFill>
                <a:srgbClr val="0070C0"/>
              </a:solidFill>
            </a:endParaRP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252000" y="1125538"/>
            <a:ext cx="8605837" cy="5256212"/>
          </a:xfrm>
          <a:solidFill>
            <a:schemeClr val="bg1">
              <a:lumMod val="85000"/>
            </a:schemeClr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lIns="360000"/>
          <a:lstStyle/>
          <a:p>
            <a:r>
              <a:rPr lang="de-DE" sz="1600" b="1" dirty="0" err="1">
                <a:solidFill>
                  <a:schemeClr val="tx1"/>
                </a:solidFill>
              </a:rPr>
              <a:t>Detailed</a:t>
            </a:r>
            <a:r>
              <a:rPr lang="de-DE" sz="1600" b="1" dirty="0">
                <a:solidFill>
                  <a:schemeClr val="tx1"/>
                </a:solidFill>
              </a:rPr>
              <a:t> Installation Plan:</a:t>
            </a:r>
          </a:p>
          <a:p>
            <a:endParaRPr lang="de-DE" sz="16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err="1" smtClean="0">
                <a:solidFill>
                  <a:schemeClr val="tx1"/>
                </a:solidFill>
              </a:rPr>
              <a:t>align</a:t>
            </a:r>
            <a:r>
              <a:rPr lang="de-DE" sz="1600" dirty="0" smtClean="0">
                <a:solidFill>
                  <a:schemeClr val="tx1"/>
                </a:solidFill>
              </a:rPr>
              <a:t> LCM </a:t>
            </a:r>
            <a:r>
              <a:rPr lang="de-DE" sz="1600" dirty="0" err="1" smtClean="0">
                <a:solidFill>
                  <a:schemeClr val="tx1"/>
                </a:solidFill>
              </a:rPr>
              <a:t>results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with</a:t>
            </a:r>
            <a:r>
              <a:rPr lang="de-DE" sz="1600" dirty="0" smtClean="0">
                <a:solidFill>
                  <a:schemeClr val="tx1"/>
                </a:solidFill>
              </a:rPr>
              <a:t> MS Projects 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err="1" smtClean="0">
                <a:solidFill>
                  <a:schemeClr val="tx1"/>
                </a:solidFill>
              </a:rPr>
              <a:t>agree</a:t>
            </a:r>
            <a:r>
              <a:rPr lang="de-DE" sz="1600" dirty="0" smtClean="0">
                <a:solidFill>
                  <a:schemeClr val="tx1"/>
                </a:solidFill>
              </a:rPr>
              <a:t> on </a:t>
            </a:r>
            <a:r>
              <a:rPr lang="de-DE" sz="1600" dirty="0" err="1" smtClean="0">
                <a:solidFill>
                  <a:schemeClr val="tx1"/>
                </a:solidFill>
              </a:rPr>
              <a:t>detail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installation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sequences</a:t>
            </a:r>
            <a:r>
              <a:rPr lang="de-DE" sz="1600" dirty="0" smtClean="0">
                <a:solidFill>
                  <a:schemeClr val="tx1"/>
                </a:solidFill>
              </a:rPr>
              <a:t> at </a:t>
            </a:r>
            <a:r>
              <a:rPr lang="de-DE" sz="1600" dirty="0" err="1" smtClean="0">
                <a:solidFill>
                  <a:schemeClr val="tx1"/>
                </a:solidFill>
              </a:rPr>
              <a:t>the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interface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with</a:t>
            </a:r>
            <a:r>
              <a:rPr lang="de-DE" sz="1600" dirty="0" smtClean="0">
                <a:solidFill>
                  <a:schemeClr val="tx1"/>
                </a:solidFill>
              </a:rPr>
              <a:t> HEBT </a:t>
            </a:r>
            <a:r>
              <a:rPr lang="de-DE" sz="1600" dirty="0">
                <a:solidFill>
                  <a:schemeClr val="tx1"/>
                </a:solidFill>
              </a:rPr>
              <a:t>Transport </a:t>
            </a:r>
            <a:r>
              <a:rPr lang="de-DE" sz="1600" dirty="0" err="1">
                <a:solidFill>
                  <a:schemeClr val="tx1"/>
                </a:solidFill>
              </a:rPr>
              <a:t>and</a:t>
            </a:r>
            <a:r>
              <a:rPr lang="de-DE" sz="1600" dirty="0">
                <a:solidFill>
                  <a:schemeClr val="tx1"/>
                </a:solidFill>
              </a:rPr>
              <a:t> P-Bar Antiproton Target</a:t>
            </a:r>
            <a:r>
              <a:rPr lang="de-DE" sz="1600" dirty="0" smtClean="0">
                <a:solidFill>
                  <a:schemeClr val="tx1"/>
                </a:solidFill>
              </a:rPr>
              <a:t>.</a:t>
            </a:r>
          </a:p>
          <a:p>
            <a:pPr marL="619125" lvl="1" indent="-285750">
              <a:buFont typeface="Arial" panose="020B0604020202020204" pitchFamily="34" charset="0"/>
              <a:buChar char="•"/>
            </a:pPr>
            <a:r>
              <a:rPr lang="de-DE" sz="1600" dirty="0" err="1" smtClean="0"/>
              <a:t>injection</a:t>
            </a:r>
            <a:r>
              <a:rPr lang="de-DE" sz="1600" dirty="0" smtClean="0"/>
              <a:t> </a:t>
            </a:r>
            <a:r>
              <a:rPr lang="de-DE" sz="1600" dirty="0" err="1" smtClean="0"/>
              <a:t>and</a:t>
            </a:r>
            <a:r>
              <a:rPr lang="de-DE" sz="1600" dirty="0" smtClean="0"/>
              <a:t> </a:t>
            </a:r>
            <a:r>
              <a:rPr lang="de-DE" sz="1600" dirty="0" err="1" smtClean="0"/>
              <a:t>extraction</a:t>
            </a:r>
            <a:r>
              <a:rPr lang="de-DE" sz="1600" dirty="0" smtClean="0"/>
              <a:t> </a:t>
            </a:r>
            <a:r>
              <a:rPr lang="de-DE" sz="1600" dirty="0" err="1" smtClean="0"/>
              <a:t>lines</a:t>
            </a:r>
            <a:r>
              <a:rPr lang="de-DE" sz="1600" dirty="0" smtClean="0"/>
              <a:t>.</a:t>
            </a:r>
            <a:endParaRPr lang="de-D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</a:rPr>
              <a:t>Take HESR </a:t>
            </a:r>
            <a:r>
              <a:rPr lang="de-DE" sz="1600" dirty="0" err="1">
                <a:solidFill>
                  <a:schemeClr val="tx1"/>
                </a:solidFill>
              </a:rPr>
              <a:t>as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example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and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guideline</a:t>
            </a:r>
            <a:r>
              <a:rPr lang="de-DE" sz="1600" dirty="0" smtClean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 smtClean="0">
              <a:solidFill>
                <a:schemeClr val="tx1"/>
              </a:solidFill>
            </a:endParaRPr>
          </a:p>
          <a:p>
            <a:pPr marL="0" indent="0"/>
            <a:r>
              <a:rPr lang="de-DE" sz="1600" b="1" dirty="0" err="1" smtClean="0">
                <a:solidFill>
                  <a:schemeClr val="tx1"/>
                </a:solidFill>
              </a:rPr>
              <a:t>Objective</a:t>
            </a:r>
            <a:r>
              <a:rPr lang="de-DE" sz="1600" b="1" dirty="0" smtClean="0">
                <a:solidFill>
                  <a:schemeClr val="tx1"/>
                </a:solidFill>
              </a:rPr>
              <a:t> 4: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err="1" smtClean="0">
                <a:solidFill>
                  <a:schemeClr val="tx1"/>
                </a:solidFill>
              </a:rPr>
              <a:t>finalize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installation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schedule</a:t>
            </a:r>
            <a:endParaRPr lang="de-DE" sz="16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err="1" smtClean="0">
                <a:solidFill>
                  <a:schemeClr val="tx1"/>
                </a:solidFill>
              </a:rPr>
              <a:t>finalize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resource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requirements</a:t>
            </a:r>
            <a:endParaRPr lang="de-DE" sz="16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err="1" smtClean="0">
                <a:solidFill>
                  <a:schemeClr val="tx1"/>
                </a:solidFill>
              </a:rPr>
              <a:t>agree</a:t>
            </a:r>
            <a:r>
              <a:rPr lang="de-DE" sz="1600" dirty="0" smtClean="0">
                <a:solidFill>
                  <a:schemeClr val="tx1"/>
                </a:solidFill>
              </a:rPr>
              <a:t> on </a:t>
            </a:r>
            <a:r>
              <a:rPr lang="de-DE" sz="1600" dirty="0" err="1" smtClean="0">
                <a:solidFill>
                  <a:schemeClr val="tx1"/>
                </a:solidFill>
              </a:rPr>
              <a:t>resource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support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and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interaction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between</a:t>
            </a:r>
            <a:r>
              <a:rPr lang="de-DE" sz="1600" dirty="0" smtClean="0">
                <a:solidFill>
                  <a:schemeClr val="tx1"/>
                </a:solidFill>
              </a:rPr>
              <a:t> GSI </a:t>
            </a:r>
            <a:r>
              <a:rPr lang="de-DE" sz="1600" dirty="0" err="1" smtClean="0">
                <a:solidFill>
                  <a:schemeClr val="tx1"/>
                </a:solidFill>
              </a:rPr>
              <a:t>and</a:t>
            </a:r>
            <a:r>
              <a:rPr lang="de-DE" sz="1600" dirty="0" smtClean="0">
                <a:solidFill>
                  <a:schemeClr val="tx1"/>
                </a:solidFill>
              </a:rPr>
              <a:t> BINP.</a:t>
            </a:r>
            <a:endParaRPr lang="de-DE" sz="1600" dirty="0">
              <a:solidFill>
                <a:schemeClr val="tx1"/>
              </a:solidFill>
            </a:endParaRPr>
          </a:p>
          <a:p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13E67DB-3F5A-400D-8115-4A6680BE68C1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452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 bwMode="auto">
          <a:xfrm>
            <a:off x="439738" y="188640"/>
            <a:ext cx="8605837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charset="0"/>
              </a:defRPr>
            </a:lvl9pPr>
          </a:lstStyle>
          <a:p>
            <a:endParaRPr lang="de-DE" sz="2000" kern="0" dirty="0">
              <a:solidFill>
                <a:srgbClr val="0070C0"/>
              </a:solidFill>
            </a:endParaRP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solidFill>
            <a:schemeClr val="bg1">
              <a:lumMod val="85000"/>
            </a:schemeClr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lIns="360000" tIns="360000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de-DE" sz="1600" b="1" dirty="0">
                <a:solidFill>
                  <a:schemeClr val="tx1"/>
                </a:solidFill>
                <a:latin typeface="Calibri" panose="020F0502020204030204" pitchFamily="34" charset="0"/>
              </a:rPr>
              <a:t>Manpower </a:t>
            </a:r>
            <a:r>
              <a:rPr lang="de-DE" sz="1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Resources</a:t>
            </a:r>
          </a:p>
          <a:p>
            <a:pPr marL="200025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de-DE" sz="16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200025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600" dirty="0" err="1">
                <a:solidFill>
                  <a:schemeClr val="tx1"/>
                </a:solidFill>
                <a:latin typeface="Calibri" panose="020F0502020204030204" pitchFamily="34" charset="0"/>
              </a:rPr>
              <a:t>for</a:t>
            </a:r>
            <a:r>
              <a:rPr lang="de-DE" sz="16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Calibri" panose="020F0502020204030204" pitchFamily="34" charset="0"/>
              </a:rPr>
              <a:t>installation</a:t>
            </a:r>
            <a:r>
              <a:rPr lang="de-DE" sz="16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Calibri" panose="020F0502020204030204" pitchFamily="34" charset="0"/>
              </a:rPr>
              <a:t>and</a:t>
            </a:r>
            <a:r>
              <a:rPr lang="de-DE" sz="16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Calibri" panose="020F0502020204030204" pitchFamily="34" charset="0"/>
              </a:rPr>
              <a:t>preassembly</a:t>
            </a:r>
            <a:endParaRPr lang="de-DE" sz="16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200025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  <a:latin typeface="Calibri" panose="020F0502020204030204" pitchFamily="34" charset="0"/>
              </a:rPr>
              <a:t> </a:t>
            </a:r>
          </a:p>
          <a:p>
            <a:pPr marL="200025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600" dirty="0" err="1">
                <a:solidFill>
                  <a:schemeClr val="tx1"/>
                </a:solidFill>
                <a:latin typeface="Calibri" panose="020F0502020204030204" pitchFamily="34" charset="0"/>
              </a:rPr>
              <a:t>Presentation</a:t>
            </a:r>
            <a:r>
              <a:rPr lang="de-DE" sz="16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Calibri" panose="020F0502020204030204" pitchFamily="34" charset="0"/>
              </a:rPr>
              <a:t>of</a:t>
            </a:r>
            <a:r>
              <a:rPr lang="de-DE" sz="16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Calibri" panose="020F0502020204030204" pitchFamily="34" charset="0"/>
              </a:rPr>
              <a:t>contractual</a:t>
            </a:r>
            <a:r>
              <a:rPr lang="de-DE" sz="16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Calibri" panose="020F0502020204030204" pitchFamily="34" charset="0"/>
              </a:rPr>
              <a:t>obligations</a:t>
            </a:r>
            <a:r>
              <a:rPr lang="de-DE" sz="1600" dirty="0">
                <a:solidFill>
                  <a:schemeClr val="tx1"/>
                </a:solidFill>
                <a:latin typeface="Calibri" panose="020F0502020204030204" pitchFamily="34" charset="0"/>
              </a:rPr>
              <a:t> (F Hagenbuck)</a:t>
            </a:r>
          </a:p>
          <a:p>
            <a:pPr marL="200025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  <a:latin typeface="Calibri" panose="020F0502020204030204" pitchFamily="34" charset="0"/>
              </a:rPr>
              <a:t>Manpower </a:t>
            </a:r>
            <a:r>
              <a:rPr lang="de-DE" sz="1600" dirty="0" err="1">
                <a:solidFill>
                  <a:schemeClr val="tx1"/>
                </a:solidFill>
                <a:latin typeface="Calibri" panose="020F0502020204030204" pitchFamily="34" charset="0"/>
              </a:rPr>
              <a:t>estimate</a:t>
            </a:r>
            <a:r>
              <a:rPr lang="de-DE" sz="16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Calibri" panose="020F0502020204030204" pitchFamily="34" charset="0"/>
              </a:rPr>
              <a:t>for</a:t>
            </a:r>
            <a:r>
              <a:rPr lang="de-DE" sz="16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Calibri" panose="020F0502020204030204" pitchFamily="34" charset="0"/>
              </a:rPr>
              <a:t>discussion</a:t>
            </a:r>
            <a:r>
              <a:rPr lang="de-DE" sz="1600" dirty="0">
                <a:solidFill>
                  <a:schemeClr val="tx1"/>
                </a:solidFill>
                <a:latin typeface="Calibri" panose="020F0502020204030204" pitchFamily="34" charset="0"/>
              </a:rPr>
              <a:t> (F Hagenbuck)</a:t>
            </a:r>
          </a:p>
          <a:p>
            <a:pPr marL="200025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600" dirty="0" err="1">
                <a:solidFill>
                  <a:schemeClr val="tx1"/>
                </a:solidFill>
                <a:latin typeface="Calibri" panose="020F0502020204030204" pitchFamily="34" charset="0"/>
              </a:rPr>
              <a:t>mixed</a:t>
            </a:r>
            <a:r>
              <a:rPr lang="de-DE" sz="16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Calibri" panose="020F0502020204030204" pitchFamily="34" charset="0"/>
              </a:rPr>
              <a:t>teams</a:t>
            </a:r>
            <a:endParaRPr lang="de-DE" sz="16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200025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  <a:latin typeface="Calibri" panose="020F0502020204030204" pitchFamily="34" charset="0"/>
              </a:rPr>
              <a:t>300 </a:t>
            </a:r>
            <a:r>
              <a:rPr lang="de-DE" sz="1600" dirty="0" err="1">
                <a:solidFill>
                  <a:schemeClr val="tx1"/>
                </a:solidFill>
                <a:latin typeface="Calibri" panose="020F0502020204030204" pitchFamily="34" charset="0"/>
              </a:rPr>
              <a:t>magnets</a:t>
            </a:r>
            <a:r>
              <a:rPr lang="de-DE" sz="1600" dirty="0">
                <a:solidFill>
                  <a:schemeClr val="tx1"/>
                </a:solidFill>
                <a:latin typeface="Calibri" panose="020F0502020204030204" pitchFamily="34" charset="0"/>
              </a:rPr>
              <a:t> =&gt; 300 </a:t>
            </a:r>
            <a:r>
              <a:rPr lang="de-DE" sz="1600" dirty="0" err="1">
                <a:solidFill>
                  <a:schemeClr val="tx1"/>
                </a:solidFill>
                <a:latin typeface="Calibri" panose="020F0502020204030204" pitchFamily="34" charset="0"/>
              </a:rPr>
              <a:t>days</a:t>
            </a:r>
            <a:r>
              <a:rPr lang="de-DE" sz="16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Calibri" panose="020F0502020204030204" pitchFamily="34" charset="0"/>
              </a:rPr>
              <a:t>for</a:t>
            </a:r>
            <a:r>
              <a:rPr lang="de-DE" sz="16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Calibri" panose="020F0502020204030204" pitchFamily="34" charset="0"/>
              </a:rPr>
              <a:t>three</a:t>
            </a:r>
            <a:r>
              <a:rPr lang="de-DE" sz="16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Calibri" panose="020F0502020204030204" pitchFamily="34" charset="0"/>
              </a:rPr>
              <a:t>people</a:t>
            </a:r>
            <a:endParaRPr lang="de-DE" sz="16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200025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600" dirty="0" err="1">
                <a:solidFill>
                  <a:schemeClr val="tx1"/>
                </a:solidFill>
                <a:latin typeface="Calibri" panose="020F0502020204030204" pitchFamily="34" charset="0"/>
              </a:rPr>
              <a:t>crane</a:t>
            </a:r>
            <a:r>
              <a:rPr lang="de-DE" sz="16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Calibri" panose="020F0502020204030204" pitchFamily="34" charset="0"/>
              </a:rPr>
              <a:t>and</a:t>
            </a:r>
            <a:r>
              <a:rPr lang="de-DE" sz="16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Calibri" panose="020F0502020204030204" pitchFamily="34" charset="0"/>
              </a:rPr>
              <a:t>transport</a:t>
            </a:r>
            <a:r>
              <a:rPr lang="de-DE" sz="16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Calibri" panose="020F0502020204030204" pitchFamily="34" charset="0"/>
              </a:rPr>
              <a:t>equipment</a:t>
            </a:r>
            <a:r>
              <a:rPr lang="de-DE" sz="16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Calibri" panose="020F0502020204030204" pitchFamily="34" charset="0"/>
              </a:rPr>
              <a:t>by</a:t>
            </a:r>
            <a:r>
              <a:rPr lang="de-DE" sz="1600" dirty="0">
                <a:solidFill>
                  <a:schemeClr val="tx1"/>
                </a:solidFill>
                <a:latin typeface="Calibri" panose="020F0502020204030204" pitchFamily="34" charset="0"/>
              </a:rPr>
              <a:t> FAIR</a:t>
            </a:r>
          </a:p>
          <a:p>
            <a:pPr marL="200025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600" dirty="0" err="1">
                <a:solidFill>
                  <a:schemeClr val="tx1"/>
                </a:solidFill>
                <a:latin typeface="Calibri" panose="020F0502020204030204" pitchFamily="34" charset="0"/>
              </a:rPr>
              <a:t>Refuse</a:t>
            </a:r>
            <a:r>
              <a:rPr lang="de-DE" sz="16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removal</a:t>
            </a:r>
            <a:endParaRPr lang="de-DE" sz="16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200025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de-DE" sz="16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</a:pPr>
            <a:r>
              <a:rPr lang="de-DE" sz="160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Objectives</a:t>
            </a:r>
            <a:r>
              <a:rPr lang="de-DE" sz="1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5:</a:t>
            </a:r>
          </a:p>
          <a:p>
            <a:pPr marL="200025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6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define</a:t>
            </a:r>
            <a:r>
              <a:rPr lang="de-DE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and</a:t>
            </a:r>
            <a:r>
              <a:rPr lang="de-DE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agree</a:t>
            </a:r>
            <a:r>
              <a:rPr lang="de-DE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manpower</a:t>
            </a:r>
            <a:r>
              <a:rPr lang="de-DE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requirements</a:t>
            </a:r>
            <a:endParaRPr lang="de-DE" sz="16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533400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200" dirty="0" err="1" smtClean="0">
                <a:latin typeface="Calibri" panose="020F0502020204030204" pitchFamily="34" charset="0"/>
              </a:rPr>
              <a:t>qualification</a:t>
            </a:r>
            <a:r>
              <a:rPr lang="de-DE" sz="1200" dirty="0" smtClean="0">
                <a:latin typeface="Calibri" panose="020F0502020204030204" pitchFamily="34" charset="0"/>
              </a:rPr>
              <a:t> </a:t>
            </a:r>
            <a:r>
              <a:rPr lang="de-DE" sz="1200" dirty="0" err="1" smtClean="0">
                <a:latin typeface="Calibri" panose="020F0502020204030204" pitchFamily="34" charset="0"/>
              </a:rPr>
              <a:t>and</a:t>
            </a:r>
            <a:r>
              <a:rPr lang="de-DE" sz="1200" dirty="0" smtClean="0">
                <a:latin typeface="Calibri" panose="020F0502020204030204" pitchFamily="34" charset="0"/>
              </a:rPr>
              <a:t> </a:t>
            </a:r>
            <a:r>
              <a:rPr lang="de-DE" sz="1200" dirty="0" err="1" smtClean="0">
                <a:latin typeface="Calibri" panose="020F0502020204030204" pitchFamily="34" charset="0"/>
              </a:rPr>
              <a:t>capacities</a:t>
            </a:r>
            <a:endParaRPr lang="de-DE" sz="1200" dirty="0" smtClean="0">
              <a:latin typeface="Calibri" panose="020F0502020204030204" pitchFamily="34" charset="0"/>
            </a:endParaRPr>
          </a:p>
          <a:p>
            <a:pPr marL="200025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6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Define</a:t>
            </a:r>
            <a:r>
              <a:rPr lang="de-DE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time </a:t>
            </a:r>
            <a:r>
              <a:rPr lang="de-DE" sz="16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schedules</a:t>
            </a:r>
            <a:r>
              <a:rPr lang="de-DE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for</a:t>
            </a:r>
            <a:r>
              <a:rPr lang="de-DE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deployment</a:t>
            </a:r>
            <a:endParaRPr lang="de-DE" sz="16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533400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200" dirty="0" err="1" smtClean="0">
                <a:latin typeface="Calibri" panose="020F0502020204030204" pitchFamily="34" charset="0"/>
              </a:rPr>
              <a:t>Pre-Assembly</a:t>
            </a:r>
            <a:endParaRPr lang="de-DE" sz="1200" dirty="0" smtClean="0">
              <a:latin typeface="Calibri" panose="020F0502020204030204" pitchFamily="34" charset="0"/>
            </a:endParaRPr>
          </a:p>
          <a:p>
            <a:pPr marL="533400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200" dirty="0" err="1" smtClean="0">
                <a:latin typeface="Calibri" panose="020F0502020204030204" pitchFamily="34" charset="0"/>
              </a:rPr>
              <a:t>installation</a:t>
            </a:r>
            <a:endParaRPr lang="de-DE" sz="1200" dirty="0">
              <a:latin typeface="Calibri" panose="020F0502020204030204" pitchFamily="34" charset="0"/>
            </a:endParaRPr>
          </a:p>
          <a:p>
            <a:pPr marL="504825" lvl="1" indent="-171450"/>
            <a:endParaRPr lang="de-DE" sz="1000" dirty="0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305195" y="242082"/>
            <a:ext cx="8605837" cy="490538"/>
          </a:xfrm>
        </p:spPr>
        <p:txBody>
          <a:bodyPr/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1200" dirty="0">
                <a:solidFill>
                  <a:srgbClr val="0070C0"/>
                </a:solidFill>
                <a:ea typeface="+mn-ea"/>
                <a:cs typeface="+mn-cs"/>
              </a:rPr>
              <a:t>Site Management - Objectives</a:t>
            </a:r>
            <a:endParaRPr lang="de-DE" sz="1600" b="1" dirty="0">
              <a:solidFill>
                <a:srgbClr val="0070C0"/>
              </a:solidFill>
              <a:ea typeface="+mn-ea"/>
              <a:cs typeface="+mn-cs"/>
            </a:endParaRPr>
          </a:p>
        </p:txBody>
      </p:sp>
      <p:sp>
        <p:nvSpPr>
          <p:cNvPr id="8" name="Fußzeilenplatzhalter 1"/>
          <p:cNvSpPr txBox="1">
            <a:spLocks/>
          </p:cNvSpPr>
          <p:nvPr/>
        </p:nvSpPr>
        <p:spPr>
          <a:xfrm>
            <a:off x="-36513" y="6607175"/>
            <a:ext cx="4392613" cy="2508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1000" smtClean="0"/>
              <a:t>BINP – FAIR workshop 2018 , H. Hagelskamp, H. Reich-Sprenger</a:t>
            </a:r>
            <a:endParaRPr lang="de-DE" sz="10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13E67DB-3F5A-400D-8115-4A6680BE68C1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559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 bwMode="auto">
          <a:xfrm>
            <a:off x="439738" y="188640"/>
            <a:ext cx="8605837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charset="0"/>
              </a:defRPr>
            </a:lvl9pPr>
          </a:lstStyle>
          <a:p>
            <a:endParaRPr lang="de-DE" sz="2000" kern="0" dirty="0">
              <a:solidFill>
                <a:srgbClr val="0070C0"/>
              </a:solidFill>
            </a:endParaRP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341090" y="250103"/>
            <a:ext cx="8605837" cy="490538"/>
          </a:xfrm>
        </p:spPr>
        <p:txBody>
          <a:bodyPr/>
          <a:lstStyle/>
          <a:p>
            <a:r>
              <a:rPr lang="en-US" sz="2000" b="1" kern="1200" dirty="0">
                <a:solidFill>
                  <a:srgbClr val="0070C0"/>
                </a:solidFill>
              </a:rPr>
              <a:t>Site Management - Objectives</a:t>
            </a:r>
            <a:r>
              <a:rPr lang="de-DE" sz="1600" b="1" dirty="0"/>
              <a:t/>
            </a:r>
            <a:br>
              <a:rPr lang="de-DE" sz="1600" b="1" dirty="0"/>
            </a:br>
            <a:endParaRPr lang="de-DE" sz="1600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395537" y="1484784"/>
            <a:ext cx="8496944" cy="3687503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lIns="360000" tIns="360000" rIns="0" bIns="0" rtlCol="0">
            <a:spAutoFit/>
          </a:bodyPr>
          <a:lstStyle/>
          <a:p>
            <a:r>
              <a:rPr lang="de-DE" sz="1600" b="1" dirty="0" smtClean="0"/>
              <a:t>Status </a:t>
            </a:r>
            <a:r>
              <a:rPr lang="de-DE" sz="1600" b="1" dirty="0" err="1" smtClean="0"/>
              <a:t>of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Planning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of</a:t>
            </a:r>
            <a:r>
              <a:rPr lang="de-DE" sz="1600" b="1" dirty="0" smtClean="0"/>
              <a:t> Building G007:</a:t>
            </a:r>
            <a:endParaRPr lang="de-DE" sz="1600" b="1" dirty="0"/>
          </a:p>
          <a:p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all CRs 179,193,212,181 </a:t>
            </a:r>
            <a:r>
              <a:rPr lang="de-DE" sz="1400" dirty="0" err="1" smtClean="0"/>
              <a:t>are</a:t>
            </a:r>
            <a:r>
              <a:rPr lang="de-DE" sz="1400" dirty="0" smtClean="0"/>
              <a:t> in </a:t>
            </a:r>
            <a:r>
              <a:rPr lang="de-DE" sz="1400" dirty="0" err="1" smtClean="0"/>
              <a:t>work</a:t>
            </a:r>
            <a:r>
              <a:rPr lang="de-DE" sz="14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extensive </a:t>
            </a:r>
            <a:r>
              <a:rPr lang="de-DE" sz="1400" dirty="0" err="1" smtClean="0"/>
              <a:t>changes</a:t>
            </a:r>
            <a:r>
              <a:rPr lang="de-DE" sz="1400" dirty="0" smtClean="0"/>
              <a:t> </a:t>
            </a:r>
            <a:r>
              <a:rPr lang="de-DE" sz="1400" dirty="0" err="1" smtClean="0"/>
              <a:t>are</a:t>
            </a:r>
            <a:r>
              <a:rPr lang="de-DE" sz="1400" dirty="0" smtClean="0"/>
              <a:t> </a:t>
            </a:r>
            <a:r>
              <a:rPr lang="de-DE" sz="1400" dirty="0" err="1" smtClean="0"/>
              <a:t>required</a:t>
            </a:r>
            <a:r>
              <a:rPr lang="de-DE" sz="1400" dirty="0" smtClean="0"/>
              <a:t> – </a:t>
            </a:r>
            <a:r>
              <a:rPr lang="de-DE" sz="1400" dirty="0" err="1" smtClean="0"/>
              <a:t>return</a:t>
            </a:r>
            <a:r>
              <a:rPr lang="de-DE" sz="1400" dirty="0" smtClean="0"/>
              <a:t> </a:t>
            </a:r>
            <a:r>
              <a:rPr lang="de-DE" sz="1400" dirty="0" err="1" smtClean="0"/>
              <a:t>to</a:t>
            </a:r>
            <a:r>
              <a:rPr lang="de-DE" sz="1400" dirty="0" smtClean="0"/>
              <a:t> </a:t>
            </a:r>
            <a:r>
              <a:rPr lang="de-DE" sz="1400" dirty="0" err="1" smtClean="0"/>
              <a:t>planning</a:t>
            </a:r>
            <a:r>
              <a:rPr lang="de-DE" sz="1400" dirty="0" smtClean="0"/>
              <a:t> </a:t>
            </a:r>
            <a:r>
              <a:rPr lang="de-DE" sz="1400" dirty="0" err="1" smtClean="0"/>
              <a:t>phase</a:t>
            </a:r>
            <a:r>
              <a:rPr lang="de-DE" sz="1400" dirty="0" smtClean="0"/>
              <a:t> 2 (LPH2) – </a:t>
            </a:r>
            <a:r>
              <a:rPr lang="de-DE" sz="1400" dirty="0" err="1" smtClean="0"/>
              <a:t>conceptual</a:t>
            </a:r>
            <a:r>
              <a:rPr lang="de-DE" sz="1400" dirty="0" smtClean="0"/>
              <a:t>.</a:t>
            </a:r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S</a:t>
            </a:r>
            <a:r>
              <a:rPr lang="de-DE" sz="1400" dirty="0" smtClean="0"/>
              <a:t>witch </a:t>
            </a:r>
            <a:r>
              <a:rPr lang="de-DE" sz="1400" dirty="0" err="1" smtClean="0"/>
              <a:t>Rooms</a:t>
            </a:r>
            <a:r>
              <a:rPr lang="de-DE" sz="1400" dirty="0" smtClean="0"/>
              <a:t> </a:t>
            </a:r>
            <a:r>
              <a:rPr lang="de-DE" sz="1400" dirty="0" err="1" smtClean="0"/>
              <a:t>for</a:t>
            </a:r>
            <a:r>
              <a:rPr lang="de-DE" sz="1400" dirty="0" smtClean="0"/>
              <a:t> </a:t>
            </a:r>
            <a:r>
              <a:rPr lang="de-DE" sz="1400" dirty="0" err="1" smtClean="0"/>
              <a:t>builing</a:t>
            </a:r>
            <a:r>
              <a:rPr lang="de-DE" sz="1400" dirty="0" smtClean="0"/>
              <a:t> </a:t>
            </a:r>
            <a:r>
              <a:rPr lang="de-DE" sz="1400" dirty="0" err="1" smtClean="0"/>
              <a:t>technology</a:t>
            </a:r>
            <a:r>
              <a:rPr lang="de-DE" sz="1400" dirty="0" smtClean="0"/>
              <a:t> </a:t>
            </a:r>
            <a:r>
              <a:rPr lang="de-DE" sz="1400" dirty="0" err="1" smtClean="0"/>
              <a:t>have</a:t>
            </a:r>
            <a:r>
              <a:rPr lang="de-DE" sz="1400" dirty="0" smtClean="0"/>
              <a:t> </a:t>
            </a:r>
            <a:r>
              <a:rPr lang="de-DE" sz="1400" dirty="0" err="1" smtClean="0"/>
              <a:t>to</a:t>
            </a:r>
            <a:r>
              <a:rPr lang="de-DE" sz="1400" dirty="0" smtClean="0"/>
              <a:t> </a:t>
            </a:r>
            <a:r>
              <a:rPr lang="de-DE" sz="1400" dirty="0" err="1" smtClean="0"/>
              <a:t>be</a:t>
            </a:r>
            <a:r>
              <a:rPr lang="de-DE" sz="1400" dirty="0" smtClean="0"/>
              <a:t> </a:t>
            </a:r>
            <a:r>
              <a:rPr lang="de-DE" sz="1400" dirty="0" err="1" smtClean="0"/>
              <a:t>relocted</a:t>
            </a:r>
            <a:r>
              <a:rPr lang="de-DE" sz="14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Due </a:t>
            </a:r>
            <a:r>
              <a:rPr lang="de-DE" sz="1400" dirty="0" err="1" smtClean="0"/>
              <a:t>to</a:t>
            </a:r>
            <a:r>
              <a:rPr lang="de-DE" sz="1400" dirty="0" smtClean="0"/>
              <a:t> </a:t>
            </a:r>
            <a:r>
              <a:rPr lang="de-DE" sz="1400" dirty="0" err="1" smtClean="0"/>
              <a:t>that</a:t>
            </a:r>
            <a:r>
              <a:rPr lang="de-DE" sz="1400" dirty="0" smtClean="0"/>
              <a:t> </a:t>
            </a:r>
            <a:r>
              <a:rPr lang="de-DE" sz="1400" dirty="0" err="1" smtClean="0"/>
              <a:t>changes</a:t>
            </a:r>
            <a:r>
              <a:rPr lang="de-DE" sz="1400" dirty="0" smtClean="0"/>
              <a:t> </a:t>
            </a:r>
            <a:r>
              <a:rPr lang="de-DE" sz="1400" dirty="0" err="1" smtClean="0"/>
              <a:t>and</a:t>
            </a:r>
            <a:r>
              <a:rPr lang="de-DE" sz="1400" dirty="0" smtClean="0"/>
              <a:t> </a:t>
            </a:r>
            <a:r>
              <a:rPr lang="de-DE" sz="1400" dirty="0" err="1" smtClean="0"/>
              <a:t>adaptations</a:t>
            </a:r>
            <a:r>
              <a:rPr lang="de-DE" sz="1400" dirty="0" smtClean="0"/>
              <a:t> </a:t>
            </a:r>
            <a:r>
              <a:rPr lang="de-DE" sz="1400" dirty="0" err="1" smtClean="0"/>
              <a:t>to</a:t>
            </a:r>
            <a:r>
              <a:rPr lang="de-DE" sz="1400" dirty="0" smtClean="0"/>
              <a:t> </a:t>
            </a:r>
            <a:r>
              <a:rPr lang="de-DE" sz="1400" dirty="0" err="1" smtClean="0"/>
              <a:t>user</a:t>
            </a:r>
            <a:r>
              <a:rPr lang="de-DE" sz="1400" dirty="0" smtClean="0"/>
              <a:t> </a:t>
            </a:r>
            <a:r>
              <a:rPr lang="de-DE" sz="1400" dirty="0" err="1" smtClean="0"/>
              <a:t>rooms</a:t>
            </a:r>
            <a:r>
              <a:rPr lang="de-DE" sz="1400" dirty="0" smtClean="0"/>
              <a:t> </a:t>
            </a:r>
            <a:r>
              <a:rPr lang="de-DE" sz="1400" dirty="0" err="1" smtClean="0"/>
              <a:t>are</a:t>
            </a:r>
            <a:r>
              <a:rPr lang="de-DE" sz="1400" dirty="0" smtClean="0"/>
              <a:t> </a:t>
            </a:r>
            <a:r>
              <a:rPr lang="de-DE" sz="1400" dirty="0" err="1" smtClean="0"/>
              <a:t>required</a:t>
            </a:r>
            <a:r>
              <a:rPr lang="de-DE" sz="1400" dirty="0" smtClean="0"/>
              <a:t>.</a:t>
            </a:r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err="1" smtClean="0"/>
              <a:t>firrst</a:t>
            </a:r>
            <a:r>
              <a:rPr lang="de-DE" sz="1400" dirty="0" smtClean="0"/>
              <a:t> </a:t>
            </a:r>
            <a:r>
              <a:rPr lang="de-DE" sz="1400" dirty="0" err="1" smtClean="0"/>
              <a:t>scetches</a:t>
            </a:r>
            <a:r>
              <a:rPr lang="de-DE" sz="1400" dirty="0" smtClean="0"/>
              <a:t> </a:t>
            </a:r>
            <a:r>
              <a:rPr lang="de-DE" sz="1400" dirty="0" err="1" smtClean="0"/>
              <a:t>and</a:t>
            </a:r>
            <a:r>
              <a:rPr lang="de-DE" sz="1400" dirty="0" smtClean="0"/>
              <a:t> </a:t>
            </a:r>
            <a:r>
              <a:rPr lang="de-DE" sz="1400" dirty="0" err="1" smtClean="0"/>
              <a:t>cut-views</a:t>
            </a:r>
            <a:r>
              <a:rPr lang="de-DE" sz="1400" dirty="0" smtClean="0"/>
              <a:t> will </a:t>
            </a:r>
            <a:r>
              <a:rPr lang="de-DE" sz="1400" dirty="0" err="1" smtClean="0"/>
              <a:t>be</a:t>
            </a:r>
            <a:r>
              <a:rPr lang="de-DE" sz="1400" dirty="0" smtClean="0"/>
              <a:t> </a:t>
            </a:r>
            <a:r>
              <a:rPr lang="de-DE" sz="1400" dirty="0" err="1" smtClean="0"/>
              <a:t>available</a:t>
            </a:r>
            <a:r>
              <a:rPr lang="de-DE" sz="1400" dirty="0" smtClean="0"/>
              <a:t> in Nov 2019</a:t>
            </a:r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err="1" smtClean="0"/>
              <a:t>changed</a:t>
            </a:r>
            <a:r>
              <a:rPr lang="de-DE" sz="1400" dirty="0" smtClean="0"/>
              <a:t> </a:t>
            </a:r>
            <a:r>
              <a:rPr lang="de-DE" sz="1400" dirty="0" err="1" smtClean="0"/>
              <a:t>room</a:t>
            </a:r>
            <a:r>
              <a:rPr lang="de-DE" sz="1400" dirty="0" smtClean="0"/>
              <a:t> </a:t>
            </a:r>
            <a:r>
              <a:rPr lang="de-DE" sz="1400" dirty="0" err="1" smtClean="0"/>
              <a:t>allocation</a:t>
            </a:r>
            <a:r>
              <a:rPr lang="de-DE" sz="1400" dirty="0" smtClean="0"/>
              <a:t> </a:t>
            </a:r>
            <a:r>
              <a:rPr lang="de-DE" sz="1400" dirty="0" err="1" smtClean="0"/>
              <a:t>available</a:t>
            </a:r>
            <a:r>
              <a:rPr lang="de-DE" sz="1400" dirty="0" smtClean="0"/>
              <a:t> in CW 50.</a:t>
            </a:r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Basic </a:t>
            </a:r>
            <a:r>
              <a:rPr lang="de-DE" sz="1400" dirty="0" err="1" smtClean="0"/>
              <a:t>Planning</a:t>
            </a:r>
            <a:r>
              <a:rPr lang="de-DE" sz="1400" dirty="0" smtClean="0"/>
              <a:t> (LPH5) will </a:t>
            </a:r>
            <a:r>
              <a:rPr lang="de-DE" sz="1400" dirty="0" err="1" smtClean="0"/>
              <a:t>be</a:t>
            </a:r>
            <a:r>
              <a:rPr lang="de-DE" sz="1400" dirty="0" smtClean="0"/>
              <a:t> </a:t>
            </a:r>
            <a:r>
              <a:rPr lang="de-DE" sz="1400" dirty="0" err="1" smtClean="0"/>
              <a:t>completed</a:t>
            </a:r>
            <a:r>
              <a:rPr lang="de-DE" sz="1400" dirty="0" smtClean="0"/>
              <a:t> in Nov. 2020.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13E67DB-3F5A-400D-8115-4A6680BE68C1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10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4"/>
          <p:cNvGrpSpPr/>
          <p:nvPr/>
        </p:nvGrpSpPr>
        <p:grpSpPr>
          <a:xfrm>
            <a:off x="0" y="1482202"/>
            <a:ext cx="9136529" cy="4347465"/>
            <a:chOff x="3736" y="1986745"/>
            <a:chExt cx="9136529" cy="4347465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3736" y="1986745"/>
              <a:ext cx="9136529" cy="434746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3">
              <a:lum bright="-14000" contrast="61000"/>
              <a:alphaModFix/>
            </a:blip>
            <a:srcRect l="5559" t="5550" r="16681"/>
            <a:stretch>
              <a:fillRect/>
            </a:stretch>
          </p:blipFill>
          <p:spPr bwMode="auto">
            <a:xfrm>
              <a:off x="7722351" y="2597128"/>
              <a:ext cx="1249362" cy="1068387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</p:pic>
      </p:grpSp>
      <p:sp>
        <p:nvSpPr>
          <p:cNvPr id="10" name="Title 7"/>
          <p:cNvSpPr txBox="1">
            <a:spLocks/>
          </p:cNvSpPr>
          <p:nvPr/>
        </p:nvSpPr>
        <p:spPr bwMode="auto">
          <a:xfrm>
            <a:off x="2194930" y="4509120"/>
            <a:ext cx="4455494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Rounded MT Bold" charset="0"/>
                <a:ea typeface="ＭＳ Ｐゴシック" charset="-128"/>
                <a:cs typeface="ＭＳ Ｐゴシック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Rounded MT Bold" charset="0"/>
                <a:ea typeface="ＭＳ Ｐゴシック" charset="-128"/>
                <a:cs typeface="ＭＳ Ｐゴシック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Rounded MT Bold" charset="0"/>
                <a:ea typeface="ＭＳ Ｐゴシック" charset="-128"/>
                <a:cs typeface="ＭＳ Ｐゴシック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Rounded MT Bold" charset="0"/>
                <a:ea typeface="ＭＳ Ｐゴシック" charset="-128"/>
                <a:cs typeface="ＭＳ Ｐゴシック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 Rounded MT Bold" charset="0"/>
                <a:ea typeface="ＭＳ Ｐゴシック" charset="-128"/>
                <a:cs typeface="ＭＳ Ｐゴシック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 Rounded MT Bold" charset="0"/>
                <a:ea typeface="ＭＳ Ｐゴシック" charset="-128"/>
                <a:cs typeface="ＭＳ Ｐゴシック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 Rounded MT Bold" charset="0"/>
                <a:ea typeface="ＭＳ Ｐゴシック" charset="-128"/>
                <a:cs typeface="ＭＳ Ｐゴシック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 Rounded MT Bold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GB" b="1" kern="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 very much !</a:t>
            </a:r>
          </a:p>
        </p:txBody>
      </p:sp>
      <p:pic>
        <p:nvPicPr>
          <p:cNvPr id="11" name="Picture 15" descr="GSI_Logo_rg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738" y="3573016"/>
            <a:ext cx="1189597" cy="396532"/>
          </a:xfrm>
          <a:prstGeom prst="rect">
            <a:avLst/>
          </a:prstGeom>
          <a:solidFill>
            <a:schemeClr val="bg1">
              <a:alpha val="55000"/>
            </a:schemeClr>
          </a:solidFill>
        </p:spPr>
      </p:pic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13E67DB-3F5A-400D-8115-4A6680BE68C1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219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nutzerdefiniertes Design">
  <a:themeElements>
    <a:clrScheme name="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0_Template_FAIR_Power_Point">
  <a:themeElements>
    <a:clrScheme name="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459</Words>
  <Application>Microsoft Office PowerPoint</Application>
  <PresentationFormat>Bildschirmpräsentation (4:3)</PresentationFormat>
  <Paragraphs>128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9</vt:i4>
      </vt:variant>
    </vt:vector>
  </HeadingPairs>
  <TitlesOfParts>
    <vt:vector size="16" baseType="lpstr">
      <vt:lpstr>Arial</vt:lpstr>
      <vt:lpstr>Arial Narrow</vt:lpstr>
      <vt:lpstr>Calibri</vt:lpstr>
      <vt:lpstr>Franklin Gothic Demi</vt:lpstr>
      <vt:lpstr>Wingdings</vt:lpstr>
      <vt:lpstr>Benutzerdefiniertes Design</vt:lpstr>
      <vt:lpstr>10_Template_FAIR_Power_Point</vt:lpstr>
      <vt:lpstr>3rd BINP Workshop Novosibirsk 25. – 29.11.2019 Site Management – Workshop Objectives</vt:lpstr>
      <vt:lpstr>PowerPoint-Präsentation</vt:lpstr>
      <vt:lpstr>PowerPoint-Präsentation</vt:lpstr>
      <vt:lpstr>Site Management - Objectives</vt:lpstr>
      <vt:lpstr>Site Management - Objectives  </vt:lpstr>
      <vt:lpstr>PowerPoint-Präsentation</vt:lpstr>
      <vt:lpstr>Site Management - Objectives</vt:lpstr>
      <vt:lpstr>Site Management - Objectives </vt:lpstr>
      <vt:lpstr>PowerPoint-Präsentation</vt:lpstr>
    </vt:vector>
  </TitlesOfParts>
  <Company>GSI Helmholzzentrum für Schwerionenforschung 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 Installation Resource planning  and capacity requirements</dc:title>
  <dc:creator>Hagelskamp, Harald</dc:creator>
  <cp:lastModifiedBy>Hagelskamp, Harald</cp:lastModifiedBy>
  <cp:revision>172</cp:revision>
  <cp:lastPrinted>2018-11-02T08:16:01Z</cp:lastPrinted>
  <dcterms:created xsi:type="dcterms:W3CDTF">2017-08-25T11:07:05Z</dcterms:created>
  <dcterms:modified xsi:type="dcterms:W3CDTF">2019-11-25T05:44:19Z</dcterms:modified>
</cp:coreProperties>
</file>