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2" r:id="rId2"/>
    <p:sldId id="280" r:id="rId3"/>
    <p:sldId id="285" r:id="rId4"/>
    <p:sldId id="288" r:id="rId5"/>
    <p:sldId id="287" r:id="rId6"/>
    <p:sldId id="289" r:id="rId7"/>
    <p:sldId id="290" r:id="rId8"/>
    <p:sldId id="292" r:id="rId9"/>
    <p:sldId id="291" r:id="rId10"/>
    <p:sldId id="293" r:id="rId11"/>
    <p:sldId id="294" r:id="rId12"/>
    <p:sldId id="286" r:id="rId13"/>
    <p:sldId id="299" r:id="rId14"/>
    <p:sldId id="298" r:id="rId15"/>
    <p:sldId id="300" r:id="rId16"/>
    <p:sldId id="301" r:id="rId17"/>
    <p:sldId id="302" r:id="rId18"/>
    <p:sldId id="295" r:id="rId19"/>
    <p:sldId id="296" r:id="rId20"/>
  </p:sldIdLst>
  <p:sldSz cx="12801600" cy="9601200" type="A3"/>
  <p:notesSz cx="9774238" cy="6724650"/>
  <p:defaultTextStyle>
    <a:defPPr>
      <a:defRPr lang="en-US"/>
    </a:defPPr>
    <a:lvl1pPr marL="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5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1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56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41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271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12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979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683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84" d="100"/>
          <a:sy n="84" d="100"/>
        </p:scale>
        <p:origin x="768" y="53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B938-9146-4E2B-9AAB-ADBBB3276041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75025" y="841375"/>
            <a:ext cx="302418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ED9F-BBF4-480A-8AF6-7C473851A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7ED9F-BBF4-480A-8AF6-7C473851A9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54612" y="1984016"/>
            <a:ext cx="12497220" cy="707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188" y="4542110"/>
            <a:ext cx="9250522" cy="1091812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818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5728" y="9310255"/>
            <a:ext cx="4719782" cy="2909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Haik Simon / FAIR-GSI Workshop, Novosibirsk, 25-29 November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9257375"/>
            <a:ext cx="12801600" cy="35784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1591" y="2030961"/>
            <a:ext cx="11496568" cy="6865019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495582"/>
            <a:ext cx="128016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31527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925381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>
              <a:defRPr sz="140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8" y="357309"/>
            <a:ext cx="921717" cy="768097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1" y="363708"/>
            <a:ext cx="1889322" cy="6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hf hdr="0" dt="0"/>
  <p:txStyles>
    <p:titleStyle>
      <a:lvl1pPr algn="l" defTabSz="640003" rtl="0" eaLnBrk="1" latinLnBrk="0" hangingPunct="1">
        <a:spcBef>
          <a:spcPct val="0"/>
        </a:spcBef>
        <a:buNone/>
        <a:defRPr sz="3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80003" indent="-480003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3400" kern="1200">
          <a:solidFill>
            <a:srgbClr val="333333"/>
          </a:solidFill>
          <a:latin typeface="Arial"/>
          <a:ea typeface="+mn-ea"/>
          <a:cs typeface="Arial"/>
        </a:defRPr>
      </a:lvl1pPr>
      <a:lvl2pPr marL="1040005" indent="-40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800" kern="1200">
          <a:solidFill>
            <a:srgbClr val="333333"/>
          </a:solidFill>
          <a:latin typeface="Arial"/>
          <a:ea typeface="+mn-ea"/>
          <a:cs typeface="Arial"/>
        </a:defRPr>
      </a:lvl2pPr>
      <a:lvl3pPr marL="1600008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500" kern="1200">
          <a:solidFill>
            <a:srgbClr val="333333"/>
          </a:solidFill>
          <a:latin typeface="Arial"/>
          <a:ea typeface="+mn-ea"/>
          <a:cs typeface="Arial"/>
        </a:defRPr>
      </a:lvl3pPr>
      <a:lvl4pPr marL="2240011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200" kern="1200">
          <a:solidFill>
            <a:srgbClr val="333333"/>
          </a:solidFill>
          <a:latin typeface="Arial"/>
          <a:ea typeface="+mn-ea"/>
          <a:cs typeface="Arial"/>
        </a:defRPr>
      </a:lvl4pPr>
      <a:lvl5pPr marL="2880014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39" y="4152528"/>
            <a:ext cx="9250522" cy="1091812"/>
          </a:xfrm>
        </p:spPr>
        <p:txBody>
          <a:bodyPr/>
          <a:lstStyle/>
          <a:p>
            <a:r>
              <a:rPr lang="en-GB" dirty="0" smtClean="0"/>
              <a:t>Super</a:t>
            </a:r>
            <a:r>
              <a:rPr lang="de-DE" dirty="0" smtClean="0"/>
              <a:t>-</a:t>
            </a:r>
            <a:r>
              <a:rPr lang="en-GB" dirty="0" smtClean="0"/>
              <a:t>FRS components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103888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Haik Simon</a:t>
            </a:r>
          </a:p>
          <a:p>
            <a:r>
              <a:rPr lang="en-GB" dirty="0" smtClean="0"/>
              <a:t>FAIR</a:t>
            </a:r>
            <a:r>
              <a:rPr lang="de-DE" dirty="0" smtClean="0"/>
              <a:t>-</a:t>
            </a:r>
            <a:r>
              <a:rPr lang="en-GB" dirty="0" smtClean="0"/>
              <a:t>BINP Workshop</a:t>
            </a:r>
            <a:br>
              <a:rPr lang="en-GB" dirty="0" smtClean="0"/>
            </a:br>
            <a:r>
              <a:rPr lang="en-GB" dirty="0" smtClean="0"/>
              <a:t>Novosibirsk, November 25</a:t>
            </a:r>
            <a:r>
              <a:rPr lang="de-DE" dirty="0" smtClean="0"/>
              <a:t>-29, 2019</a:t>
            </a:r>
            <a:endParaRPr lang="en-GB"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568152" y="9291602"/>
            <a:ext cx="11929889" cy="309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85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710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56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41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271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126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979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6834" algn="l" defTabSz="122171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Haik Simon / FAIR</a:t>
            </a:r>
            <a:r>
              <a:rPr lang="de-DE" sz="1400" dirty="0" smtClean="0"/>
              <a:t>-</a:t>
            </a:r>
            <a:r>
              <a:rPr lang="en-GB" sz="1400" dirty="0" smtClean="0"/>
              <a:t>BINP Workshop, </a:t>
            </a:r>
            <a:r>
              <a:rPr lang="en-US" sz="1400" dirty="0" smtClean="0"/>
              <a:t>Novosibirsk, November 25-29, 2019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99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Beam pipes, bellows, pumping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23529"/>
              </p:ext>
            </p:extLst>
          </p:nvPr>
        </p:nvGraphicFramePr>
        <p:xfrm>
          <a:off x="364750" y="2060922"/>
          <a:ext cx="11521280" cy="2708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051">
                  <a:extLst>
                    <a:ext uri="{9D8B030D-6E8A-4147-A177-3AD203B41FA5}">
                      <a16:colId xmlns:a16="http://schemas.microsoft.com/office/drawing/2014/main" val="18621995"/>
                    </a:ext>
                  </a:extLst>
                </a:gridCol>
                <a:gridCol w="4347249">
                  <a:extLst>
                    <a:ext uri="{9D8B030D-6E8A-4147-A177-3AD203B41FA5}">
                      <a16:colId xmlns:a16="http://schemas.microsoft.com/office/drawing/2014/main" val="2445654218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val="742590458"/>
                    </a:ext>
                  </a:extLst>
                </a:gridCol>
                <a:gridCol w="963676">
                  <a:extLst>
                    <a:ext uri="{9D8B030D-6E8A-4147-A177-3AD203B41FA5}">
                      <a16:colId xmlns:a16="http://schemas.microsoft.com/office/drawing/2014/main" val="126919991"/>
                    </a:ext>
                  </a:extLst>
                </a:gridCol>
                <a:gridCol w="1027921">
                  <a:extLst>
                    <a:ext uri="{9D8B030D-6E8A-4147-A177-3AD203B41FA5}">
                      <a16:colId xmlns:a16="http://schemas.microsoft.com/office/drawing/2014/main" val="1166658404"/>
                    </a:ext>
                  </a:extLst>
                </a:gridCol>
                <a:gridCol w="1691786">
                  <a:extLst>
                    <a:ext uri="{9D8B030D-6E8A-4147-A177-3AD203B41FA5}">
                      <a16:colId xmlns:a16="http://schemas.microsoft.com/office/drawing/2014/main" val="3865040223"/>
                    </a:ext>
                  </a:extLst>
                </a:gridCol>
                <a:gridCol w="1049336">
                  <a:extLst>
                    <a:ext uri="{9D8B030D-6E8A-4147-A177-3AD203B41FA5}">
                      <a16:colId xmlns:a16="http://schemas.microsoft.com/office/drawing/2014/main" val="4200043691"/>
                    </a:ext>
                  </a:extLst>
                </a:gridCol>
              </a:tblGrid>
              <a:tr h="81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PSP-Code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Pieces</a:t>
                      </a:r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Units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Inst.</a:t>
                      </a:r>
                      <a:endParaRPr lang="en-GB" sz="2000" b="0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GB" sz="2000" b="0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  <a:endParaRPr lang="en-GB" sz="2000" b="0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Res.-No.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966231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2.4.7.1.11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pipe (various length)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BINP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Russia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Council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VI.8.3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0320194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2.4.7.1.14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Pumping chamber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2111573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2.4.7.1.15.1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pipe (various length) part 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6444416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2.4.7.1.15.2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pipe/pumping chamber support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77447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2.4.7.4.2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Bellow (L=150, D=400)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BINP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Russia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Council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VI.8.3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670773"/>
                  </a:ext>
                </a:extLst>
              </a:tr>
              <a:tr h="315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2.4.7.4.3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Bellow (L=150, D=400) part 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20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5161909"/>
                  </a:ext>
                </a:extLst>
              </a:tr>
            </a:tbl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0120" y="5183950"/>
            <a:ext cx="11979968" cy="98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</a:t>
            </a:r>
            <a:r>
              <a:rPr kumimoji="1" lang="en-US" altLang="ja-JP" sz="2520" b="1" dirty="0" smtClean="0">
                <a:ea typeface="ＭＳ Ｐゴシック" charset="-128"/>
                <a:cs typeface="Times New Roman" pitchFamily="18" charset="0"/>
              </a:rPr>
              <a:t>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GB" altLang="ja-JP" sz="2520" dirty="0" smtClean="0">
                <a:ea typeface="ＭＳ Ｐゴシック" charset="-128"/>
              </a:rPr>
              <a:t>203 vacuum elements</a:t>
            </a:r>
            <a:r>
              <a:rPr kumimoji="1" lang="de-DE" altLang="ja-JP" sz="2520" dirty="0" smtClean="0">
                <a:ea typeface="ＭＳ Ｐゴシック" charset="-128"/>
              </a:rPr>
              <a:t>:</a:t>
            </a:r>
            <a:r>
              <a:rPr kumimoji="1" lang="en-GB" altLang="ja-JP" sz="2520" dirty="0" smtClean="0">
                <a:ea typeface="ＭＳ Ｐゴシック" charset="-128"/>
              </a:rPr>
              <a:t> beam pipes, supports, bellows, pumping chambers</a:t>
            </a:r>
            <a:endParaRPr kumimoji="1" lang="en-GB" altLang="ja-JP" sz="2520" dirty="0">
              <a:ea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2688" y="6307916"/>
            <a:ext cx="10468592" cy="2669148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79 elements already assigned to BINP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Manufacturing flexible but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installation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during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2023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pieces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are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required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in time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pre-assembly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contracts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expected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within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2020 in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batches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to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be</a:t>
            </a:r>
            <a:r>
              <a:rPr lang="de-DE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discussed</a:t>
            </a:r>
            <a:endParaRPr lang="de-DE" sz="252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710689">
            <a:off x="10433248" y="3654736"/>
            <a:ext cx="1512168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C00000"/>
                </a:solidFill>
              </a:rPr>
              <a:t>CB8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1456" y="4458848"/>
            <a:ext cx="1512168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>
                <a:solidFill>
                  <a:srgbClr val="C00000"/>
                </a:solidFill>
              </a:rPr>
              <a:t>CB8</a:t>
            </a:r>
            <a:endParaRPr lang="en-GB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120" y="336104"/>
            <a:ext cx="8689527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Beam Instrumentation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BPM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694" y="1675453"/>
            <a:ext cx="6195291" cy="98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 smtClean="0">
                <a:ea typeface="ＭＳ Ｐゴシック" charset="-128"/>
              </a:rPr>
              <a:t>Beam Position Monitor (Pick-up)</a:t>
            </a:r>
            <a:endParaRPr lang="en-US" sz="2520" dirty="0"/>
          </a:p>
        </p:txBody>
      </p:sp>
      <p:sp>
        <p:nvSpPr>
          <p:cNvPr id="8" name="Rectangle 7"/>
          <p:cNvSpPr/>
          <p:nvPr/>
        </p:nvSpPr>
        <p:spPr>
          <a:xfrm>
            <a:off x="49694" y="3089302"/>
            <a:ext cx="9447449" cy="752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40080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defTabSz="64008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520" dirty="0" smtClean="0">
                <a:solidFill>
                  <a:srgbClr val="000000"/>
                </a:solidFill>
                <a:cs typeface="Times New Roman" pitchFamily="18" charset="0"/>
              </a:rPr>
              <a:t>topic </a:t>
            </a:r>
            <a:r>
              <a:rPr lang="en-GB" sz="2520" dirty="0">
                <a:solidFill>
                  <a:srgbClr val="000000"/>
                </a:solidFill>
                <a:cs typeface="Times New Roman" pitchFamily="18" charset="0"/>
              </a:rPr>
              <a:t>at BINP workshop (</a:t>
            </a:r>
            <a:r>
              <a:rPr lang="en-GB" sz="2520" dirty="0" smtClean="0">
                <a:solidFill>
                  <a:srgbClr val="000000"/>
                </a:solidFill>
                <a:cs typeface="Times New Roman" pitchFamily="18" charset="0"/>
              </a:rPr>
              <a:t>11/2018)</a:t>
            </a:r>
          </a:p>
          <a:p>
            <a:pPr marL="457200" indent="-457200" defTabSz="64008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520" dirty="0" smtClean="0">
                <a:solidFill>
                  <a:srgbClr val="000000"/>
                </a:solidFill>
                <a:cs typeface="Times New Roman" pitchFamily="18" charset="0"/>
              </a:rPr>
              <a:t>Design </a:t>
            </a:r>
            <a:r>
              <a:rPr lang="en-GB" sz="2520" dirty="0">
                <a:solidFill>
                  <a:srgbClr val="000000"/>
                </a:solidFill>
                <a:cs typeface="Times New Roman" pitchFamily="18" charset="0"/>
              </a:rPr>
              <a:t>of TCR1 BPM by BINP existing </a:t>
            </a:r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520" dirty="0">
                <a:solidFill>
                  <a:srgbClr val="000000"/>
                </a:solidFill>
                <a:cs typeface="Times New Roman" pitchFamily="18" charset="0"/>
              </a:rPr>
              <a:t>we aiming for CC with BINP adapting </a:t>
            </a:r>
            <a:r>
              <a:rPr lang="en-GB" sz="2520" dirty="0" smtClean="0">
                <a:solidFill>
                  <a:srgbClr val="000000"/>
                </a:solidFill>
                <a:cs typeface="Times New Roman" pitchFamily="18" charset="0"/>
              </a:rPr>
              <a:t>BINP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`s</a:t>
            </a:r>
            <a:r>
              <a:rPr lang="en-GB" sz="252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520" dirty="0">
                <a:solidFill>
                  <a:srgbClr val="000000"/>
                </a:solidFill>
                <a:cs typeface="Times New Roman" pitchFamily="18" charset="0"/>
              </a:rPr>
              <a:t>design </a:t>
            </a:r>
          </a:p>
          <a:p>
            <a:pPr marL="1068054" lvl="1" indent="-457200" defTabSz="64008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Detailed </a:t>
            </a:r>
            <a:r>
              <a:rPr lang="en-GB" dirty="0" smtClean="0"/>
              <a:t>specs sent to BINP contact (</a:t>
            </a:r>
            <a:r>
              <a:rPr lang="en-GB" dirty="0" err="1" smtClean="0"/>
              <a:t>Yury</a:t>
            </a:r>
            <a:r>
              <a:rPr lang="en-GB" dirty="0" smtClean="0"/>
              <a:t> </a:t>
            </a:r>
            <a:r>
              <a:rPr lang="en-GB" dirty="0" err="1" smtClean="0"/>
              <a:t>Rogovsky</a:t>
            </a:r>
            <a:r>
              <a:rPr lang="en-GB" dirty="0" smtClean="0"/>
              <a:t>) on 04/06/2019</a:t>
            </a:r>
          </a:p>
          <a:p>
            <a:pPr marL="1068054" lvl="1" indent="-457200" defTabSz="64008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meeting </a:t>
            </a:r>
            <a:r>
              <a:rPr lang="en-US" dirty="0"/>
              <a:t>with Y. </a:t>
            </a:r>
            <a:r>
              <a:rPr lang="en-US" dirty="0" err="1"/>
              <a:t>Rogovsky</a:t>
            </a:r>
            <a:r>
              <a:rPr lang="en-US" dirty="0"/>
              <a:t> on </a:t>
            </a:r>
            <a:r>
              <a:rPr lang="en-US" dirty="0" smtClean="0"/>
              <a:t>22.10.19</a:t>
            </a:r>
          </a:p>
          <a:p>
            <a:pPr marL="1068054" lvl="1" indent="-457200" defTabSz="64008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additional design work requested by BINP a week ago</a:t>
            </a:r>
            <a:endParaRPr lang="en-US" dirty="0" smtClean="0"/>
          </a:p>
          <a:p>
            <a:pPr marL="1068054" lvl="1" indent="-457200" defTabSz="64008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design adaption needed due to large y dimension</a:t>
            </a:r>
            <a:endParaRPr lang="en-US" dirty="0" smtClean="0"/>
          </a:p>
          <a:p>
            <a:pPr marL="1068054" lvl="1" indent="-457200" defTabSz="640080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Consider as amendment to focal plane chamber contract</a:t>
            </a:r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Design activities could be supported</a:t>
            </a:r>
            <a:endParaRPr lang="en-GB" dirty="0" smtClean="0">
              <a:solidFill>
                <a:srgbClr val="C00000"/>
              </a:solidFill>
            </a:endParaRPr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defTabSz="64008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75" y="2970630"/>
            <a:ext cx="2405985" cy="43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18"/>
          <p:cNvSpPr txBox="1"/>
          <p:nvPr/>
        </p:nvSpPr>
        <p:spPr>
          <a:xfrm>
            <a:off x="10036590" y="2205843"/>
            <a:ext cx="2484889" cy="5847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latin typeface="+mj-lt"/>
              </a:rPr>
              <a:t>TCR1 BPM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err="1" smtClean="0">
                <a:latin typeface="+mj-lt"/>
              </a:rPr>
              <a:t>by</a:t>
            </a:r>
            <a:r>
              <a:rPr lang="de-DE" sz="1600" dirty="0" smtClean="0">
                <a:latin typeface="+mj-lt"/>
              </a:rPr>
              <a:t>  BINP</a:t>
            </a:r>
          </a:p>
        </p:txBody>
      </p:sp>
    </p:spTree>
    <p:extLst>
      <p:ext uri="{BB962C8B-B14F-4D97-AF65-F5344CB8AC3E}">
        <p14:creationId xmlns:p14="http://schemas.microsoft.com/office/powerpoint/2010/main" val="830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Super-FRS Local cryogenics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7" name="Textfeld 8"/>
          <p:cNvSpPr txBox="1"/>
          <p:nvPr/>
        </p:nvSpPr>
        <p:spPr>
          <a:xfrm>
            <a:off x="3631538" y="2582754"/>
            <a:ext cx="2465868" cy="904863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b="1" dirty="0"/>
              <a:t>~ 120 t </a:t>
            </a:r>
            <a:r>
              <a:rPr lang="de-DE" sz="2520" b="1" dirty="0" err="1"/>
              <a:t>of</a:t>
            </a:r>
            <a:r>
              <a:rPr lang="de-DE" sz="2520" b="1" dirty="0"/>
              <a:t> </a:t>
            </a:r>
          </a:p>
          <a:p>
            <a:pPr algn="l"/>
            <a:r>
              <a:rPr lang="de-DE" sz="2520" b="1" dirty="0" err="1"/>
              <a:t>stainless</a:t>
            </a:r>
            <a:r>
              <a:rPr lang="de-DE" sz="2520" b="1" dirty="0"/>
              <a:t> </a:t>
            </a:r>
            <a:r>
              <a:rPr lang="de-DE" sz="2520" b="1" dirty="0" err="1"/>
              <a:t>steel</a:t>
            </a:r>
            <a:endParaRPr lang="en-GB" sz="252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204" y="1579572"/>
            <a:ext cx="7314721" cy="36119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1 large Branch Box 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Feedboxes (≈60)  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End Boxes (7)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≈60 Jumper connections (≈250 m) 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</a:t>
            </a:r>
            <a:r>
              <a:rPr kumimoji="1" lang="en-US" altLang="ja-JP" sz="2520" dirty="0" err="1">
                <a:ea typeface="ＭＳ Ｐゴシック" charset="-128"/>
              </a:rPr>
              <a:t>Transferlines</a:t>
            </a:r>
            <a:r>
              <a:rPr kumimoji="1" lang="en-US" altLang="ja-JP" sz="2520" dirty="0">
                <a:ea typeface="ＭＳ Ｐゴシック" charset="-128"/>
              </a:rPr>
              <a:t> (≈300 m) 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1 large Branch Box </a:t>
            </a:r>
          </a:p>
          <a:p>
            <a:pPr marL="302400" indent="-302400" eaLnBrk="1" hangingPunct="1">
              <a:spcBef>
                <a:spcPts val="420"/>
              </a:spcBef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 ≈1.5 km Warm-Gas Piping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45" y="6378786"/>
            <a:ext cx="3296030" cy="28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08" y="1986493"/>
            <a:ext cx="6396807" cy="31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8112" y="5119062"/>
            <a:ext cx="7594700" cy="4002018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</a:t>
            </a:r>
          </a:p>
          <a:p>
            <a:pPr marL="302400" lvl="1" indent="-302400" defTabSz="640080" eaLnBrk="1" hangingPunct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DMU concept ready</a:t>
            </a:r>
          </a:p>
          <a:p>
            <a:pPr marL="302400" lvl="1" indent="-302400" defTabSz="640080" eaLnBrk="1" hangingPunct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Common/detailed </a:t>
            </a:r>
            <a:r>
              <a:rPr lang="en-US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specs released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(= </a:t>
            </a:r>
            <a:r>
              <a:rPr lang="en-US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scope definition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technical scope and realization scheme </a:t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    quite advanced </a:t>
            </a:r>
            <a:endParaRPr lang="en-US" sz="2520" dirty="0" smtClean="0">
              <a:latin typeface="+mn-lt"/>
              <a:cs typeface="Times New Roman" pitchFamily="18" charset="0"/>
            </a:endParaRPr>
          </a:p>
          <a:p>
            <a:pPr defTabSz="640080" eaLnBrk="1" hangingPunct="1">
              <a:lnSpc>
                <a:spcPct val="114000"/>
              </a:lnSpc>
            </a:pPr>
            <a:endParaRPr lang="en-US" sz="800" dirty="0"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4000"/>
              </a:lnSpc>
            </a:pPr>
            <a:r>
              <a:rPr lang="en-US" sz="252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82" y="5068241"/>
            <a:ext cx="2923525" cy="27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Super-FRS Local cryogenics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16" y="1632249"/>
            <a:ext cx="7141884" cy="2232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1770" y="2346525"/>
            <a:ext cx="11841718" cy="2042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400" indent="-302400" defTabSz="640080">
              <a:lnSpc>
                <a:spcPct val="114000"/>
              </a:lnSpc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Deliverables: Dec 2021 </a:t>
            </a:r>
            <a:r>
              <a:rPr lang="de-DE" dirty="0">
                <a:solidFill>
                  <a:schemeClr val="tx2"/>
                </a:solidFill>
                <a:cs typeface="Times New Roman" pitchFamily="18" charset="0"/>
              </a:rPr>
              <a:t>– </a:t>
            </a:r>
            <a:r>
              <a:rPr lang="de-DE" dirty="0" err="1">
                <a:solidFill>
                  <a:schemeClr val="tx2"/>
                </a:solidFill>
                <a:cs typeface="Times New Roman" pitchFamily="18" charset="0"/>
              </a:rPr>
              <a:t>Oct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2022     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marL="302400" indent="-302400" defTabSz="640080">
              <a:lnSpc>
                <a:spcPct val="114000"/>
              </a:lnSpc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Installation others: Oct 2022 – Dec 2022</a:t>
            </a:r>
          </a:p>
          <a:p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Installation warm piping: Mar 2022</a:t>
            </a:r>
            <a:endParaRPr lang="en-GB" dirty="0" smtClean="0"/>
          </a:p>
          <a:p>
            <a:endParaRPr lang="de-DE" dirty="0" smtClean="0"/>
          </a:p>
          <a:p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7912968" y="3072408"/>
            <a:ext cx="1224136" cy="360040"/>
          </a:xfrm>
          <a:prstGeom prst="wedgeEllipseCallout">
            <a:avLst>
              <a:gd name="adj1" fmla="val -177698"/>
              <a:gd name="adj2" fmla="val 39643"/>
            </a:avLst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10721280" y="2188295"/>
            <a:ext cx="1580300" cy="360040"/>
          </a:xfrm>
          <a:prstGeom prst="wedgeEllipseCallout">
            <a:avLst>
              <a:gd name="adj1" fmla="val -326287"/>
              <a:gd name="adj2" fmla="val 179326"/>
            </a:avLst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0" y="4256522"/>
            <a:ext cx="9397598" cy="3784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800" y="8401000"/>
            <a:ext cx="5816016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C00000"/>
                </a:solidFill>
              </a:rPr>
              <a:t>Partition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technical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scope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defined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6067" y="7680920"/>
            <a:ext cx="92525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09/2019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5216" y="5550166"/>
            <a:ext cx="92525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09/2019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160" y="8437576"/>
            <a:ext cx="2469927" cy="567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848" y="8256984"/>
            <a:ext cx="2790334" cy="8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42726" y="4512568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support transparencies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4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 err="1" smtClean="0">
                <a:solidFill>
                  <a:srgbClr val="0070C0"/>
                </a:solidFill>
              </a:rPr>
              <a:t>sc</a:t>
            </a:r>
            <a:r>
              <a:rPr lang="en-GB" sz="4400" dirty="0" smtClean="0">
                <a:solidFill>
                  <a:srgbClr val="0070C0"/>
                </a:solidFill>
              </a:rPr>
              <a:t> standard dipoles </a:t>
            </a:r>
            <a:r>
              <a:rPr lang="en-GB" sz="4400" dirty="0">
                <a:solidFill>
                  <a:srgbClr val="0070C0"/>
                </a:solidFill>
              </a:rPr>
              <a:t>(</a:t>
            </a:r>
            <a:r>
              <a:rPr lang="en-GB" sz="4400" dirty="0" smtClean="0">
                <a:solidFill>
                  <a:srgbClr val="0070C0"/>
                </a:solidFill>
              </a:rPr>
              <a:t>July 2019)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72999"/>
              </p:ext>
            </p:extLst>
          </p:nvPr>
        </p:nvGraphicFramePr>
        <p:xfrm>
          <a:off x="1648272" y="1776264"/>
          <a:ext cx="6871602" cy="6940624"/>
        </p:xfrm>
        <a:graphic>
          <a:graphicData uri="http://schemas.openxmlformats.org/drawingml/2006/table">
            <a:tbl>
              <a:tblPr/>
              <a:tblGrid>
                <a:gridCol w="5041316">
                  <a:extLst>
                    <a:ext uri="{9D8B030D-6E8A-4147-A177-3AD203B41FA5}">
                      <a16:colId xmlns:a16="http://schemas.microsoft.com/office/drawing/2014/main" val="1581392592"/>
                    </a:ext>
                  </a:extLst>
                </a:gridCol>
                <a:gridCol w="1830286">
                  <a:extLst>
                    <a:ext uri="{9D8B030D-6E8A-4147-A177-3AD203B41FA5}">
                      <a16:colId xmlns:a16="http://schemas.microsoft.com/office/drawing/2014/main" val="301344942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ELYTT Nombre de tarea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FAT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363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 Dipole Type 3 (01)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19/03/2020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79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 Dipole Type 2 (02)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10/09/2020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70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AO (03)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652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AO (04)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2452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AO (05)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22/01/2021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9843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AO (06)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01/03/2021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305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AO (07)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14/04/2021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5247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2 (08)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20/05/2021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73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2 (09)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25/06/2021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6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(10)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24/08/2021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49310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(11)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29/09/2021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8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(12)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04/11/2021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430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(13)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13/12/2021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423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(14)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28/01/2022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879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(15)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07/03/2022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59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B0 (16)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20/04/2022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558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B2 (17)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26/05/2022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59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C0 (18)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9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C1 (19)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30/08/2022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656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3 D2 (20)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05/10/2022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91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 Type 2 D2 (21) ready to 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11/11/2022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01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9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Extract from CB8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2" y="1848272"/>
            <a:ext cx="12339670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16" y="3864496"/>
            <a:ext cx="12315575" cy="1399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2" y="6650998"/>
            <a:ext cx="12300853" cy="1615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20" y="5561329"/>
            <a:ext cx="1044116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1800" dirty="0" smtClean="0"/>
              <a:t>last </a:t>
            </a:r>
            <a:r>
              <a:rPr lang="en-GB" sz="1800" dirty="0" err="1" smtClean="0"/>
              <a:t>sextupole</a:t>
            </a:r>
            <a:r>
              <a:rPr lang="en-GB" sz="1800" dirty="0" smtClean="0"/>
              <a:t> on the support of beam catcher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0560" y="2856384"/>
            <a:ext cx="1296144" cy="79208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40560" y="7569001"/>
            <a:ext cx="1512168" cy="79208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40560" y="4832074"/>
            <a:ext cx="1512168" cy="54459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Extract from CB8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8" y="1920279"/>
            <a:ext cx="11941518" cy="1371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8" y="6384776"/>
            <a:ext cx="12086231" cy="1162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0560" y="7320880"/>
            <a:ext cx="1440160" cy="28803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68552" y="2840175"/>
            <a:ext cx="1512168" cy="52026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28" y="4296544"/>
            <a:ext cx="12086231" cy="11257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94932" y="5140914"/>
            <a:ext cx="1505868" cy="37272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Super-FRS Local cryogenics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" y="1704256"/>
            <a:ext cx="12819291" cy="74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Super-FRS layout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791" y="2208312"/>
            <a:ext cx="12729724" cy="6195769"/>
            <a:chOff x="6524" y="227635"/>
            <a:chExt cx="12729724" cy="6195769"/>
          </a:xfrm>
        </p:grpSpPr>
        <p:grpSp>
          <p:nvGrpSpPr>
            <p:cNvPr id="12" name="Group 11"/>
            <p:cNvGrpSpPr/>
            <p:nvPr/>
          </p:nvGrpSpPr>
          <p:grpSpPr>
            <a:xfrm>
              <a:off x="126743" y="371364"/>
              <a:ext cx="12554660" cy="5618285"/>
              <a:chOff x="228600" y="1213337"/>
              <a:chExt cx="12554660" cy="5618285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2"/>
              <a:srcRect l="10607" t="21545" b="12927"/>
              <a:stretch/>
            </p:blipFill>
            <p:spPr>
              <a:xfrm>
                <a:off x="228600" y="1213337"/>
                <a:ext cx="7847120" cy="3235571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3"/>
              <a:srcRect l="13989" t="12003" b="6978"/>
              <a:stretch/>
            </p:blipFill>
            <p:spPr>
              <a:xfrm>
                <a:off x="5233010" y="2831122"/>
                <a:ext cx="7550250" cy="40005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 rot="14206949">
              <a:off x="114785" y="1360461"/>
              <a:ext cx="4451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4207167">
              <a:off x="413783" y="1159180"/>
              <a:ext cx="4432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4173572">
              <a:off x="237434" y="1268249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4168985">
              <a:off x="632087" y="982721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 rot="4468561" flipH="1" flipV="1">
              <a:off x="972001" y="954000"/>
              <a:ext cx="324000" cy="1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 rot="14191939">
              <a:off x="815682" y="892761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TA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4132666">
              <a:off x="869538" y="792141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NC_QQ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4167072">
              <a:off x="1009062" y="693723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NC_QS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4617482">
              <a:off x="1156696" y="593147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5330380">
              <a:off x="1431776" y="452693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5985122">
              <a:off x="1730131" y="394512"/>
              <a:ext cx="522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NC_D3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4617482">
              <a:off x="1409238" y="578721"/>
              <a:ext cx="349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5664831">
              <a:off x="1680121" y="502728"/>
              <a:ext cx="349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1899152" y="389326"/>
              <a:ext cx="5234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BC3-NCS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069930" y="407291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404949" y="41247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223387" y="407290"/>
              <a:ext cx="4875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2619979" y="431919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788921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942416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098016" y="4211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3224969" y="420417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SM_07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8234" y="1589089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FTF1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77270" y="125860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201" y="94044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98066" y="93552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3058" y="93552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60996" y="122056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FPF4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34" y="206858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7884" y="306806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55783" y="2735571"/>
              <a:ext cx="722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FMF3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66910" y="4057808"/>
              <a:ext cx="6277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8287395">
              <a:off x="7106647" y="3851850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01194" y="4709986"/>
              <a:ext cx="6990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96911" y="5831819"/>
              <a:ext cx="6756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FRF3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874408">
              <a:off x="7819513" y="4628751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8287395">
              <a:off x="8754337" y="565248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7216" y="4125681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52813" y="293726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287395">
              <a:off x="8267335" y="3881614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8100374">
              <a:off x="8545306" y="4048143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6453807">
              <a:off x="8527014" y="318860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4724011">
              <a:off x="9619432" y="2986495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4724011">
              <a:off x="9867985" y="2591166"/>
              <a:ext cx="7779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DC_14 </a:t>
              </a:r>
              <a:r>
                <a:rPr lang="en-GB" sz="400" b="1" dirty="0"/>
                <a:t>(maybe)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40099" y="271471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04100" y="231167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82843" y="2370977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5680154">
              <a:off x="11157791" y="290021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592443" y="2172706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996468">
              <a:off x="12089630" y="2515775"/>
              <a:ext cx="5128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DC_16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773297" y="1807394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FLF6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2019951">
              <a:off x="12297730" y="2203589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DC_17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6360533">
              <a:off x="7251174" y="3110432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8176350">
              <a:off x="6170977" y="2745496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372082" y="435392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8154989">
              <a:off x="4407505" y="869565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9885700">
              <a:off x="5391070" y="1907967"/>
              <a:ext cx="44718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8176350">
              <a:off x="6257280" y="2795211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8176350">
              <a:off x="6088156" y="2690977"/>
              <a:ext cx="4385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DC_06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798512">
              <a:off x="3506519" y="413978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7200187">
              <a:off x="3707091" y="45269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17766371">
              <a:off x="3916537" y="54610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18171552">
              <a:off x="4195657" y="709014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18171552">
              <a:off x="4655675" y="103112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8462300">
              <a:off x="4868405" y="115588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19102044">
              <a:off x="5022228" y="1280877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9649278">
              <a:off x="5140397" y="142497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9838688">
              <a:off x="5262737" y="1650899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LM_06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9649278">
              <a:off x="5586109" y="2282058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SCD_07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8805728">
              <a:off x="5657430" y="236786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SCD_08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18402878">
              <a:off x="5749852" y="244626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SCD_09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 rot="19838688">
              <a:off x="5498658" y="2102189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LM_07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8234383">
              <a:off x="5931166" y="256918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8234383">
              <a:off x="6403459" y="288761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LM_09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17536299">
              <a:off x="6542483" y="297264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17231001">
              <a:off x="6528502" y="2856080"/>
              <a:ext cx="855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SCD_11 (branch)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rot="16782140">
              <a:off x="6759820" y="304444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507429">
              <a:off x="6984285" y="308084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 rot="16517861">
              <a:off x="7489754" y="310341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894149" y="4665400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550045" y="5102949"/>
              <a:ext cx="706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2060"/>
                  </a:solidFill>
                </a:rPr>
                <a:t>FHF3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8144144">
              <a:off x="8054763" y="3777216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 rot="18144144">
              <a:off x="9032673" y="4407153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 rot="19043027">
              <a:off x="9500154" y="479425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GLAD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 rot="16624649">
              <a:off x="7709838" y="309884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16424625">
              <a:off x="8223677" y="3154605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LM_14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424625">
              <a:off x="8711981" y="3185272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LM_15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4764908">
              <a:off x="9318165" y="3080551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14764908">
              <a:off x="9896282" y="2812908"/>
              <a:ext cx="477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LM_17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8298875">
              <a:off x="6758412" y="3697738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LM_18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rot="18298875">
              <a:off x="7246936" y="3999249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LM_19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 rot="19702312">
              <a:off x="7672319" y="4464088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20034595">
              <a:off x="7939341" y="4888437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8177937">
              <a:off x="8506145" y="5508793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rot="18234635">
              <a:off x="9128706" y="5912450"/>
              <a:ext cx="4797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LM_23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16624649">
              <a:off x="7751419" y="3009301"/>
              <a:ext cx="79498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SCD_14 (branch)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 rot="16975203">
              <a:off x="8019765" y="3181594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 rot="16200000">
              <a:off x="8909140" y="3173417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rot="15615117">
              <a:off x="9019204" y="3160283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 rot="15144452">
              <a:off x="9124245" y="312689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 rot="18557867">
              <a:off x="7416237" y="411659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SCD_19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 rot="19588419">
              <a:off x="7592018" y="4291996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 rot="18986083">
              <a:off x="7505935" y="4196415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 rot="19588419">
              <a:off x="8026079" y="5094170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rot="19277929">
              <a:off x="7864425" y="5378832"/>
              <a:ext cx="79292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SCD_23 (branch)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 rot="18713769">
              <a:off x="8274534" y="5393741"/>
              <a:ext cx="526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SCD_24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 rot="3811556">
              <a:off x="10690007" y="2994256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 rot="5400000">
              <a:off x="10998069" y="2927906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 rot="5570965">
              <a:off x="11304733" y="2972640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 rot="2024996">
              <a:off x="11998516" y="2634940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 rot="1978686">
              <a:off x="12178963" y="2368268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EBM_05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 rot="4642484">
              <a:off x="10832816" y="2941952"/>
              <a:ext cx="4966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 rot="4608885">
              <a:off x="11599099" y="2986405"/>
              <a:ext cx="498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EBD_02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2819817">
              <a:off x="11854917" y="2848222"/>
              <a:ext cx="4988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EBD_03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79182" y="380294"/>
              <a:ext cx="50471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</a:rPr>
                <a:t>Assembly Units </a:t>
              </a:r>
            </a:p>
            <a:p>
              <a:r>
                <a:rPr lang="en-GB" sz="3200" b="1" dirty="0">
                  <a:solidFill>
                    <a:srgbClr val="002060"/>
                  </a:solidFill>
                </a:rPr>
                <a:t>along the beamline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6679" y="2902670"/>
              <a:ext cx="4764371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NC_QQ	</a:t>
              </a:r>
              <a:r>
                <a:rPr lang="en-GB" sz="1400" dirty="0" err="1"/>
                <a:t>nc</a:t>
              </a:r>
              <a:r>
                <a:rPr lang="en-GB" sz="1400" dirty="0"/>
                <a:t> quadrupole 1a + quadrupole 1b</a:t>
              </a:r>
            </a:p>
            <a:p>
              <a:r>
                <a:rPr lang="en-GB" sz="1400" dirty="0"/>
                <a:t>NC_QS	</a:t>
              </a:r>
              <a:r>
                <a:rPr lang="en-GB" sz="1400" dirty="0" err="1"/>
                <a:t>nc</a:t>
              </a:r>
              <a:r>
                <a:rPr lang="en-GB" sz="1400" dirty="0"/>
                <a:t> quadrupole 2 + </a:t>
              </a:r>
              <a:r>
                <a:rPr lang="en-GB" sz="1400" dirty="0" err="1"/>
                <a:t>sextupole</a:t>
              </a:r>
              <a:endParaRPr lang="en-GB" sz="1400" dirty="0"/>
            </a:p>
            <a:p>
              <a:r>
                <a:rPr lang="en-GB" sz="1400" dirty="0"/>
                <a:t>NC_D	</a:t>
              </a:r>
              <a:r>
                <a:rPr lang="en-GB" sz="1400" dirty="0" err="1" smtClean="0"/>
                <a:t>nc</a:t>
              </a:r>
              <a:r>
                <a:rPr lang="en-GB" sz="1400" dirty="0" smtClean="0"/>
                <a:t>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BC	</a:t>
              </a:r>
              <a:r>
                <a:rPr lang="en-GB" sz="1400" dirty="0" smtClean="0"/>
                <a:t>beam </a:t>
              </a:r>
              <a:r>
                <a:rPr lang="en-GB" sz="1400" dirty="0"/>
                <a:t>catcher</a:t>
              </a:r>
            </a:p>
            <a:p>
              <a:r>
                <a:rPr lang="en-GB" sz="1400" dirty="0"/>
                <a:t>BC3-NCS	beam catcher 3 + nc sextupole</a:t>
              </a:r>
            </a:p>
            <a:p>
              <a:r>
                <a:rPr lang="en-GB" sz="1400" dirty="0"/>
                <a:t>TA	</a:t>
              </a:r>
              <a:r>
                <a:rPr lang="en-GB" sz="1400" dirty="0" smtClean="0"/>
                <a:t>target </a:t>
              </a:r>
              <a:r>
                <a:rPr lang="en-GB" sz="1400" dirty="0"/>
                <a:t>chamber</a:t>
              </a:r>
            </a:p>
            <a:p>
              <a:r>
                <a:rPr lang="en-GB" sz="1400" dirty="0"/>
                <a:t>DC	</a:t>
              </a:r>
              <a:r>
                <a:rPr lang="en-GB" sz="1400" dirty="0" smtClean="0"/>
                <a:t>diagnostic </a:t>
              </a:r>
              <a:r>
                <a:rPr lang="en-GB" sz="1400" dirty="0"/>
                <a:t>chamber</a:t>
              </a:r>
            </a:p>
            <a:p>
              <a:r>
                <a:rPr lang="en-GB" sz="1400" dirty="0"/>
                <a:t>SM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short multiplet</a:t>
              </a:r>
            </a:p>
            <a:p>
              <a:r>
                <a:rPr lang="en-GB" sz="1400" dirty="0"/>
                <a:t>LM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long </a:t>
              </a:r>
              <a:r>
                <a:rPr lang="en-GB" sz="1400" dirty="0" smtClean="0"/>
                <a:t>multiplet</a:t>
              </a:r>
              <a:endParaRPr lang="en-GB" sz="1400" dirty="0"/>
            </a:p>
            <a:p>
              <a:r>
                <a:rPr lang="en-GB" sz="1400" dirty="0"/>
                <a:t>SCD	</a:t>
              </a:r>
              <a:r>
                <a:rPr lang="en-GB" sz="1400" dirty="0" err="1" smtClean="0"/>
                <a:t>sc</a:t>
              </a:r>
              <a:r>
                <a:rPr lang="en-GB" sz="1400" dirty="0" smtClean="0"/>
                <a:t>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VAC	</a:t>
              </a:r>
              <a:r>
                <a:rPr lang="en-GB" sz="1400" dirty="0" smtClean="0"/>
                <a:t>vacuum </a:t>
              </a:r>
              <a:r>
                <a:rPr lang="en-GB" sz="1400" dirty="0"/>
                <a:t>part</a:t>
              </a:r>
            </a:p>
            <a:p>
              <a:r>
                <a:rPr lang="en-GB" sz="1400" dirty="0"/>
                <a:t>EBD	</a:t>
              </a:r>
              <a:r>
                <a:rPr lang="en-GB" sz="1400" dirty="0" smtClean="0"/>
                <a:t>EB </a:t>
              </a:r>
              <a:r>
                <a:rPr lang="en-GB" sz="1400" dirty="0"/>
                <a:t>dipole</a:t>
              </a:r>
            </a:p>
            <a:p>
              <a:r>
                <a:rPr lang="en-GB" sz="1400" dirty="0"/>
                <a:t>EBM	</a:t>
              </a:r>
              <a:r>
                <a:rPr lang="en-GB" sz="1400" dirty="0" smtClean="0"/>
                <a:t>EB </a:t>
              </a:r>
              <a:r>
                <a:rPr lang="en-GB" sz="1400" dirty="0"/>
                <a:t>multiplet</a:t>
              </a:r>
            </a:p>
            <a:p>
              <a:r>
                <a:rPr lang="en-GB" sz="1400" dirty="0"/>
                <a:t>BDN	</a:t>
              </a:r>
              <a:r>
                <a:rPr lang="en-GB" sz="1400" dirty="0" smtClean="0"/>
                <a:t>Beam </a:t>
              </a:r>
              <a:r>
                <a:rPr lang="en-GB" sz="1400" dirty="0"/>
                <a:t>dump </a:t>
              </a:r>
              <a:r>
                <a:rPr lang="en-GB" sz="1200" dirty="0"/>
                <a:t>NUSTAR</a:t>
              </a:r>
            </a:p>
            <a:p>
              <a:endParaRPr lang="en-GB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 rot="14173572">
              <a:off x="431571" y="1044357"/>
              <a:ext cx="564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8313146">
              <a:off x="6921504" y="3794742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VAC_07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9986237">
              <a:off x="7823810" y="4726936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VAC_08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8149219">
              <a:off x="8893524" y="5790121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VAC_10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0117" y="5641776"/>
              <a:ext cx="172764" cy="13211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8722" y="5916876"/>
              <a:ext cx="172764" cy="132114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 rot="18149219">
              <a:off x="9326957" y="6044360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VAC_11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 rot="18175551">
              <a:off x="8383774" y="3941974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 rot="18101477">
              <a:off x="8717414" y="420162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VAC_04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 rot="18101477">
              <a:off x="9251254" y="4468667"/>
              <a:ext cx="51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VAC_ NUSTAR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rot="14173572">
              <a:off x="-175450" y="1465640"/>
              <a:ext cx="564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VAC_01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19549081">
              <a:off x="8073349" y="517950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VAC_09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 rot="19243627">
              <a:off x="10258965" y="5021600"/>
              <a:ext cx="122553" cy="500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142" name="TextBox 141"/>
            <p:cNvSpPr txBox="1"/>
            <p:nvPr/>
          </p:nvSpPr>
          <p:spPr>
            <a:xfrm rot="19257366">
              <a:off x="9965292" y="5076316"/>
              <a:ext cx="3589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BDN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 rot="14664856">
              <a:off x="9685706" y="2854665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VAC_05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 rot="14664856">
              <a:off x="10253165" y="2533728"/>
              <a:ext cx="55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VAC_06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11494594" y="1921274"/>
              <a:ext cx="170729" cy="154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71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rgbClr val="0070C0"/>
                </a:solidFill>
              </a:rPr>
              <a:t>Delivery Matrix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dirty="0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096" y="1776264"/>
            <a:ext cx="12668250" cy="5414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4800" y="4728592"/>
            <a:ext cx="28803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76664" y="4266000"/>
            <a:ext cx="28803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00600" y="5016624"/>
            <a:ext cx="2232248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 smtClean="0">
                <a:solidFill>
                  <a:srgbClr val="C00000"/>
                </a:solidFill>
              </a:rPr>
              <a:t>First of Series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71" y="318857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Magnets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Radiation Resistant Dipoles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51" y="6526784"/>
            <a:ext cx="6130592" cy="25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19" y="3030975"/>
            <a:ext cx="5392581" cy="350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4759" y="1581072"/>
            <a:ext cx="6323260" cy="2640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dirty="0" smtClean="0">
                <a:ea typeface="ＭＳ Ｐゴシック" charset="-128"/>
              </a:rPr>
              <a:t>2 </a:t>
            </a:r>
            <a:r>
              <a:rPr lang="en-US" dirty="0" err="1" smtClean="0"/>
              <a:t>nc</a:t>
            </a:r>
            <a:r>
              <a:rPr lang="en-US" dirty="0" smtClean="0"/>
              <a:t> dipoles </a:t>
            </a:r>
            <a:r>
              <a:rPr lang="en-US" dirty="0"/>
              <a:t>using MIC cable  </a:t>
            </a:r>
            <a:endParaRPr kumimoji="1" lang="en-US" dirty="0">
              <a:ea typeface="ＭＳ Ｐゴシック" charset="-128"/>
            </a:endParaRPr>
          </a:p>
          <a:p>
            <a:pPr marL="355600" eaLnBrk="1" hangingPunct="1">
              <a:lnSpc>
                <a:spcPct val="115000"/>
              </a:lnSpc>
              <a:buSzPct val="110000"/>
            </a:pPr>
            <a:r>
              <a:rPr kumimoji="1" lang="en-US" altLang="ja-JP" dirty="0" smtClean="0">
                <a:ea typeface="ＭＳ Ｐゴシック" charset="-128"/>
              </a:rPr>
              <a:t>(</a:t>
            </a:r>
            <a:r>
              <a:rPr kumimoji="1" lang="en-US" altLang="ja-JP" dirty="0">
                <a:ea typeface="ＭＳ Ｐゴシック" charset="-128"/>
              </a:rPr>
              <a:t>one prototype dipole built </a:t>
            </a:r>
            <a:r>
              <a:rPr kumimoji="1" lang="en-US" altLang="ja-JP" dirty="0" smtClean="0">
                <a:ea typeface="ＭＳ Ｐゴシック" charset="-128"/>
              </a:rPr>
              <a:t>at BINP, </a:t>
            </a:r>
            <a:r>
              <a:rPr kumimoji="1" lang="en-US" altLang="ja-JP" dirty="0" smtClean="0">
                <a:ea typeface="ＭＳ Ｐゴシック" charset="-128"/>
              </a:rPr>
              <a:t/>
            </a:r>
            <a:br>
              <a:rPr kumimoji="1" lang="en-US" altLang="ja-JP" dirty="0" smtClean="0">
                <a:ea typeface="ＭＳ Ｐゴシック" charset="-128"/>
              </a:rPr>
            </a:br>
            <a:r>
              <a:rPr kumimoji="1" lang="en-US" altLang="ja-JP" dirty="0" smtClean="0">
                <a:ea typeface="ＭＳ Ｐゴシック" charset="-128"/>
              </a:rPr>
              <a:t> already </a:t>
            </a:r>
            <a:r>
              <a:rPr kumimoji="1" lang="en-US" altLang="ja-JP" dirty="0" smtClean="0">
                <a:ea typeface="ＭＳ Ｐゴシック" charset="-128"/>
              </a:rPr>
              <a:t>tested</a:t>
            </a:r>
            <a:r>
              <a:rPr kumimoji="1" lang="en-US" altLang="ja-JP" dirty="0">
                <a:ea typeface="ＭＳ Ｐゴシック" charset="-128"/>
              </a:rPr>
              <a:t>)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dirty="0" smtClean="0"/>
              <a:t>Dedicated </a:t>
            </a:r>
            <a:r>
              <a:rPr lang="en-US" dirty="0"/>
              <a:t>support structure 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dirty="0" smtClean="0"/>
              <a:t>Remote </a:t>
            </a:r>
            <a:r>
              <a:rPr lang="en-US" dirty="0"/>
              <a:t>connectors and alignment</a:t>
            </a:r>
            <a:endParaRPr kumimoji="1" lang="en-US" altLang="ja-JP" dirty="0">
              <a:ea typeface="ＭＳ Ｐゴシック" charset="-12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7863"/>
          <a:stretch/>
        </p:blipFill>
        <p:spPr bwMode="auto">
          <a:xfrm>
            <a:off x="5928250" y="1142508"/>
            <a:ext cx="2520280" cy="221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lipse 23"/>
          <p:cNvSpPr>
            <a:spLocks noChangeAspect="1"/>
          </p:cNvSpPr>
          <p:nvPr/>
        </p:nvSpPr>
        <p:spPr>
          <a:xfrm>
            <a:off x="10913122" y="7082544"/>
            <a:ext cx="1008000" cy="1008000"/>
          </a:xfrm>
          <a:prstGeom prst="ellipse">
            <a:avLst/>
          </a:prstGeom>
          <a:noFill/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cxnSp>
        <p:nvCxnSpPr>
          <p:cNvPr id="29" name="Gerade Verbindung mit Pfeil 32"/>
          <p:cNvCxnSpPr/>
          <p:nvPr/>
        </p:nvCxnSpPr>
        <p:spPr>
          <a:xfrm flipH="1" flipV="1">
            <a:off x="10642116" y="6214956"/>
            <a:ext cx="560084" cy="9293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4"/>
          <p:cNvSpPr txBox="1"/>
          <p:nvPr/>
        </p:nvSpPr>
        <p:spPr>
          <a:xfrm>
            <a:off x="5541356" y="1693413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≈95 ton</a:t>
            </a:r>
            <a:endParaRPr lang="de-DE" sz="2520" dirty="0"/>
          </a:p>
        </p:txBody>
      </p:sp>
      <p:sp>
        <p:nvSpPr>
          <p:cNvPr id="32" name="Textfeld 37"/>
          <p:cNvSpPr txBox="1"/>
          <p:nvPr/>
        </p:nvSpPr>
        <p:spPr>
          <a:xfrm>
            <a:off x="8698528" y="1707738"/>
            <a:ext cx="3966176" cy="904863"/>
          </a:xfrm>
          <a:prstGeom prst="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txBody>
          <a:bodyPr vert="horz" wrap="square" lIns="128016" tIns="64008" rIns="128016" bIns="64008" rtlCol="0" anchor="t">
            <a:spAutoFit/>
          </a:bodyPr>
          <a:lstStyle/>
          <a:p>
            <a:pPr algn="l"/>
            <a:r>
              <a:rPr lang="en-GB" sz="2520" dirty="0">
                <a:latin typeface="Arial"/>
                <a:cs typeface="Arial"/>
              </a:rPr>
              <a:t>interfaces: sextupole, beam catcher, pillow </a:t>
            </a:r>
            <a:r>
              <a:rPr lang="en-GB" sz="2520" dirty="0" smtClean="0">
                <a:latin typeface="Arial"/>
                <a:cs typeface="Arial"/>
              </a:rPr>
              <a:t>seal</a:t>
            </a:r>
            <a:endParaRPr lang="en-GB" sz="2520" dirty="0"/>
          </a:p>
        </p:txBody>
      </p:sp>
      <p:sp>
        <p:nvSpPr>
          <p:cNvPr id="33" name="Textfeld 38"/>
          <p:cNvSpPr txBox="1"/>
          <p:nvPr/>
        </p:nvSpPr>
        <p:spPr>
          <a:xfrm>
            <a:off x="8698528" y="8277562"/>
            <a:ext cx="2026569" cy="517065"/>
          </a:xfrm>
          <a:prstGeom prst="rect">
            <a:avLst/>
          </a:prstGeom>
          <a:solidFill>
            <a:srgbClr val="CCFFFF"/>
          </a:solidFill>
          <a:ln>
            <a:solidFill>
              <a:srgbClr val="FFFFCC"/>
            </a:solidFill>
          </a:ln>
        </p:spPr>
        <p:txBody>
          <a:bodyPr vert="horz" wrap="square" lIns="128016" tIns="64008" rIns="128016" bIns="64008" rtlCol="0" anchor="t">
            <a:spAutoFit/>
          </a:bodyPr>
          <a:lstStyle/>
          <a:p>
            <a:pPr algn="l"/>
            <a:r>
              <a:rPr lang="en-GB" sz="2520" dirty="0">
                <a:latin typeface="Arial"/>
                <a:cs typeface="Arial"/>
              </a:rPr>
              <a:t>Target Area</a:t>
            </a:r>
            <a:endParaRPr lang="en-GB" sz="252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59" y="4008512"/>
            <a:ext cx="6932105" cy="4296011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specs (including support</a:t>
            </a:r>
            <a:r>
              <a:rPr lang="de-DE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released </a:t>
            </a: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MIC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ordered by FAIR </a:t>
            </a:r>
            <a:endParaRPr lang="en-US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  <a:cs typeface="Times New Roman" pitchFamily="18" charset="0"/>
              </a:rPr>
              <a:t>Contract signed on </a:t>
            </a:r>
            <a:r>
              <a:rPr lang="en-US" dirty="0" smtClean="0">
                <a:latin typeface="+mn-lt"/>
                <a:cs typeface="Times New Roman" pitchFamily="18" charset="0"/>
              </a:rPr>
              <a:t>15/03/2019</a:t>
            </a:r>
            <a:br>
              <a:rPr lang="en-US" dirty="0" smtClean="0">
                <a:latin typeface="+mn-lt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Regular reports not received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(dash board?)</a:t>
            </a:r>
            <a:endParaRPr lang="en-US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Production plan review: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08/2019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         </a:t>
            </a:r>
            <a:b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 expected this workshop 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Conceptual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Design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Review</a:t>
            </a:r>
            <a:r>
              <a:rPr lang="de-DE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08/2019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     </a:t>
            </a:r>
            <a:b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 expected this workshop</a:t>
            </a:r>
            <a:endParaRPr lang="en-US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Final Design Review**: 12/2019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         </a:t>
            </a:r>
            <a:b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 to be agreed in this workshop</a:t>
            </a:r>
            <a:endParaRPr lang="en-US" dirty="0" smtClean="0">
              <a:solidFill>
                <a:srgbClr val="C0000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2" y="8678700"/>
            <a:ext cx="64008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40080">
              <a:lnSpc>
                <a:spcPct val="110000"/>
              </a:lnSpc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400" dirty="0" smtClean="0">
                <a:solidFill>
                  <a:schemeClr val="bg1"/>
                </a:solidFill>
                <a:cs typeface="Times New Roman" pitchFamily="18" charset="0"/>
                <a:sym typeface="Wingdings" panose="05000000000000000000" pitchFamily="2" charset="2"/>
              </a:rPr>
              <a:t>*</a:t>
            </a:r>
            <a:r>
              <a:rPr lang="en-US" sz="1400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1400" dirty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payment to be done </a:t>
            </a:r>
            <a:r>
              <a:rPr lang="de-DE" sz="1400" dirty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(2019?)</a:t>
            </a:r>
            <a:endParaRPr lang="en-US" sz="1400" dirty="0">
              <a:solidFill>
                <a:srgbClr val="C00000"/>
              </a:solidFill>
              <a:cs typeface="Times New Roman" pitchFamily="18" charset="0"/>
              <a:sym typeface="Wingdings" panose="05000000000000000000" pitchFamily="2" charset="2"/>
            </a:endParaRPr>
          </a:p>
          <a:p>
            <a:pPr defTabSz="640080">
              <a:lnSpc>
                <a:spcPct val="110000"/>
              </a:lnSpc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400" dirty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** payment shifted to 2020  </a:t>
            </a:r>
            <a:endParaRPr lang="en-US" sz="1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71" y="318857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Magnets</a:t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Radiation Resistant </a:t>
            </a:r>
            <a:r>
              <a:rPr lang="en-GB" sz="3600" dirty="0" smtClean="0">
                <a:solidFill>
                  <a:srgbClr val="0070C0"/>
                </a:solidFill>
              </a:rPr>
              <a:t>Multipoles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9694" y="1675453"/>
            <a:ext cx="6323260" cy="18761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3 </a:t>
            </a:r>
            <a:r>
              <a:rPr kumimoji="1" lang="en-US" altLang="ja-JP" sz="2520" dirty="0" err="1" smtClean="0">
                <a:ea typeface="ＭＳ Ｐゴシック" charset="-128"/>
              </a:rPr>
              <a:t>nc</a:t>
            </a:r>
            <a:r>
              <a:rPr kumimoji="1" lang="en-US" altLang="ja-JP" sz="2520" dirty="0" smtClean="0">
                <a:ea typeface="ＭＳ Ｐゴシック" charset="-128"/>
              </a:rPr>
              <a:t> quadrupoles and 2 </a:t>
            </a:r>
            <a:r>
              <a:rPr kumimoji="1" lang="en-US" altLang="ja-JP" sz="2520" dirty="0" err="1" smtClean="0">
                <a:ea typeface="ＭＳ Ｐゴシック" charset="-128"/>
              </a:rPr>
              <a:t>nc</a:t>
            </a:r>
            <a:r>
              <a:rPr kumimoji="1" lang="en-US" altLang="ja-JP" sz="2520" dirty="0" smtClean="0">
                <a:ea typeface="ＭＳ Ｐゴシック" charset="-128"/>
              </a:rPr>
              <a:t> sextupoles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sz="2520" dirty="0" smtClean="0"/>
              <a:t>Dedicated </a:t>
            </a:r>
            <a:r>
              <a:rPr lang="en-US" sz="2520" dirty="0"/>
              <a:t>support structure 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sz="2520" dirty="0" smtClean="0"/>
              <a:t>Remote </a:t>
            </a:r>
            <a:r>
              <a:rPr lang="en-US" sz="2520" dirty="0"/>
              <a:t>connectors and alignment</a:t>
            </a:r>
            <a:endParaRPr kumimoji="1" lang="en-US" altLang="ja-JP" sz="2520" dirty="0">
              <a:ea typeface="ＭＳ Ｐゴシック" charset="-128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9" y="3008112"/>
            <a:ext cx="6130592" cy="25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Gerade Verbindung mit Pfeil 31"/>
          <p:cNvCxnSpPr/>
          <p:nvPr/>
        </p:nvCxnSpPr>
        <p:spPr>
          <a:xfrm>
            <a:off x="8517835" y="5405467"/>
            <a:ext cx="892503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20" y="5319074"/>
            <a:ext cx="4525259" cy="30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Grafik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2370" r="13952" b="2370"/>
          <a:stretch/>
        </p:blipFill>
        <p:spPr bwMode="auto">
          <a:xfrm>
            <a:off x="5824736" y="6161719"/>
            <a:ext cx="2448273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feld 27"/>
          <p:cNvSpPr txBox="1"/>
          <p:nvPr/>
        </p:nvSpPr>
        <p:spPr>
          <a:xfrm>
            <a:off x="8031137" y="8499017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≈30 ton</a:t>
            </a:r>
            <a:endParaRPr lang="de-DE" sz="2520" dirty="0"/>
          </a:p>
        </p:txBody>
      </p:sp>
      <p:sp>
        <p:nvSpPr>
          <p:cNvPr id="44" name="Textfeld 33"/>
          <p:cNvSpPr txBox="1"/>
          <p:nvPr/>
        </p:nvSpPr>
        <p:spPr>
          <a:xfrm>
            <a:off x="11330556" y="8014430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≈30 ton</a:t>
            </a:r>
            <a:endParaRPr lang="de-DE" sz="252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781" y="308748"/>
            <a:ext cx="4027670" cy="2616848"/>
          </a:xfrm>
          <a:prstGeom prst="rect">
            <a:avLst/>
          </a:prstGeom>
        </p:spPr>
      </p:pic>
      <p:sp>
        <p:nvSpPr>
          <p:cNvPr id="45" name="Textfeld 37"/>
          <p:cNvSpPr txBox="1"/>
          <p:nvPr/>
        </p:nvSpPr>
        <p:spPr>
          <a:xfrm>
            <a:off x="6235530" y="1192123"/>
            <a:ext cx="3017047" cy="1680460"/>
          </a:xfrm>
          <a:prstGeom prst="rect">
            <a:avLst/>
          </a:prstGeom>
          <a:solidFill>
            <a:srgbClr val="CCFFCC"/>
          </a:solidFill>
          <a:ln>
            <a:solidFill>
              <a:srgbClr val="FFFFCC"/>
            </a:solidFill>
          </a:ln>
        </p:spPr>
        <p:txBody>
          <a:bodyPr vert="horz" wrap="square" lIns="128016" tIns="64008" rIns="128016" bIns="64008" rtlCol="0" anchor="t">
            <a:spAutoFit/>
          </a:bodyPr>
          <a:lstStyle/>
          <a:p>
            <a:pPr algn="l"/>
            <a:r>
              <a:rPr lang="en-GB" sz="2520" dirty="0">
                <a:latin typeface="Arial"/>
                <a:cs typeface="Arial"/>
              </a:rPr>
              <a:t>interfaces: </a:t>
            </a:r>
            <a:r>
              <a:rPr lang="en-GB" sz="2520" dirty="0" smtClean="0">
                <a:latin typeface="Arial"/>
                <a:cs typeface="Arial"/>
              </a:rPr>
              <a:t>dipole, </a:t>
            </a:r>
            <a:r>
              <a:rPr lang="en-GB" sz="2520" dirty="0">
                <a:latin typeface="Arial"/>
                <a:cs typeface="Arial"/>
              </a:rPr>
              <a:t>beam catcher, pillow seal, support structure</a:t>
            </a:r>
            <a:endParaRPr lang="en-GB" sz="2520" dirty="0"/>
          </a:p>
        </p:txBody>
      </p:sp>
      <p:sp>
        <p:nvSpPr>
          <p:cNvPr id="46" name="Ellipse 23"/>
          <p:cNvSpPr>
            <a:spLocks noChangeAspect="1"/>
          </p:cNvSpPr>
          <p:nvPr/>
        </p:nvSpPr>
        <p:spPr>
          <a:xfrm>
            <a:off x="11729392" y="3551608"/>
            <a:ext cx="464454" cy="10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sp>
        <p:nvSpPr>
          <p:cNvPr id="48" name="Ellipse 23"/>
          <p:cNvSpPr>
            <a:spLocks noChangeAspect="1"/>
          </p:cNvSpPr>
          <p:nvPr/>
        </p:nvSpPr>
        <p:spPr>
          <a:xfrm>
            <a:off x="7937748" y="3897102"/>
            <a:ext cx="392495" cy="10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sp>
        <p:nvSpPr>
          <p:cNvPr id="50" name="Ellipse 23"/>
          <p:cNvSpPr>
            <a:spLocks noChangeAspect="1"/>
          </p:cNvSpPr>
          <p:nvPr/>
        </p:nvSpPr>
        <p:spPr>
          <a:xfrm>
            <a:off x="7581734" y="4029156"/>
            <a:ext cx="449403" cy="10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sp>
        <p:nvSpPr>
          <p:cNvPr id="51" name="Ellipse 23"/>
          <p:cNvSpPr>
            <a:spLocks noChangeAspect="1"/>
          </p:cNvSpPr>
          <p:nvPr/>
        </p:nvSpPr>
        <p:spPr>
          <a:xfrm>
            <a:off x="6976864" y="4152818"/>
            <a:ext cx="564382" cy="10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sp>
        <p:nvSpPr>
          <p:cNvPr id="52" name="Ellipse 23"/>
          <p:cNvSpPr>
            <a:spLocks noChangeAspect="1"/>
          </p:cNvSpPr>
          <p:nvPr/>
        </p:nvSpPr>
        <p:spPr>
          <a:xfrm>
            <a:off x="6611510" y="4271300"/>
            <a:ext cx="614210" cy="10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3360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" y="3648472"/>
            <a:ext cx="7344998" cy="5474563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specs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(including support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released    for each magnet, but new insight required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R&amp;D contract signed on 16/09/2019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R&amp;D first results relevant for contract: </a:t>
            </a: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11</a:t>
            </a:r>
            <a:r>
              <a:rPr lang="en-US" sz="252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/</a:t>
            </a: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2019</a:t>
            </a:r>
            <a:endParaRPr lang="en-US" sz="252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Critical decision</a:t>
            </a: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can we achieve </a:t>
            </a:r>
            <a:b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this within this workshop?</a:t>
            </a:r>
            <a:endParaRPr lang="en-US" sz="252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Contract signature: Dec 2019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Conceptual Design Review: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Mar 2020</a:t>
            </a:r>
            <a:endParaRPr lang="en-GB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Final Design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Review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Sep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Manufacturing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till July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SAT: till January 2023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Installation: from January 2023</a:t>
            </a:r>
            <a:endParaRPr lang="en-GB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NC dipoles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83" y="2494527"/>
            <a:ext cx="3276000" cy="194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ieren 27"/>
          <p:cNvGrpSpPr/>
          <p:nvPr/>
        </p:nvGrpSpPr>
        <p:grpSpPr>
          <a:xfrm>
            <a:off x="6705871" y="1920280"/>
            <a:ext cx="2520280" cy="2303027"/>
            <a:chOff x="9036497" y="2157590"/>
            <a:chExt cx="1776412" cy="155936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497" y="2157590"/>
              <a:ext cx="1776412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608" y="2996952"/>
              <a:ext cx="44344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8" t="14753" r="2026" b="25024"/>
          <a:stretch/>
        </p:blipFill>
        <p:spPr>
          <a:xfrm>
            <a:off x="8561040" y="5433131"/>
            <a:ext cx="3632805" cy="3354047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694" y="1675453"/>
            <a:ext cx="6195291" cy="23221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3 </a:t>
            </a:r>
            <a:r>
              <a:rPr kumimoji="1" lang="en-US" altLang="ja-JP" sz="2520" dirty="0" err="1" smtClean="0">
                <a:ea typeface="ＭＳ Ｐゴシック" charset="-128"/>
              </a:rPr>
              <a:t>nc</a:t>
            </a:r>
            <a:r>
              <a:rPr kumimoji="1" lang="en-US" altLang="ja-JP" sz="2520" dirty="0" smtClean="0">
                <a:ea typeface="ＭＳ Ｐゴシック" charset="-128"/>
              </a:rPr>
              <a:t> dipoles chambers withstanding high radiation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sz="2520" dirty="0" smtClean="0"/>
              <a:t>Installation on site must be technically feasible</a:t>
            </a:r>
            <a:endParaRPr lang="en-US" sz="252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67" y="4228367"/>
            <a:ext cx="7767786" cy="4399229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EoI</a:t>
            </a:r>
            <a:endParaRPr lang="en-US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&amp;D </a:t>
            </a:r>
            <a:r>
              <a:rPr lang="en-US" sz="2520" dirty="0">
                <a:solidFill>
                  <a:srgbClr val="000000"/>
                </a:solidFill>
                <a:cs typeface="Times New Roman" pitchFamily="18" charset="0"/>
              </a:rPr>
              <a:t>contract signed on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11/09/2019</a:t>
            </a:r>
            <a:endParaRPr lang="en-US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reliminary </a:t>
            </a: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design review (PDR) with preliminary 3D-Model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Mid-term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meeting in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May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Fulfilment </a:t>
            </a: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research on Super-FRS primary beam absorber for dipole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chamber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Nov 2020</a:t>
            </a:r>
            <a:endParaRPr lang="en-US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Specifications: Nov-Dec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Contract signature: Jan-Feb 2021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Final </a:t>
            </a: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Design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Review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Mar-Apr 2021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Manufacturing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in line with </a:t>
            </a:r>
            <a:r>
              <a:rPr lang="en-GB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nc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dipoles</a:t>
            </a:r>
            <a:endParaRPr lang="en-GB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344165">
            <a:off x="4155426" y="4052424"/>
            <a:ext cx="178766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>
                <a:solidFill>
                  <a:srgbClr val="C00000"/>
                </a:solidFill>
              </a:rPr>
              <a:t>ongoing</a:t>
            </a:r>
            <a:r>
              <a:rPr lang="de-DE" b="1" dirty="0" smtClean="0">
                <a:solidFill>
                  <a:srgbClr val="C00000"/>
                </a:solidFill>
              </a:rPr>
              <a:t> …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NC multipoles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21956"/>
          <a:stretch/>
        </p:blipFill>
        <p:spPr>
          <a:xfrm>
            <a:off x="7423123" y="3072408"/>
            <a:ext cx="5242373" cy="3299756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25636" r="7082" b="15697"/>
          <a:stretch/>
        </p:blipFill>
        <p:spPr>
          <a:xfrm>
            <a:off x="8273007" y="1920280"/>
            <a:ext cx="2821127" cy="936104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9693" y="1675453"/>
            <a:ext cx="7373429" cy="18761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3 </a:t>
            </a:r>
            <a:r>
              <a:rPr kumimoji="1" lang="en-US" altLang="ja-JP" sz="2520" dirty="0" err="1" smtClean="0">
                <a:ea typeface="ＭＳ Ｐゴシック" charset="-128"/>
              </a:rPr>
              <a:t>nc</a:t>
            </a:r>
            <a:r>
              <a:rPr kumimoji="1" lang="en-US" altLang="ja-JP" sz="2520" dirty="0" smtClean="0">
                <a:ea typeface="ＭＳ Ｐゴシック" charset="-128"/>
              </a:rPr>
              <a:t> quadrupoles chambers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 smtClean="0">
                <a:ea typeface="ＭＳ Ｐゴシック" charset="-128"/>
              </a:rPr>
              <a:t>2 </a:t>
            </a:r>
            <a:r>
              <a:rPr kumimoji="1" lang="en-US" altLang="ja-JP" sz="2520" dirty="0" err="1" smtClean="0">
                <a:ea typeface="ＭＳ Ｐゴシック" charset="-128"/>
              </a:rPr>
              <a:t>nc</a:t>
            </a:r>
            <a:r>
              <a:rPr kumimoji="1" lang="en-US" altLang="ja-JP" sz="2520" dirty="0" smtClean="0">
                <a:ea typeface="ＭＳ Ｐゴシック" charset="-128"/>
              </a:rPr>
              <a:t> sextupoles chambers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lang="en-US" sz="2520" dirty="0" smtClean="0"/>
              <a:t>Installation </a:t>
            </a:r>
            <a:r>
              <a:rPr lang="en-US" sz="2520" dirty="0"/>
              <a:t>on site must be technically feasible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" y="3790533"/>
            <a:ext cx="8993087" cy="5474563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EoI</a:t>
            </a:r>
            <a:endParaRPr lang="en-US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specs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chamber released </a:t>
            </a: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04/2019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</a:t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could be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need for minor adjustment </a:t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due to ongoing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R&amp;D on </a:t>
            </a:r>
            <a:r>
              <a:rPr lang="en-US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nc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multipoles)</a:t>
            </a:r>
            <a:endParaRPr lang="en-US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scheduling </a:t>
            </a:r>
            <a:r>
              <a:rPr lang="en-GB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directl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coupled to</a:t>
            </a:r>
            <a:r>
              <a:rPr lang="en-GB" sz="252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nc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multipole</a:t>
            </a:r>
            <a:r>
              <a:rPr lang="de-DE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‘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Contract 12/2019 (?, together with </a:t>
            </a:r>
            <a:r>
              <a:rPr lang="en-GB" sz="252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nc</a:t>
            </a:r>
            <a:r>
              <a:rPr lang="en-GB" sz="252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multipoles)</a:t>
            </a:r>
            <a:endParaRPr lang="en-GB" sz="252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SC standard-dipoles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88" y="2856384"/>
            <a:ext cx="7314735" cy="34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7616" y="1632248"/>
            <a:ext cx="6927171" cy="18761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GB" altLang="ja-JP" sz="2520" dirty="0" smtClean="0">
                <a:ea typeface="ＭＳ Ｐゴシック" charset="-128"/>
              </a:rPr>
              <a:t>21 vacuum chambers </a:t>
            </a:r>
            <a:r>
              <a:rPr kumimoji="1" lang="en-GB" altLang="ja-JP" sz="2520" dirty="0">
                <a:ea typeface="ＭＳ Ｐゴシック" charset="-128"/>
              </a:rPr>
              <a:t>for </a:t>
            </a:r>
            <a:r>
              <a:rPr kumimoji="1" lang="en-GB" altLang="ja-JP" sz="2520" dirty="0" err="1" smtClean="0">
                <a:ea typeface="ＭＳ Ｐゴシック" charset="-128"/>
              </a:rPr>
              <a:t>sc</a:t>
            </a:r>
            <a:r>
              <a:rPr kumimoji="1" lang="en-GB" altLang="ja-JP" sz="2520" dirty="0" smtClean="0">
                <a:ea typeface="ＭＳ Ｐゴシック" charset="-128"/>
              </a:rPr>
              <a:t> standard </a:t>
            </a:r>
            <a:r>
              <a:rPr kumimoji="1" lang="en-GB" altLang="ja-JP" sz="2520" dirty="0">
                <a:ea typeface="ＭＳ Ｐゴシック" charset="-128"/>
              </a:rPr>
              <a:t>dipoles including pumping </a:t>
            </a:r>
            <a:r>
              <a:rPr kumimoji="1" lang="en-GB" altLang="ja-JP" sz="2520" dirty="0" smtClean="0">
                <a:ea typeface="ＭＳ Ｐゴシック" charset="-128"/>
              </a:rPr>
              <a:t>ports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GB" altLang="ja-JP" sz="2520" dirty="0" smtClean="0">
                <a:ea typeface="ＭＳ Ｐゴシック" charset="-128"/>
              </a:rPr>
              <a:t>installation services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616" y="3508403"/>
            <a:ext cx="9301648" cy="5676284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specs released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Contract signed on 11/09/2019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CDR FoS: Nov </a:t>
            </a: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2019 no document received</a:t>
            </a:r>
            <a:endParaRPr lang="en-GB" sz="252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FDR FoS: Feb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CDR series: Mar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FAT and delivery FoS: Apr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2020</a:t>
            </a:r>
            <a:endParaRPr lang="en-GB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FDR series: May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Manufacturing: May 2020 – Feb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End of FAT series: Feb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End of SAT: Apr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End of installation services: Apr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Final acceptance: Apr 2022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de-DE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de-DE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scheduling in line with </a:t>
            </a:r>
            <a:r>
              <a:rPr lang="en-GB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nc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magnets</a:t>
            </a:r>
            <a:endParaRPr lang="en-GB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587483">
            <a:off x="10846394" y="7613197"/>
            <a:ext cx="191430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C00000"/>
                </a:solidFill>
              </a:rPr>
              <a:t>Reporting …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SC branched-dipoles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8" y="5664696"/>
            <a:ext cx="5954352" cy="33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56" y="1854414"/>
            <a:ext cx="5522304" cy="331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694" y="1675453"/>
            <a:ext cx="6195291" cy="98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>
                <a:ea typeface="ＭＳ Ｐゴシック" charset="-128"/>
              </a:rPr>
              <a:t>3 </a:t>
            </a:r>
            <a:r>
              <a:rPr kumimoji="1" lang="en-US" altLang="ja-JP" sz="2520" dirty="0" err="1">
                <a:ea typeface="ＭＳ Ｐゴシック" charset="-128"/>
              </a:rPr>
              <a:t>s</a:t>
            </a:r>
            <a:r>
              <a:rPr kumimoji="1" lang="en-US" altLang="ja-JP" sz="2520" dirty="0" err="1" smtClean="0">
                <a:ea typeface="ＭＳ Ｐゴシック" charset="-128"/>
              </a:rPr>
              <a:t>c</a:t>
            </a:r>
            <a:r>
              <a:rPr kumimoji="1" lang="en-US" altLang="ja-JP" sz="2520" dirty="0" smtClean="0">
                <a:ea typeface="ＭＳ Ｐゴシック" charset="-128"/>
              </a:rPr>
              <a:t> branched-dipoles chambers</a:t>
            </a:r>
            <a:endParaRPr lang="en-US" sz="252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694" y="3310743"/>
            <a:ext cx="7143194" cy="4399229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EoI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520" dirty="0">
                <a:solidFill>
                  <a:srgbClr val="000000"/>
                </a:solidFill>
                <a:cs typeface="Times New Roman" pitchFamily="18" charset="0"/>
              </a:rPr>
              <a:t>received long time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ago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chamber's specs released (included in magnets’ specs)</a:t>
            </a:r>
            <a:endParaRPr lang="en-US" sz="252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Design of magnet CDR CEA: Q1/2019</a:t>
            </a:r>
            <a:endParaRPr lang="de-DE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Magnet production scheme allows for </a:t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integration of BINP chamber in the </a:t>
            </a:r>
            <a:b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assembly scheme</a:t>
            </a:r>
            <a:endParaRPr lang="en-GB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Manufacturing 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expected</a:t>
            </a: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together  with</a:t>
            </a:r>
            <a:b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branched dipoles </a:t>
            </a: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(currently 2021)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Technical discussion in the workshop</a:t>
            </a:r>
            <a:endParaRPr lang="en-GB" sz="252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Super-FRS </a:t>
            </a:r>
            <a:r>
              <a:rPr lang="en-GB" sz="4400" dirty="0" smtClean="0">
                <a:solidFill>
                  <a:srgbClr val="0070C0"/>
                </a:solidFill>
              </a:rPr>
              <a:t>Vacuum</a:t>
            </a:r>
            <a:r>
              <a:rPr lang="en-GB" sz="4400" dirty="0">
                <a:solidFill>
                  <a:srgbClr val="0070C0"/>
                </a:solidFill>
              </a:rPr>
              <a:t/>
            </a: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Diagnostic </a:t>
            </a:r>
            <a:r>
              <a:rPr lang="de-DE" sz="3600" dirty="0" smtClean="0">
                <a:solidFill>
                  <a:srgbClr val="0070C0"/>
                </a:solidFill>
              </a:rPr>
              <a:t>(</a:t>
            </a:r>
            <a:r>
              <a:rPr lang="de-DE" sz="3600" dirty="0" err="1" smtClean="0">
                <a:solidFill>
                  <a:srgbClr val="0070C0"/>
                </a:solidFill>
              </a:rPr>
              <a:t>focal</a:t>
            </a:r>
            <a:r>
              <a:rPr lang="de-DE" sz="3600" dirty="0">
                <a:solidFill>
                  <a:srgbClr val="0070C0"/>
                </a:solidFill>
              </a:rPr>
              <a:t>-</a:t>
            </a:r>
            <a:r>
              <a:rPr lang="de-DE" sz="3600" dirty="0" smtClean="0">
                <a:solidFill>
                  <a:srgbClr val="0070C0"/>
                </a:solidFill>
              </a:rPr>
              <a:t>plan)</a:t>
            </a:r>
            <a:r>
              <a:rPr lang="en-GB" sz="3600" dirty="0" smtClean="0">
                <a:solidFill>
                  <a:srgbClr val="0070C0"/>
                </a:solidFill>
              </a:rPr>
              <a:t> chambers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GB" smtClean="0"/>
              <a:t>Haik Simon / FAIR-GSI Workshop, Novosibirsk, 25-29 November 2019</a:t>
            </a:r>
            <a:endParaRPr lang="en-GB" dirty="0"/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8" y="1632248"/>
            <a:ext cx="5444050" cy="4862370"/>
          </a:xfrm>
          <a:prstGeom prst="rect">
            <a:avLst/>
          </a:prstGeom>
        </p:spPr>
      </p:pic>
      <p:sp>
        <p:nvSpPr>
          <p:cNvPr id="8" name="Rechteck 21"/>
          <p:cNvSpPr/>
          <p:nvPr/>
        </p:nvSpPr>
        <p:spPr>
          <a:xfrm>
            <a:off x="9487574" y="6120813"/>
            <a:ext cx="1325100" cy="4370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defTabSz="640080"/>
            <a:r>
              <a:rPr lang="en-GB" altLang="de-DE" sz="2240" dirty="0">
                <a:solidFill>
                  <a:prstClr val="black"/>
                </a:solidFill>
                <a:latin typeface="Arial"/>
              </a:rPr>
              <a:t>FLF2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3515" y="1632248"/>
            <a:ext cx="7373429" cy="1430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420"/>
              </a:spcBef>
              <a:buSzPct val="110000"/>
            </a:pPr>
            <a:r>
              <a:rPr kumimoji="1" lang="en-US" altLang="ja-JP" sz="2520" b="1" dirty="0">
                <a:ea typeface="ＭＳ Ｐゴシック" charset="-128"/>
                <a:cs typeface="Times New Roman" pitchFamily="18" charset="0"/>
              </a:rPr>
              <a:t>Scope: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 smtClean="0">
                <a:ea typeface="ＭＳ Ｐゴシック" charset="-128"/>
              </a:rPr>
              <a:t>21 focal-plan chambers</a:t>
            </a:r>
          </a:p>
          <a:p>
            <a:pPr marL="302400" indent="-302400" eaLnBrk="1" hangingPunct="1">
              <a:lnSpc>
                <a:spcPct val="115000"/>
              </a:lnSpc>
              <a:buSzPct val="110000"/>
              <a:buFontTx/>
              <a:buChar char="•"/>
            </a:pPr>
            <a:r>
              <a:rPr kumimoji="1" lang="en-US" altLang="ja-JP" sz="2520" dirty="0" smtClean="0">
                <a:ea typeface="ＭＳ Ｐゴシック" charset="-128"/>
              </a:rPr>
              <a:t>corresponding supports</a:t>
            </a:r>
            <a:endParaRPr lang="en-US" sz="252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032" y="3144416"/>
            <a:ext cx="12089432" cy="5474563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defTabSz="640080" eaLnBrk="1" hangingPunct="1">
              <a:lnSpc>
                <a:spcPct val="114000"/>
              </a:lnSpc>
            </a:pPr>
            <a:r>
              <a:rPr lang="en-US" sz="252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Status / Schedule</a:t>
            </a:r>
            <a:endParaRPr lang="en-US" sz="252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specifications released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Contract signed on 15/03/2019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CDR FoS: 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06/</a:t>
            </a:r>
            <a:r>
              <a:rPr lang="en-US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2019 received 09/2019 </a:t>
            </a:r>
            <a:endParaRPr lang="en-US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FDR FoS*: </a:t>
            </a: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09/</a:t>
            </a: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2019 </a:t>
            </a:r>
            <a:r>
              <a:rPr lang="en-US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not received</a:t>
            </a:r>
            <a:endParaRPr lang="en-US" sz="252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C00000"/>
                </a:solidFill>
                <a:cs typeface="Times New Roman" pitchFamily="18" charset="0"/>
              </a:rPr>
              <a:t>CDR series*: </a:t>
            </a:r>
            <a:r>
              <a:rPr lang="en-US" sz="2520" dirty="0" smtClean="0">
                <a:solidFill>
                  <a:srgbClr val="C00000"/>
                </a:solidFill>
                <a:cs typeface="Times New Roman" pitchFamily="18" charset="0"/>
              </a:rPr>
              <a:t>12/</a:t>
            </a:r>
            <a:r>
              <a:rPr lang="en-US" sz="2520" dirty="0" smtClean="0">
                <a:solidFill>
                  <a:srgbClr val="C00000"/>
                </a:solidFill>
                <a:cs typeface="Times New Roman" pitchFamily="18" charset="0"/>
              </a:rPr>
              <a:t>2019 request to shift to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b="1" dirty="0" smtClean="0">
                <a:solidFill>
                  <a:srgbClr val="C00000"/>
                </a:solidFill>
                <a:cs typeface="Times New Roman" pitchFamily="18" charset="0"/>
              </a:rPr>
              <a:t>agree on schedule within this workshop</a:t>
            </a:r>
            <a:endParaRPr lang="en-US" sz="252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FAT and delivery FoS</a:t>
            </a:r>
            <a:r>
              <a:rPr lang="en-US" sz="252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02/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SAT FOS: </a:t>
            </a:r>
            <a:r>
              <a:rPr lang="en-US" sz="2520" dirty="0" smtClean="0">
                <a:cs typeface="Times New Roman" pitchFamily="18" charset="0"/>
              </a:rPr>
              <a:t>05/2020</a:t>
            </a:r>
            <a:r>
              <a:rPr lang="en-US" sz="252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520" b="1" dirty="0" smtClean="0">
                <a:solidFill>
                  <a:srgbClr val="C00000"/>
                </a:solidFill>
                <a:cs typeface="Times New Roman" pitchFamily="18" charset="0"/>
              </a:rPr>
              <a:t>(problem to assign hall space if dates are not reliable)</a:t>
            </a:r>
            <a:endParaRPr lang="en-US" sz="252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FDR </a:t>
            </a:r>
            <a:r>
              <a:rPr lang="en-US" sz="2520" dirty="0">
                <a:solidFill>
                  <a:srgbClr val="000000"/>
                </a:solidFill>
                <a:cs typeface="Times New Roman" pitchFamily="18" charset="0"/>
              </a:rPr>
              <a:t>series: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Mar 2020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Manufacturing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: Mar 2020 – Aug 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2021 (</a:t>
            </a:r>
            <a:r>
              <a:rPr lang="de-DE" sz="2520" dirty="0" err="1" smtClean="0">
                <a:solidFill>
                  <a:srgbClr val="000000"/>
                </a:solidFill>
                <a:cs typeface="Times New Roman" pitchFamily="18" charset="0"/>
              </a:rPr>
              <a:t>details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 on </a:t>
            </a:r>
            <a:r>
              <a:rPr lang="de-DE" sz="2520" dirty="0" err="1" smtClean="0">
                <a:solidFill>
                  <a:srgbClr val="000000"/>
                </a:solidFill>
                <a:cs typeface="Times New Roman" pitchFamily="18" charset="0"/>
              </a:rPr>
              <a:t>shipment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cs typeface="Times New Roman" pitchFamily="18" charset="0"/>
              </a:rPr>
              <a:t>to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cs typeface="Times New Roman" pitchFamily="18" charset="0"/>
              </a:rPr>
              <a:t>be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520" dirty="0" err="1" smtClean="0">
                <a:solidFill>
                  <a:srgbClr val="000000"/>
                </a:solidFill>
                <a:cs typeface="Times New Roman" pitchFamily="18" charset="0"/>
              </a:rPr>
              <a:t>decided</a:t>
            </a:r>
            <a:r>
              <a:rPr lang="de-DE" sz="252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252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End of FAT: Aug 2021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End of SAT: Nov </a:t>
            </a: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2021</a:t>
            </a:r>
            <a:endParaRPr lang="en-US" sz="252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520" dirty="0" smtClean="0">
                <a:solidFill>
                  <a:srgbClr val="000000"/>
                </a:solidFill>
                <a:cs typeface="Times New Roman" pitchFamily="18" charset="0"/>
              </a:rPr>
              <a:t>Final acceptance: Nov 2021</a:t>
            </a:r>
            <a:endParaRPr lang="en-US" sz="2520" dirty="0">
              <a:solidFill>
                <a:srgbClr val="0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520" dirty="0">
              <a:solidFill>
                <a:srgbClr val="000000"/>
              </a:solidFill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US" sz="252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37697" y="8676451"/>
            <a:ext cx="2313454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40080">
              <a:lnSpc>
                <a:spcPct val="110000"/>
              </a:lnSpc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1400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1400" dirty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payment shifted to 2020  </a:t>
            </a:r>
            <a:endParaRPr lang="en-US" sz="1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0846" y="5226578"/>
            <a:ext cx="115212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4800" b="1" dirty="0" smtClean="0">
                <a:solidFill>
                  <a:srgbClr val="C00000"/>
                </a:solidFill>
              </a:rPr>
              <a:t>?</a:t>
            </a:r>
            <a:endParaRPr lang="en-GB" sz="4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A3 Paper (297x420 mm)</PresentationFormat>
  <Paragraphs>453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Times New Roman</vt:lpstr>
      <vt:lpstr>Wingdings</vt:lpstr>
      <vt:lpstr>MAC-Template-V03</vt:lpstr>
      <vt:lpstr>Super-FRS components</vt:lpstr>
      <vt:lpstr>Delivery Matrix</vt:lpstr>
      <vt:lpstr>Super-FRS Magnets Radiation Resistant Dipoles</vt:lpstr>
      <vt:lpstr>Super-FRS Magnets Radiation Resistant Multipoles</vt:lpstr>
      <vt:lpstr>Super-FRS Vacuum NC dipoles chambers</vt:lpstr>
      <vt:lpstr>Super-FRS Vacuum NC multipoles chambers</vt:lpstr>
      <vt:lpstr>Super-FRS Vacuum SC standard-dipoles chambers</vt:lpstr>
      <vt:lpstr>Super-FRS Vacuum SC branched-dipoles chambers</vt:lpstr>
      <vt:lpstr>Super-FRS Vacuum Diagnostic (focal-plan) chambers</vt:lpstr>
      <vt:lpstr>Super-FRS Vacuum Beam pipes, bellows, pumping chambers</vt:lpstr>
      <vt:lpstr>Super-FRS Beam Instrumentation BPM</vt:lpstr>
      <vt:lpstr>Super-FRS Local cryogenics</vt:lpstr>
      <vt:lpstr>Super-FRS Local cryogenics</vt:lpstr>
      <vt:lpstr>support transparencies</vt:lpstr>
      <vt:lpstr>sc standard dipoles (July 2019)</vt:lpstr>
      <vt:lpstr>Extract from CB8</vt:lpstr>
      <vt:lpstr>Extract from CB8</vt:lpstr>
      <vt:lpstr>Super-FRS Local cryogenics</vt:lpstr>
      <vt:lpstr>Super-FRS layout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Ricciardi, Maria Valentina Dr.</cp:lastModifiedBy>
  <cp:revision>114</cp:revision>
  <cp:lastPrinted>2019-11-19T13:22:42Z</cp:lastPrinted>
  <dcterms:created xsi:type="dcterms:W3CDTF">2017-08-11T11:14:23Z</dcterms:created>
  <dcterms:modified xsi:type="dcterms:W3CDTF">2019-11-22T14:16:28Z</dcterms:modified>
</cp:coreProperties>
</file>