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446" r:id="rId3"/>
    <p:sldId id="447" r:id="rId4"/>
    <p:sldId id="448" r:id="rId5"/>
    <p:sldId id="257" r:id="rId6"/>
    <p:sldId id="449" r:id="rId7"/>
    <p:sldId id="450" r:id="rId8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B400"/>
    <a:srgbClr val="333333"/>
    <a:srgbClr val="EAEAEA"/>
    <a:srgbClr val="666666"/>
    <a:srgbClr val="FDBB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718" autoAdjust="0"/>
  </p:normalViewPr>
  <p:slideViewPr>
    <p:cSldViewPr snapToGrid="0" snapToObjects="1">
      <p:cViewPr varScale="1">
        <p:scale>
          <a:sx n="138" d="100"/>
          <a:sy n="138" d="100"/>
        </p:scale>
        <p:origin x="488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51660-0934-124D-A4B3-496C7F320307}" type="datetimeFigureOut">
              <a:rPr lang="de-DE" smtClean="0"/>
              <a:t>25.11.19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A3EDE-7EBB-0F4A-80C2-34DB9D2E2ED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28215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C828EF-C252-394A-93BF-1C478CFA0896}" type="datetimeFigureOut">
              <a:rPr lang="de-DE" smtClean="0"/>
              <a:t>25.11.19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E02386-BEE7-5D4D-B4E7-4BB579C47884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290198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 descr="fair-mesh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3" t="11489" r="5373" b="5511"/>
          <a:stretch/>
        </p:blipFill>
        <p:spPr>
          <a:xfrm>
            <a:off x="110437" y="1417154"/>
            <a:ext cx="8926586" cy="505625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51563" y="3244364"/>
            <a:ext cx="6607516" cy="779866"/>
          </a:xfrm>
        </p:spPr>
        <p:txBody>
          <a:bodyPr anchor="b" anchorCtr="0">
            <a:noAutofit/>
          </a:bodyPr>
          <a:lstStyle>
            <a:lvl1pPr algn="ctr">
              <a:defRPr sz="3600">
                <a:solidFill>
                  <a:srgbClr val="333333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4024230"/>
            <a:ext cx="6400800" cy="584660"/>
          </a:xfrm>
        </p:spPr>
        <p:txBody>
          <a:bodyPr>
            <a:normAutofit/>
          </a:bodyPr>
          <a:lstStyle>
            <a:lvl1pPr marL="0" indent="0" algn="ctr">
              <a:buNone/>
              <a:defRPr sz="170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  <a:endParaRPr lang="en-GB" noProof="0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404091" y="6650182"/>
            <a:ext cx="3371273" cy="207818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409936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64992" y="6552643"/>
            <a:ext cx="744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en-GB" noProof="0" smtClean="0"/>
              <a:pPr/>
              <a:t>‹Nr.›</a:t>
            </a:fld>
            <a:endParaRPr lang="en-GB" noProof="0" dirty="0"/>
          </a:p>
        </p:txBody>
      </p:sp>
      <p:sp>
        <p:nvSpPr>
          <p:cNvPr id="9" name="Datumsplatzhalter 4"/>
          <p:cNvSpPr>
            <a:spLocks noGrp="1"/>
          </p:cNvSpPr>
          <p:nvPr>
            <p:ph type="dt" sz="half" idx="2"/>
          </p:nvPr>
        </p:nvSpPr>
        <p:spPr>
          <a:xfrm>
            <a:off x="7100456" y="6552643"/>
            <a:ext cx="8483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fld id="{7AA33901-66B9-4E21-BFCC-B76C7FE91582}" type="datetime1">
              <a:rPr lang="en-US" noProof="0" smtClean="0"/>
              <a:t>11/25/19</a:t>
            </a:fld>
            <a:endParaRPr lang="en-GB" noProof="0" dirty="0"/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22565" y="270000"/>
            <a:ext cx="5870411" cy="7875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1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22565" y="6551086"/>
            <a:ext cx="6676434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pPr algn="l"/>
            <a:r>
              <a:rPr lang="en-GB" dirty="0"/>
              <a:t>Name of speaker / Title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947664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64992" y="6552643"/>
            <a:ext cx="744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en-GB" noProof="0" smtClean="0"/>
              <a:pPr/>
              <a:t>‹Nr.›</a:t>
            </a:fld>
            <a:endParaRPr lang="en-GB" noProof="0" dirty="0"/>
          </a:p>
        </p:txBody>
      </p:sp>
      <p:sp>
        <p:nvSpPr>
          <p:cNvPr id="10" name="Datumsplatzhalter 4"/>
          <p:cNvSpPr>
            <a:spLocks noGrp="1"/>
          </p:cNvSpPr>
          <p:nvPr>
            <p:ph type="dt" sz="half" idx="10"/>
          </p:nvPr>
        </p:nvSpPr>
        <p:spPr>
          <a:xfrm>
            <a:off x="7100456" y="6552643"/>
            <a:ext cx="8483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fld id="{3A7E7DBD-0C36-4354-85D5-16B2A8D8F948}" type="datetime1">
              <a:rPr lang="en-US" noProof="0" smtClean="0"/>
              <a:t>11/25/19</a:t>
            </a:fld>
            <a:endParaRPr lang="en-GB" noProof="0" dirty="0"/>
          </a:p>
        </p:txBody>
      </p:sp>
      <p:sp>
        <p:nvSpPr>
          <p:cNvPr id="11" name="Titelplatzhalter 1"/>
          <p:cNvSpPr>
            <a:spLocks noGrp="1"/>
          </p:cNvSpPr>
          <p:nvPr>
            <p:ph type="title"/>
          </p:nvPr>
        </p:nvSpPr>
        <p:spPr>
          <a:xfrm>
            <a:off x="422565" y="270000"/>
            <a:ext cx="5870411" cy="7875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2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22565" y="6551086"/>
            <a:ext cx="6676434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pPr algn="l"/>
            <a:r>
              <a:rPr lang="en-GB" dirty="0"/>
              <a:t>Name of speaker / Title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2866025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64992" y="6552643"/>
            <a:ext cx="744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en-GB" noProof="0" smtClean="0"/>
              <a:pPr/>
              <a:t>‹Nr.›</a:t>
            </a:fld>
            <a:endParaRPr lang="en-GB" noProof="0" dirty="0"/>
          </a:p>
        </p:txBody>
      </p:sp>
      <p:sp>
        <p:nvSpPr>
          <p:cNvPr id="8" name="Datumsplatzhalter 4"/>
          <p:cNvSpPr>
            <a:spLocks noGrp="1"/>
          </p:cNvSpPr>
          <p:nvPr>
            <p:ph type="dt" sz="half" idx="2"/>
          </p:nvPr>
        </p:nvSpPr>
        <p:spPr>
          <a:xfrm>
            <a:off x="7100456" y="6552643"/>
            <a:ext cx="8483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fld id="{D05B0119-A23D-4255-8CC7-E283C974B41F}" type="datetime1">
              <a:rPr lang="en-US" noProof="0" smtClean="0"/>
              <a:t>11/25/19</a:t>
            </a:fld>
            <a:endParaRPr lang="en-GB" noProof="0" dirty="0"/>
          </a:p>
        </p:txBody>
      </p:sp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422565" y="270000"/>
            <a:ext cx="5870411" cy="7875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0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22565" y="6551086"/>
            <a:ext cx="6676434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pPr algn="l"/>
            <a:r>
              <a:rPr lang="en-GB" dirty="0"/>
              <a:t>Name of speaker / Title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3889792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0" y="6612411"/>
            <a:ext cx="9144000" cy="25560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22565" y="1450685"/>
            <a:ext cx="8211834" cy="4903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64992" y="6552643"/>
            <a:ext cx="744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en-GB" noProof="0" smtClean="0"/>
              <a:pPr/>
              <a:t>‹Nr.›</a:t>
            </a:fld>
            <a:endParaRPr lang="en-GB" noProof="0" dirty="0"/>
          </a:p>
        </p:txBody>
      </p:sp>
      <p:cxnSp>
        <p:nvCxnSpPr>
          <p:cNvPr id="9" name="Gerade Verbindung 8"/>
          <p:cNvCxnSpPr/>
          <p:nvPr/>
        </p:nvCxnSpPr>
        <p:spPr>
          <a:xfrm>
            <a:off x="0" y="1068273"/>
            <a:ext cx="9144000" cy="0"/>
          </a:xfrm>
          <a:prstGeom prst="line">
            <a:avLst/>
          </a:prstGeom>
          <a:ln w="2540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22565" y="270000"/>
            <a:ext cx="5870411" cy="7875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4" name="Rechteck 3"/>
          <p:cNvSpPr>
            <a:spLocks/>
          </p:cNvSpPr>
          <p:nvPr/>
        </p:nvSpPr>
        <p:spPr>
          <a:xfrm>
            <a:off x="-1" y="939485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2" name="Rechteck 11"/>
          <p:cNvSpPr>
            <a:spLocks/>
          </p:cNvSpPr>
          <p:nvPr/>
        </p:nvSpPr>
        <p:spPr>
          <a:xfrm>
            <a:off x="-1" y="6609871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00456" y="6552643"/>
            <a:ext cx="8483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fld id="{C14A6181-1858-4806-8691-171F16C38043}" type="datetime1">
              <a:rPr lang="en-US" noProof="0" smtClean="0"/>
              <a:t>11/25/19</a:t>
            </a:fld>
            <a:endParaRPr lang="en-GB" noProof="0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22565" y="6551086"/>
            <a:ext cx="6676434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pPr algn="l"/>
            <a:r>
              <a:rPr lang="en-GB" dirty="0"/>
              <a:t>Name of speaker / Title of presentation</a:t>
            </a:r>
          </a:p>
        </p:txBody>
      </p:sp>
      <p:pic>
        <p:nvPicPr>
          <p:cNvPr id="13" name="Grafik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2976" y="255219"/>
            <a:ext cx="658369" cy="548641"/>
          </a:xfrm>
          <a:prstGeom prst="rect">
            <a:avLst/>
          </a:prstGeom>
        </p:spPr>
      </p:pic>
      <p:pic>
        <p:nvPicPr>
          <p:cNvPr id="14" name="Bild 6" descr="GSI_Logo_rgb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965" y="259790"/>
            <a:ext cx="1349516" cy="449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88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rgbClr val="333333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tabLst>
          <a:tab pos="0" algn="l"/>
        </a:tabLst>
        <a:defRPr sz="2400" kern="1200">
          <a:solidFill>
            <a:srgbClr val="333333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tabLst>
          <a:tab pos="0" algn="l"/>
        </a:tabLst>
        <a:defRPr sz="2000" kern="1200">
          <a:solidFill>
            <a:srgbClr val="333333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tabLst>
          <a:tab pos="0" algn="l"/>
        </a:tabLst>
        <a:defRPr sz="1800" kern="1200">
          <a:solidFill>
            <a:srgbClr val="333333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tabLst>
          <a:tab pos="0" algn="l"/>
        </a:tabLst>
        <a:defRPr sz="1600" kern="1200">
          <a:solidFill>
            <a:srgbClr val="333333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tabLst>
          <a:tab pos="0" algn="l"/>
        </a:tabLst>
        <a:defRPr sz="1400" kern="1200">
          <a:solidFill>
            <a:srgbClr val="333333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51563" y="2971409"/>
            <a:ext cx="6607516" cy="779866"/>
          </a:xfrm>
        </p:spPr>
        <p:txBody>
          <a:bodyPr/>
          <a:lstStyle/>
          <a:p>
            <a:r>
              <a:rPr lang="en-GB" dirty="0"/>
              <a:t>pbar scope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4024229"/>
            <a:ext cx="6400800" cy="938295"/>
          </a:xfrm>
        </p:spPr>
        <p:txBody>
          <a:bodyPr>
            <a:normAutofit/>
          </a:bodyPr>
          <a:lstStyle/>
          <a:p>
            <a:r>
              <a:rPr lang="en-GB" sz="1700" dirty="0"/>
              <a:t>Klaus Knie</a:t>
            </a:r>
          </a:p>
          <a:p>
            <a:r>
              <a:rPr lang="en-GB" sz="1700" dirty="0"/>
              <a:t>BINP-GSI workshop, Nov. 2019, Novosibirsk</a:t>
            </a:r>
          </a:p>
        </p:txBody>
      </p:sp>
    </p:spTree>
    <p:extLst>
      <p:ext uri="{BB962C8B-B14F-4D97-AF65-F5344CB8AC3E}">
        <p14:creationId xmlns:p14="http://schemas.microsoft.com/office/powerpoint/2010/main" val="3910199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Sections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pbar </a:t>
            </a:r>
            <a:r>
              <a:rPr lang="de-DE" dirty="0" err="1"/>
              <a:t>separator</a:t>
            </a:r>
            <a:endParaRPr lang="de-DE" dirty="0"/>
          </a:p>
        </p:txBody>
      </p:sp>
      <p:pic>
        <p:nvPicPr>
          <p:cNvPr id="15362" name="Picture 2" descr="LayoutNew-4RefPkt_g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18" y="2369086"/>
            <a:ext cx="8859731" cy="225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eihandform 4"/>
          <p:cNvSpPr/>
          <p:nvPr/>
        </p:nvSpPr>
        <p:spPr bwMode="auto">
          <a:xfrm>
            <a:off x="121766" y="3161670"/>
            <a:ext cx="5175250" cy="1117600"/>
          </a:xfrm>
          <a:custGeom>
            <a:avLst/>
            <a:gdLst>
              <a:gd name="connsiteX0" fmla="*/ 0 w 5175250"/>
              <a:gd name="connsiteY0" fmla="*/ 57150 h 1117600"/>
              <a:gd name="connsiteX1" fmla="*/ 971550 w 5175250"/>
              <a:gd name="connsiteY1" fmla="*/ 76200 h 1117600"/>
              <a:gd name="connsiteX2" fmla="*/ 971550 w 5175250"/>
              <a:gd name="connsiteY2" fmla="*/ 0 h 1117600"/>
              <a:gd name="connsiteX3" fmla="*/ 4248150 w 5175250"/>
              <a:gd name="connsiteY3" fmla="*/ 0 h 1117600"/>
              <a:gd name="connsiteX4" fmla="*/ 4305300 w 5175250"/>
              <a:gd name="connsiteY4" fmla="*/ 285750 h 1117600"/>
              <a:gd name="connsiteX5" fmla="*/ 5175250 w 5175250"/>
              <a:gd name="connsiteY5" fmla="*/ 38100 h 1117600"/>
              <a:gd name="connsiteX6" fmla="*/ 5175250 w 5175250"/>
              <a:gd name="connsiteY6" fmla="*/ 844550 h 1117600"/>
              <a:gd name="connsiteX7" fmla="*/ 4603750 w 5175250"/>
              <a:gd name="connsiteY7" fmla="*/ 844550 h 1117600"/>
              <a:gd name="connsiteX8" fmla="*/ 4616450 w 5175250"/>
              <a:gd name="connsiteY8" fmla="*/ 901700 h 1117600"/>
              <a:gd name="connsiteX9" fmla="*/ 3536950 w 5175250"/>
              <a:gd name="connsiteY9" fmla="*/ 908050 h 1117600"/>
              <a:gd name="connsiteX10" fmla="*/ 3536950 w 5175250"/>
              <a:gd name="connsiteY10" fmla="*/ 1085850 h 1117600"/>
              <a:gd name="connsiteX11" fmla="*/ 1085850 w 5175250"/>
              <a:gd name="connsiteY11" fmla="*/ 1117600 h 1117600"/>
              <a:gd name="connsiteX12" fmla="*/ 1079500 w 5175250"/>
              <a:gd name="connsiteY12" fmla="*/ 666750 h 1117600"/>
              <a:gd name="connsiteX13" fmla="*/ 831850 w 5175250"/>
              <a:gd name="connsiteY13" fmla="*/ 654050 h 1117600"/>
              <a:gd name="connsiteX14" fmla="*/ 838200 w 5175250"/>
              <a:gd name="connsiteY14" fmla="*/ 323850 h 1117600"/>
              <a:gd name="connsiteX15" fmla="*/ 6350 w 5175250"/>
              <a:gd name="connsiteY15" fmla="*/ 336550 h 1117600"/>
              <a:gd name="connsiteX16" fmla="*/ 0 w 5175250"/>
              <a:gd name="connsiteY16" fmla="*/ 57150 h 111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175250" h="1117600">
                <a:moveTo>
                  <a:pt x="0" y="57150"/>
                </a:moveTo>
                <a:lnTo>
                  <a:pt x="971550" y="76200"/>
                </a:lnTo>
                <a:lnTo>
                  <a:pt x="971550" y="0"/>
                </a:lnTo>
                <a:lnTo>
                  <a:pt x="4248150" y="0"/>
                </a:lnTo>
                <a:lnTo>
                  <a:pt x="4305300" y="285750"/>
                </a:lnTo>
                <a:lnTo>
                  <a:pt x="5175250" y="38100"/>
                </a:lnTo>
                <a:lnTo>
                  <a:pt x="5175250" y="844550"/>
                </a:lnTo>
                <a:lnTo>
                  <a:pt x="4603750" y="844550"/>
                </a:lnTo>
                <a:lnTo>
                  <a:pt x="4616450" y="901700"/>
                </a:lnTo>
                <a:lnTo>
                  <a:pt x="3536950" y="908050"/>
                </a:lnTo>
                <a:lnTo>
                  <a:pt x="3536950" y="1085850"/>
                </a:lnTo>
                <a:lnTo>
                  <a:pt x="1085850" y="1117600"/>
                </a:lnTo>
                <a:cubicBezTo>
                  <a:pt x="1083733" y="967317"/>
                  <a:pt x="1081617" y="817033"/>
                  <a:pt x="1079500" y="666750"/>
                </a:cubicBezTo>
                <a:lnTo>
                  <a:pt x="831850" y="654050"/>
                </a:lnTo>
                <a:lnTo>
                  <a:pt x="838200" y="323850"/>
                </a:lnTo>
                <a:lnTo>
                  <a:pt x="6350" y="336550"/>
                </a:lnTo>
                <a:lnTo>
                  <a:pt x="0" y="57150"/>
                </a:lnTo>
                <a:close/>
              </a:path>
            </a:pathLst>
          </a:custGeom>
          <a:solidFill>
            <a:srgbClr val="FFC000">
              <a:alpha val="51000"/>
            </a:srgb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21766" y="4817358"/>
            <a:ext cx="2326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building</a:t>
            </a:r>
            <a:r>
              <a:rPr lang="de-DE" dirty="0"/>
              <a:t> 6c (K0321A)</a:t>
            </a:r>
          </a:p>
        </p:txBody>
      </p:sp>
      <p:sp>
        <p:nvSpPr>
          <p:cNvPr id="7" name="Freihandform 6"/>
          <p:cNvSpPr/>
          <p:nvPr/>
        </p:nvSpPr>
        <p:spPr bwMode="auto">
          <a:xfrm>
            <a:off x="4363566" y="2406020"/>
            <a:ext cx="4559300" cy="2184400"/>
          </a:xfrm>
          <a:custGeom>
            <a:avLst/>
            <a:gdLst>
              <a:gd name="connsiteX0" fmla="*/ 69850 w 4559300"/>
              <a:gd name="connsiteY0" fmla="*/ 1028700 h 2184400"/>
              <a:gd name="connsiteX1" fmla="*/ 6350 w 4559300"/>
              <a:gd name="connsiteY1" fmla="*/ 762000 h 2184400"/>
              <a:gd name="connsiteX2" fmla="*/ 0 w 4559300"/>
              <a:gd name="connsiteY2" fmla="*/ 241300 h 2184400"/>
              <a:gd name="connsiteX3" fmla="*/ 222250 w 4559300"/>
              <a:gd name="connsiteY3" fmla="*/ 254000 h 2184400"/>
              <a:gd name="connsiteX4" fmla="*/ 1123950 w 4559300"/>
              <a:gd name="connsiteY4" fmla="*/ 57150 h 2184400"/>
              <a:gd name="connsiteX5" fmla="*/ 1238250 w 4559300"/>
              <a:gd name="connsiteY5" fmla="*/ 0 h 2184400"/>
              <a:gd name="connsiteX6" fmla="*/ 4552950 w 4559300"/>
              <a:gd name="connsiteY6" fmla="*/ 6350 h 2184400"/>
              <a:gd name="connsiteX7" fmla="*/ 4559300 w 4559300"/>
              <a:gd name="connsiteY7" fmla="*/ 2184400 h 2184400"/>
              <a:gd name="connsiteX8" fmla="*/ 2343150 w 4559300"/>
              <a:gd name="connsiteY8" fmla="*/ 2178050 h 2184400"/>
              <a:gd name="connsiteX9" fmla="*/ 1739900 w 4559300"/>
              <a:gd name="connsiteY9" fmla="*/ 717550 h 2184400"/>
              <a:gd name="connsiteX10" fmla="*/ 1098550 w 4559300"/>
              <a:gd name="connsiteY10" fmla="*/ 742950 h 2184400"/>
              <a:gd name="connsiteX11" fmla="*/ 69850 w 4559300"/>
              <a:gd name="connsiteY11" fmla="*/ 1028700 h 218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59300" h="2184400">
                <a:moveTo>
                  <a:pt x="69850" y="1028700"/>
                </a:moveTo>
                <a:lnTo>
                  <a:pt x="6350" y="762000"/>
                </a:lnTo>
                <a:cubicBezTo>
                  <a:pt x="4233" y="588433"/>
                  <a:pt x="2117" y="414867"/>
                  <a:pt x="0" y="241300"/>
                </a:cubicBezTo>
                <a:lnTo>
                  <a:pt x="222250" y="254000"/>
                </a:lnTo>
                <a:lnTo>
                  <a:pt x="1123950" y="57150"/>
                </a:lnTo>
                <a:lnTo>
                  <a:pt x="1238250" y="0"/>
                </a:lnTo>
                <a:lnTo>
                  <a:pt x="4552950" y="6350"/>
                </a:lnTo>
                <a:cubicBezTo>
                  <a:pt x="4555067" y="732367"/>
                  <a:pt x="4557183" y="1458383"/>
                  <a:pt x="4559300" y="2184400"/>
                </a:cubicBezTo>
                <a:lnTo>
                  <a:pt x="2343150" y="2178050"/>
                </a:lnTo>
                <a:lnTo>
                  <a:pt x="1739900" y="717550"/>
                </a:lnTo>
                <a:lnTo>
                  <a:pt x="1098550" y="742950"/>
                </a:lnTo>
                <a:lnTo>
                  <a:pt x="69850" y="1028700"/>
                </a:lnTo>
                <a:close/>
              </a:path>
            </a:pathLst>
          </a:custGeom>
          <a:solidFill>
            <a:srgbClr val="00FFFF">
              <a:alpha val="3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6647883" y="4809748"/>
            <a:ext cx="2223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building</a:t>
            </a:r>
            <a:r>
              <a:rPr lang="de-DE" dirty="0"/>
              <a:t> 7 (H0209A)</a:t>
            </a:r>
          </a:p>
        </p:txBody>
      </p:sp>
      <p:cxnSp>
        <p:nvCxnSpPr>
          <p:cNvPr id="10" name="Gerade Verbindung mit Pfeil 9"/>
          <p:cNvCxnSpPr/>
          <p:nvPr/>
        </p:nvCxnSpPr>
        <p:spPr bwMode="auto">
          <a:xfrm>
            <a:off x="107950" y="3619500"/>
            <a:ext cx="2146300" cy="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ysDash"/>
            <a:round/>
            <a:headEnd type="none" w="med" len="med"/>
            <a:tailEnd type="arrow"/>
          </a:ln>
          <a:effectLst/>
        </p:spPr>
      </p:cxnSp>
      <p:cxnSp>
        <p:nvCxnSpPr>
          <p:cNvPr id="18" name="Gerade Verbindung 17"/>
          <p:cNvCxnSpPr/>
          <p:nvPr/>
        </p:nvCxnSpPr>
        <p:spPr bwMode="auto">
          <a:xfrm>
            <a:off x="6076950" y="2832100"/>
            <a:ext cx="1015330" cy="20836"/>
          </a:xfrm>
          <a:prstGeom prst="lin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Gerade Verbindung mit Pfeil 23"/>
          <p:cNvCxnSpPr/>
          <p:nvPr/>
        </p:nvCxnSpPr>
        <p:spPr bwMode="auto">
          <a:xfrm flipV="1">
            <a:off x="7077844" y="2622550"/>
            <a:ext cx="973956" cy="223416"/>
          </a:xfrm>
          <a:prstGeom prst="straightConnector1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Gerade Verbindung 26"/>
          <p:cNvCxnSpPr/>
          <p:nvPr/>
        </p:nvCxnSpPr>
        <p:spPr bwMode="auto">
          <a:xfrm>
            <a:off x="2254250" y="3619500"/>
            <a:ext cx="1060450" cy="0"/>
          </a:xfrm>
          <a:prstGeom prst="line">
            <a:avLst/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Gerade Verbindung mit Pfeil 28"/>
          <p:cNvCxnSpPr/>
          <p:nvPr/>
        </p:nvCxnSpPr>
        <p:spPr bwMode="auto">
          <a:xfrm flipV="1">
            <a:off x="3314700" y="2832100"/>
            <a:ext cx="2749550" cy="768350"/>
          </a:xfrm>
          <a:prstGeom prst="straightConnector1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363" name="Textfeld 15362"/>
          <p:cNvSpPr txBox="1"/>
          <p:nvPr/>
        </p:nvSpPr>
        <p:spPr>
          <a:xfrm>
            <a:off x="6684146" y="1992536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00B050"/>
                </a:solidFill>
              </a:rPr>
              <a:t>TCR1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3817897" y="1992536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0070C0"/>
                </a:solidFill>
              </a:rPr>
              <a:t>PS01 (</a:t>
            </a:r>
            <a:r>
              <a:rPr lang="de-DE" b="1" dirty="0" err="1">
                <a:solidFill>
                  <a:srgbClr val="0070C0"/>
                </a:solidFill>
              </a:rPr>
              <a:t>vac</a:t>
            </a:r>
            <a:r>
              <a:rPr lang="de-DE" b="1" dirty="0">
                <a:solidFill>
                  <a:srgbClr val="0070C0"/>
                </a:solidFill>
              </a:rPr>
              <a:t>.)</a:t>
            </a:r>
          </a:p>
        </p:txBody>
      </p:sp>
      <p:sp>
        <p:nvSpPr>
          <p:cNvPr id="37" name="Textfeld 36"/>
          <p:cNvSpPr txBox="1"/>
          <p:nvPr/>
        </p:nvSpPr>
        <p:spPr>
          <a:xfrm>
            <a:off x="2159945" y="1999754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00B0F0"/>
                </a:solidFill>
              </a:rPr>
              <a:t>PS01 (</a:t>
            </a:r>
            <a:r>
              <a:rPr lang="de-DE" b="1" dirty="0" err="1">
                <a:solidFill>
                  <a:srgbClr val="00B0F0"/>
                </a:solidFill>
              </a:rPr>
              <a:t>air</a:t>
            </a:r>
            <a:r>
              <a:rPr lang="de-DE" b="1" dirty="0">
                <a:solidFill>
                  <a:srgbClr val="00B0F0"/>
                </a:solidFill>
              </a:rPr>
              <a:t>)</a:t>
            </a:r>
          </a:p>
        </p:txBody>
      </p:sp>
      <p:sp>
        <p:nvSpPr>
          <p:cNvPr id="38" name="Textfeld 37"/>
          <p:cNvSpPr txBox="1"/>
          <p:nvPr/>
        </p:nvSpPr>
        <p:spPr>
          <a:xfrm>
            <a:off x="476054" y="1992536"/>
            <a:ext cx="6639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i="1" dirty="0">
                <a:solidFill>
                  <a:srgbClr val="FF0000"/>
                </a:solidFill>
              </a:rPr>
              <a:t>HEBT</a:t>
            </a:r>
          </a:p>
        </p:txBody>
      </p:sp>
      <p:sp>
        <p:nvSpPr>
          <p:cNvPr id="39" name="Textfeld 38"/>
          <p:cNvSpPr txBox="1"/>
          <p:nvPr/>
        </p:nvSpPr>
        <p:spPr>
          <a:xfrm>
            <a:off x="5341181" y="1429266"/>
            <a:ext cx="4940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i="1" dirty="0"/>
              <a:t>GSI</a:t>
            </a:r>
          </a:p>
        </p:txBody>
      </p:sp>
      <p:cxnSp>
        <p:nvCxnSpPr>
          <p:cNvPr id="11" name="Gerade Verbindung 10"/>
          <p:cNvCxnSpPr/>
          <p:nvPr/>
        </p:nvCxnSpPr>
        <p:spPr bwMode="auto">
          <a:xfrm>
            <a:off x="5942739" y="1412776"/>
            <a:ext cx="287170" cy="3888432"/>
          </a:xfrm>
          <a:prstGeom prst="line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Textfeld 20">
            <a:extLst>
              <a:ext uri="{FF2B5EF4-FFF2-40B4-BE49-F238E27FC236}">
                <a16:creationId xmlns:a16="http://schemas.microsoft.com/office/drawing/2014/main" id="{0D713DAC-D35A-AB43-9ECA-1CDC07A29B7D}"/>
              </a:ext>
            </a:extLst>
          </p:cNvPr>
          <p:cNvSpPr txBox="1"/>
          <p:nvPr/>
        </p:nvSpPr>
        <p:spPr>
          <a:xfrm>
            <a:off x="6045953" y="1433291"/>
            <a:ext cx="6046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i="1" dirty="0"/>
              <a:t>BINP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2A0EAEDC-8D71-DB4A-AF5D-431E8FDC2F84}"/>
              </a:ext>
            </a:extLst>
          </p:cNvPr>
          <p:cNvSpPr txBox="1"/>
          <p:nvPr/>
        </p:nvSpPr>
        <p:spPr>
          <a:xfrm>
            <a:off x="50523" y="5355006"/>
            <a:ext cx="837921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err="1"/>
              <a:t>Scope</a:t>
            </a:r>
            <a:r>
              <a:rPr lang="de-DE" b="1" dirty="0"/>
              <a:t> (in a </a:t>
            </a:r>
            <a:r>
              <a:rPr lang="de-DE" b="1" dirty="0" err="1"/>
              <a:t>nutshell</a:t>
            </a:r>
            <a:r>
              <a:rPr lang="de-DE" b="1" dirty="0"/>
              <a:t>): </a:t>
            </a:r>
            <a:br>
              <a:rPr lang="de-DE" b="1" dirty="0"/>
            </a:br>
            <a:r>
              <a:rPr lang="de-DE" b="1" dirty="0" err="1"/>
              <a:t>Now</a:t>
            </a:r>
            <a:r>
              <a:rPr lang="de-DE" b="1" dirty="0"/>
              <a:t>:</a:t>
            </a:r>
            <a:r>
              <a:rPr lang="de-DE" dirty="0"/>
              <a:t> PS01 all </a:t>
            </a:r>
            <a:r>
              <a:rPr lang="de-DE" dirty="0" err="1"/>
              <a:t>magnets</a:t>
            </a:r>
            <a:r>
              <a:rPr lang="de-DE" dirty="0"/>
              <a:t>, PS, </a:t>
            </a:r>
            <a:r>
              <a:rPr lang="de-DE" dirty="0" err="1"/>
              <a:t>collimators</a:t>
            </a:r>
            <a:r>
              <a:rPr lang="de-DE" dirty="0"/>
              <a:t>, </a:t>
            </a:r>
            <a:r>
              <a:rPr lang="de-DE" dirty="0" err="1"/>
              <a:t>quad</a:t>
            </a:r>
            <a:r>
              <a:rPr lang="de-DE" dirty="0"/>
              <a:t> </a:t>
            </a:r>
            <a:r>
              <a:rPr lang="de-DE" dirty="0" err="1"/>
              <a:t>chambers</a:t>
            </a:r>
            <a:r>
              <a:rPr lang="de-DE" dirty="0"/>
              <a:t> </a:t>
            </a:r>
            <a:r>
              <a:rPr lang="de-DE" b="1" u="sng" dirty="0"/>
              <a:t>in 6c</a:t>
            </a:r>
          </a:p>
          <a:p>
            <a:r>
              <a:rPr lang="de-DE" b="1" dirty="0"/>
              <a:t>As </a:t>
            </a:r>
            <a:r>
              <a:rPr lang="de-DE" b="1" dirty="0" err="1"/>
              <a:t>option</a:t>
            </a:r>
            <a:r>
              <a:rPr lang="de-DE" b="1" dirty="0"/>
              <a:t>: </a:t>
            </a:r>
            <a:r>
              <a:rPr lang="de-DE" dirty="0"/>
              <a:t>All </a:t>
            </a:r>
            <a:r>
              <a:rPr lang="de-DE" dirty="0" err="1"/>
              <a:t>other</a:t>
            </a:r>
            <a:r>
              <a:rPr lang="de-DE" dirty="0"/>
              <a:t> </a:t>
            </a:r>
            <a:r>
              <a:rPr lang="de-DE" dirty="0" err="1"/>
              <a:t>vacuum</a:t>
            </a:r>
            <a:r>
              <a:rPr lang="de-DE" dirty="0"/>
              <a:t> </a:t>
            </a:r>
            <a:r>
              <a:rPr lang="de-DE" dirty="0" err="1"/>
              <a:t>components</a:t>
            </a:r>
            <a:r>
              <a:rPr lang="de-DE" dirty="0"/>
              <a:t>, PS01 </a:t>
            </a:r>
            <a:r>
              <a:rPr lang="de-DE" dirty="0" err="1"/>
              <a:t>magnets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PS </a:t>
            </a:r>
            <a:r>
              <a:rPr lang="de-DE" b="1" u="sng" dirty="0"/>
              <a:t>in </a:t>
            </a:r>
            <a:r>
              <a:rPr lang="de-DE" b="1" u="sng" dirty="0" err="1"/>
              <a:t>building</a:t>
            </a:r>
            <a:r>
              <a:rPr lang="de-DE" b="1" u="sng" dirty="0"/>
              <a:t> 7 </a:t>
            </a:r>
          </a:p>
          <a:p>
            <a:r>
              <a:rPr lang="de-DE" dirty="0"/>
              <a:t>		</a:t>
            </a:r>
            <a:r>
              <a:rPr lang="de-DE" dirty="0" err="1"/>
              <a:t>Some</a:t>
            </a:r>
            <a:r>
              <a:rPr lang="de-DE" dirty="0"/>
              <a:t> beam </a:t>
            </a:r>
            <a:r>
              <a:rPr lang="de-DE" dirty="0" err="1"/>
              <a:t>instrumentation</a:t>
            </a:r>
            <a:r>
              <a:rPr lang="de-DE" dirty="0"/>
              <a:t> </a:t>
            </a:r>
            <a:r>
              <a:rPr lang="de-DE" dirty="0" err="1"/>
              <a:t>identical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TCR1</a:t>
            </a:r>
          </a:p>
        </p:txBody>
      </p:sp>
    </p:spTree>
    <p:extLst>
      <p:ext uri="{BB962C8B-B14F-4D97-AF65-F5344CB8AC3E}">
        <p14:creationId xmlns:p14="http://schemas.microsoft.com/office/powerpoint/2010/main" val="892834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9" grpId="0"/>
      <p:bldP spid="15363" grpId="0"/>
      <p:bldP spid="36" grpId="0"/>
      <p:bldP spid="37" grpId="0"/>
      <p:bldP spid="38" grpId="0"/>
      <p:bldP spid="39" grpId="1"/>
      <p:bldP spid="21" grpId="1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5CBDDA-5CCF-8748-8988-9DC6C8981774}" type="slidenum">
              <a:rPr lang="en-GB" noProof="0" smtClean="0"/>
              <a:pPr/>
              <a:t>3</a:t>
            </a:fld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AA33901-66B9-4E21-BFCC-B76C7FE91582}" type="datetime1">
              <a:rPr lang="en-US" noProof="0" smtClean="0"/>
              <a:t>11/25/19</a:t>
            </a:fld>
            <a:endParaRPr lang="en-GB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GB" dirty="0"/>
              <a:t>Klaus Knie, pLinac/pbar</a:t>
            </a:r>
          </a:p>
        </p:txBody>
      </p:sp>
      <p:pic>
        <p:nvPicPr>
          <p:cNvPr id="8" name="Picture 55">
            <a:extLst>
              <a:ext uri="{FF2B5EF4-FFF2-40B4-BE49-F238E27FC236}">
                <a16:creationId xmlns:a16="http://schemas.microsoft.com/office/drawing/2014/main" id="{7A0F2D04-1987-ED43-B25C-5916FE888F4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1" r="39775"/>
          <a:stretch/>
        </p:blipFill>
        <p:spPr>
          <a:xfrm>
            <a:off x="901485" y="1750320"/>
            <a:ext cx="7047345" cy="3567833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6AEA50FC-EB43-C04E-ABE1-20CED6520BBB}"/>
              </a:ext>
            </a:extLst>
          </p:cNvPr>
          <p:cNvSpPr/>
          <p:nvPr/>
        </p:nvSpPr>
        <p:spPr>
          <a:xfrm>
            <a:off x="348675" y="4414981"/>
            <a:ext cx="2763980" cy="838517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B55F210-C012-0F4F-A568-0702D1D8601A}"/>
              </a:ext>
            </a:extLst>
          </p:cNvPr>
          <p:cNvSpPr/>
          <p:nvPr/>
        </p:nvSpPr>
        <p:spPr>
          <a:xfrm rot="20682574">
            <a:off x="3226064" y="3550509"/>
            <a:ext cx="5129549" cy="727312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FE2C192F-F6DA-644C-BF33-5A59837CBF14}"/>
              </a:ext>
            </a:extLst>
          </p:cNvPr>
          <p:cNvSpPr txBox="1"/>
          <p:nvPr/>
        </p:nvSpPr>
        <p:spPr>
          <a:xfrm>
            <a:off x="1003543" y="5334633"/>
            <a:ext cx="1954381" cy="923330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ctr"/>
            <a:r>
              <a:rPr lang="fr-FR" dirty="0" err="1">
                <a:solidFill>
                  <a:srgbClr val="EFB400"/>
                </a:solidFill>
              </a:rPr>
              <a:t>Special</a:t>
            </a:r>
            <a:r>
              <a:rPr lang="fr-FR" dirty="0">
                <a:solidFill>
                  <a:srgbClr val="EFB400"/>
                </a:solidFill>
              </a:rPr>
              <a:t> radiation </a:t>
            </a:r>
          </a:p>
          <a:p>
            <a:pPr algn="ctr"/>
            <a:r>
              <a:rPr lang="fr-FR" dirty="0">
                <a:solidFill>
                  <a:srgbClr val="EFB400"/>
                </a:solidFill>
              </a:rPr>
              <a:t>hard </a:t>
            </a:r>
            <a:r>
              <a:rPr lang="fr-FR" dirty="0" err="1">
                <a:solidFill>
                  <a:srgbClr val="EFB400"/>
                </a:solidFill>
              </a:rPr>
              <a:t>magnets</a:t>
            </a:r>
            <a:endParaRPr lang="fr-FR" dirty="0">
              <a:solidFill>
                <a:srgbClr val="EFB400"/>
              </a:solidFill>
            </a:endParaRPr>
          </a:p>
          <a:p>
            <a:pPr algn="ctr"/>
            <a:r>
              <a:rPr lang="fr-FR" dirty="0">
                <a:solidFill>
                  <a:srgbClr val="EFB400"/>
                </a:solidFill>
              </a:rPr>
              <a:t>w/o </a:t>
            </a:r>
            <a:r>
              <a:rPr lang="fr-FR" dirty="0" err="1">
                <a:solidFill>
                  <a:srgbClr val="EFB400"/>
                </a:solidFill>
              </a:rPr>
              <a:t>chambers</a:t>
            </a:r>
            <a:endParaRPr lang="fr-FR" dirty="0">
              <a:solidFill>
                <a:srgbClr val="EFB400"/>
              </a:solidFill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1D722C8D-01D7-574C-9C33-9877D40105E6}"/>
              </a:ext>
            </a:extLst>
          </p:cNvPr>
          <p:cNvSpPr txBox="1"/>
          <p:nvPr/>
        </p:nvSpPr>
        <p:spPr>
          <a:xfrm rot="20618394">
            <a:off x="5803203" y="3970085"/>
            <a:ext cx="1958532" cy="36933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fr-FR" dirty="0">
                <a:solidFill>
                  <a:srgbClr val="EFB400"/>
                </a:solidFill>
              </a:rPr>
              <a:t>CR type </a:t>
            </a:r>
            <a:r>
              <a:rPr lang="fr-FR" dirty="0" err="1">
                <a:solidFill>
                  <a:srgbClr val="EFB400"/>
                </a:solidFill>
              </a:rPr>
              <a:t>magnets</a:t>
            </a:r>
            <a:endParaRPr lang="fr-FR" dirty="0">
              <a:solidFill>
                <a:srgbClr val="EFB400"/>
              </a:solidFill>
            </a:endParaRPr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722F4D22-1AB7-8F4E-A7C5-674AF089F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565" y="270000"/>
            <a:ext cx="5870411" cy="787557"/>
          </a:xfrm>
        </p:spPr>
        <p:txBody>
          <a:bodyPr/>
          <a:lstStyle/>
          <a:p>
            <a:r>
              <a:rPr lang="de-DE" dirty="0"/>
              <a:t>Magnets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93449FB7-BE92-8F47-899E-207B6CF57DFA}"/>
              </a:ext>
            </a:extLst>
          </p:cNvPr>
          <p:cNvSpPr txBox="1"/>
          <p:nvPr/>
        </p:nvSpPr>
        <p:spPr>
          <a:xfrm rot="20175289">
            <a:off x="341189" y="1732593"/>
            <a:ext cx="3251200" cy="92333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fr-FR" b="1" i="1" dirty="0"/>
              <a:t>Ion </a:t>
            </a:r>
            <a:r>
              <a:rPr lang="fr-FR" b="1" i="1" dirty="0" err="1"/>
              <a:t>optics</a:t>
            </a:r>
            <a:r>
              <a:rPr lang="fr-FR" b="1" i="1" dirty="0"/>
              <a:t>:</a:t>
            </a:r>
            <a:br>
              <a:rPr lang="fr-FR" b="1" i="1" dirty="0"/>
            </a:br>
            <a:r>
              <a:rPr lang="fr-FR" b="1" i="1" dirty="0" err="1"/>
              <a:t>Presentation</a:t>
            </a:r>
            <a:r>
              <a:rPr lang="fr-FR" b="1" i="1" dirty="0"/>
              <a:t> by </a:t>
            </a:r>
            <a:r>
              <a:rPr lang="fr-FR" b="1" i="1" dirty="0" err="1"/>
              <a:t>S.Udrea</a:t>
            </a:r>
            <a:br>
              <a:rPr lang="fr-FR" b="1" i="1" dirty="0"/>
            </a:br>
            <a:r>
              <a:rPr lang="fr-FR" b="1" i="1" dirty="0"/>
              <a:t> on </a:t>
            </a:r>
            <a:r>
              <a:rPr lang="fr-FR" b="1" i="1" dirty="0" err="1"/>
              <a:t>Wednesday</a:t>
            </a:r>
            <a:endParaRPr lang="fr-FR" b="1" i="1" dirty="0"/>
          </a:p>
        </p:txBody>
      </p:sp>
    </p:spTree>
    <p:extLst>
      <p:ext uri="{BB962C8B-B14F-4D97-AF65-F5344CB8AC3E}">
        <p14:creationId xmlns:p14="http://schemas.microsoft.com/office/powerpoint/2010/main" val="2287831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">
            <a:extLst>
              <a:ext uri="{FF2B5EF4-FFF2-40B4-BE49-F238E27FC236}">
                <a16:creationId xmlns:a16="http://schemas.microsoft.com/office/drawing/2014/main" id="{722F4D22-1AB7-8F4E-A7C5-674AF089F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565" y="270000"/>
            <a:ext cx="5870411" cy="787557"/>
          </a:xfrm>
        </p:spPr>
        <p:txBody>
          <a:bodyPr/>
          <a:lstStyle/>
          <a:p>
            <a:r>
              <a:rPr lang="de-DE" dirty="0"/>
              <a:t>Magnets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0E0C7ADD-3B94-5C41-BCB0-E59BE0746C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37" y="1337786"/>
            <a:ext cx="3544142" cy="3603669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EEDEF446-BFD5-0B48-8C9D-07DF48712533}"/>
              </a:ext>
            </a:extLst>
          </p:cNvPr>
          <p:cNvSpPr txBox="1"/>
          <p:nvPr/>
        </p:nvSpPr>
        <p:spPr>
          <a:xfrm>
            <a:off x="196839" y="5037018"/>
            <a:ext cx="1787669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fr-FR" dirty="0"/>
              <a:t>rad. hard </a:t>
            </a:r>
            <a:r>
              <a:rPr lang="fr-FR" dirty="0" err="1"/>
              <a:t>dipole</a:t>
            </a:r>
            <a:endParaRPr lang="fr-FR" dirty="0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5E2AE460-79C4-3842-A9D4-9587E2528898}"/>
              </a:ext>
            </a:extLst>
          </p:cNvPr>
          <p:cNvSpPr txBox="1"/>
          <p:nvPr/>
        </p:nvSpPr>
        <p:spPr>
          <a:xfrm>
            <a:off x="4109205" y="1467095"/>
            <a:ext cx="4820550" cy="3970318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B050"/>
                </a:solidFill>
              </a:rPr>
              <a:t>PSP 2.9.2.1.1.1 pbar </a:t>
            </a:r>
            <a:r>
              <a:rPr lang="fr-FR" dirty="0" err="1">
                <a:solidFill>
                  <a:srgbClr val="00B050"/>
                </a:solidFill>
              </a:rPr>
              <a:t>dipole</a:t>
            </a:r>
            <a:br>
              <a:rPr lang="fr-FR" dirty="0">
                <a:solidFill>
                  <a:srgbClr val="00B050"/>
                </a:solidFill>
              </a:rPr>
            </a:br>
            <a:r>
              <a:rPr lang="fr-FR" dirty="0" err="1">
                <a:solidFill>
                  <a:srgbClr val="00B050"/>
                </a:solidFill>
              </a:rPr>
              <a:t>costbook</a:t>
            </a:r>
            <a:r>
              <a:rPr lang="fr-FR" dirty="0">
                <a:solidFill>
                  <a:srgbClr val="00B050"/>
                </a:solidFill>
              </a:rPr>
              <a:t> 7: </a:t>
            </a:r>
            <a:r>
              <a:rPr lang="fr-FR" b="1" dirty="0" err="1">
                <a:solidFill>
                  <a:srgbClr val="00B050"/>
                </a:solidFill>
              </a:rPr>
              <a:t>can</a:t>
            </a:r>
            <a:r>
              <a:rPr lang="fr-FR" b="1" dirty="0">
                <a:solidFill>
                  <a:srgbClr val="00B050"/>
                </a:solidFill>
              </a:rPr>
              <a:t> </a:t>
            </a:r>
            <a:r>
              <a:rPr lang="fr-FR" b="1" dirty="0" err="1">
                <a:solidFill>
                  <a:srgbClr val="00B050"/>
                </a:solidFill>
              </a:rPr>
              <a:t>be</a:t>
            </a:r>
            <a:r>
              <a:rPr lang="fr-FR" b="1" dirty="0">
                <a:solidFill>
                  <a:srgbClr val="00B050"/>
                </a:solidFill>
              </a:rPr>
              <a:t> </a:t>
            </a:r>
            <a:r>
              <a:rPr lang="fr-FR" b="1" dirty="0" err="1">
                <a:solidFill>
                  <a:srgbClr val="00B050"/>
                </a:solidFill>
              </a:rPr>
              <a:t>spent</a:t>
            </a:r>
            <a:r>
              <a:rPr lang="fr-FR" b="1" dirty="0">
                <a:solidFill>
                  <a:srgbClr val="00B050"/>
                </a:solidFill>
              </a:rPr>
              <a:t> </a:t>
            </a:r>
            <a:r>
              <a:rPr lang="fr-FR" b="1" dirty="0" err="1">
                <a:solidFill>
                  <a:srgbClr val="00B050"/>
                </a:solidFill>
              </a:rPr>
              <a:t>now</a:t>
            </a:r>
            <a:r>
              <a:rPr lang="fr-FR" b="1" dirty="0">
                <a:solidFill>
                  <a:srgbClr val="00B050"/>
                </a:solidFill>
              </a:rPr>
              <a:t>!</a:t>
            </a:r>
            <a:br>
              <a:rPr lang="fr-FR" dirty="0">
                <a:solidFill>
                  <a:srgbClr val="00B050"/>
                </a:solidFill>
              </a:rPr>
            </a:br>
            <a:endParaRPr lang="fr-FR" dirty="0">
              <a:solidFill>
                <a:srgbClr val="00B050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FF0000"/>
                </a:solidFill>
              </a:rPr>
              <a:t>PSP 2.9.2.1.1.2 rad hard. modification</a:t>
            </a:r>
            <a:br>
              <a:rPr lang="fr-FR" dirty="0">
                <a:solidFill>
                  <a:srgbClr val="FF0000"/>
                </a:solidFill>
              </a:rPr>
            </a:br>
            <a:r>
              <a:rPr lang="fr-FR" dirty="0" err="1">
                <a:solidFill>
                  <a:srgbClr val="FF0000"/>
                </a:solidFill>
              </a:rPr>
              <a:t>costbook</a:t>
            </a:r>
            <a:r>
              <a:rPr lang="fr-FR" dirty="0">
                <a:solidFill>
                  <a:srgbClr val="FF0000"/>
                </a:solidFill>
              </a:rPr>
              <a:t> 8: </a:t>
            </a:r>
            <a:r>
              <a:rPr lang="fr-FR" b="1" dirty="0" err="1">
                <a:solidFill>
                  <a:srgbClr val="FF0000"/>
                </a:solidFill>
              </a:rPr>
              <a:t>cannot</a:t>
            </a:r>
            <a:r>
              <a:rPr lang="fr-FR" b="1" dirty="0">
                <a:solidFill>
                  <a:srgbClr val="FF0000"/>
                </a:solidFill>
              </a:rPr>
              <a:t> </a:t>
            </a:r>
            <a:r>
              <a:rPr lang="fr-FR" b="1" dirty="0" err="1">
                <a:solidFill>
                  <a:srgbClr val="FF0000"/>
                </a:solidFill>
              </a:rPr>
              <a:t>be</a:t>
            </a:r>
            <a:r>
              <a:rPr lang="fr-FR" b="1" dirty="0">
                <a:solidFill>
                  <a:srgbClr val="FF0000"/>
                </a:solidFill>
              </a:rPr>
              <a:t> </a:t>
            </a:r>
            <a:r>
              <a:rPr lang="fr-FR" b="1" dirty="0" err="1">
                <a:solidFill>
                  <a:srgbClr val="FF0000"/>
                </a:solidFill>
              </a:rPr>
              <a:t>spent</a:t>
            </a:r>
            <a:r>
              <a:rPr lang="fr-FR" b="1" dirty="0">
                <a:solidFill>
                  <a:srgbClr val="FF0000"/>
                </a:solidFill>
              </a:rPr>
              <a:t> </a:t>
            </a:r>
            <a:r>
              <a:rPr lang="fr-FR" b="1" dirty="0" err="1">
                <a:solidFill>
                  <a:srgbClr val="FF0000"/>
                </a:solidFill>
              </a:rPr>
              <a:t>now</a:t>
            </a:r>
            <a:r>
              <a:rPr lang="fr-FR" b="1" dirty="0">
                <a:solidFill>
                  <a:srgbClr val="FF0000"/>
                </a:solidFill>
              </a:rPr>
              <a:t>!</a:t>
            </a:r>
            <a:br>
              <a:rPr lang="fr-FR" dirty="0">
                <a:solidFill>
                  <a:srgbClr val="FF0000"/>
                </a:solidFill>
              </a:rPr>
            </a:br>
            <a:endParaRPr lang="fr-FR" dirty="0">
              <a:solidFill>
                <a:srgbClr val="FF0000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dirty="0" err="1">
                <a:solidFill>
                  <a:srgbClr val="333333"/>
                </a:solidFill>
              </a:rPr>
              <a:t>similar</a:t>
            </a:r>
            <a:r>
              <a:rPr lang="fr-FR" dirty="0">
                <a:solidFill>
                  <a:srgbClr val="333333"/>
                </a:solidFill>
              </a:rPr>
              <a:t> for </a:t>
            </a:r>
            <a:r>
              <a:rPr lang="fr-FR" dirty="0" err="1">
                <a:solidFill>
                  <a:srgbClr val="333333"/>
                </a:solidFill>
              </a:rPr>
              <a:t>wide</a:t>
            </a:r>
            <a:r>
              <a:rPr lang="fr-FR" dirty="0">
                <a:solidFill>
                  <a:srgbClr val="333333"/>
                </a:solidFill>
              </a:rPr>
              <a:t> quads</a:t>
            </a:r>
            <a:br>
              <a:rPr lang="fr-FR" dirty="0">
                <a:solidFill>
                  <a:srgbClr val="333333"/>
                </a:solidFill>
              </a:rPr>
            </a:br>
            <a:endParaRPr lang="fr-FR" dirty="0">
              <a:solidFill>
                <a:srgbClr val="333333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333333"/>
                </a:solidFill>
              </a:rPr>
              <a:t>Suggestion</a:t>
            </a:r>
            <a:r>
              <a:rPr lang="fr-FR" dirty="0">
                <a:solidFill>
                  <a:srgbClr val="333333"/>
                </a:solidFill>
              </a:rPr>
              <a:t>:</a:t>
            </a:r>
            <a:br>
              <a:rPr lang="fr-FR" dirty="0">
                <a:solidFill>
                  <a:srgbClr val="333333"/>
                </a:solidFill>
              </a:rPr>
            </a:br>
            <a:r>
              <a:rPr lang="fr-FR" dirty="0">
                <a:solidFill>
                  <a:srgbClr val="333333"/>
                </a:solidFill>
              </a:rPr>
              <a:t>Start </a:t>
            </a:r>
            <a:r>
              <a:rPr lang="fr-FR" dirty="0" err="1">
                <a:solidFill>
                  <a:srgbClr val="333333"/>
                </a:solidFill>
              </a:rPr>
              <a:t>after</a:t>
            </a:r>
            <a:r>
              <a:rPr lang="fr-FR" dirty="0">
                <a:solidFill>
                  <a:srgbClr val="333333"/>
                </a:solidFill>
              </a:rPr>
              <a:t> </a:t>
            </a:r>
            <a:r>
              <a:rPr lang="fr-FR" dirty="0" err="1">
                <a:solidFill>
                  <a:srgbClr val="333333"/>
                </a:solidFill>
              </a:rPr>
              <a:t>target</a:t>
            </a:r>
            <a:r>
              <a:rPr lang="fr-FR" dirty="0">
                <a:solidFill>
                  <a:srgbClr val="333333"/>
                </a:solidFill>
              </a:rPr>
              <a:t> </a:t>
            </a:r>
            <a:r>
              <a:rPr lang="fr-FR" dirty="0" err="1">
                <a:solidFill>
                  <a:srgbClr val="333333"/>
                </a:solidFill>
              </a:rPr>
              <a:t>until</a:t>
            </a:r>
            <a:r>
              <a:rPr lang="fr-FR" dirty="0">
                <a:solidFill>
                  <a:srgbClr val="333333"/>
                </a:solidFill>
              </a:rPr>
              <a:t> CB7 money </a:t>
            </a:r>
            <a:r>
              <a:rPr lang="fr-FR" dirty="0" err="1">
                <a:solidFill>
                  <a:srgbClr val="333333"/>
                </a:solidFill>
              </a:rPr>
              <a:t>is</a:t>
            </a:r>
            <a:r>
              <a:rPr lang="fr-FR" dirty="0">
                <a:solidFill>
                  <a:srgbClr val="333333"/>
                </a:solidFill>
              </a:rPr>
              <a:t> </a:t>
            </a:r>
            <a:r>
              <a:rPr lang="fr-FR" dirty="0" err="1">
                <a:solidFill>
                  <a:srgbClr val="333333"/>
                </a:solidFill>
              </a:rPr>
              <a:t>spent</a:t>
            </a:r>
            <a:r>
              <a:rPr lang="fr-FR" dirty="0">
                <a:solidFill>
                  <a:srgbClr val="333333"/>
                </a:solidFill>
              </a:rPr>
              <a:t>,</a:t>
            </a:r>
            <a:br>
              <a:rPr lang="fr-FR" dirty="0">
                <a:solidFill>
                  <a:srgbClr val="333333"/>
                </a:solidFill>
              </a:rPr>
            </a:br>
            <a:r>
              <a:rPr lang="fr-FR" dirty="0" err="1">
                <a:solidFill>
                  <a:srgbClr val="333333"/>
                </a:solidFill>
              </a:rPr>
              <a:t>rest</a:t>
            </a:r>
            <a:r>
              <a:rPr lang="fr-FR" dirty="0">
                <a:solidFill>
                  <a:srgbClr val="333333"/>
                </a:solidFill>
              </a:rPr>
              <a:t> as option </a:t>
            </a:r>
            <a:r>
              <a:rPr lang="fr-FR" dirty="0" err="1">
                <a:solidFill>
                  <a:srgbClr val="333333"/>
                </a:solidFill>
              </a:rPr>
              <a:t>until</a:t>
            </a:r>
            <a:r>
              <a:rPr lang="fr-FR" dirty="0">
                <a:solidFill>
                  <a:srgbClr val="333333"/>
                </a:solidFill>
              </a:rPr>
              <a:t> CB8 </a:t>
            </a:r>
            <a:r>
              <a:rPr lang="fr-FR" dirty="0" err="1">
                <a:solidFill>
                  <a:srgbClr val="333333"/>
                </a:solidFill>
              </a:rPr>
              <a:t>is</a:t>
            </a:r>
            <a:r>
              <a:rPr lang="fr-FR" dirty="0">
                <a:solidFill>
                  <a:srgbClr val="333333"/>
                </a:solidFill>
              </a:rPr>
              <a:t> </a:t>
            </a:r>
            <a:r>
              <a:rPr lang="fr-FR" dirty="0" err="1">
                <a:solidFill>
                  <a:srgbClr val="333333"/>
                </a:solidFill>
              </a:rPr>
              <a:t>approved</a:t>
            </a:r>
            <a:r>
              <a:rPr lang="fr-FR" dirty="0">
                <a:solidFill>
                  <a:srgbClr val="333333"/>
                </a:solidFill>
              </a:rPr>
              <a:t>.</a:t>
            </a:r>
            <a:br>
              <a:rPr lang="fr-FR" dirty="0">
                <a:solidFill>
                  <a:srgbClr val="333333"/>
                </a:solidFill>
              </a:rPr>
            </a:br>
            <a:br>
              <a:rPr lang="fr-FR" dirty="0">
                <a:solidFill>
                  <a:srgbClr val="333333"/>
                </a:solidFill>
              </a:rPr>
            </a:br>
            <a:br>
              <a:rPr lang="fr-FR" dirty="0">
                <a:solidFill>
                  <a:srgbClr val="333333"/>
                </a:solidFill>
              </a:rPr>
            </a:br>
            <a:endParaRPr lang="fr-FR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1845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634972" y="8003894"/>
            <a:ext cx="509028" cy="133074"/>
          </a:xfrm>
        </p:spPr>
        <p:txBody>
          <a:bodyPr/>
          <a:lstStyle/>
          <a:p>
            <a:fld id="{125CBDDA-5CCF-8748-8988-9DC6C8981774}" type="slidenum">
              <a:rPr lang="en-GB" noProof="0" smtClean="0"/>
              <a:pPr/>
              <a:t>5</a:t>
            </a:fld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0436" y="8003894"/>
            <a:ext cx="579739" cy="133074"/>
          </a:xfrm>
        </p:spPr>
        <p:txBody>
          <a:bodyPr/>
          <a:lstStyle/>
          <a:p>
            <a:fld id="{7AA33901-66B9-4E21-BFCC-B76C7FE91582}" type="datetime1">
              <a:rPr lang="en-US" noProof="0" smtClean="0"/>
              <a:t>11/25/19</a:t>
            </a:fld>
            <a:endParaRPr lang="en-GB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092545" y="7997273"/>
            <a:ext cx="4562361" cy="130170"/>
          </a:xfrm>
        </p:spPr>
        <p:txBody>
          <a:bodyPr/>
          <a:lstStyle/>
          <a:p>
            <a:pPr algn="l"/>
            <a:r>
              <a:rPr lang="en-GB" dirty="0"/>
              <a:t>Klaus Knie, pLinac/pbar</a:t>
            </a:r>
          </a:p>
        </p:txBody>
      </p:sp>
      <p:pic>
        <p:nvPicPr>
          <p:cNvPr id="8" name="Picture 55">
            <a:extLst>
              <a:ext uri="{FF2B5EF4-FFF2-40B4-BE49-F238E27FC236}">
                <a16:creationId xmlns:a16="http://schemas.microsoft.com/office/drawing/2014/main" id="{7A0F2D04-1987-ED43-B25C-5916FE888F4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1" r="39775"/>
          <a:stretch/>
        </p:blipFill>
        <p:spPr>
          <a:xfrm>
            <a:off x="1285139" y="3633681"/>
            <a:ext cx="4815824" cy="2438089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6AEA50FC-EB43-C04E-ABE1-20CED6520BBB}"/>
              </a:ext>
            </a:extLst>
          </p:cNvPr>
          <p:cNvSpPr/>
          <p:nvPr/>
        </p:nvSpPr>
        <p:spPr>
          <a:xfrm>
            <a:off x="963237" y="5562962"/>
            <a:ext cx="1888774" cy="305607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B55F210-C012-0F4F-A568-0702D1D8601A}"/>
              </a:ext>
            </a:extLst>
          </p:cNvPr>
          <p:cNvSpPr/>
          <p:nvPr/>
        </p:nvSpPr>
        <p:spPr>
          <a:xfrm rot="20667703">
            <a:off x="2982050" y="5350972"/>
            <a:ext cx="826097" cy="246676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E8B0F0C-2448-644D-AF66-2E97F68077BD}"/>
              </a:ext>
            </a:extLst>
          </p:cNvPr>
          <p:cNvSpPr/>
          <p:nvPr/>
        </p:nvSpPr>
        <p:spPr>
          <a:xfrm rot="20667703">
            <a:off x="3961932" y="4884913"/>
            <a:ext cx="2206848" cy="312096"/>
          </a:xfrm>
          <a:prstGeom prst="ellipse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FE2C192F-F6DA-644C-BF33-5A59837CBF14}"/>
              </a:ext>
            </a:extLst>
          </p:cNvPr>
          <p:cNvSpPr txBox="1"/>
          <p:nvPr/>
        </p:nvSpPr>
        <p:spPr>
          <a:xfrm>
            <a:off x="1173045" y="5175095"/>
            <a:ext cx="1365698" cy="36933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ctr"/>
            <a:r>
              <a:rPr lang="fr-FR" dirty="0" err="1">
                <a:solidFill>
                  <a:srgbClr val="EFB400"/>
                </a:solidFill>
              </a:rPr>
              <a:t>now</a:t>
            </a:r>
            <a:endParaRPr lang="fr-FR" dirty="0">
              <a:solidFill>
                <a:srgbClr val="EFB400"/>
              </a:solidFill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1D722C8D-01D7-574C-9C33-9877D40105E6}"/>
              </a:ext>
            </a:extLst>
          </p:cNvPr>
          <p:cNvSpPr txBox="1"/>
          <p:nvPr/>
        </p:nvSpPr>
        <p:spPr>
          <a:xfrm rot="20618394">
            <a:off x="2685024" y="4429684"/>
            <a:ext cx="1338369" cy="36933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fr-FR" dirty="0" err="1">
                <a:solidFill>
                  <a:srgbClr val="EFB400"/>
                </a:solidFill>
              </a:rPr>
              <a:t>now</a:t>
            </a:r>
            <a:endParaRPr lang="fr-FR" dirty="0">
              <a:solidFill>
                <a:srgbClr val="EFB400"/>
              </a:solidFill>
            </a:endParaRPr>
          </a:p>
        </p:txBody>
      </p:sp>
      <p:cxnSp>
        <p:nvCxnSpPr>
          <p:cNvPr id="15" name="Gerade Verbindung 14">
            <a:extLst>
              <a:ext uri="{FF2B5EF4-FFF2-40B4-BE49-F238E27FC236}">
                <a16:creationId xmlns:a16="http://schemas.microsoft.com/office/drawing/2014/main" id="{5DF261E4-53D9-584D-925C-3DE0333C3AE5}"/>
              </a:ext>
            </a:extLst>
          </p:cNvPr>
          <p:cNvCxnSpPr>
            <a:cxnSpLocks/>
          </p:cNvCxnSpPr>
          <p:nvPr/>
        </p:nvCxnSpPr>
        <p:spPr bwMode="auto">
          <a:xfrm>
            <a:off x="3810804" y="5024804"/>
            <a:ext cx="164941" cy="603172"/>
          </a:xfrm>
          <a:prstGeom prst="line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Textfeld 19">
            <a:extLst>
              <a:ext uri="{FF2B5EF4-FFF2-40B4-BE49-F238E27FC236}">
                <a16:creationId xmlns:a16="http://schemas.microsoft.com/office/drawing/2014/main" id="{483688DF-2A2C-7548-8D44-08F545AF2B50}"/>
              </a:ext>
            </a:extLst>
          </p:cNvPr>
          <p:cNvSpPr txBox="1"/>
          <p:nvPr/>
        </p:nvSpPr>
        <p:spPr>
          <a:xfrm rot="20618394">
            <a:off x="4263915" y="4044682"/>
            <a:ext cx="1338369" cy="36933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fr-FR" dirty="0">
                <a:solidFill>
                  <a:srgbClr val="0070C0"/>
                </a:solidFill>
              </a:rPr>
              <a:t>option</a:t>
            </a:r>
          </a:p>
        </p:txBody>
      </p:sp>
      <p:sp>
        <p:nvSpPr>
          <p:cNvPr id="21" name="Titel 1">
            <a:extLst>
              <a:ext uri="{FF2B5EF4-FFF2-40B4-BE49-F238E27FC236}">
                <a16:creationId xmlns:a16="http://schemas.microsoft.com/office/drawing/2014/main" id="{F280D01B-F570-E24E-B688-195F11705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565" y="270000"/>
            <a:ext cx="5870411" cy="787557"/>
          </a:xfrm>
        </p:spPr>
        <p:txBody>
          <a:bodyPr/>
          <a:lstStyle/>
          <a:p>
            <a:r>
              <a:rPr lang="de-DE" dirty="0"/>
              <a:t>Magnets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25AF04CC-3632-AF4A-9E78-A63ECFEEDE12}"/>
              </a:ext>
            </a:extLst>
          </p:cNvPr>
          <p:cNvSpPr txBox="1"/>
          <p:nvPr/>
        </p:nvSpPr>
        <p:spPr>
          <a:xfrm>
            <a:off x="376383" y="1560945"/>
            <a:ext cx="5615640" cy="2585323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EFB400"/>
                </a:solidFill>
              </a:rPr>
              <a:t>2 rad. hard </a:t>
            </a:r>
            <a:r>
              <a:rPr lang="fr-FR" dirty="0" err="1">
                <a:solidFill>
                  <a:srgbClr val="EFB400"/>
                </a:solidFill>
              </a:rPr>
              <a:t>narrow</a:t>
            </a:r>
            <a:r>
              <a:rPr lang="fr-FR" dirty="0">
                <a:solidFill>
                  <a:srgbClr val="EFB400"/>
                </a:solidFill>
              </a:rPr>
              <a:t> quads </a:t>
            </a:r>
            <a:r>
              <a:rPr lang="fr-FR" i="1" dirty="0">
                <a:solidFill>
                  <a:srgbClr val="EFB400"/>
                </a:solidFill>
              </a:rPr>
              <a:t>+ 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EFB400"/>
                </a:solidFill>
              </a:rPr>
              <a:t>1 rad. hard </a:t>
            </a:r>
            <a:r>
              <a:rPr lang="fr-FR" dirty="0" err="1">
                <a:solidFill>
                  <a:srgbClr val="EFB400"/>
                </a:solidFill>
              </a:rPr>
              <a:t>wide</a:t>
            </a:r>
            <a:r>
              <a:rPr lang="fr-FR" dirty="0">
                <a:solidFill>
                  <a:srgbClr val="EFB400"/>
                </a:solidFill>
              </a:rPr>
              <a:t> quad </a:t>
            </a:r>
            <a:r>
              <a:rPr lang="fr-FR" i="1" dirty="0">
                <a:solidFill>
                  <a:srgbClr val="EFB400"/>
                </a:solidFill>
              </a:rPr>
              <a:t>+ PS</a:t>
            </a:r>
            <a:endParaRPr lang="fr-FR" dirty="0">
              <a:solidFill>
                <a:srgbClr val="EFB4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EFB400"/>
                </a:solidFill>
              </a:rPr>
              <a:t>1 rad. hard </a:t>
            </a:r>
            <a:r>
              <a:rPr lang="fr-FR" dirty="0" err="1">
                <a:solidFill>
                  <a:srgbClr val="EFB400"/>
                </a:solidFill>
              </a:rPr>
              <a:t>steerer</a:t>
            </a:r>
            <a:r>
              <a:rPr lang="fr-FR" dirty="0">
                <a:solidFill>
                  <a:srgbClr val="EFB400"/>
                </a:solidFill>
              </a:rPr>
              <a:t> </a:t>
            </a:r>
            <a:r>
              <a:rPr lang="fr-FR" i="1" dirty="0">
                <a:solidFill>
                  <a:srgbClr val="EFB400"/>
                </a:solidFill>
              </a:rPr>
              <a:t>+ PS</a:t>
            </a:r>
            <a:endParaRPr lang="fr-FR" dirty="0">
              <a:solidFill>
                <a:srgbClr val="EFB4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EFB400"/>
                </a:solidFill>
              </a:rPr>
              <a:t>1 rad. hard </a:t>
            </a:r>
            <a:r>
              <a:rPr lang="fr-FR" dirty="0" err="1">
                <a:solidFill>
                  <a:srgbClr val="EFB400"/>
                </a:solidFill>
              </a:rPr>
              <a:t>dipole</a:t>
            </a:r>
            <a:r>
              <a:rPr lang="fr-FR" dirty="0">
                <a:solidFill>
                  <a:srgbClr val="EFB400"/>
                </a:solidFill>
              </a:rPr>
              <a:t> </a:t>
            </a:r>
            <a:r>
              <a:rPr lang="fr-FR" i="1" dirty="0">
                <a:solidFill>
                  <a:srgbClr val="EFB400"/>
                </a:solidFill>
              </a:rPr>
              <a:t>+ PS</a:t>
            </a:r>
            <a:endParaRPr lang="fr-FR" dirty="0">
              <a:solidFill>
                <a:srgbClr val="EFB4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EFB400"/>
                </a:solidFill>
              </a:rPr>
              <a:t>3 </a:t>
            </a:r>
            <a:r>
              <a:rPr lang="fr-FR" dirty="0" err="1">
                <a:solidFill>
                  <a:srgbClr val="EFB400"/>
                </a:solidFill>
              </a:rPr>
              <a:t>wide</a:t>
            </a:r>
            <a:r>
              <a:rPr lang="fr-FR" dirty="0">
                <a:solidFill>
                  <a:srgbClr val="EFB400"/>
                </a:solidFill>
              </a:rPr>
              <a:t> quads (CR-type) </a:t>
            </a:r>
            <a:r>
              <a:rPr lang="fr-FR" i="1" dirty="0">
                <a:solidFill>
                  <a:srgbClr val="EFB400"/>
                </a:solidFill>
              </a:rPr>
              <a:t>+ PS + vacuum </a:t>
            </a:r>
            <a:r>
              <a:rPr lang="fr-FR" i="1" dirty="0" err="1">
                <a:solidFill>
                  <a:srgbClr val="EFB400"/>
                </a:solidFill>
              </a:rPr>
              <a:t>chambers</a:t>
            </a:r>
            <a:endParaRPr lang="fr-FR" i="1" dirty="0">
              <a:solidFill>
                <a:srgbClr val="EFB4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70C0"/>
                </a:solidFill>
              </a:rPr>
              <a:t>5 </a:t>
            </a:r>
            <a:r>
              <a:rPr lang="fr-FR" dirty="0" err="1">
                <a:solidFill>
                  <a:srgbClr val="0070C0"/>
                </a:solidFill>
              </a:rPr>
              <a:t>wide</a:t>
            </a:r>
            <a:r>
              <a:rPr lang="fr-FR" dirty="0">
                <a:solidFill>
                  <a:srgbClr val="0070C0"/>
                </a:solidFill>
              </a:rPr>
              <a:t> quads (CR-type) </a:t>
            </a:r>
            <a:r>
              <a:rPr lang="fr-FR" i="1" dirty="0">
                <a:solidFill>
                  <a:srgbClr val="0070C0"/>
                </a:solidFill>
              </a:rPr>
              <a:t>+ PS </a:t>
            </a:r>
            <a:r>
              <a:rPr lang="fr-FR" i="1" dirty="0">
                <a:solidFill>
                  <a:srgbClr val="EFB400"/>
                </a:solidFill>
              </a:rPr>
              <a:t>+ vacuum </a:t>
            </a:r>
            <a:r>
              <a:rPr lang="fr-FR" i="1" dirty="0" err="1">
                <a:solidFill>
                  <a:srgbClr val="EFB400"/>
                </a:solidFill>
              </a:rPr>
              <a:t>chambers</a:t>
            </a:r>
            <a:endParaRPr lang="fr-FR" i="1" dirty="0">
              <a:solidFill>
                <a:srgbClr val="EFB4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70C0"/>
                </a:solidFill>
              </a:rPr>
              <a:t>4 </a:t>
            </a:r>
            <a:r>
              <a:rPr lang="fr-FR" dirty="0" err="1">
                <a:solidFill>
                  <a:srgbClr val="0070C0"/>
                </a:solidFill>
              </a:rPr>
              <a:t>sextupoles</a:t>
            </a:r>
            <a:r>
              <a:rPr lang="fr-FR" dirty="0">
                <a:solidFill>
                  <a:srgbClr val="0070C0"/>
                </a:solidFill>
              </a:rPr>
              <a:t> (CR-type)</a:t>
            </a:r>
            <a:r>
              <a:rPr lang="fr-FR" i="1" dirty="0">
                <a:solidFill>
                  <a:srgbClr val="EFB400"/>
                </a:solidFill>
              </a:rPr>
              <a:t> </a:t>
            </a:r>
            <a:r>
              <a:rPr lang="fr-FR" i="1" dirty="0">
                <a:solidFill>
                  <a:srgbClr val="0070C0"/>
                </a:solidFill>
              </a:rPr>
              <a:t>+ PS + vacuum </a:t>
            </a:r>
            <a:r>
              <a:rPr lang="fr-FR" i="1" dirty="0" err="1">
                <a:solidFill>
                  <a:srgbClr val="0070C0"/>
                </a:solidFill>
              </a:rPr>
              <a:t>chambers</a:t>
            </a:r>
            <a:endParaRPr lang="fr-FR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70C0"/>
                </a:solidFill>
              </a:rPr>
              <a:t>6 </a:t>
            </a:r>
            <a:r>
              <a:rPr lang="fr-FR" dirty="0" err="1">
                <a:solidFill>
                  <a:srgbClr val="0070C0"/>
                </a:solidFill>
              </a:rPr>
              <a:t>steering</a:t>
            </a:r>
            <a:r>
              <a:rPr lang="fr-FR" dirty="0">
                <a:solidFill>
                  <a:srgbClr val="0070C0"/>
                </a:solidFill>
              </a:rPr>
              <a:t> </a:t>
            </a:r>
            <a:r>
              <a:rPr lang="fr-FR" dirty="0" err="1">
                <a:solidFill>
                  <a:srgbClr val="0070C0"/>
                </a:solidFill>
              </a:rPr>
              <a:t>magnets</a:t>
            </a:r>
            <a:endParaRPr lang="fr-FR" dirty="0">
              <a:solidFill>
                <a:srgbClr val="0070C0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A50343DF-9AF1-2448-B1A1-42197FF13BF9}"/>
              </a:ext>
            </a:extLst>
          </p:cNvPr>
          <p:cNvSpPr txBox="1"/>
          <p:nvPr/>
        </p:nvSpPr>
        <p:spPr>
          <a:xfrm rot="20175289">
            <a:off x="5955354" y="5025230"/>
            <a:ext cx="3251200" cy="92333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fr-FR" b="1" i="1" dirty="0" err="1"/>
              <a:t>Presentations</a:t>
            </a:r>
            <a:r>
              <a:rPr lang="fr-FR" b="1" i="1" dirty="0"/>
              <a:t> by </a:t>
            </a:r>
            <a:br>
              <a:rPr lang="fr-FR" b="1" i="1" dirty="0"/>
            </a:br>
            <a:r>
              <a:rPr lang="fr-FR" b="1" i="1" dirty="0"/>
              <a:t>H. </a:t>
            </a:r>
            <a:r>
              <a:rPr lang="fr-FR" b="1" i="1" dirty="0" err="1"/>
              <a:t>Leibrock</a:t>
            </a:r>
            <a:r>
              <a:rPr lang="fr-FR" b="1" i="1" dirty="0"/>
              <a:t>, U. </a:t>
            </a:r>
            <a:r>
              <a:rPr lang="fr-FR" b="1" i="1" dirty="0" err="1"/>
              <a:t>Clausen</a:t>
            </a:r>
            <a:r>
              <a:rPr lang="fr-FR" b="1" i="1" dirty="0"/>
              <a:t> and A. </a:t>
            </a:r>
            <a:r>
              <a:rPr lang="fr-FR" b="1" i="1" dirty="0" err="1"/>
              <a:t>Krämer</a:t>
            </a:r>
            <a:r>
              <a:rPr lang="fr-FR" b="1" i="1" dirty="0"/>
              <a:t> on </a:t>
            </a:r>
            <a:r>
              <a:rPr lang="fr-FR" b="1" i="1" dirty="0" err="1"/>
              <a:t>Wednesday</a:t>
            </a:r>
            <a:endParaRPr lang="fr-FR" b="1" i="1" dirty="0"/>
          </a:p>
        </p:txBody>
      </p:sp>
    </p:spTree>
    <p:extLst>
      <p:ext uri="{BB962C8B-B14F-4D97-AF65-F5344CB8AC3E}">
        <p14:creationId xmlns:p14="http://schemas.microsoft.com/office/powerpoint/2010/main" val="1063540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634972" y="8003894"/>
            <a:ext cx="509028" cy="133074"/>
          </a:xfrm>
        </p:spPr>
        <p:txBody>
          <a:bodyPr/>
          <a:lstStyle/>
          <a:p>
            <a:fld id="{125CBDDA-5CCF-8748-8988-9DC6C8981774}" type="slidenum">
              <a:rPr lang="en-GB" noProof="0" smtClean="0"/>
              <a:pPr/>
              <a:t>6</a:t>
            </a:fld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0436" y="8003894"/>
            <a:ext cx="579739" cy="133074"/>
          </a:xfrm>
        </p:spPr>
        <p:txBody>
          <a:bodyPr/>
          <a:lstStyle/>
          <a:p>
            <a:fld id="{7AA33901-66B9-4E21-BFCC-B76C7FE91582}" type="datetime1">
              <a:rPr lang="en-US" noProof="0" smtClean="0"/>
              <a:t>11/25/19</a:t>
            </a:fld>
            <a:endParaRPr lang="en-GB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092545" y="7997273"/>
            <a:ext cx="4562361" cy="130170"/>
          </a:xfrm>
        </p:spPr>
        <p:txBody>
          <a:bodyPr/>
          <a:lstStyle/>
          <a:p>
            <a:pPr algn="l"/>
            <a:r>
              <a:rPr lang="en-GB" dirty="0"/>
              <a:t>Klaus Knie, pLinac/pbar</a:t>
            </a:r>
          </a:p>
        </p:txBody>
      </p:sp>
      <p:sp>
        <p:nvSpPr>
          <p:cNvPr id="21" name="Titel 1">
            <a:extLst>
              <a:ext uri="{FF2B5EF4-FFF2-40B4-BE49-F238E27FC236}">
                <a16:creationId xmlns:a16="http://schemas.microsoft.com/office/drawing/2014/main" id="{F280D01B-F570-E24E-B688-195F11705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565" y="270000"/>
            <a:ext cx="5870411" cy="787557"/>
          </a:xfrm>
        </p:spPr>
        <p:txBody>
          <a:bodyPr/>
          <a:lstStyle/>
          <a:p>
            <a:r>
              <a:rPr lang="de-DE" dirty="0" err="1"/>
              <a:t>Collimators</a:t>
            </a:r>
            <a:endParaRPr lang="de-DE" dirty="0"/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25AF04CC-3632-AF4A-9E78-A63ECFEEDE12}"/>
              </a:ext>
            </a:extLst>
          </p:cNvPr>
          <p:cNvSpPr txBox="1"/>
          <p:nvPr/>
        </p:nvSpPr>
        <p:spPr>
          <a:xfrm>
            <a:off x="265547" y="1708178"/>
            <a:ext cx="3384260" cy="1754326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EFB400"/>
                </a:solidFill>
              </a:rPr>
              <a:t>2 </a:t>
            </a:r>
            <a:r>
              <a:rPr lang="fr-FR" dirty="0" err="1">
                <a:solidFill>
                  <a:srgbClr val="EFB400"/>
                </a:solidFill>
              </a:rPr>
              <a:t>collimators</a:t>
            </a:r>
            <a:r>
              <a:rPr lang="fr-FR" dirty="0">
                <a:solidFill>
                  <a:srgbClr val="EFB400"/>
                </a:solidFill>
              </a:rPr>
              <a:t> on air</a:t>
            </a:r>
            <a:endParaRPr lang="fr-FR" i="1" dirty="0">
              <a:solidFill>
                <a:srgbClr val="EFB4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EFB400"/>
                </a:solidFill>
              </a:rPr>
              <a:t>1 </a:t>
            </a:r>
            <a:r>
              <a:rPr lang="fr-FR" dirty="0" err="1">
                <a:solidFill>
                  <a:srgbClr val="EFB400"/>
                </a:solidFill>
              </a:rPr>
              <a:t>collimator</a:t>
            </a:r>
            <a:r>
              <a:rPr lang="fr-FR" dirty="0">
                <a:solidFill>
                  <a:srgbClr val="EFB400"/>
                </a:solidFill>
              </a:rPr>
              <a:t> in vacuum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solidFill>
                <a:srgbClr val="EFB4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>
                <a:solidFill>
                  <a:srgbClr val="EFB400"/>
                </a:solidFill>
              </a:rPr>
              <a:t>common</a:t>
            </a:r>
            <a:r>
              <a:rPr lang="fr-FR" dirty="0">
                <a:solidFill>
                  <a:srgbClr val="EFB400"/>
                </a:solidFill>
              </a:rPr>
              <a:t> tables for </a:t>
            </a:r>
            <a:r>
              <a:rPr lang="fr-FR" dirty="0" err="1">
                <a:solidFill>
                  <a:srgbClr val="EFB400"/>
                </a:solidFill>
              </a:rPr>
              <a:t>magnets</a:t>
            </a:r>
            <a:r>
              <a:rPr lang="fr-FR" dirty="0">
                <a:solidFill>
                  <a:srgbClr val="EFB400"/>
                </a:solidFill>
              </a:rPr>
              <a:t> </a:t>
            </a:r>
            <a:br>
              <a:rPr lang="fr-FR" dirty="0">
                <a:solidFill>
                  <a:srgbClr val="EFB400"/>
                </a:solidFill>
              </a:rPr>
            </a:br>
            <a:r>
              <a:rPr lang="fr-FR" dirty="0">
                <a:solidFill>
                  <a:srgbClr val="EFB400"/>
                </a:solidFill>
              </a:rPr>
              <a:t>and </a:t>
            </a:r>
            <a:r>
              <a:rPr lang="fr-FR" dirty="0" err="1">
                <a:solidFill>
                  <a:srgbClr val="EFB400"/>
                </a:solidFill>
              </a:rPr>
              <a:t>collimators</a:t>
            </a:r>
            <a:endParaRPr lang="fr-FR" dirty="0">
              <a:solidFill>
                <a:srgbClr val="EFB400"/>
              </a:solidFill>
            </a:endParaRPr>
          </a:p>
          <a:p>
            <a:pPr algn="l"/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D9C74588-1AE7-3844-A8F8-B537E7FB0481}"/>
              </a:ext>
            </a:extLst>
          </p:cNvPr>
          <p:cNvSpPr txBox="1"/>
          <p:nvPr/>
        </p:nvSpPr>
        <p:spPr>
          <a:xfrm rot="20175289">
            <a:off x="406092" y="4591787"/>
            <a:ext cx="3251200" cy="64633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fr-FR" b="1" i="1" dirty="0" err="1"/>
              <a:t>Presentation</a:t>
            </a:r>
            <a:r>
              <a:rPr lang="fr-FR" b="1" i="1" dirty="0"/>
              <a:t> by P. Katrik</a:t>
            </a:r>
            <a:br>
              <a:rPr lang="fr-FR" b="1" i="1" dirty="0"/>
            </a:br>
            <a:r>
              <a:rPr lang="fr-FR" b="1" i="1" dirty="0"/>
              <a:t> on </a:t>
            </a:r>
            <a:r>
              <a:rPr lang="fr-FR" b="1" i="1" dirty="0" err="1"/>
              <a:t>Wednesday</a:t>
            </a:r>
            <a:endParaRPr lang="fr-FR" b="1" i="1" dirty="0"/>
          </a:p>
        </p:txBody>
      </p:sp>
      <p:pic>
        <p:nvPicPr>
          <p:cNvPr id="25" name="Picture 2">
            <a:extLst>
              <a:ext uri="{FF2B5EF4-FFF2-40B4-BE49-F238E27FC236}">
                <a16:creationId xmlns:a16="http://schemas.microsoft.com/office/drawing/2014/main" id="{43AA3604-A93D-7245-8CD0-423570A6CAB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375728" y="1391580"/>
            <a:ext cx="4408053" cy="1866444"/>
          </a:xfrm>
          <a:prstGeom prst="rect">
            <a:avLst/>
          </a:prstGeom>
        </p:spPr>
      </p:pic>
      <p:pic>
        <p:nvPicPr>
          <p:cNvPr id="26" name="Picture 18">
            <a:extLst>
              <a:ext uri="{FF2B5EF4-FFF2-40B4-BE49-F238E27FC236}">
                <a16:creationId xmlns:a16="http://schemas.microsoft.com/office/drawing/2014/main" id="{4C935BC9-1735-8948-B646-C317A67A9AC4}"/>
              </a:ext>
            </a:extLst>
          </p:cNvPr>
          <p:cNvPicPr/>
          <p:nvPr/>
        </p:nvPicPr>
        <p:blipFill rotWithShape="1">
          <a:blip r:embed="rId3"/>
          <a:srcRect l="1198" r="1" b="3529"/>
          <a:stretch/>
        </p:blipFill>
        <p:spPr bwMode="auto">
          <a:xfrm>
            <a:off x="3658794" y="4091620"/>
            <a:ext cx="5395353" cy="15425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06787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634972" y="8003894"/>
            <a:ext cx="509028" cy="133074"/>
          </a:xfrm>
        </p:spPr>
        <p:txBody>
          <a:bodyPr/>
          <a:lstStyle/>
          <a:p>
            <a:fld id="{125CBDDA-5CCF-8748-8988-9DC6C8981774}" type="slidenum">
              <a:rPr lang="en-GB" noProof="0" smtClean="0"/>
              <a:pPr/>
              <a:t>7</a:t>
            </a:fld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0436" y="8003894"/>
            <a:ext cx="579739" cy="133074"/>
          </a:xfrm>
        </p:spPr>
        <p:txBody>
          <a:bodyPr/>
          <a:lstStyle/>
          <a:p>
            <a:fld id="{7AA33901-66B9-4E21-BFCC-B76C7FE91582}" type="datetime1">
              <a:rPr lang="en-US" noProof="0" smtClean="0"/>
              <a:t>11/25/19</a:t>
            </a:fld>
            <a:endParaRPr lang="en-GB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092545" y="7997273"/>
            <a:ext cx="4562361" cy="130170"/>
          </a:xfrm>
        </p:spPr>
        <p:txBody>
          <a:bodyPr/>
          <a:lstStyle/>
          <a:p>
            <a:pPr algn="l"/>
            <a:r>
              <a:rPr lang="en-GB" dirty="0"/>
              <a:t>Klaus Knie, pLinac/pbar</a:t>
            </a:r>
          </a:p>
        </p:txBody>
      </p:sp>
      <p:sp>
        <p:nvSpPr>
          <p:cNvPr id="21" name="Titel 1">
            <a:extLst>
              <a:ext uri="{FF2B5EF4-FFF2-40B4-BE49-F238E27FC236}">
                <a16:creationId xmlns:a16="http://schemas.microsoft.com/office/drawing/2014/main" id="{F280D01B-F570-E24E-B688-195F11705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565" y="270000"/>
            <a:ext cx="5870411" cy="787557"/>
          </a:xfrm>
        </p:spPr>
        <p:txBody>
          <a:bodyPr/>
          <a:lstStyle/>
          <a:p>
            <a:r>
              <a:rPr lang="de-DE" dirty="0"/>
              <a:t>Beam Instrumentation 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FD7F478E-82B2-6F42-AE43-A843757C6C5F}"/>
              </a:ext>
            </a:extLst>
          </p:cNvPr>
          <p:cNvSpPr txBox="1"/>
          <p:nvPr/>
        </p:nvSpPr>
        <p:spPr>
          <a:xfrm>
            <a:off x="376383" y="1560945"/>
            <a:ext cx="7740260" cy="923330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70C0"/>
                </a:solidFill>
              </a:rPr>
              <a:t>2 </a:t>
            </a:r>
            <a:r>
              <a:rPr lang="fr-FR" dirty="0" err="1">
                <a:solidFill>
                  <a:srgbClr val="0070C0"/>
                </a:solidFill>
              </a:rPr>
              <a:t>screens</a:t>
            </a:r>
            <a:r>
              <a:rPr lang="fr-FR" dirty="0">
                <a:solidFill>
                  <a:srgbClr val="0070C0"/>
                </a:solidFill>
              </a:rPr>
              <a:t> and 4 </a:t>
            </a:r>
            <a:r>
              <a:rPr lang="fr-FR" dirty="0" err="1">
                <a:solidFill>
                  <a:srgbClr val="0070C0"/>
                </a:solidFill>
              </a:rPr>
              <a:t>BPMs</a:t>
            </a:r>
            <a:r>
              <a:rPr lang="fr-FR" dirty="0">
                <a:solidFill>
                  <a:srgbClr val="0070C0"/>
                </a:solidFill>
              </a:rPr>
              <a:t> </a:t>
            </a:r>
            <a:r>
              <a:rPr lang="fr-FR" dirty="0" err="1">
                <a:solidFill>
                  <a:srgbClr val="0070C0"/>
                </a:solidFill>
              </a:rPr>
              <a:t>identical</a:t>
            </a:r>
            <a:r>
              <a:rPr lang="fr-FR" dirty="0">
                <a:solidFill>
                  <a:srgbClr val="0070C0"/>
                </a:solidFill>
              </a:rPr>
              <a:t> to TCR1 components </a:t>
            </a:r>
            <a:r>
              <a:rPr lang="fr-FR" dirty="0" err="1">
                <a:solidFill>
                  <a:srgbClr val="0070C0"/>
                </a:solidFill>
              </a:rPr>
              <a:t>needed</a:t>
            </a:r>
            <a:r>
              <a:rPr lang="fr-FR" dirty="0">
                <a:solidFill>
                  <a:srgbClr val="0070C0"/>
                </a:solidFill>
              </a:rPr>
              <a:t> for PS01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>
                <a:solidFill>
                  <a:srgbClr val="0070C0"/>
                </a:solidFill>
              </a:rPr>
              <a:t>Production </a:t>
            </a:r>
            <a:r>
              <a:rPr lang="fr-FR" dirty="0">
                <a:solidFill>
                  <a:srgbClr val="0070C0"/>
                </a:solidFill>
              </a:rPr>
              <a:t>by BINP?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fr-FR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805514"/>
      </p:ext>
    </p:extLst>
  </p:cSld>
  <p:clrMapOvr>
    <a:masterClrMapping/>
  </p:clrMapOvr>
</p:sld>
</file>

<file path=ppt/theme/theme1.xml><?xml version="1.0" encoding="utf-8"?>
<a:theme xmlns:a="http://schemas.openxmlformats.org/drawingml/2006/main" name="MAC-Template-V03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MAC-Template-V03</Template>
  <TotalTime>0</TotalTime>
  <Words>208</Words>
  <Application>Microsoft Macintosh PowerPoint</Application>
  <PresentationFormat>Bildschirmpräsentation (4:3)</PresentationFormat>
  <Paragraphs>61</Paragraphs>
  <Slides>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MAC-Template-V03</vt:lpstr>
      <vt:lpstr>pbar scope</vt:lpstr>
      <vt:lpstr>Sections of the pbar separator</vt:lpstr>
      <vt:lpstr>Magnets</vt:lpstr>
      <vt:lpstr>Magnets</vt:lpstr>
      <vt:lpstr>Magnets</vt:lpstr>
      <vt:lpstr>Collimators</vt:lpstr>
      <vt:lpstr>Beam Instrumentation </vt:lpstr>
    </vt:vector>
  </TitlesOfParts>
  <Company>GSI Helmholzzentrum für Schwerionenforschung mbH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Pedro Carvas</dc:creator>
  <cp:lastModifiedBy>Microsoft Office-Benutzer</cp:lastModifiedBy>
  <cp:revision>47</cp:revision>
  <dcterms:created xsi:type="dcterms:W3CDTF">2017-05-03T12:35:34Z</dcterms:created>
  <dcterms:modified xsi:type="dcterms:W3CDTF">2019-11-25T06:49:14Z</dcterms:modified>
</cp:coreProperties>
</file>