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avi" ContentType="video/avi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0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1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5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773" r:id="rId2"/>
    <p:sldMasterId id="2147483785" r:id="rId3"/>
    <p:sldMasterId id="2147483887" r:id="rId4"/>
    <p:sldMasterId id="2147483937" r:id="rId5"/>
    <p:sldMasterId id="2147483993" r:id="rId6"/>
    <p:sldMasterId id="2147484006" r:id="rId7"/>
    <p:sldMasterId id="2147484034" r:id="rId8"/>
    <p:sldMasterId id="2147484047" r:id="rId9"/>
    <p:sldMasterId id="2147484087" r:id="rId10"/>
    <p:sldMasterId id="2147484115" r:id="rId11"/>
    <p:sldMasterId id="2147484143" r:id="rId12"/>
    <p:sldMasterId id="2147484169" r:id="rId13"/>
    <p:sldMasterId id="2147484181" r:id="rId14"/>
    <p:sldMasterId id="2147484193" r:id="rId15"/>
    <p:sldMasterId id="2147484205" r:id="rId16"/>
  </p:sldMasterIdLst>
  <p:notesMasterIdLst>
    <p:notesMasterId r:id="rId57"/>
  </p:notesMasterIdLst>
  <p:sldIdLst>
    <p:sldId id="404" r:id="rId17"/>
    <p:sldId id="406" r:id="rId18"/>
    <p:sldId id="376" r:id="rId19"/>
    <p:sldId id="373" r:id="rId20"/>
    <p:sldId id="408" r:id="rId21"/>
    <p:sldId id="407" r:id="rId22"/>
    <p:sldId id="405" r:id="rId23"/>
    <p:sldId id="351" r:id="rId24"/>
    <p:sldId id="352" r:id="rId25"/>
    <p:sldId id="413" r:id="rId26"/>
    <p:sldId id="378" r:id="rId27"/>
    <p:sldId id="377" r:id="rId28"/>
    <p:sldId id="409" r:id="rId29"/>
    <p:sldId id="410" r:id="rId30"/>
    <p:sldId id="414" r:id="rId31"/>
    <p:sldId id="411" r:id="rId32"/>
    <p:sldId id="381" r:id="rId33"/>
    <p:sldId id="393" r:id="rId34"/>
    <p:sldId id="383" r:id="rId35"/>
    <p:sldId id="384" r:id="rId36"/>
    <p:sldId id="386" r:id="rId37"/>
    <p:sldId id="385" r:id="rId38"/>
    <p:sldId id="344" r:id="rId39"/>
    <p:sldId id="390" r:id="rId40"/>
    <p:sldId id="392" r:id="rId41"/>
    <p:sldId id="397" r:id="rId42"/>
    <p:sldId id="396" r:id="rId43"/>
    <p:sldId id="417" r:id="rId44"/>
    <p:sldId id="394" r:id="rId45"/>
    <p:sldId id="398" r:id="rId46"/>
    <p:sldId id="412" r:id="rId47"/>
    <p:sldId id="341" r:id="rId48"/>
    <p:sldId id="389" r:id="rId49"/>
    <p:sldId id="339" r:id="rId50"/>
    <p:sldId id="338" r:id="rId51"/>
    <p:sldId id="401" r:id="rId52"/>
    <p:sldId id="367" r:id="rId53"/>
    <p:sldId id="399" r:id="rId54"/>
    <p:sldId id="418" r:id="rId55"/>
    <p:sldId id="41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4660"/>
  </p:normalViewPr>
  <p:slideViewPr>
    <p:cSldViewPr>
      <p:cViewPr>
        <p:scale>
          <a:sx n="80" d="100"/>
          <a:sy n="80" d="100"/>
        </p:scale>
        <p:origin x="-1517" y="-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/>
              <a:t>CBM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</a:p>
          <a:p>
            <a:pPr>
              <a:defRPr/>
            </a:pPr>
            <a:r>
              <a:rPr lang="de-DE" dirty="0" smtClean="0"/>
              <a:t>(511 </a:t>
            </a:r>
            <a:r>
              <a:rPr lang="de-DE" dirty="0" err="1" smtClean="0"/>
              <a:t>scientists</a:t>
            </a:r>
            <a:r>
              <a:rPr lang="de-DE" dirty="0" smtClean="0"/>
              <a:t>)</a:t>
            </a:r>
          </a:p>
        </c:rich>
      </c:tx>
      <c:layout>
        <c:manualLayout>
          <c:xMode val="edge"/>
          <c:yMode val="edge"/>
          <c:x val="0.70785280130164752"/>
          <c:y val="1.2080088513757224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Lbls>
            <c:dLbl>
              <c:idx val="0"/>
              <c:layout>
                <c:manualLayout>
                  <c:x val="7.049515406292968E-2"/>
                  <c:y val="4.6832695910500051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Germany
</a:t>
                    </a:r>
                    <a:r>
                      <a:rPr lang="en-US" sz="1800" dirty="0" smtClean="0"/>
                      <a:t>166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0762140526799292"/>
                  <c:y val="-1.1111588818898357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Russia
</a:t>
                    </a:r>
                    <a:r>
                      <a:rPr lang="en-US" sz="1800" dirty="0" smtClean="0"/>
                      <a:t>144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3.3219725884698591E-2"/>
                  <c:y val="5.9844948734767672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India </a:t>
                    </a:r>
                  </a:p>
                  <a:p>
                    <a:r>
                      <a:rPr lang="en-US" sz="1800" dirty="0" smtClean="0"/>
                      <a:t>62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4.9340097217394005E-2"/>
                  <c:y val="0.1128736837459460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Poland</a:t>
                    </a:r>
                  </a:p>
                  <a:p>
                    <a:r>
                      <a:rPr lang="en-US" sz="1800" dirty="0" smtClean="0"/>
                      <a:t>47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250164258929414"/>
                  <c:y val="0.11039222430384447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China</a:t>
                    </a:r>
                  </a:p>
                  <a:p>
                    <a:r>
                      <a:rPr lang="en-US" sz="1800" dirty="0" smtClean="0"/>
                      <a:t>25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6443707568932006"/>
                  <c:y val="9.5172644439811105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Romania
</a:t>
                    </a:r>
                    <a:r>
                      <a:rPr lang="en-US" sz="1800" dirty="0" smtClean="0"/>
                      <a:t>24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0.23358291731026301"/>
                  <c:y val="1.9551480581305274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Ukraine
</a:t>
                    </a:r>
                    <a:r>
                      <a:rPr lang="en-US" sz="1800" dirty="0" smtClean="0"/>
                      <a:t>12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0.23298322289160223"/>
                  <c:y val="-5.4308843918407845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France
</a:t>
                    </a:r>
                    <a:r>
                      <a:rPr lang="en-US" sz="1800" dirty="0" smtClean="0"/>
                      <a:t>9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8.7194164806060973E-2"/>
                  <c:y val="-4.2907142737564928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Czech Rep.</a:t>
                    </a:r>
                  </a:p>
                  <a:p>
                    <a:r>
                      <a:rPr lang="en-US" sz="1800" dirty="0" smtClean="0"/>
                      <a:t>8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2.5990242422287606E-3"/>
                  <c:y val="-3.6127644873552862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Hungary
</a:t>
                    </a:r>
                    <a:r>
                      <a:rPr lang="en-US" sz="1800" dirty="0" smtClean="0"/>
                      <a:t>6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8.1842758212050518E-2"/>
                  <c:y val="-3.0726799001024239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Croatia
</a:t>
                    </a:r>
                    <a:r>
                      <a:rPr lang="en-US" sz="1800" dirty="0" smtClean="0"/>
                      <a:t>3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0.15889901122097544"/>
                  <c:y val="2.3354710968187704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Korea
</a:t>
                    </a:r>
                    <a:r>
                      <a:rPr lang="en-US" sz="1800" dirty="0" smtClean="0"/>
                      <a:t>5</a:t>
                    </a:r>
                    <a:endParaRPr lang="en-US" sz="1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'Graphik Kollaboration'!$A$3:$A$14</c:f>
              <c:strCache>
                <c:ptCount val="12"/>
                <c:pt idx="0">
                  <c:v>Germany</c:v>
                </c:pt>
                <c:pt idx="1">
                  <c:v>Russia</c:v>
                </c:pt>
                <c:pt idx="2">
                  <c:v>India</c:v>
                </c:pt>
                <c:pt idx="3">
                  <c:v>Poland</c:v>
                </c:pt>
                <c:pt idx="4">
                  <c:v>China</c:v>
                </c:pt>
                <c:pt idx="5">
                  <c:v>Romania</c:v>
                </c:pt>
                <c:pt idx="6">
                  <c:v>Ukraine</c:v>
                </c:pt>
                <c:pt idx="7">
                  <c:v>France</c:v>
                </c:pt>
                <c:pt idx="8">
                  <c:v>Czech Republic</c:v>
                </c:pt>
                <c:pt idx="9">
                  <c:v>Hungary</c:v>
                </c:pt>
                <c:pt idx="10">
                  <c:v>Croatia</c:v>
                </c:pt>
                <c:pt idx="11">
                  <c:v>Korea</c:v>
                </c:pt>
              </c:strCache>
            </c:strRef>
          </c:cat>
          <c:val>
            <c:numRef>
              <c:f>'Graphik Kollaboration'!$B$3:$B$14</c:f>
              <c:numCache>
                <c:formatCode>General</c:formatCode>
                <c:ptCount val="12"/>
                <c:pt idx="0">
                  <c:v>159</c:v>
                </c:pt>
                <c:pt idx="1">
                  <c:v>135</c:v>
                </c:pt>
                <c:pt idx="2">
                  <c:v>62</c:v>
                </c:pt>
                <c:pt idx="3">
                  <c:v>44</c:v>
                </c:pt>
                <c:pt idx="4">
                  <c:v>24</c:v>
                </c:pt>
                <c:pt idx="5">
                  <c:v>23</c:v>
                </c:pt>
                <c:pt idx="6">
                  <c:v>11</c:v>
                </c:pt>
                <c:pt idx="7">
                  <c:v>9</c:v>
                </c:pt>
                <c:pt idx="8">
                  <c:v>7</c:v>
                </c:pt>
                <c:pt idx="9">
                  <c:v>6</c:v>
                </c:pt>
                <c:pt idx="10">
                  <c:v>6</c:v>
                </c:pt>
                <c:pt idx="1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00">
        <a:alpha val="33000"/>
      </a:srgbClr>
    </a:solidFill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E1368-4B22-4B68-8B9C-20643F8D1AE8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0D3DF-129A-4053-A0AF-4D662E9566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2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685817" indent="-263776"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055103" indent="-211021"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477145" indent="-211021"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1899186" indent="-211021"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321227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743269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165310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587351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1DA8FAD-2D25-4BA7-AD9D-0C6308D701B2}" type="slidenum">
              <a:rPr lang="en-GB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1</a:t>
            </a:fld>
            <a:endParaRPr lang="en-GB" alt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>
                <a:solidFill>
                  <a:prstClr val="black"/>
                </a:solidFill>
              </a:rPr>
              <a:pPr/>
              <a:t>28/09/2019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12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12195" indent="-274034"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97601" indent="-218348"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35761" indent="-218348"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975388" indent="-218348"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97429" indent="-218348" defTabSz="933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819470" indent="-218348" defTabSz="933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241512" indent="-218348" defTabSz="933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663553" indent="-218348" defTabSz="933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>
                <a:solidFill>
                  <a:prstClr val="black"/>
                </a:solidFill>
                <a:latin typeface="Arial" charset="0"/>
              </a:rPr>
              <a:t>Assembly and Mounting of the Quattro Boards</a:t>
            </a:r>
          </a:p>
        </p:txBody>
      </p:sp>
      <p:sp>
        <p:nvSpPr>
          <p:cNvPr id="2764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12195" indent="-274034"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97601" indent="-218348"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535761" indent="-218348"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975388" indent="-218348" defTabSz="933474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97429" indent="-218348" defTabSz="933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819470" indent="-218348" defTabSz="933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241512" indent="-218348" defTabSz="933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663553" indent="-218348" defTabSz="933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>
                <a:solidFill>
                  <a:prstClr val="black"/>
                </a:solidFill>
                <a:latin typeface="Arial" charset="0"/>
              </a:rPr>
              <a:t>Carmen Simons, Detektorlabor GSI</a:t>
            </a:r>
          </a:p>
        </p:txBody>
      </p:sp>
      <p:sp>
        <p:nvSpPr>
          <p:cNvPr id="276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4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  <a:noFill/>
        </p:spPr>
        <p:txBody>
          <a:bodyPr/>
          <a:lstStyle>
            <a:lvl1pPr defTabSz="975642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716798" indent="-275692" defTabSz="975642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102766" indent="-220553" defTabSz="975642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543873" indent="-220553" defTabSz="975642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1984980" indent="-220553" defTabSz="975642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426086" indent="-220553" defTabSz="97564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867193" indent="-220553" defTabSz="97564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308299" indent="-220553" defTabSz="97564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749406" indent="-220553" defTabSz="975642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88CBFB3-89D9-489B-93A7-645533D279F4}" type="slidenum">
              <a:rPr lang="en-GB" altLang="de-DE" sz="1400">
                <a:solidFill>
                  <a:prstClr val="black"/>
                </a:solidFill>
                <a:latin typeface="Times New Roman" pitchFamily="18" charset="0"/>
              </a:rPr>
              <a:pPr/>
              <a:t>25</a:t>
            </a:fld>
            <a:endParaRPr lang="en-GB" altLang="de-DE" sz="1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>
            <a:spLocks noGrp="1"/>
          </p:cNvSpPr>
          <p:nvPr>
            <p:ph type="sldNum" sz="quarter" idx="8"/>
          </p:nvPr>
        </p:nvSpPr>
        <p:spPr>
          <a:xfrm>
            <a:off x="3884759" y="8685360"/>
            <a:ext cx="2971440" cy="456839"/>
          </a:xfrm>
        </p:spPr>
        <p:txBody>
          <a:bodyPr wrap="square" lIns="90000" tIns="45000" rIns="90000" bIns="45000" anchor="t"/>
          <a:lstStyle/>
          <a:p>
            <a:pPr algn="l"/>
            <a:fld id="{72C34CF8-A071-4DC5-A7F3-AF87B3399C11}" type="slidenum">
              <a:rPr>
                <a:solidFill>
                  <a:prstClr val="black"/>
                </a:solidFill>
              </a:rPr>
              <a:pPr algn="l"/>
              <a:t>32</a:t>
            </a:fld>
            <a:endParaRPr lang="en-GB">
              <a:solidFill>
                <a:srgbClr val="000000"/>
              </a:solidFill>
              <a:cs typeface="Arial" pitchFamily="2"/>
            </a:endParaRPr>
          </a:p>
        </p:txBody>
      </p:sp>
      <p:sp>
        <p:nvSpPr>
          <p:cNvPr id="3" name="Rectangle 2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 anchor="t"/>
          <a:lstStyle/>
          <a:p>
            <a:pPr lvl="0"/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0B36A-04E2-43A3-9C57-AD0ADC4AB1F2}" type="slidenum">
              <a:rPr lang="de-DE" smtClean="0">
                <a:solidFill>
                  <a:prstClr val="black"/>
                </a:solidFill>
              </a:rPr>
              <a:pPr/>
              <a:t>37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74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defTabSz="933474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88CBFB3-89D9-489B-93A7-645533D279F4}" type="slidenum">
              <a:rPr lang="en-GB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38</a:t>
            </a:fld>
            <a:endParaRPr lang="en-GB" altLang="de-DE" sz="13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65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7598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298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822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446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057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655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611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481"/>
            <a:ext cx="32766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481"/>
            <a:ext cx="21336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C685381C-DD88-4EFF-A3FA-EEF1343CB4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7021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481"/>
            <a:ext cx="32004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0" y="6356481"/>
            <a:ext cx="35814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481"/>
            <a:ext cx="7620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AB0C21CB-D33B-4E98-A4D4-AA5FD9B7F4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413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21AB1FCB-2740-42A4-879A-A60B2659E4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858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7189304B-3722-409F-867E-22728BD54B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4466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5C24AE2F-02FE-4342-8435-FF618A2FE6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52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5486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481"/>
            <a:ext cx="32766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481"/>
            <a:ext cx="21336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D93C8EB4-FF05-4506-9ED8-34271E952C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3396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80D8EDEE-3E2E-407F-A0C0-DA960D68C0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469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10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C909F60E-BF14-4FFA-971B-35E9A4C4FF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3511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40CEEC62-9FD7-4FD9-AE0C-740ED7C905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8572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0E6240D0-D54B-471E-B774-BD0F475527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9457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E58D2339-4C96-4594-AFD5-6103F66553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0035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635" y="6607306"/>
            <a:ext cx="4393224" cy="2508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7528" y="6607306"/>
            <a:ext cx="728297" cy="2508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7F0CBA3F-C6BE-4862-A169-21ECF21461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3408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600698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5067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706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99423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" name="Picture 37"/>
          <p:cNvPicPr/>
          <p:nvPr/>
        </p:nvPicPr>
        <p:blipFill>
          <a:blip r:embed="rId2" cstate="print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 cstate="print"/>
          <a:stretch/>
        </p:blipFill>
        <p:spPr>
          <a:xfrm>
            <a:off x="2079360" y="1604160"/>
            <a:ext cx="4984200" cy="3976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1685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0324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4595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3523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8079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7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85168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78336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0872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6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4071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56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1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55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998C03-03BD-4E4E-BF87-6CDA7292E89F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17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6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2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224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9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43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410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751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264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3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31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84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D4308C-6C9E-4E1F-9130-72FE58C8D646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567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239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59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117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16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229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542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967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128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1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31DC9E-99B9-4802-88EB-00899303428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6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086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541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857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255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479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56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9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93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0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1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40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635F43-1601-42DC-94B3-50005B62D23E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29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9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396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302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979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652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8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31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18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204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536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B93A46-82ED-4AC4-9EB0-FC92B0905A9F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1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06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949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296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601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9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259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283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258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228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29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4DBE4-5765-4AA5-A60B-59F1C5068BB0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5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572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828D1-256F-4A64-8A0E-55173AD583ED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58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EB95-DAF7-4ECE-A19E-369E55888F87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414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17787-51AC-4A6C-B6B1-71AF6C58F81B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665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76405" y="1628775"/>
            <a:ext cx="3529013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57788" y="1628775"/>
            <a:ext cx="3529012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DF90C-5B8A-4E3A-9294-E652559150E8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4136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11B00-1472-4569-A4C2-03855306A000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1755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822E-0546-4843-BA7A-09E05790CF13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220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AE90-2B10-4A7C-BF68-02A3803CC4F6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378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020FD-21B3-462A-A2F6-17C446980ABD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998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266-4CA7-471E-8C11-8C3295D28796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26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71DCF9-8A91-4618-A94A-75AEEBE34219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196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4C5B0-032C-441F-B4FF-9AEE004C449C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388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84988" y="476250"/>
            <a:ext cx="1801812" cy="56499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476385" y="476250"/>
            <a:ext cx="5256213" cy="56499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F8F22-414F-4BD7-AFD9-570894437912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738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1476379" y="476250"/>
            <a:ext cx="7210425" cy="56499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43AE0-A6DD-4E10-8ECB-C271A37A9EFF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181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0622993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6876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70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67800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11738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7696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314597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09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540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DF28F8-7C94-4BE3-B439-5BCE0FC3CE88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0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711513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29944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1627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6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0762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966308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88802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70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41019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274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5745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438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92F7A2-5712-4D76-B485-4127E4DC7F67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7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4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963031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780739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47057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6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09118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2366178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851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70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785921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37189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8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2FD85F-7B76-488E-B1B1-AD6864F18EC6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9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8196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73488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3013100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3864966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89951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6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5276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/>
          <a:lstStyle>
            <a:lvl1pPr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6" tIns="45703" rIns="91406" bIns="45703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03466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76611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9" y="44071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9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28" indent="0">
              <a:buNone/>
              <a:defRPr sz="1800"/>
            </a:lvl2pPr>
            <a:lvl3pPr marL="914056" indent="0">
              <a:buNone/>
              <a:defRPr sz="1600"/>
            </a:lvl3pPr>
            <a:lvl4pPr marL="1371083" indent="0">
              <a:buNone/>
              <a:defRPr sz="1400"/>
            </a:lvl4pPr>
            <a:lvl5pPr marL="1828108" indent="0">
              <a:buNone/>
              <a:defRPr sz="1400"/>
            </a:lvl5pPr>
            <a:lvl6pPr marL="2285137" indent="0">
              <a:buNone/>
              <a:defRPr sz="1400"/>
            </a:lvl6pPr>
            <a:lvl7pPr marL="2742166" indent="0">
              <a:buNone/>
              <a:defRPr sz="1400"/>
            </a:lvl7pPr>
            <a:lvl8pPr marL="3199193" indent="0">
              <a:buNone/>
              <a:defRPr sz="1400"/>
            </a:lvl8pPr>
            <a:lvl9pPr marL="365622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7840486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5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302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3053"/>
            <a:ext cx="20574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3053"/>
            <a:ext cx="60198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1F86EB-9911-4190-BA77-4CFE3A94F2BA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11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8" indent="0">
              <a:buNone/>
              <a:defRPr sz="2000" b="1"/>
            </a:lvl2pPr>
            <a:lvl3pPr marL="914056" indent="0">
              <a:buNone/>
              <a:defRPr sz="1800" b="1"/>
            </a:lvl3pPr>
            <a:lvl4pPr marL="1371083" indent="0">
              <a:buNone/>
              <a:defRPr sz="1600" b="1"/>
            </a:lvl4pPr>
            <a:lvl5pPr marL="1828108" indent="0">
              <a:buNone/>
              <a:defRPr sz="1600" b="1"/>
            </a:lvl5pPr>
            <a:lvl6pPr marL="2285137" indent="0">
              <a:buNone/>
              <a:defRPr sz="1600" b="1"/>
            </a:lvl6pPr>
            <a:lvl7pPr marL="2742166" indent="0">
              <a:buNone/>
              <a:defRPr sz="1600" b="1"/>
            </a:lvl7pPr>
            <a:lvl8pPr marL="3199193" indent="0">
              <a:buNone/>
              <a:defRPr sz="1600" b="1"/>
            </a:lvl8pPr>
            <a:lvl9pPr marL="3656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98" y="1535114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8" indent="0">
              <a:buNone/>
              <a:defRPr sz="2000" b="1"/>
            </a:lvl2pPr>
            <a:lvl3pPr marL="914056" indent="0">
              <a:buNone/>
              <a:defRPr sz="1800" b="1"/>
            </a:lvl3pPr>
            <a:lvl4pPr marL="1371083" indent="0">
              <a:buNone/>
              <a:defRPr sz="1600" b="1"/>
            </a:lvl4pPr>
            <a:lvl5pPr marL="1828108" indent="0">
              <a:buNone/>
              <a:defRPr sz="1600" b="1"/>
            </a:lvl5pPr>
            <a:lvl6pPr marL="2285137" indent="0">
              <a:buNone/>
              <a:defRPr sz="1600" b="1"/>
            </a:lvl6pPr>
            <a:lvl7pPr marL="2742166" indent="0">
              <a:buNone/>
              <a:defRPr sz="1600" b="1"/>
            </a:lvl7pPr>
            <a:lvl8pPr marL="3199193" indent="0">
              <a:buNone/>
              <a:defRPr sz="1600" b="1"/>
            </a:lvl8pPr>
            <a:lvl9pPr marL="365622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98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07016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07192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10813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24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4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8" indent="0">
              <a:buNone/>
              <a:defRPr sz="1200"/>
            </a:lvl2pPr>
            <a:lvl3pPr marL="914056" indent="0">
              <a:buNone/>
              <a:defRPr sz="1000"/>
            </a:lvl3pPr>
            <a:lvl4pPr marL="1371083" indent="0">
              <a:buNone/>
              <a:defRPr sz="900"/>
            </a:lvl4pPr>
            <a:lvl5pPr marL="1828108" indent="0">
              <a:buNone/>
              <a:defRPr sz="900"/>
            </a:lvl5pPr>
            <a:lvl6pPr marL="2285137" indent="0">
              <a:buNone/>
              <a:defRPr sz="900"/>
            </a:lvl6pPr>
            <a:lvl7pPr marL="2742166" indent="0">
              <a:buNone/>
              <a:defRPr sz="900"/>
            </a:lvl7pPr>
            <a:lvl8pPr marL="3199193" indent="0">
              <a:buNone/>
              <a:defRPr sz="900"/>
            </a:lvl8pPr>
            <a:lvl9pPr marL="365622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5271372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8" indent="0">
              <a:buNone/>
              <a:defRPr sz="2800"/>
            </a:lvl2pPr>
            <a:lvl3pPr marL="914056" indent="0">
              <a:buNone/>
              <a:defRPr sz="2400"/>
            </a:lvl3pPr>
            <a:lvl4pPr marL="1371083" indent="0">
              <a:buNone/>
              <a:defRPr sz="2000"/>
            </a:lvl4pPr>
            <a:lvl5pPr marL="1828108" indent="0">
              <a:buNone/>
              <a:defRPr sz="2000"/>
            </a:lvl5pPr>
            <a:lvl6pPr marL="2285137" indent="0">
              <a:buNone/>
              <a:defRPr sz="2000"/>
            </a:lvl6pPr>
            <a:lvl7pPr marL="2742166" indent="0">
              <a:buNone/>
              <a:defRPr sz="2000"/>
            </a:lvl7pPr>
            <a:lvl8pPr marL="3199193" indent="0">
              <a:buNone/>
              <a:defRPr sz="2000"/>
            </a:lvl8pPr>
            <a:lvl9pPr marL="365622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8" indent="0">
              <a:buNone/>
              <a:defRPr sz="1200"/>
            </a:lvl2pPr>
            <a:lvl3pPr marL="914056" indent="0">
              <a:buNone/>
              <a:defRPr sz="1000"/>
            </a:lvl3pPr>
            <a:lvl4pPr marL="1371083" indent="0">
              <a:buNone/>
              <a:defRPr sz="900"/>
            </a:lvl4pPr>
            <a:lvl5pPr marL="1828108" indent="0">
              <a:buNone/>
              <a:defRPr sz="900"/>
            </a:lvl5pPr>
            <a:lvl6pPr marL="2285137" indent="0">
              <a:buNone/>
              <a:defRPr sz="900"/>
            </a:lvl6pPr>
            <a:lvl7pPr marL="2742166" indent="0">
              <a:buNone/>
              <a:defRPr sz="900"/>
            </a:lvl7pPr>
            <a:lvl8pPr marL="3199193" indent="0">
              <a:buNone/>
              <a:defRPr sz="900"/>
            </a:lvl8pPr>
            <a:lvl9pPr marL="365622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359231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093792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31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328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04512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916" y="228600"/>
            <a:ext cx="7772400" cy="533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5" y="1117600"/>
            <a:ext cx="4019550" cy="4343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4238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350328" y="228600"/>
            <a:ext cx="8178311" cy="5232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157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590800"/>
            <a:ext cx="6400800" cy="1752600"/>
          </a:xfr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rgbClr val="0000B2"/>
                </a:solidFill>
              </a:defRPr>
            </a:lvl1pPr>
          </a:lstStyle>
          <a:p>
            <a:r>
              <a:rPr lang="en-GB" smtClean="0"/>
              <a:t>Master-Untertitelformat bearbeiten</a:t>
            </a:r>
            <a:endParaRPr lang="en-GB" dirty="0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-7886" y="4941729"/>
            <a:ext cx="9151888" cy="1932725"/>
            <a:chOff x="-7888" y="4941599"/>
            <a:chExt cx="9151888" cy="1932725"/>
          </a:xfrm>
        </p:grpSpPr>
        <p:pic>
          <p:nvPicPr>
            <p:cNvPr id="10" name="Picture 90" descr="image007"/>
            <p:cNvPicPr>
              <a:picLocks noChangeAspect="1" noChangeArrowheads="1"/>
            </p:cNvPicPr>
            <p:nvPr userDrawn="1"/>
          </p:nvPicPr>
          <p:blipFill>
            <a:blip r:embed="rId2"/>
            <a:srcRect t="10201" r="1410" b="9200"/>
            <a:stretch>
              <a:fillRect/>
            </a:stretch>
          </p:blipFill>
          <p:spPr bwMode="auto">
            <a:xfrm>
              <a:off x="6024711" y="4942336"/>
              <a:ext cx="3119289" cy="191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" descr="FCAR3________L____4___ Kopie"/>
            <p:cNvPicPr>
              <a:picLocks noChangeAspect="1" noChangeArrowheads="1"/>
            </p:cNvPicPr>
            <p:nvPr userDrawn="1"/>
          </p:nvPicPr>
          <p:blipFill>
            <a:blip r:embed="rId3"/>
            <a:srcRect t="17075" b="6529"/>
            <a:stretch>
              <a:fillRect/>
            </a:stretch>
          </p:blipFill>
          <p:spPr bwMode="auto">
            <a:xfrm>
              <a:off x="-7888" y="4942336"/>
              <a:ext cx="3082925" cy="193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1"/>
            <p:cNvPicPr>
              <a:picLocks noChangeAspect="1" noChangeArrowheads="1"/>
            </p:cNvPicPr>
            <p:nvPr userDrawn="1"/>
          </p:nvPicPr>
          <p:blipFill>
            <a:blip r:embed="rId4"/>
            <a:srcRect l="33714" r="33855"/>
            <a:stretch>
              <a:fillRect/>
            </a:stretch>
          </p:blipFill>
          <p:spPr bwMode="auto">
            <a:xfrm>
              <a:off x="3059261" y="4942336"/>
              <a:ext cx="2965450" cy="193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78"/>
            <p:cNvSpPr>
              <a:spLocks noChangeArrowheads="1"/>
            </p:cNvSpPr>
            <p:nvPr userDrawn="1"/>
          </p:nvSpPr>
          <p:spPr bwMode="auto">
            <a:xfrm>
              <a:off x="0" y="4941599"/>
              <a:ext cx="9144000" cy="1932725"/>
            </a:xfrm>
            <a:prstGeom prst="rect">
              <a:avLst/>
            </a:prstGeom>
            <a:solidFill>
              <a:schemeClr val="bg1">
                <a:alpha val="35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615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Christian J. Schmidt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Bodrum</a:t>
            </a:r>
            <a:r>
              <a:rPr lang="en-US" dirty="0" smtClean="0"/>
              <a:t>, 08/9/2018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20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Christian J. Schmidt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Bodrum</a:t>
            </a:r>
            <a:r>
              <a:rPr lang="en-US" dirty="0" smtClean="0"/>
              <a:t>, 08/9/2018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81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Christian J. Schmidt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Bodrum</a:t>
            </a:r>
            <a:r>
              <a:rPr lang="en-US" dirty="0" smtClean="0"/>
              <a:t>, 08/09/2018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14708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55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30330-4C96-436B-B135-6F67950C407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0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45A5A-2D03-443C-B197-178AB450F52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9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213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EF1E2-2326-4D76-B0ED-1EB3A00CE3A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1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85E21-4225-4993-8D8A-0A08DD2A1A4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31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F1EFC-1410-4FFD-B266-5E06A59F38B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04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E08BE-833D-4690-8246-3E1506658C0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0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5A344-61F7-4F5B-9B13-82B517761F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19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0AB50-32BF-4F00-BE8B-9981E1D9E7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52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26A48-6388-4246-9268-A50CE5777D4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72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D0E33-0832-4661-B8AA-DEC36A61155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90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45184-4E88-4FC1-A97B-D318EFA59FC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11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56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70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843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0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0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1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48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24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06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9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65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1167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31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06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19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94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348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19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66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563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1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131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6112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5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764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2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59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0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31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12150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27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70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945022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1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8725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426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1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0785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6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34258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159864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851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6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43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BE9E75-D1DB-464C-85B8-40E61015B95F}" type="datetimeFigureOut">
              <a:rPr lang="en-US" sz="16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9/28/2019</a:t>
            </a:fld>
            <a:endParaRPr lang="en-US" sz="16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79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606387-0450-4FD4-B0C5-5D60B7670DA7}" type="slidenum">
              <a:rPr lang="en-US" sz="16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55673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56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71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0126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51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788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29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787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777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882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666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00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31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8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IN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IN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6380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080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725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961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5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22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943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64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795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004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0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1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17" Type="http://schemas.openxmlformats.org/officeDocument/2006/relationships/image" Target="../media/image14.emf"/><Relationship Id="rId2" Type="http://schemas.openxmlformats.org/officeDocument/2006/relationships/slideLayout" Target="../slideLayouts/slideLayout227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hyperlink" Target="http://wwwires.in2p3.fr/" TargetMode="Externa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18" Type="http://schemas.openxmlformats.org/officeDocument/2006/relationships/image" Target="../media/image7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hyperlink" Target="http://wwwires.in2p3.fr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/>
          <p:nvPr/>
        </p:nvPicPr>
        <p:blipFill>
          <a:blip r:embed="rId14" cstate="print"/>
          <a:stretch/>
        </p:blipFill>
        <p:spPr>
          <a:xfrm>
            <a:off x="7658280" y="6324480"/>
            <a:ext cx="912960" cy="289080"/>
          </a:xfrm>
          <a:prstGeom prst="rect">
            <a:avLst/>
          </a:prstGeom>
          <a:ln>
            <a:noFill/>
          </a:ln>
        </p:spPr>
      </p:pic>
      <p:sp>
        <p:nvSpPr>
          <p:cNvPr id="7" name="Line 1"/>
          <p:cNvSpPr/>
          <p:nvPr/>
        </p:nvSpPr>
        <p:spPr>
          <a:xfrm flipH="1">
            <a:off x="0" y="6553080"/>
            <a:ext cx="754380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ine 2"/>
          <p:cNvSpPr/>
          <p:nvPr/>
        </p:nvSpPr>
        <p:spPr>
          <a:xfrm>
            <a:off x="8610480" y="6553080"/>
            <a:ext cx="533520" cy="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Picture 7"/>
          <p:cNvPicPr/>
          <p:nvPr/>
        </p:nvPicPr>
        <p:blipFill>
          <a:blip r:embed="rId15" cstate="print"/>
          <a:stretch/>
        </p:blipFill>
        <p:spPr>
          <a:xfrm>
            <a:off x="0" y="0"/>
            <a:ext cx="9142560" cy="1182960"/>
          </a:xfrm>
          <a:prstGeom prst="rect">
            <a:avLst/>
          </a:prstGeom>
          <a:ln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IN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8738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5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  <p:sldLayoutId id="2147484105" r:id="rId18"/>
    <p:sldLayoutId id="2147484106" r:id="rId19"/>
    <p:sldLayoutId id="2147484107" r:id="rId20"/>
    <p:sldLayoutId id="2147484108" r:id="rId21"/>
    <p:sldLayoutId id="2147484109" r:id="rId22"/>
    <p:sldLayoutId id="2147484110" r:id="rId23"/>
    <p:sldLayoutId id="2147484111" r:id="rId24"/>
    <p:sldLayoutId id="2147484112" r:id="rId25"/>
    <p:sldLayoutId id="2147484113" r:id="rId26"/>
    <p:sldLayoutId id="2147484114" r:id="rId2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7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  <p:sldLayoutId id="2147484133" r:id="rId18"/>
    <p:sldLayoutId id="2147484134" r:id="rId19"/>
    <p:sldLayoutId id="2147484135" r:id="rId20"/>
    <p:sldLayoutId id="2147484136" r:id="rId21"/>
    <p:sldLayoutId id="2147484137" r:id="rId22"/>
    <p:sldLayoutId id="2147484138" r:id="rId23"/>
    <p:sldLayoutId id="2147484139" r:id="rId24"/>
    <p:sldLayoutId id="2147484141" r:id="rId25"/>
    <p:sldLayoutId id="2147484142" r:id="rId26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9" y="476250"/>
            <a:ext cx="72104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6379" y="1628775"/>
            <a:ext cx="7210425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30813B-3C52-44CC-9737-E7F4B571BC1A}" type="slidenum">
              <a:rPr lang="pl-PL" alt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1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12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4E74F9-4CBF-46F4-AB82-CED9C3DF521C}" type="slidenum">
              <a:rPr lang="en-US" sz="16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1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12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4E74F9-4CBF-46F4-AB82-CED9C3DF521C}" type="slidenum">
              <a:rPr lang="en-US" sz="16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2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12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4E74F9-4CBF-46F4-AB82-CED9C3DF521C}" type="slidenum">
              <a:rPr lang="en-US" sz="16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5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6" tIns="45703" rIns="91406" bIns="4570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0" y="757238"/>
            <a:ext cx="8837735" cy="1960562"/>
            <a:chOff x="0" y="477"/>
            <a:chExt cx="5567" cy="1235"/>
          </a:xfrm>
        </p:grpSpPr>
        <p:sp>
          <p:nvSpPr>
            <p:cNvPr id="2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038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6" tIns="45703" rIns="91406" bIns="45703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4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  <a:hlinkClick r:id="rId15"/>
                </a:rPr>
                <a:t>  </a:t>
              </a:r>
              <a:r>
                <a:rPr lang="en-GB" altLang="de-DE" sz="72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5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6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7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pic>
        <p:nvPicPr>
          <p:cNvPr id="1031" name="Picture 26" descr="DL_Logo_a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854" y="6315122"/>
            <a:ext cx="67114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8" descr="GSI-Logo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114153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83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5pPr>
      <a:lvl6pPr marL="457028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6pPr>
      <a:lvl7pPr marL="914056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7pPr>
      <a:lvl8pPr marL="1371083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8pPr>
      <a:lvl9pPr marL="1828108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3651" indent="-228516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0679" indent="-228516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7706" indent="-228516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4734" indent="-228516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8" algn="l" defTabSz="914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6" algn="l" defTabSz="914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3" algn="l" defTabSz="914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8" algn="l" defTabSz="914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7" algn="l" defTabSz="914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6" algn="l" defTabSz="914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3" algn="l" defTabSz="914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0" algn="l" defTabSz="914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0" y="1"/>
            <a:ext cx="9144000" cy="6614639"/>
            <a:chOff x="0" y="0"/>
            <a:chExt cx="9144000" cy="6614639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7658280" y="6324479"/>
              <a:ext cx="914039" cy="290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Line 8"/>
            <p:cNvSpPr/>
            <p:nvPr/>
          </p:nvSpPr>
          <p:spPr>
            <a:xfrm flipH="1">
              <a:off x="0" y="6553080"/>
              <a:ext cx="754379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0000" tIns="45000" rIns="90000" bIns="45000" anchor="ctr" anchorCtr="1" compatLnSpc="0"/>
            <a:lstStyle/>
            <a:p>
              <a:pPr hangingPunct="0"/>
              <a:endParaRPr lang="en-GB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sp>
          <p:nvSpPr>
            <p:cNvPr id="5" name="Line 9"/>
            <p:cNvSpPr/>
            <p:nvPr/>
          </p:nvSpPr>
          <p:spPr>
            <a:xfrm>
              <a:off x="8610480" y="6553080"/>
              <a:ext cx="53352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0000" tIns="45000" rIns="90000" bIns="45000" anchor="ctr" anchorCtr="1" compatLnSpc="0"/>
            <a:lstStyle/>
            <a:p>
              <a:pPr hangingPunct="0"/>
              <a:endParaRPr lang="en-GB">
                <a:solidFill>
                  <a:prstClr val="black"/>
                </a:solidFill>
                <a:latin typeface="Arial" pitchFamily="18"/>
                <a:ea typeface="Microsoft YaHei" pitchFamily="2"/>
                <a:cs typeface="Arial" pitchFamily="2"/>
              </a:endParaRP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0" y="0"/>
              <a:ext cx="9143640" cy="11840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itel 1"/>
          <p:cNvSpPr/>
          <p:nvPr/>
        </p:nvSpPr>
        <p:spPr>
          <a:xfrm>
            <a:off x="1523928" y="0"/>
            <a:ext cx="6095519" cy="118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>
              <a:defRPr sz="1800"/>
            </a:pPr>
            <a:r>
              <a:rPr lang="en-GB" sz="3600" b="1">
                <a:solidFill>
                  <a:srgbClr val="000000"/>
                </a:solidFill>
                <a:latin typeface="Arial" pitchFamily="18"/>
                <a:ea typeface="Microsoft YaHei" pitchFamily="2"/>
                <a:cs typeface="Arial" pitchFamily="2"/>
              </a:rPr>
              <a:t> 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4" y="0"/>
            <a:ext cx="1569599" cy="118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1"/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5791320" y="6513480"/>
            <a:ext cx="388440" cy="3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1"/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8616960" y="6303960"/>
            <a:ext cx="501120" cy="41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2"/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0" y="6019919"/>
            <a:ext cx="609120" cy="8377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ußzeilenplatzhalter 5"/>
          <p:cNvSpPr txBox="1">
            <a:spLocks noGrp="1"/>
          </p:cNvSpPr>
          <p:nvPr>
            <p:ph type="ftr" sz="quarter" idx="3"/>
          </p:nvPr>
        </p:nvSpPr>
        <p:spPr>
          <a:xfrm>
            <a:off x="2895479" y="6583320"/>
            <a:ext cx="2852280" cy="27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spc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defRPr>
            </a:lvl1pPr>
            <a:lvl2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spc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defRPr>
            </a:lvl2pPr>
          </a:lstStyle>
          <a:p>
            <a:r>
              <a:rPr smtClean="0"/>
              <a:t>C.Simons, GSI Detector Laboratory</a:t>
            </a:r>
            <a:endParaRPr/>
          </a:p>
        </p:txBody>
      </p:sp>
      <p:sp>
        <p:nvSpPr>
          <p:cNvPr id="13" name="Foliennummernplatzhalter 6"/>
          <p:cNvSpPr txBox="1">
            <a:spLocks noGrp="1"/>
          </p:cNvSpPr>
          <p:nvPr>
            <p:ph type="sldNum" sz="quarter" idx="4"/>
          </p:nvPr>
        </p:nvSpPr>
        <p:spPr>
          <a:xfrm>
            <a:off x="8218440" y="6581879"/>
            <a:ext cx="925200" cy="2757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GB" sz="1800" b="0" i="0" u="none" strike="noStrike" kern="1200" spc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defRPr>
            </a:lvl1pPr>
          </a:lstStyle>
          <a:p>
            <a:fld id="{34E47DC0-50B6-43F5-8093-6DFB23D3B219}" type="slidenum">
              <a:rPr/>
              <a:pPr/>
              <a:t>‹Nr.›</a:t>
            </a:fld>
            <a:endParaRPr/>
          </a:p>
        </p:txBody>
      </p:sp>
      <p:sp>
        <p:nvSpPr>
          <p:cNvPr id="14" name="Titelplatzhalter 13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15" name="Textplatzhalter 14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defPPr>
            <a:lvl1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lvl1pPr>
            <a:lvl2pPr marL="864000" lvl="1" indent="-324000" algn="l" rtl="0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lvl2pPr>
            <a:lvl3pPr marL="1295999" lvl="2" indent="-288000" algn="l" rtl="0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lvl3pPr>
            <a:lvl4pPr marL="1728000" lvl="3" indent="-216000" algn="l" rtl="0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lvl4pPr>
            <a:lvl5pPr marL="2160000" lvl="4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lvl5pPr>
            <a:lvl6pPr marL="2592000" lvl="5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lvl6pPr>
            <a:lvl7pPr marL="3024000" lvl="6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lvl7pPr>
            <a:lvl8pPr marL="3456000" lvl="7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lvl8pPr>
            <a:lvl9pPr marL="3887999" lvl="8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Arial"/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3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  <p:txStyles>
    <p:titleStyle>
      <a:lvl1pPr algn="l" rtl="0" hangingPunct="0">
        <a:tabLst/>
        <a:defRPr lang="en-US" sz="3600" b="0" i="0" u="none" strike="noStrike" kern="1200" spc="0">
          <a:ln>
            <a:noFill/>
          </a:ln>
          <a:solidFill>
            <a:srgbClr val="000000"/>
          </a:solidFill>
          <a:latin typeface="Calibri" pitchFamily="34"/>
          <a:ea typeface="Microsoft YaHei" pitchFamily="2"/>
          <a:cs typeface="Arial" pitchFamily="2"/>
        </a:defRPr>
      </a:lvl1pPr>
    </p:titleStyle>
    <p:bodyStyle>
      <a:lvl1pPr algn="l" rtl="0" hangingPunct="0">
        <a:spcBef>
          <a:spcPts val="0"/>
        </a:spcBef>
        <a:spcAft>
          <a:spcPts val="1417"/>
        </a:spcAft>
        <a:tabLst/>
        <a:defRPr lang="en-US" sz="2200" b="0" i="0" u="none" strike="noStrike" kern="1200" spc="0">
          <a:ln>
            <a:noFill/>
          </a:ln>
          <a:solidFill>
            <a:srgbClr val="000000"/>
          </a:solidFill>
          <a:latin typeface="Arial" pitchFamily="18"/>
          <a:ea typeface="Microsoft YaHei" pitchFamily="2"/>
          <a:cs typeface="Arial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0000" dist="23000" dir="162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"/>
            <a:ext cx="9144000" cy="773066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01257"/>
            <a:ext cx="7772400" cy="549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pPr defTabSz="457200"/>
            <a:r>
              <a:rPr lang="de-DE" dirty="0" smtClean="0"/>
              <a:t>Christian J. Schmidt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pPr defTabSz="457200"/>
            <a:r>
              <a:rPr lang="en-US" dirty="0" err="1" smtClean="0"/>
              <a:t>Bodrum</a:t>
            </a:r>
            <a:r>
              <a:rPr lang="en-US" dirty="0" smtClean="0"/>
              <a:t>, 08/9/2018</a:t>
            </a:r>
            <a:endParaRPr lang="en-GB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pPr defTabSz="457200"/>
            <a:fld id="{11432AFA-597D-EF4A-943B-3C753DA641F8}" type="slidenum">
              <a:rPr lang="en-GB"/>
              <a:pPr defTabSz="457200"/>
              <a:t>‹Nr.›</a:t>
            </a:fld>
            <a:endParaRPr lang="en-GB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6" y="152400"/>
            <a:ext cx="7388725" cy="4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  <a:endParaRPr lang="en-GB" dirty="0"/>
          </a:p>
        </p:txBody>
      </p:sp>
      <p:pic>
        <p:nvPicPr>
          <p:cNvPr id="12" name="Picture 13" descr="FAIR_Logo_rgb_fre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4525" y="61764"/>
            <a:ext cx="807208" cy="672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023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2" r:id="rId3"/>
    <p:sldLayoutId id="2147483797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rgbClr val="0000B2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1800">
          <a:solidFill>
            <a:srgbClr val="0000B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A05EB2-402A-4FAC-8B9F-FD60D12DABD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7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6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  <p:sldLayoutId id="2147483960" r:id="rId23"/>
    <p:sldLayoutId id="2147483961" r:id="rId24"/>
    <p:sldLayoutId id="2147483962" r:id="rId25"/>
    <p:sldLayoutId id="2147483963" r:id="rId26"/>
    <p:sldLayoutId id="2147483964" r:id="rId2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>
            <a:off x="0" y="757238"/>
            <a:ext cx="8837735" cy="1960562"/>
            <a:chOff x="0" y="477"/>
            <a:chExt cx="5567" cy="1235"/>
          </a:xfrm>
        </p:grpSpPr>
        <p:sp>
          <p:nvSpPr>
            <p:cNvPr id="20491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0492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0485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0486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  <a:hlinkClick r:id="rId14"/>
                </a:rPr>
                <a:t>  </a:t>
              </a:r>
              <a:r>
                <a:rPr lang="en-GB" altLang="de-DE" sz="72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7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1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4" r:id="rId18"/>
    <p:sldLayoutId id="2147484025" r:id="rId19"/>
    <p:sldLayoutId id="2147484026" r:id="rId20"/>
    <p:sldLayoutId id="2147484027" r:id="rId21"/>
    <p:sldLayoutId id="2147484028" r:id="rId22"/>
    <p:sldLayoutId id="2147484029" r:id="rId23"/>
    <p:sldLayoutId id="2147484030" r:id="rId24"/>
    <p:sldLayoutId id="2147484031" r:id="rId25"/>
    <p:sldLayoutId id="2147484032" r:id="rId26"/>
    <p:sldLayoutId id="2147484033" r:id="rId2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433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4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48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062C7C-6AC1-43DC-BE73-EB0DF8E7AF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4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>
            <a:off x="0" y="757238"/>
            <a:ext cx="8837735" cy="1960562"/>
            <a:chOff x="0" y="477"/>
            <a:chExt cx="5567" cy="1235"/>
          </a:xfrm>
        </p:grpSpPr>
        <p:sp>
          <p:nvSpPr>
            <p:cNvPr id="20492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0493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0485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0486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37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2.xml"/><Relationship Id="rId6" Type="http://schemas.microsoft.com/office/2007/relationships/hdphoto" Target="../media/hdphoto2.wdp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7.png"/><Relationship Id="rId5" Type="http://schemas.openxmlformats.org/officeDocument/2006/relationships/image" Target="../media/image106.emf"/><Relationship Id="rId4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0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049933"/>
            <a:ext cx="7895634" cy="404336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de-DE" sz="1400" dirty="0" smtClean="0">
                <a:solidFill>
                  <a:srgbClr val="333333"/>
                </a:solidFill>
              </a:rPr>
              <a:t/>
            </a:r>
            <a:br>
              <a:rPr lang="en-US" altLang="de-DE" sz="1400" dirty="0" smtClean="0">
                <a:solidFill>
                  <a:srgbClr val="333333"/>
                </a:solidFill>
              </a:rPr>
            </a:br>
            <a:r>
              <a:rPr lang="en-US" altLang="de-DE" dirty="0" smtClean="0">
                <a:solidFill>
                  <a:srgbClr val="333333"/>
                </a:solidFill>
              </a:rPr>
              <a:t>Particle Tracking Challenges: </a:t>
            </a:r>
            <a:br>
              <a:rPr lang="en-US" altLang="de-DE" dirty="0" smtClean="0">
                <a:solidFill>
                  <a:srgbClr val="333333"/>
                </a:solidFill>
              </a:rPr>
            </a:br>
            <a:r>
              <a:rPr lang="en-US" altLang="de-DE" dirty="0" smtClean="0">
                <a:solidFill>
                  <a:srgbClr val="333333"/>
                </a:solidFill>
              </a:rPr>
              <a:t>The CBM Silicon Tracking Station at FAIR</a:t>
            </a:r>
            <a:r>
              <a:rPr lang="en-US" altLang="de-DE" sz="2000" dirty="0" smtClean="0">
                <a:solidFill>
                  <a:srgbClr val="333333"/>
                </a:solidFill>
              </a:rPr>
              <a:t/>
            </a:r>
            <a:br>
              <a:rPr lang="en-US" altLang="de-DE" sz="2000" dirty="0" smtClean="0">
                <a:solidFill>
                  <a:srgbClr val="333333"/>
                </a:solidFill>
              </a:rPr>
            </a:br>
            <a:r>
              <a:rPr lang="en-US" altLang="de-DE" sz="3200" dirty="0" smtClean="0">
                <a:solidFill>
                  <a:srgbClr val="333333"/>
                </a:solidFill>
              </a:rPr>
              <a:t/>
            </a:r>
            <a:br>
              <a:rPr lang="en-US" altLang="de-DE" sz="3200" dirty="0" smtClean="0">
                <a:solidFill>
                  <a:srgbClr val="333333"/>
                </a:solidFill>
              </a:rPr>
            </a:br>
            <a:r>
              <a:rPr lang="en-US" altLang="de-DE" sz="2000" dirty="0" smtClean="0">
                <a:solidFill>
                  <a:srgbClr val="333333"/>
                </a:solidFill>
              </a:rPr>
              <a:t>  </a:t>
            </a:r>
            <a:br>
              <a:rPr lang="en-US" altLang="de-DE" sz="2000" dirty="0" smtClean="0">
                <a:solidFill>
                  <a:srgbClr val="333333"/>
                </a:solidFill>
              </a:rPr>
            </a:br>
            <a:endParaRPr lang="en-GB" altLang="de-DE" sz="2000" dirty="0" smtClean="0">
              <a:solidFill>
                <a:srgbClr val="333333"/>
              </a:solidFill>
            </a:endParaRPr>
          </a:p>
        </p:txBody>
      </p:sp>
      <p:pic>
        <p:nvPicPr>
          <p:cNvPr id="216067" name="Picture 3" descr="GSI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2" name="Rectangle 14"/>
          <p:cNvSpPr>
            <a:spLocks noChangeArrowheads="1"/>
          </p:cNvSpPr>
          <p:nvPr/>
        </p:nvSpPr>
        <p:spPr bwMode="auto">
          <a:xfrm>
            <a:off x="8197366" y="1778004"/>
            <a:ext cx="778120" cy="34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3" rIns="91406" bIns="45703" anchor="ctr"/>
          <a:lstStyle>
            <a:lvl1pPr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48" y="5792172"/>
            <a:ext cx="1486061" cy="58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25" descr="HG_LOGO_S_ENG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98712"/>
            <a:ext cx="18969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CBM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5392651"/>
            <a:ext cx="1051360" cy="1420757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495761" y="4884837"/>
            <a:ext cx="4152478" cy="101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3" rIns="91406" bIns="45703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3E48A6"/>
                </a:solidFill>
                <a:latin typeface="Arial" pitchFamily="34" charset="0"/>
              </a:rPr>
              <a:t>Christian J. Schmidt,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3E48A6"/>
                </a:solidFill>
                <a:latin typeface="Arial" pitchFamily="34" charset="0"/>
              </a:rPr>
              <a:t>GSI Darmstadt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3E48A6"/>
                </a:solidFill>
                <a:latin typeface="Arial" pitchFamily="34" charset="0"/>
              </a:rPr>
              <a:t>at </a:t>
            </a:r>
            <a:r>
              <a:rPr lang="en-GB" altLang="de-DE" sz="2000" dirty="0" err="1" smtClean="0">
                <a:solidFill>
                  <a:srgbClr val="3E48A6"/>
                </a:solidFill>
                <a:latin typeface="Arial" pitchFamily="34" charset="0"/>
              </a:rPr>
              <a:t>Gauhati</a:t>
            </a:r>
            <a:r>
              <a:rPr lang="en-GB" altLang="de-DE" sz="2000" dirty="0" smtClean="0">
                <a:solidFill>
                  <a:srgbClr val="3E48A6"/>
                </a:solidFill>
                <a:latin typeface="Arial" pitchFamily="34" charset="0"/>
              </a:rPr>
              <a:t> University, Assam, India</a:t>
            </a:r>
          </a:p>
        </p:txBody>
      </p:sp>
    </p:spTree>
    <p:extLst>
      <p:ext uri="{BB962C8B-B14F-4D97-AF65-F5344CB8AC3E}">
        <p14:creationId xmlns:p14="http://schemas.microsoft.com/office/powerpoint/2010/main" val="28901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u23u-cu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9252520" cy="6938890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Christian J. Schmidt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3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" y="439227"/>
            <a:ext cx="9143999" cy="64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" y="0"/>
            <a:ext cx="9143999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500" dirty="0" smtClean="0">
                <a:solidFill>
                  <a:schemeClr val="bg1"/>
                </a:solidFill>
              </a:rPr>
              <a:t>Diagnostic probes</a:t>
            </a:r>
            <a:endParaRPr lang="de-DE" alt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0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4" y="-99392"/>
            <a:ext cx="9279632" cy="72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1556792"/>
            <a:ext cx="9144000" cy="4585871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</a:endParaRPr>
          </a:p>
          <a:p>
            <a:pPr lvl="0">
              <a:defRPr/>
            </a:pP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10 MHz  6 billion tracks per second</a:t>
            </a:r>
            <a:endParaRPr lang="en-GB" sz="2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determination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of (displaced) vertices (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σ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Symbol" pitchFamily="18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identification of leptons and hadrons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fast and radiation hard detectors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free-streaming readout electronics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high speed data acquisition and high performance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   computer farm for online event selection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pitchFamily="66" charset="0"/>
                <a:sym typeface="Wingdings" pitchFamily="2" charset="2"/>
              </a:rPr>
              <a:t>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4-D event reconstruction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sz="3200" dirty="0">
                <a:solidFill>
                  <a:srgbClr val="FF0000"/>
                </a:solidFill>
                <a:latin typeface="Tahoma" pitchFamily="34" charset="0"/>
              </a:rPr>
              <a:t>CBM technological  challenges</a:t>
            </a:r>
            <a:endParaRPr lang="en-GB" sz="3200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52401" y="685800"/>
            <a:ext cx="8153400" cy="1077218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fixed target configuration makes 10MHz </a:t>
            </a:r>
            <a:r>
              <a:rPr lang="en-US" sz="3200" dirty="0" err="1" smtClean="0">
                <a:solidFill>
                  <a:srgbClr val="FFFF00"/>
                </a:solidFill>
              </a:rPr>
              <a:t>Au+Au</a:t>
            </a:r>
            <a:r>
              <a:rPr lang="en-US" sz="3200" dirty="0" smtClean="0">
                <a:solidFill>
                  <a:srgbClr val="FFFF00"/>
                </a:solidFill>
              </a:rPr>
              <a:t> interaction rate feasible at FAIR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58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6" name="Rectangle 8"/>
          <p:cNvSpPr>
            <a:spLocks noGrp="1" noChangeArrowheads="1"/>
          </p:cNvSpPr>
          <p:nvPr>
            <p:ph type="title"/>
          </p:nvPr>
        </p:nvSpPr>
        <p:spPr>
          <a:xfrm>
            <a:off x="206620" y="155575"/>
            <a:ext cx="8397828" cy="53340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chemeClr val="accent6">
                    <a:lumMod val="50000"/>
                  </a:schemeClr>
                </a:solidFill>
              </a:rPr>
              <a:t>Detector</a:t>
            </a:r>
            <a:r>
              <a:rPr lang="de-DE" altLang="de-DE" dirty="0" smtClean="0">
                <a:solidFill>
                  <a:schemeClr val="accent6">
                    <a:lumMod val="50000"/>
                  </a:schemeClr>
                </a:solidFill>
              </a:rPr>
              <a:t> Laboratory at GSI: 600 m</a:t>
            </a:r>
            <a:r>
              <a:rPr lang="de-DE" altLang="de-DE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de-DE" altLang="de-DE" dirty="0" smtClean="0">
                <a:solidFill>
                  <a:schemeClr val="accent6">
                    <a:lumMod val="50000"/>
                  </a:schemeClr>
                </a:solidFill>
              </a:rPr>
              <a:t> Clean-</a:t>
            </a:r>
            <a:r>
              <a:rPr lang="de-DE" altLang="de-DE" dirty="0" err="1" smtClean="0">
                <a:solidFill>
                  <a:schemeClr val="accent6">
                    <a:lumMod val="50000"/>
                  </a:schemeClr>
                </a:solidFill>
              </a:rPr>
              <a:t>Room</a:t>
            </a:r>
            <a:endParaRPr lang="de-DE" altLang="de-DE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9379" name="Gruppieren 3"/>
          <p:cNvGrpSpPr>
            <a:grpSpLocks noChangeAspect="1"/>
          </p:cNvGrpSpPr>
          <p:nvPr/>
        </p:nvGrpSpPr>
        <p:grpSpPr bwMode="auto">
          <a:xfrm>
            <a:off x="2208752" y="652463"/>
            <a:ext cx="2767690" cy="2125662"/>
            <a:chOff x="5127249" y="605276"/>
            <a:chExt cx="4360035" cy="3090424"/>
          </a:xfrm>
        </p:grpSpPr>
        <p:sp>
          <p:nvSpPr>
            <p:cNvPr id="229392" name="Text Box 11"/>
            <p:cNvSpPr txBox="1">
              <a:spLocks noChangeArrowheads="1"/>
            </p:cNvSpPr>
            <p:nvPr/>
          </p:nvSpPr>
          <p:spPr bwMode="auto">
            <a:xfrm rot="16200000">
              <a:off x="5005419" y="2033391"/>
              <a:ext cx="825481" cy="581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de-DE" sz="1200">
                  <a:solidFill>
                    <a:srgbClr val="000000"/>
                  </a:solidFill>
                </a:rPr>
                <a:t>22</a:t>
              </a:r>
              <a:r>
                <a:rPr kumimoji="0" lang="de-DE" altLang="de-DE" sz="1800">
                  <a:solidFill>
                    <a:srgbClr val="000000"/>
                  </a:solidFill>
                </a:rPr>
                <a:t> </a:t>
              </a:r>
              <a:r>
                <a:rPr kumimoji="0" lang="de-DE" altLang="de-DE" sz="1400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229393" name="Text Box 12"/>
            <p:cNvSpPr txBox="1">
              <a:spLocks noChangeArrowheads="1"/>
            </p:cNvSpPr>
            <p:nvPr/>
          </p:nvSpPr>
          <p:spPr bwMode="auto">
            <a:xfrm>
              <a:off x="7019210" y="605276"/>
              <a:ext cx="917177" cy="447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kumimoji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de-DE" altLang="de-DE" sz="1400">
                  <a:solidFill>
                    <a:srgbClr val="000000"/>
                  </a:solidFill>
                </a:rPr>
                <a:t>36 m</a:t>
              </a:r>
            </a:p>
          </p:txBody>
        </p:sp>
        <p:pic>
          <p:nvPicPr>
            <p:cNvPr id="229394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803" y="955675"/>
              <a:ext cx="3877481" cy="2740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3635896" y="3578132"/>
            <a:ext cx="4300904" cy="2443163"/>
          </a:xfrm>
        </p:spPr>
        <p:txBody>
          <a:bodyPr/>
          <a:lstStyle/>
          <a:p>
            <a:pPr marL="0" indent="0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de-DE" sz="1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Machinery</a:t>
            </a:r>
            <a:r>
              <a:rPr lang="de-DE" sz="1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Laser </a:t>
            </a:r>
            <a:r>
              <a:rPr lang="de-DE" sz="1600" dirty="0" err="1" smtClean="0"/>
              <a:t>Lithography</a:t>
            </a:r>
            <a:endParaRPr lang="de-DE" sz="1600" dirty="0" smtClean="0"/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PVD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err="1" smtClean="0"/>
              <a:t>Bonding</a:t>
            </a:r>
            <a:r>
              <a:rPr lang="de-DE" sz="1600" dirty="0" smtClean="0"/>
              <a:t> </a:t>
            </a:r>
            <a:r>
              <a:rPr lang="de-DE" sz="1600" dirty="0" err="1" smtClean="0"/>
              <a:t>Automates</a:t>
            </a:r>
            <a:endParaRPr lang="de-DE" sz="1600" dirty="0" smtClean="0"/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Probestation </a:t>
            </a:r>
            <a:r>
              <a:rPr lang="de-DE" sz="1600" dirty="0" err="1" smtClean="0"/>
              <a:t>and</a:t>
            </a:r>
            <a:r>
              <a:rPr lang="de-DE" sz="1600" dirty="0" smtClean="0"/>
              <a:t> Chip Handling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err="1" smtClean="0"/>
              <a:t>Automated</a:t>
            </a:r>
            <a:r>
              <a:rPr lang="de-DE" sz="1600" dirty="0" smtClean="0"/>
              <a:t> </a:t>
            </a:r>
            <a:r>
              <a:rPr lang="de-DE" sz="1600" dirty="0" err="1" smtClean="0"/>
              <a:t>Wire</a:t>
            </a:r>
            <a:r>
              <a:rPr lang="de-DE" sz="1600" dirty="0" smtClean="0"/>
              <a:t> </a:t>
            </a:r>
            <a:r>
              <a:rPr lang="de-DE" sz="1600" dirty="0" err="1" smtClean="0"/>
              <a:t>Winding</a:t>
            </a:r>
            <a:endParaRPr lang="de-DE" sz="1600" dirty="0" smtClean="0"/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Digital </a:t>
            </a:r>
            <a:r>
              <a:rPr lang="de-DE" sz="1600" dirty="0" err="1" smtClean="0"/>
              <a:t>Microscope</a:t>
            </a:r>
            <a:endParaRPr lang="de-DE" sz="1600" dirty="0" smtClean="0"/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err="1" smtClean="0"/>
              <a:t>Thin</a:t>
            </a:r>
            <a:r>
              <a:rPr lang="de-DE" sz="1600" dirty="0" smtClean="0"/>
              <a:t> </a:t>
            </a:r>
            <a:r>
              <a:rPr lang="de-DE" sz="1600" dirty="0" err="1" smtClean="0"/>
              <a:t>Foils</a:t>
            </a:r>
            <a:r>
              <a:rPr lang="de-DE" sz="1600" dirty="0" smtClean="0"/>
              <a:t> Handling </a:t>
            </a:r>
            <a:r>
              <a:rPr lang="de-DE" sz="1600" dirty="0" err="1" smtClean="0"/>
              <a:t>and</a:t>
            </a:r>
            <a:r>
              <a:rPr lang="de-DE" sz="1600" dirty="0" smtClean="0"/>
              <a:t> Processing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err="1" smtClean="0"/>
              <a:t>Gaseous</a:t>
            </a:r>
            <a:r>
              <a:rPr lang="de-DE" sz="1600" dirty="0" smtClean="0"/>
              <a:t> </a:t>
            </a:r>
            <a:r>
              <a:rPr lang="de-DE" sz="1600" dirty="0" err="1" smtClean="0"/>
              <a:t>Detector</a:t>
            </a:r>
            <a:r>
              <a:rPr lang="de-DE" sz="1600" dirty="0" smtClean="0"/>
              <a:t> </a:t>
            </a:r>
            <a:r>
              <a:rPr lang="de-DE" sz="1600" dirty="0" err="1" smtClean="0"/>
              <a:t>Ageing</a:t>
            </a:r>
            <a:r>
              <a:rPr lang="de-DE" sz="1600" dirty="0" smtClean="0"/>
              <a:t> Teststands</a:t>
            </a:r>
          </a:p>
          <a:p>
            <a:pPr indent="-342000">
              <a:spcBef>
                <a:spcPts val="400"/>
              </a:spcBef>
              <a:defRPr/>
            </a:pPr>
            <a:r>
              <a:rPr lang="de-DE" sz="1600" dirty="0" smtClean="0"/>
              <a:t>Large </a:t>
            </a:r>
            <a:r>
              <a:rPr lang="de-DE" sz="1600" dirty="0" err="1" smtClean="0"/>
              <a:t>Prototyping</a:t>
            </a:r>
            <a:r>
              <a:rPr lang="de-DE" sz="1600" dirty="0" smtClean="0"/>
              <a:t> CNC </a:t>
            </a:r>
            <a:r>
              <a:rPr lang="de-DE" sz="1600" dirty="0" err="1" smtClean="0"/>
              <a:t>Milling</a:t>
            </a:r>
            <a:r>
              <a:rPr lang="de-DE" sz="1600" dirty="0" smtClean="0"/>
              <a:t> </a:t>
            </a:r>
            <a:r>
              <a:rPr lang="de-DE" sz="1600" dirty="0" err="1" smtClean="0"/>
              <a:t>Machine</a:t>
            </a:r>
            <a:endParaRPr lang="de-DE" sz="1600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496" y="2555875"/>
            <a:ext cx="4430062" cy="12319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de-DE" sz="18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Competences</a:t>
            </a:r>
            <a:r>
              <a:rPr lang="de-DE" sz="1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r>
              <a:rPr lang="de-DE" sz="1400" dirty="0" smtClean="0"/>
              <a:t>Micro </a:t>
            </a:r>
            <a:r>
              <a:rPr lang="de-DE" sz="1400" dirty="0" err="1" smtClean="0"/>
              <a:t>Patterned</a:t>
            </a:r>
            <a:r>
              <a:rPr lang="de-DE" sz="1400" dirty="0" smtClean="0"/>
              <a:t> </a:t>
            </a:r>
            <a:r>
              <a:rPr lang="de-DE" sz="1400" dirty="0" err="1" smtClean="0"/>
              <a:t>Gaseous</a:t>
            </a:r>
            <a:r>
              <a:rPr lang="de-DE" sz="1400" dirty="0" smtClean="0"/>
              <a:t> </a:t>
            </a:r>
            <a:r>
              <a:rPr lang="de-DE" sz="1400" dirty="0" err="1" smtClean="0"/>
              <a:t>Detector</a:t>
            </a:r>
            <a:r>
              <a:rPr lang="de-DE" sz="1400" dirty="0" smtClean="0"/>
              <a:t> Technology</a:t>
            </a:r>
          </a:p>
          <a:p>
            <a:pPr>
              <a:defRPr/>
            </a:pPr>
            <a:r>
              <a:rPr lang="de-DE" sz="1400" dirty="0" smtClean="0"/>
              <a:t>Silicon Strip </a:t>
            </a:r>
            <a:r>
              <a:rPr lang="de-DE" sz="1400" dirty="0" err="1" smtClean="0"/>
              <a:t>Detector</a:t>
            </a:r>
            <a:r>
              <a:rPr lang="de-DE" sz="1400" dirty="0" smtClean="0"/>
              <a:t> Integration </a:t>
            </a:r>
          </a:p>
          <a:p>
            <a:pPr>
              <a:defRPr/>
            </a:pPr>
            <a:r>
              <a:rPr lang="de-DE" sz="1400" dirty="0" smtClean="0"/>
              <a:t>ASIC Handling </a:t>
            </a:r>
            <a:r>
              <a:rPr lang="de-DE" sz="1400" dirty="0" err="1" smtClean="0"/>
              <a:t>and</a:t>
            </a:r>
            <a:r>
              <a:rPr lang="de-DE" sz="1400" dirty="0" smtClean="0"/>
              <a:t> Integration</a:t>
            </a:r>
          </a:p>
          <a:p>
            <a:pPr>
              <a:defRPr/>
            </a:pPr>
            <a:r>
              <a:rPr lang="de-DE" sz="1400" dirty="0" smtClean="0"/>
              <a:t>Diamond </a:t>
            </a:r>
            <a:r>
              <a:rPr lang="de-DE" sz="1400" dirty="0" err="1" smtClean="0"/>
              <a:t>Detectors</a:t>
            </a:r>
            <a:endParaRPr lang="de-DE" sz="1400" dirty="0" smtClean="0"/>
          </a:p>
          <a:p>
            <a:pPr>
              <a:defRPr/>
            </a:pPr>
            <a:r>
              <a:rPr lang="de-DE" sz="1400" dirty="0" smtClean="0"/>
              <a:t>PSL APD-</a:t>
            </a:r>
            <a:r>
              <a:rPr lang="de-DE" sz="1400" dirty="0" err="1"/>
              <a:t>c</a:t>
            </a:r>
            <a:r>
              <a:rPr lang="de-DE" sz="1400" dirty="0" err="1" smtClean="0"/>
              <a:t>haracterization</a:t>
            </a:r>
            <a:r>
              <a:rPr lang="de-DE" sz="1400" dirty="0" smtClean="0"/>
              <a:t> lab</a:t>
            </a:r>
          </a:p>
        </p:txBody>
      </p:sp>
      <p:pic>
        <p:nvPicPr>
          <p:cNvPr id="229382" name="Picture 18" descr="\\WinFileSvG\DL$Root\cschmidt\Eigene Dateien\My Pictures\GSI_Logo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82" y="6216650"/>
            <a:ext cx="123092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3" name="Picture 19" descr="\\WinFileSvG\DL$Root\cschmidt\Eigene Dateien\DetLab\DetlabPräsentationen\22_07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5" y="4451350"/>
            <a:ext cx="2167303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4" name="Picture 20" descr="\\WinFileSvG\DL$Root\cschmidt\Eigene Dateien\DetLab\DetlabPräsentationen\26_070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29" y="1073150"/>
            <a:ext cx="3682511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5" name="Picture 21" descr="\\WinFileSvG\DL$Root\cschmidt\Eigene Dateien\DetLab\DetlabPräsentationen\IMG_1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" y="858841"/>
            <a:ext cx="2143858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6" name="Picture 22" descr="\\WinFileSvG\DL$Root\cschmidt\Eigene Dateien\DetLab\DetlabPräsentationen\IMG_1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39" y="4978433"/>
            <a:ext cx="1836126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7" name="Picture 23" descr="\\WinFileSvG\DL$Root\cschmidt\Eigene Dateien\DetLab\DetlabPräsentationen\IMG-20110804-007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13" y="4191004"/>
            <a:ext cx="1935773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8" name="Picture 24" descr="\\WinFileSvG\DL$Root\cschmidt\Eigene Dateien\DetLab\DetlabPräsentationen\flatcable_on_sensor_p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18" y="5924550"/>
            <a:ext cx="90560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69" y="4059238"/>
            <a:ext cx="785446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90" name="Picture 5" descr="testboard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35" y="3848100"/>
            <a:ext cx="89095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91" name="Picture 2" descr="T:\Bilddatenbank\LAS\DiaTemperversuche\Temperversuche an Dias mit Weißabgleich\SC-OG 1 vor dem tempern00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3" y="4352958"/>
            <a:ext cx="75760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7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ISO 3 Clean Room for Laser Lithography 1µ</a:t>
            </a:r>
          </a:p>
        </p:txBody>
      </p:sp>
      <p:pic>
        <p:nvPicPr>
          <p:cNvPr id="230403" name="Picture 6" descr="Lithografie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4"/>
            <a:ext cx="4161692" cy="3381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0404" name="Picture 7" descr="Laserlitho_2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70" y="1106488"/>
            <a:ext cx="3859823" cy="3136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0405" name="Picture 9" descr="C:\Users\rvisinka\Desktop\DL Litho Daten\IMG_2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59" y="4600575"/>
            <a:ext cx="2702169" cy="212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7" descr="Sputter_Senvac_2"/>
          <p:cNvPicPr>
            <a:picLocks noChangeAspect="1" noChangeArrowheads="1"/>
          </p:cNvPicPr>
          <p:nvPr/>
        </p:nvPicPr>
        <p:blipFill>
          <a:blip r:embed="rId5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46" y="3454400"/>
            <a:ext cx="2274277" cy="3282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0407" name="Picture 2" descr="C:\DATA\documents_newHD\Diamond detectors\Diamonds_Au_Beam\New_Start_Veto_forAu\New_Start_det_apr2012\SCO1561_65um_remetallized_CrAu_side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22455" r="9697" b="17924"/>
          <a:stretch>
            <a:fillRect/>
          </a:stretch>
        </p:blipFill>
        <p:spPr bwMode="auto">
          <a:xfrm>
            <a:off x="152403" y="4514883"/>
            <a:ext cx="180975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8" name="Picture 2" descr="T:\Bilddatenbank\LAS\DiaTemperversuche\Temperversuche an Dias mit Weißabgleich\SC-OG 1 vor dem tempern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059" y="3746500"/>
            <a:ext cx="2732942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9" name="Picture 11" descr="DL_Logo_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08" y="6203950"/>
            <a:ext cx="80889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5496" y="6453336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5 x 5 mm</a:t>
            </a:r>
            <a:r>
              <a:rPr lang="de-DE" sz="1400" baseline="30000" dirty="0" smtClean="0"/>
              <a:t>2</a:t>
            </a:r>
            <a:r>
              <a:rPr lang="de-DE" sz="1400" dirty="0" smtClean="0"/>
              <a:t> </a:t>
            </a:r>
            <a:r>
              <a:rPr lang="de-DE" sz="1400" dirty="0" err="1" smtClean="0"/>
              <a:t>SCDiamond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6444208" y="6093296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5 x 5 mm</a:t>
            </a:r>
            <a:r>
              <a:rPr lang="de-DE" sz="1400" baseline="30000" dirty="0" smtClean="0"/>
              <a:t>2</a:t>
            </a:r>
            <a:r>
              <a:rPr lang="de-DE" sz="1400" dirty="0" smtClean="0"/>
              <a:t> </a:t>
            </a:r>
            <a:r>
              <a:rPr lang="de-DE" sz="1400" dirty="0" err="1" smtClean="0"/>
              <a:t>SCDiamond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1482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Work at GSI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Detectorlab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3796" name="Picture 2" descr="F:\Photos Reinraum in Betrieb\JPG\04_07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73" y="874715"/>
            <a:ext cx="3802673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 descr="F:\Photos Reinraum in Betrieb\JPG\22_070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69" y="973139"/>
            <a:ext cx="3710354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F:\Photos Reinraum in Betrieb\JPG\13_07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0" y="3790950"/>
            <a:ext cx="378362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5" descr="D:\Vorträge\P73100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85" y="3508377"/>
            <a:ext cx="3710354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1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" y="4230688"/>
            <a:ext cx="3270738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947" y="4141788"/>
            <a:ext cx="3807069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90" y="865188"/>
            <a:ext cx="368397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65188"/>
            <a:ext cx="33147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0" name="Inhaltsplatzhalter 1"/>
          <p:cNvSpPr>
            <a:spLocks noGrp="1"/>
          </p:cNvSpPr>
          <p:nvPr>
            <p:ph sz="half" idx="1"/>
          </p:nvPr>
        </p:nvSpPr>
        <p:spPr>
          <a:xfrm>
            <a:off x="3575538" y="4838700"/>
            <a:ext cx="2403231" cy="43434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de-DE" altLang="de-DE" sz="1800" smtClean="0"/>
              <a:t>100cm x 160cm</a:t>
            </a:r>
          </a:p>
          <a:p>
            <a:pPr marL="0" indent="0">
              <a:buFont typeface="Wingdings" pitchFamily="2" charset="2"/>
              <a:buNone/>
            </a:pPr>
            <a:endParaRPr lang="de-DE" altLang="de-DE" sz="1800" smtClean="0"/>
          </a:p>
          <a:p>
            <a:pPr marL="0" indent="0">
              <a:buFont typeface="Wingdings" pitchFamily="2" charset="2"/>
              <a:buNone/>
            </a:pPr>
            <a:r>
              <a:rPr lang="de-DE" altLang="de-DE" sz="1800" smtClean="0"/>
              <a:t>fibre composits</a:t>
            </a:r>
          </a:p>
          <a:p>
            <a:pPr marL="0" indent="0">
              <a:buFont typeface="Wingdings" pitchFamily="2" charset="2"/>
              <a:buNone/>
            </a:pPr>
            <a:r>
              <a:rPr lang="de-DE" altLang="de-DE" sz="1800" smtClean="0"/>
              <a:t> = 3D-mold manufacturing</a:t>
            </a:r>
          </a:p>
        </p:txBody>
      </p:sp>
      <p:sp>
        <p:nvSpPr>
          <p:cNvPr id="231431" name="Titel 3"/>
          <p:cNvSpPr>
            <a:spLocks noGrp="1"/>
          </p:cNvSpPr>
          <p:nvPr>
            <p:ph type="title"/>
          </p:nvPr>
        </p:nvSpPr>
        <p:spPr>
          <a:xfrm>
            <a:off x="222744" y="116632"/>
            <a:ext cx="9105900" cy="533400"/>
          </a:xfrm>
        </p:spPr>
        <p:txBody>
          <a:bodyPr/>
          <a:lstStyle/>
          <a:p>
            <a:r>
              <a:rPr lang="de-DE" altLang="de-DE" sz="2000" dirty="0" smtClean="0">
                <a:solidFill>
                  <a:schemeClr val="accent2">
                    <a:lumMod val="75000"/>
                  </a:schemeClr>
                </a:solidFill>
              </a:rPr>
              <a:t>Precision </a:t>
            </a:r>
            <a:r>
              <a:rPr lang="de-DE" alt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fibre</a:t>
            </a:r>
            <a:r>
              <a:rPr lang="de-DE" alt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composite</a:t>
            </a:r>
            <a:r>
              <a:rPr lang="de-DE" alt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milling</a:t>
            </a:r>
            <a:r>
              <a:rPr lang="de-DE" alt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de-DE" alt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very</a:t>
            </a:r>
            <a:r>
              <a:rPr lang="de-DE" alt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small</a:t>
            </a:r>
            <a:r>
              <a:rPr lang="de-DE" alt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de-DE" alt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alt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very</a:t>
            </a:r>
            <a:r>
              <a:rPr lang="de-DE" altLang="de-DE" sz="2000" dirty="0" smtClean="0">
                <a:solidFill>
                  <a:schemeClr val="accent2">
                    <a:lumMod val="75000"/>
                  </a:schemeClr>
                </a:solidFill>
              </a:rPr>
              <a:t> large</a:t>
            </a:r>
          </a:p>
        </p:txBody>
      </p:sp>
      <p:pic>
        <p:nvPicPr>
          <p:cNvPr id="231432" name="Picture 2" descr="C:\Users\jheuser\Desktop\IMG_20150526_1055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 b="3712"/>
          <a:stretch>
            <a:fillRect/>
          </a:stretch>
        </p:blipFill>
        <p:spPr bwMode="auto">
          <a:xfrm>
            <a:off x="3352816" y="865188"/>
            <a:ext cx="2136531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3" name="Textfeld 4"/>
          <p:cNvSpPr txBox="1">
            <a:spLocks noChangeArrowheads="1"/>
          </p:cNvSpPr>
          <p:nvPr/>
        </p:nvSpPr>
        <p:spPr bwMode="auto">
          <a:xfrm>
            <a:off x="5471747" y="64325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FFF00"/>
                </a:solidFill>
              </a:rPr>
              <a:t>Hades MDC</a:t>
            </a:r>
          </a:p>
        </p:txBody>
      </p:sp>
      <p:sp>
        <p:nvSpPr>
          <p:cNvPr id="231434" name="Textfeld 5"/>
          <p:cNvSpPr txBox="1">
            <a:spLocks noChangeArrowheads="1"/>
          </p:cNvSpPr>
          <p:nvPr/>
        </p:nvSpPr>
        <p:spPr bwMode="auto">
          <a:xfrm>
            <a:off x="222738" y="4227514"/>
            <a:ext cx="2505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FFF00"/>
                </a:solidFill>
              </a:rPr>
              <a:t>CBM-STS sensor clips</a:t>
            </a:r>
          </a:p>
        </p:txBody>
      </p:sp>
      <p:pic>
        <p:nvPicPr>
          <p:cNvPr id="23143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23" y="2217738"/>
            <a:ext cx="3288323" cy="2671762"/>
          </a:xfrm>
          <a:prstGeom prst="rect">
            <a:avLst/>
          </a:prstGeom>
          <a:noFill/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8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0662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altLang="de-DE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CBM Silicon Tracking System STS</a:t>
            </a:r>
            <a:endParaRPr lang="en-US" altLang="de-DE" sz="24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32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866" y="3036889"/>
            <a:ext cx="5600701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rgbClr val="BBBBBB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8" name="Textfeld 1"/>
          <p:cNvSpPr txBox="1">
            <a:spLocks noChangeArrowheads="1"/>
          </p:cNvSpPr>
          <p:nvPr/>
        </p:nvSpPr>
        <p:spPr bwMode="auto">
          <a:xfrm>
            <a:off x="5759902" y="1000125"/>
            <a:ext cx="31325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</a:rPr>
              <a:t>to be fit into magnet yoke (1,4m)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7760" r="30156" b="5172"/>
          <a:stretch/>
        </p:blipFill>
        <p:spPr bwMode="auto">
          <a:xfrm flipH="1">
            <a:off x="4716016" y="1620350"/>
            <a:ext cx="4414418" cy="454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7" name="Inhaltsplatzhalter 2"/>
          <p:cNvSpPr>
            <a:spLocks noGrp="1"/>
          </p:cNvSpPr>
          <p:nvPr>
            <p:ph idx="1"/>
          </p:nvPr>
        </p:nvSpPr>
        <p:spPr>
          <a:xfrm>
            <a:off x="-2931" y="833438"/>
            <a:ext cx="6424246" cy="4343400"/>
          </a:xfrm>
        </p:spPr>
        <p:txBody>
          <a:bodyPr/>
          <a:lstStyle/>
          <a:p>
            <a:r>
              <a:rPr lang="en-US" altLang="de-DE" sz="2000" dirty="0" smtClean="0"/>
              <a:t>Fixed Target Tracker, </a:t>
            </a:r>
            <a:r>
              <a:rPr lang="en-US" altLang="de-DE" sz="2000" dirty="0"/>
              <a:t>A</a:t>
            </a:r>
            <a:r>
              <a:rPr lang="en-US" altLang="de-DE" sz="2000" dirty="0" smtClean="0"/>
              <a:t>cceptance 2,5°&lt; </a:t>
            </a:r>
            <a:r>
              <a:rPr lang="en-US" altLang="de-DE" sz="2000" dirty="0" smtClean="0">
                <a:latin typeface="Symbol" pitchFamily="18" charset="2"/>
              </a:rPr>
              <a:t>q </a:t>
            </a:r>
            <a:r>
              <a:rPr lang="en-US" altLang="de-DE" sz="2000" dirty="0" smtClean="0"/>
              <a:t>&lt; 25°</a:t>
            </a:r>
          </a:p>
          <a:p>
            <a:r>
              <a:rPr lang="en-US" altLang="de-DE" sz="2000" dirty="0" smtClean="0"/>
              <a:t>Double Sided Silicon Strips in 8 Layers, 58µm</a:t>
            </a:r>
          </a:p>
          <a:p>
            <a:r>
              <a:rPr lang="en-US" altLang="de-DE" sz="2000" dirty="0" smtClean="0"/>
              <a:t>2 Mio. readout channels, ~ 3 m</a:t>
            </a:r>
            <a:r>
              <a:rPr lang="en-US" altLang="de-DE" sz="2000" baseline="30000" dirty="0" smtClean="0"/>
              <a:t>2</a:t>
            </a:r>
            <a:r>
              <a:rPr lang="en-US" altLang="de-DE" sz="2000" dirty="0" smtClean="0"/>
              <a:t> </a:t>
            </a:r>
          </a:p>
          <a:p>
            <a:r>
              <a:rPr lang="en-US" altLang="de-DE" sz="2000" dirty="0" smtClean="0"/>
              <a:t>Event rate 10 MHz, freely streaming r/o</a:t>
            </a:r>
          </a:p>
          <a:p>
            <a:r>
              <a:rPr lang="en-US" altLang="de-DE" sz="2000" dirty="0" smtClean="0"/>
              <a:t>less than 1% radiation length per layer</a:t>
            </a:r>
          </a:p>
        </p:txBody>
      </p:sp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4788024" y="1586318"/>
            <a:ext cx="4456984" cy="4185677"/>
            <a:chOff x="5245934" y="1558117"/>
            <a:chExt cx="3330439" cy="2993669"/>
          </a:xfrm>
        </p:grpSpPr>
        <p:sp>
          <p:nvSpPr>
            <p:cNvPr id="9" name="TextBox 31"/>
            <p:cNvSpPr txBox="1"/>
            <p:nvPr/>
          </p:nvSpPr>
          <p:spPr>
            <a:xfrm rot="16200000">
              <a:off x="8110931" y="1816574"/>
              <a:ext cx="723899" cy="2069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x/X</a:t>
              </a:r>
              <a:r>
                <a:rPr lang="en-US" sz="1200" baseline="-25000" dirty="0" smtClean="0">
                  <a:solidFill>
                    <a:prstClr val="black"/>
                  </a:solidFill>
                </a:rPr>
                <a:t>0</a:t>
              </a:r>
              <a:r>
                <a:rPr lang="en-US" sz="1200" dirty="0" smtClean="0">
                  <a:solidFill>
                    <a:prstClr val="black"/>
                  </a:solidFill>
                </a:rPr>
                <a:t> [%] </a:t>
              </a: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33"/>
            <a:stretch/>
          </p:blipFill>
          <p:spPr bwMode="auto">
            <a:xfrm>
              <a:off x="5245934" y="1662701"/>
              <a:ext cx="3091784" cy="2760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38"/>
            <p:cNvSpPr txBox="1"/>
            <p:nvPr/>
          </p:nvSpPr>
          <p:spPr>
            <a:xfrm>
              <a:off x="5562606" y="4309646"/>
              <a:ext cx="2514601" cy="2421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material budget per station 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179512" y="6093296"/>
            <a:ext cx="396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Central Au on Au Collision at 8 </a:t>
            </a:r>
            <a:r>
              <a:rPr lang="en-US" dirty="0" err="1" smtClean="0">
                <a:solidFill>
                  <a:srgbClr val="FFFF00"/>
                </a:solidFill>
              </a:rPr>
              <a:t>AGeV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12" y="159296"/>
            <a:ext cx="9144000" cy="5334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Mechanical Integration in Fixed Target Configuration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Group 50"/>
          <p:cNvGrpSpPr>
            <a:grpSpLocks noChangeAspect="1"/>
          </p:cNvGrpSpPr>
          <p:nvPr/>
        </p:nvGrpSpPr>
        <p:grpSpPr>
          <a:xfrm>
            <a:off x="1619676" y="2535056"/>
            <a:ext cx="6696743" cy="4062296"/>
            <a:chOff x="2062941" y="35559382"/>
            <a:chExt cx="6469558" cy="3924483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0" t="6854" r="46147" b="7849"/>
            <a:stretch/>
          </p:blipFill>
          <p:spPr bwMode="auto">
            <a:xfrm rot="3158414">
              <a:off x="7242925" y="34810894"/>
              <a:ext cx="541086" cy="203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7585" r="54531" b="6666"/>
            <a:stretch/>
          </p:blipFill>
          <p:spPr bwMode="auto">
            <a:xfrm>
              <a:off x="7379215" y="37443787"/>
              <a:ext cx="225609" cy="204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32" t="6982" r="35686" b="5000"/>
            <a:stretch/>
          </p:blipFill>
          <p:spPr bwMode="auto">
            <a:xfrm>
              <a:off x="5607308" y="37293043"/>
              <a:ext cx="1334895" cy="2145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6" t="15517" r="20250" b="11035"/>
            <a:stretch/>
          </p:blipFill>
          <p:spPr bwMode="auto">
            <a:xfrm>
              <a:off x="2062941" y="37095033"/>
              <a:ext cx="3200584" cy="234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12434" r="18188" b="7681"/>
          <a:stretch/>
        </p:blipFill>
        <p:spPr bwMode="auto">
          <a:xfrm>
            <a:off x="3" y="805516"/>
            <a:ext cx="4605281" cy="305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737309" y="836714"/>
            <a:ext cx="4112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Thermal enclosure</a:t>
            </a:r>
            <a:r>
              <a:rPr lang="en-US" dirty="0" smtClean="0"/>
              <a:t>, operation at -5°C</a:t>
            </a:r>
          </a:p>
          <a:p>
            <a:r>
              <a:rPr lang="en-US" dirty="0" smtClean="0"/>
              <a:t>Minimize mat. budget in acceptance</a:t>
            </a:r>
          </a:p>
          <a:p>
            <a:r>
              <a:rPr lang="en-US" dirty="0" smtClean="0"/>
              <a:t>Electronics outside acceptance, 40kW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452323" y="310031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Module</a:t>
            </a:r>
            <a:endParaRPr lang="en-US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7452384" y="4943037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Ladder</a:t>
            </a:r>
          </a:p>
          <a:p>
            <a:r>
              <a:rPr lang="en-US" dirty="0" smtClean="0"/>
              <a:t>of 10 modules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5220136" y="3933056"/>
            <a:ext cx="192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Half-Station</a:t>
            </a:r>
            <a:endParaRPr lang="en-US" b="1" dirty="0"/>
          </a:p>
        </p:txBody>
      </p:sp>
      <p:cxnSp>
        <p:nvCxnSpPr>
          <p:cNvPr id="15" name="Gerade Verbindung mit Pfeil 14"/>
          <p:cNvCxnSpPr/>
          <p:nvPr/>
        </p:nvCxnSpPr>
        <p:spPr bwMode="auto">
          <a:xfrm>
            <a:off x="4605281" y="908720"/>
            <a:ext cx="0" cy="27690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/>
          <p:cNvSpPr txBox="1"/>
          <p:nvPr/>
        </p:nvSpPr>
        <p:spPr>
          <a:xfrm>
            <a:off x="4631005" y="24208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140cm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7DA69E-0305-4CAF-A6F8-84125FB71BFB}" type="slidenum">
              <a:rPr lang="de-DE" alt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172" name="Text Box 14"/>
          <p:cNvSpPr txBox="1">
            <a:spLocks noChangeArrowheads="1"/>
          </p:cNvSpPr>
          <p:nvPr/>
        </p:nvSpPr>
        <p:spPr bwMode="auto">
          <a:xfrm>
            <a:off x="35496" y="0"/>
            <a:ext cx="9108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Silicon-</a:t>
            </a:r>
            <a:r>
              <a:rPr lang="de-DE" altLang="de-DE" sz="3200" b="1" dirty="0" err="1" smtClean="0">
                <a:solidFill>
                  <a:srgbClr val="000000"/>
                </a:solidFill>
                <a:latin typeface="Arial" charset="0"/>
              </a:rPr>
              <a:t>Doublesided</a:t>
            </a: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de-DE" altLang="de-DE" sz="3200" b="1" dirty="0" err="1" smtClean="0">
                <a:solidFill>
                  <a:srgbClr val="000000"/>
                </a:solidFill>
                <a:latin typeface="Arial" charset="0"/>
              </a:rPr>
              <a:t>Microstrip</a:t>
            </a: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-Sensors</a:t>
            </a:r>
            <a:endParaRPr lang="de-DE" altLang="de-DE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173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58807"/>
            <a:ext cx="7085568" cy="228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Q:\Eigene Dateien\Work\CBM\STS\STS-Sensors\CiS\CIS-CBM06C2\photos\CBM06C2-DM-n-corner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8" y="588720"/>
            <a:ext cx="2510195" cy="188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Q:\Eigene Dateien\Work\CBM\STS\STS-Sensors\CiS\CIS-CBM06C2\photos\CBM06C2-DM-corner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4" y="1217177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4000758" y="620691"/>
            <a:ext cx="5251762" cy="37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849056" y="3068960"/>
            <a:ext cx="1443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 x 2 cm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x </a:t>
            </a:r>
            <a:r>
              <a:rPr lang="en-US" dirty="0" smtClean="0"/>
              <a:t>4 cm</a:t>
            </a:r>
            <a:r>
              <a:rPr lang="en-US" baseline="30000" dirty="0" smtClean="0"/>
              <a:t>2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x </a:t>
            </a:r>
            <a:r>
              <a:rPr lang="en-US" dirty="0" smtClean="0"/>
              <a:t>6 cm</a:t>
            </a:r>
            <a:r>
              <a:rPr lang="en-US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x </a:t>
            </a:r>
            <a:r>
              <a:rPr lang="en-US" dirty="0" smtClean="0"/>
              <a:t>12 </a:t>
            </a:r>
            <a:r>
              <a:rPr lang="en-US" dirty="0"/>
              <a:t>cm</a:t>
            </a:r>
            <a:r>
              <a:rPr lang="en-US" baseline="30000" dirty="0"/>
              <a:t>2</a:t>
            </a:r>
            <a:endParaRPr lang="en-US" baseline="300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3904512" y="1815208"/>
            <a:ext cx="785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Sizes</a:t>
            </a:r>
            <a:endParaRPr lang="en-US" sz="2400" dirty="0"/>
          </a:p>
        </p:txBody>
      </p:sp>
      <p:sp>
        <p:nvSpPr>
          <p:cNvPr id="15" name="TextBox 17"/>
          <p:cNvSpPr txBox="1"/>
          <p:nvPr/>
        </p:nvSpPr>
        <p:spPr>
          <a:xfrm>
            <a:off x="126232" y="2918554"/>
            <a:ext cx="3437656" cy="144655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300 µm thick, n-type silicon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double-sided segmentation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2</a:t>
            </a:r>
            <a:r>
              <a:rPr lang="en-US" sz="1600" baseline="30000" dirty="0" smtClean="0">
                <a:solidFill>
                  <a:prstClr val="black"/>
                </a:solidFill>
              </a:rPr>
              <a:t>nd</a:t>
            </a:r>
            <a:r>
              <a:rPr lang="en-US" sz="1600" dirty="0" smtClean="0">
                <a:solidFill>
                  <a:prstClr val="black"/>
                </a:solidFill>
              </a:rPr>
              <a:t> metal routing lines </a:t>
            </a:r>
            <a:endParaRPr lang="en-US" sz="1600" dirty="0">
              <a:solidFill>
                <a:prstClr val="black"/>
              </a:solidFill>
            </a:endParaRP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1024 strips of 58 µm pitch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sym typeface="Wingdings" panose="05000000000000000000" pitchFamily="2" charset="2"/>
              </a:rPr>
              <a:t>rad. </a:t>
            </a:r>
            <a:r>
              <a:rPr lang="en-US" sz="16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tol</a:t>
            </a:r>
            <a:r>
              <a:rPr lang="en-US" sz="1600" dirty="0" smtClean="0">
                <a:solidFill>
                  <a:prstClr val="black"/>
                </a:solidFill>
                <a:sym typeface="Wingdings" panose="05000000000000000000" pitchFamily="2" charset="2"/>
              </a:rPr>
              <a:t>. up to 10</a:t>
            </a:r>
            <a:r>
              <a:rPr lang="en-US" sz="16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14</a:t>
            </a:r>
            <a:r>
              <a:rPr lang="en-US" sz="1600" dirty="0" smtClean="0">
                <a:solidFill>
                  <a:prstClr val="black"/>
                </a:solidFill>
                <a:sym typeface="Wingdings" panose="05000000000000000000" pitchFamily="2" charset="2"/>
              </a:rPr>
              <a:t> n</a:t>
            </a:r>
            <a:r>
              <a:rPr lang="en-US" sz="1600" baseline="-25000" dirty="0" smtClean="0">
                <a:solidFill>
                  <a:prstClr val="black"/>
                </a:solidFill>
                <a:sym typeface="Wingdings" panose="05000000000000000000" pitchFamily="2" charset="2"/>
              </a:rPr>
              <a:t>eq</a:t>
            </a:r>
            <a:r>
              <a:rPr lang="en-US" sz="1600" dirty="0" smtClean="0">
                <a:solidFill>
                  <a:prstClr val="black"/>
                </a:solidFill>
                <a:sym typeface="Wingdings" panose="05000000000000000000" pitchFamily="2" charset="2"/>
              </a:rPr>
              <a:t>/cm</a:t>
            </a:r>
            <a:r>
              <a:rPr lang="en-US" sz="1600" baseline="30000" dirty="0" smtClean="0">
                <a:solidFill>
                  <a:prstClr val="black"/>
                </a:solidFill>
                <a:sym typeface="Wingdings" panose="05000000000000000000" pitchFamily="2" charset="2"/>
              </a:rPr>
              <a:t>2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802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0" y="-99392"/>
            <a:ext cx="91440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r>
              <a:rPr lang="en-US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FAIR - Facility </a:t>
            </a:r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for Anti-Proton and Ion </a:t>
            </a:r>
            <a:r>
              <a:rPr lang="en-US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Research, Darmstadt</a:t>
            </a:r>
            <a:endParaRPr lang="de-DE" altLang="en-US" sz="2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/>
          <a:stretch/>
        </p:blipFill>
        <p:spPr bwMode="auto">
          <a:xfrm>
            <a:off x="533400" y="1091702"/>
            <a:ext cx="7723870" cy="534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11968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GSI Helmholtz Center for Heavy Ion Research GmbH, </a:t>
            </a:r>
            <a:r>
              <a:rPr lang="en-US" sz="1600" dirty="0" smtClean="0">
                <a:solidFill>
                  <a:prstClr val="black"/>
                </a:solidFill>
              </a:rPr>
              <a:t>Darmstadt, Germany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152400" y="5048211"/>
            <a:ext cx="3050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 to U beams, 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2 – 45 GeV/nucleon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h</a:t>
            </a:r>
            <a:r>
              <a:rPr lang="en-US" sz="2400" b="1" dirty="0" smtClean="0">
                <a:solidFill>
                  <a:prstClr val="black"/>
                </a:solidFill>
              </a:rPr>
              <a:t>ighest intensities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81600" y="206907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prstClr val="black"/>
                </a:solidFill>
              </a:rPr>
              <a:t>1 km </a:t>
            </a:r>
            <a:r>
              <a:rPr lang="de-DE" i="1" dirty="0" err="1" smtClean="0">
                <a:solidFill>
                  <a:prstClr val="black"/>
                </a:solidFill>
              </a:rPr>
              <a:t>circumference</a:t>
            </a:r>
            <a:endParaRPr lang="de-DE" i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8825" y="2971800"/>
            <a:ext cx="38100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8350" y="2907208"/>
            <a:ext cx="88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CBM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419728" y="2895600"/>
            <a:ext cx="4191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7" y="1932222"/>
            <a:ext cx="1905000" cy="4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94000"/>
            <a:ext cx="21336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67544" y="827528"/>
            <a:ext cx="691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The GSI-future project under construction, operative in 2024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251520" y="5157192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274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5"/>
          <p:cNvSpPr>
            <a:spLocks noGrp="1" noChangeArrowheads="1"/>
          </p:cNvSpPr>
          <p:nvPr>
            <p:ph type="title"/>
          </p:nvPr>
        </p:nvSpPr>
        <p:spPr>
          <a:xfrm>
            <a:off x="140677" y="203200"/>
            <a:ext cx="5228492" cy="1143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de-DE" altLang="de-DE" sz="3600" b="1" smtClean="0"/>
              <a:t>CBM-STS-module-assembly</a:t>
            </a:r>
            <a:endParaRPr lang="de-DE" altLang="de-DE" sz="2800" b="1" smtClean="0"/>
          </a:p>
        </p:txBody>
      </p:sp>
      <p:sp>
        <p:nvSpPr>
          <p:cNvPr id="244739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6989885" y="6367463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mtClean="0">
                <a:solidFill>
                  <a:srgbClr val="898989"/>
                </a:solidFill>
              </a:rPr>
              <a:t>1</a:t>
            </a:r>
          </a:p>
        </p:txBody>
      </p:sp>
      <p:pic>
        <p:nvPicPr>
          <p:cNvPr id="244740" name="Picture 26" descr="DL-Logo_0080p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1" y="6092958"/>
            <a:ext cx="55098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1" name="Inhaltsplatzhalt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282" y="1838332"/>
            <a:ext cx="5836627" cy="4378325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" y="4292600"/>
            <a:ext cx="3156438" cy="2565400"/>
          </a:xfrm>
          <a:prstGeom prst="rect">
            <a:avLst/>
          </a:prstGeom>
          <a:ln w="7302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44743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62" y="4725988"/>
            <a:ext cx="2623038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6444208" y="2668588"/>
            <a:ext cx="2875574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5C65C2"/>
              </a:buClr>
              <a:buFont typeface="Wingdings" pitchFamily="2" charset="2"/>
              <a:buNone/>
              <a:defRPr/>
            </a:pPr>
            <a:r>
              <a:rPr lang="de-DE" sz="1800" b="1" kern="0" dirty="0" smtClean="0">
                <a:solidFill>
                  <a:srgbClr val="5C65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Numbers:</a:t>
            </a:r>
          </a:p>
          <a:p>
            <a:pPr>
              <a:buClr>
                <a:srgbClr val="5C65C2"/>
              </a:buClr>
              <a:defRPr/>
            </a:pPr>
            <a:r>
              <a:rPr lang="de-DE" sz="1400" kern="0" dirty="0" smtClean="0">
                <a:solidFill>
                  <a:srgbClr val="000000"/>
                </a:solidFill>
                <a:latin typeface="Arial"/>
              </a:rPr>
              <a:t>1000 Modules</a:t>
            </a:r>
          </a:p>
          <a:p>
            <a:pPr>
              <a:buClr>
                <a:srgbClr val="5C65C2"/>
              </a:buClr>
              <a:defRPr/>
            </a:pPr>
            <a:r>
              <a:rPr lang="de-DE" sz="1400" kern="0" dirty="0" smtClean="0">
                <a:solidFill>
                  <a:srgbClr val="000000"/>
                </a:solidFill>
                <a:latin typeface="Arial"/>
              </a:rPr>
              <a:t>32 </a:t>
            </a:r>
            <a:r>
              <a:rPr lang="de-DE" sz="1400" kern="0" dirty="0" err="1" smtClean="0">
                <a:solidFill>
                  <a:srgbClr val="000000"/>
                </a:solidFill>
                <a:latin typeface="Arial"/>
              </a:rPr>
              <a:t>cables</a:t>
            </a:r>
            <a:r>
              <a:rPr lang="de-DE" sz="1400" kern="0" dirty="0" smtClean="0">
                <a:solidFill>
                  <a:srgbClr val="000000"/>
                </a:solidFill>
                <a:latin typeface="Arial"/>
              </a:rPr>
              <a:t> per </a:t>
            </a:r>
            <a:r>
              <a:rPr lang="de-DE" sz="1400" kern="0" dirty="0" err="1" smtClean="0">
                <a:solidFill>
                  <a:srgbClr val="000000"/>
                </a:solidFill>
                <a:latin typeface="Arial"/>
              </a:rPr>
              <a:t>module</a:t>
            </a:r>
            <a:endParaRPr lang="de-DE" sz="1400" kern="0" dirty="0" smtClean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5C65C2"/>
              </a:buClr>
              <a:defRPr/>
            </a:pPr>
            <a:r>
              <a:rPr lang="de-DE" sz="1400" kern="0" dirty="0" smtClean="0">
                <a:solidFill>
                  <a:srgbClr val="000000"/>
                </a:solidFill>
                <a:latin typeface="Arial"/>
              </a:rPr>
              <a:t>2048 </a:t>
            </a:r>
            <a:r>
              <a:rPr lang="de-DE" sz="1400" kern="0" dirty="0" err="1" smtClean="0">
                <a:solidFill>
                  <a:srgbClr val="000000"/>
                </a:solidFill>
                <a:latin typeface="Arial"/>
              </a:rPr>
              <a:t>ch</a:t>
            </a:r>
            <a:r>
              <a:rPr lang="de-DE" sz="1400" kern="0" dirty="0" smtClean="0">
                <a:solidFill>
                  <a:srgbClr val="000000"/>
                </a:solidFill>
                <a:latin typeface="Arial"/>
              </a:rPr>
              <a:t> per </a:t>
            </a:r>
            <a:r>
              <a:rPr lang="de-DE" sz="1400" kern="0" dirty="0" err="1" smtClean="0">
                <a:solidFill>
                  <a:srgbClr val="000000"/>
                </a:solidFill>
                <a:latin typeface="Arial"/>
              </a:rPr>
              <a:t>module</a:t>
            </a:r>
            <a:endParaRPr lang="de-DE" sz="1400" kern="0" dirty="0" smtClean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5C65C2"/>
              </a:buClr>
              <a:defRPr/>
            </a:pPr>
            <a:r>
              <a:rPr lang="de-DE" sz="1400" kern="0" dirty="0" smtClean="0">
                <a:solidFill>
                  <a:srgbClr val="000000"/>
                </a:solidFill>
                <a:latin typeface="Arial"/>
              </a:rPr>
              <a:t>Tab </a:t>
            </a:r>
            <a:r>
              <a:rPr lang="de-DE" sz="1400" kern="0" dirty="0" err="1" smtClean="0">
                <a:solidFill>
                  <a:srgbClr val="000000"/>
                </a:solidFill>
                <a:latin typeface="Arial"/>
              </a:rPr>
              <a:t>bonding</a:t>
            </a:r>
            <a:endParaRPr lang="de-DE" sz="1400" kern="0" dirty="0" smtClean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5C65C2"/>
              </a:buClr>
              <a:defRPr/>
            </a:pPr>
            <a:r>
              <a:rPr lang="de-DE" sz="1400" kern="0" dirty="0" smtClean="0">
                <a:solidFill>
                  <a:srgbClr val="000000"/>
                </a:solidFill>
                <a:latin typeface="Arial"/>
              </a:rPr>
              <a:t>Micro </a:t>
            </a:r>
            <a:r>
              <a:rPr lang="de-DE" sz="1400" kern="0" dirty="0" err="1" smtClean="0">
                <a:solidFill>
                  <a:srgbClr val="000000"/>
                </a:solidFill>
                <a:latin typeface="Arial"/>
              </a:rPr>
              <a:t>cables</a:t>
            </a:r>
            <a:r>
              <a:rPr lang="de-DE" sz="1400" kern="0" dirty="0" smtClean="0">
                <a:solidFill>
                  <a:srgbClr val="000000"/>
                </a:solidFill>
                <a:latin typeface="Arial"/>
              </a:rPr>
              <a:t>: 10µ </a:t>
            </a:r>
            <a:r>
              <a:rPr lang="de-DE" sz="1400" kern="0" dirty="0" err="1" smtClean="0">
                <a:solidFill>
                  <a:srgbClr val="000000"/>
                </a:solidFill>
                <a:latin typeface="Arial"/>
              </a:rPr>
              <a:t>Polyimide</a:t>
            </a:r>
            <a:r>
              <a:rPr lang="de-DE" sz="1400" kern="0" dirty="0">
                <a:solidFill>
                  <a:srgbClr val="000000"/>
                </a:solidFill>
                <a:latin typeface="Arial"/>
              </a:rPr>
              <a:t>	</a:t>
            </a:r>
            <a:r>
              <a:rPr lang="de-DE" sz="1400" kern="0" dirty="0" smtClean="0">
                <a:solidFill>
                  <a:srgbClr val="000000"/>
                </a:solidFill>
                <a:latin typeface="Arial"/>
              </a:rPr>
              <a:t>           14µ Al </a:t>
            </a:r>
            <a:r>
              <a:rPr lang="de-DE" sz="1400" kern="0" dirty="0" err="1" smtClean="0">
                <a:solidFill>
                  <a:srgbClr val="000000"/>
                </a:solidFill>
                <a:latin typeface="Arial"/>
              </a:rPr>
              <a:t>traces</a:t>
            </a:r>
            <a:endParaRPr lang="de-DE" sz="1000" kern="0" dirty="0" smtClean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5C65C2"/>
              </a:buClr>
              <a:defRPr/>
            </a:pPr>
            <a:endParaRPr lang="de-DE" sz="1400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745" name="Picture 3" descr="\\WinFileSvG\DL$Root\cschmidt\Eigene Dateien\CBM\Module Manufacturing\26th CBM Collaboration Meeting\Dummy_Modul\STS_chip_2nd_layer\STS_Dummy_geneig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489" y="0"/>
            <a:ext cx="3313234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26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Micro Cable Technology with TAB-Bonding</a:t>
            </a:r>
          </a:p>
        </p:txBody>
      </p:sp>
      <p:sp>
        <p:nvSpPr>
          <p:cNvPr id="246787" name="Inhaltsplatzhalter 2"/>
          <p:cNvSpPr>
            <a:spLocks noGrp="1"/>
          </p:cNvSpPr>
          <p:nvPr>
            <p:ph idx="1"/>
          </p:nvPr>
        </p:nvSpPr>
        <p:spPr>
          <a:xfrm>
            <a:off x="-324544" y="1245840"/>
            <a:ext cx="4763969" cy="4343400"/>
          </a:xfrm>
        </p:spPr>
        <p:txBody>
          <a:bodyPr/>
          <a:lstStyle/>
          <a:p>
            <a:r>
              <a:rPr lang="en-US" altLang="de-DE" sz="2000" dirty="0" smtClean="0"/>
              <a:t>double cable layer bonded onto chip</a:t>
            </a:r>
          </a:p>
        </p:txBody>
      </p:sp>
      <p:pic>
        <p:nvPicPr>
          <p:cNvPr id="246788" name="Picture 2" descr="\\WinFileSvG\DL$Root\cschmidt\Eigene Dateien\CBM\Module Manufacturing\STS-MicroCables\STS_Flatcabl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54" y="860425"/>
            <a:ext cx="4519246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3" descr="\\WinFileSvG\DL$Root\cschmidt\Eigene Dateien\CBM\Module Manufacturing\26th CBM Collaboration Meeting\Dummy_Modul\STS_chip_2nd_layer\STS_Dummy_geneig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735" y="1774825"/>
            <a:ext cx="5221166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0" name="Picture 3" descr="\\WinFileSvG\DL$Root\cschmidt\Eigene Dateien\CBM\Module Manufacturing\STS-MicroCables\Tab_Bond_p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49" y="3663950"/>
            <a:ext cx="4321419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2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itle 1"/>
          <p:cNvSpPr>
            <a:spLocks noGrp="1"/>
          </p:cNvSpPr>
          <p:nvPr>
            <p:ph type="title"/>
          </p:nvPr>
        </p:nvSpPr>
        <p:spPr>
          <a:xfrm>
            <a:off x="35496" y="36513"/>
            <a:ext cx="9108504" cy="1143000"/>
          </a:xfrm>
        </p:spPr>
        <p:txBody>
          <a:bodyPr/>
          <a:lstStyle/>
          <a:p>
            <a:pPr algn="l" eaLnBrk="1" hangingPunct="1"/>
            <a:r>
              <a:rPr lang="en-US" altLang="de-DE" sz="3600" dirty="0" smtClean="0"/>
              <a:t>32.000 read-out cables</a:t>
            </a:r>
            <a:br>
              <a:rPr lang="en-US" altLang="de-DE" sz="3600" dirty="0" smtClean="0"/>
            </a:br>
            <a:r>
              <a:rPr lang="en-US" altLang="de-DE" sz="3600" dirty="0" smtClean="0"/>
              <a:t>			cooperation with LTU, Ukraine</a:t>
            </a:r>
            <a:endParaRPr lang="de-DE" altLang="de-DE" sz="3600" dirty="0" smtClean="0"/>
          </a:p>
        </p:txBody>
      </p:sp>
      <p:sp>
        <p:nvSpPr>
          <p:cNvPr id="24576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22B5F-6182-4755-8E1E-AA9EA6CC6CDA}" type="slidenum">
              <a:rPr lang="de-DE" altLang="de-DE" sz="1200" smtClean="0">
                <a:solidFill>
                  <a:srgbClr val="898989"/>
                </a:solidFill>
                <a:latin typeface="Comic Sans MS" pitchFamily="66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de-DE" altLang="de-DE" sz="1200" smtClean="0">
              <a:solidFill>
                <a:srgbClr val="898989"/>
              </a:solidFill>
              <a:latin typeface="Comic Sans MS" pitchFamily="66" charset="0"/>
            </a:endParaRPr>
          </a:p>
        </p:txBody>
      </p:sp>
      <p:pic>
        <p:nvPicPr>
          <p:cNvPr id="2457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1" y="4654550"/>
            <a:ext cx="8625254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TextBox 8"/>
          <p:cNvSpPr txBox="1">
            <a:spLocks noChangeArrowheads="1"/>
          </p:cNvSpPr>
          <p:nvPr/>
        </p:nvSpPr>
        <p:spPr bwMode="auto">
          <a:xfrm>
            <a:off x="107504" y="1412904"/>
            <a:ext cx="446502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600" b="1" dirty="0" smtClean="0">
                <a:solidFill>
                  <a:srgbClr val="000000"/>
                </a:solidFill>
              </a:rPr>
              <a:t>cable stack:   </a:t>
            </a:r>
            <a:r>
              <a:rPr lang="en-US" altLang="de-DE" sz="1600" b="1" i="1" dirty="0" smtClean="0">
                <a:solidFill>
                  <a:srgbClr val="000000"/>
                </a:solidFill>
              </a:rPr>
              <a:t>thickness  0.230 % X</a:t>
            </a:r>
            <a:r>
              <a:rPr lang="en-US" altLang="de-DE" sz="1600" b="1" i="1" baseline="-25000" dirty="0" smtClean="0">
                <a:solidFill>
                  <a:srgbClr val="000000"/>
                </a:solidFill>
              </a:rPr>
              <a:t>0</a:t>
            </a:r>
            <a:r>
              <a:rPr lang="en-US" altLang="de-DE" sz="1600" b="1" i="1" dirty="0" smtClean="0">
                <a:solidFill>
                  <a:srgbClr val="000000"/>
                </a:solidFill>
              </a:rPr>
              <a:t> </a:t>
            </a:r>
            <a:endParaRPr lang="de-DE" altLang="de-DE" sz="1600" b="1" i="1" dirty="0" smtClean="0">
              <a:solidFill>
                <a:srgbClr val="000000"/>
              </a:solidFill>
            </a:endParaRPr>
          </a:p>
        </p:txBody>
      </p:sp>
      <p:sp>
        <p:nvSpPr>
          <p:cNvPr id="245767" name="TextBox 11"/>
          <p:cNvSpPr txBox="1">
            <a:spLocks noChangeArrowheads="1"/>
          </p:cNvSpPr>
          <p:nvPr/>
        </p:nvSpPr>
        <p:spPr bwMode="auto">
          <a:xfrm>
            <a:off x="6660232" y="1290791"/>
            <a:ext cx="1370134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600" dirty="0" smtClean="0">
                <a:solidFill>
                  <a:srgbClr val="000000"/>
                </a:solidFill>
              </a:rPr>
              <a:t>spacer layer</a:t>
            </a:r>
            <a:endParaRPr lang="de-DE" altLang="de-DE" sz="1600" i="1" dirty="0" smtClean="0">
              <a:solidFill>
                <a:srgbClr val="000000"/>
              </a:solidFill>
            </a:endParaRPr>
          </a:p>
        </p:txBody>
      </p:sp>
      <p:sp>
        <p:nvSpPr>
          <p:cNvPr id="245768" name="TextBox 12"/>
          <p:cNvSpPr txBox="1">
            <a:spLocks noChangeArrowheads="1"/>
          </p:cNvSpPr>
          <p:nvPr/>
        </p:nvSpPr>
        <p:spPr bwMode="auto">
          <a:xfrm>
            <a:off x="322391" y="4284796"/>
            <a:ext cx="8625254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600" smtClean="0">
                <a:solidFill>
                  <a:srgbClr val="000000"/>
                </a:solidFill>
              </a:rPr>
              <a:t>signal layer:    </a:t>
            </a:r>
            <a:r>
              <a:rPr lang="en-US" altLang="de-DE" sz="1600" i="1" smtClean="0">
                <a:solidFill>
                  <a:srgbClr val="000000"/>
                </a:solidFill>
              </a:rPr>
              <a:t>64 Al lines of 116 µm pitch,   14 µm thick on 10 µm polyimide,  lengths up to 55 cm  </a:t>
            </a:r>
            <a:endParaRPr lang="de-DE" altLang="de-DE" sz="1600" i="1" smtClean="0">
              <a:solidFill>
                <a:srgbClr val="000000"/>
              </a:solidFill>
            </a:endParaRPr>
          </a:p>
        </p:txBody>
      </p:sp>
      <p:pic>
        <p:nvPicPr>
          <p:cNvPr id="2457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50914"/>
            <a:ext cx="4172248" cy="24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0" name="Inhaltsplatzhalt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735" y="1124744"/>
            <a:ext cx="2287465" cy="1858962"/>
          </a:xfrm>
        </p:spPr>
      </p:pic>
      <p:pic>
        <p:nvPicPr>
          <p:cNvPr id="24577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64196"/>
            <a:ext cx="330590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6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/>
          <p:nvPr/>
        </p:nvSpPr>
        <p:spPr>
          <a:xfrm>
            <a:off x="1470984" y="2"/>
            <a:ext cx="5790959" cy="5292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>
              <a:spcBef>
                <a:spcPts val="899"/>
              </a:spcBef>
              <a:defRPr sz="1800"/>
            </a:pPr>
            <a:r>
              <a:rPr lang="en-GB" sz="2800" b="1" dirty="0">
                <a:solidFill>
                  <a:srgbClr val="000000"/>
                </a:solidFill>
                <a:ea typeface="Microsoft YaHei" pitchFamily="2"/>
                <a:cs typeface="Arial" pitchFamily="2"/>
              </a:rPr>
              <a:t>A</a:t>
            </a:r>
            <a:r>
              <a:rPr lang="en-GB" sz="2800" b="1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ssembly </a:t>
            </a:r>
            <a:r>
              <a:rPr lang="en-GB" sz="2800" b="1" dirty="0">
                <a:solidFill>
                  <a:srgbClr val="000000"/>
                </a:solidFill>
                <a:ea typeface="Microsoft YaHei" pitchFamily="2"/>
                <a:cs typeface="Arial" pitchFamily="2"/>
              </a:rPr>
              <a:t>J</a:t>
            </a:r>
            <a:r>
              <a:rPr lang="en-GB" sz="2800" b="1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igs</a:t>
            </a:r>
            <a:endParaRPr lang="en-GB" sz="2800" b="1" dirty="0">
              <a:solidFill>
                <a:srgbClr val="000000"/>
              </a:solidFill>
              <a:ea typeface="Microsoft YaHei" pitchFamily="2"/>
              <a:cs typeface="Arial" pitchFamily="2"/>
            </a:endParaRPr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0880" y="1316160"/>
            <a:ext cx="3045960" cy="22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18"/>
          <p:cNvSpPr/>
          <p:nvPr/>
        </p:nvSpPr>
        <p:spPr>
          <a:xfrm>
            <a:off x="6516216" y="3657602"/>
            <a:ext cx="2474784" cy="5292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>
              <a:defRPr sz="1800"/>
            </a:pPr>
            <a:r>
              <a:rPr lang="en-GB" sz="1400" dirty="0">
                <a:solidFill>
                  <a:srgbClr val="000000"/>
                </a:solidFill>
                <a:ea typeface="Microsoft YaHei" pitchFamily="2"/>
                <a:cs typeface="Arial" pitchFamily="2"/>
              </a:rPr>
              <a:t>jig for </a:t>
            </a:r>
            <a:r>
              <a:rPr lang="en-GB" sz="1400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TAB-bonding 1</a:t>
            </a:r>
            <a:r>
              <a:rPr lang="en-GB" sz="1400" baseline="30000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st</a:t>
            </a:r>
            <a:r>
              <a:rPr lang="en-GB" sz="1400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 and 2nd micro-cable </a:t>
            </a:r>
            <a:r>
              <a:rPr lang="en-GB" sz="1400" dirty="0">
                <a:solidFill>
                  <a:srgbClr val="000000"/>
                </a:solidFill>
                <a:ea typeface="Microsoft YaHei" pitchFamily="2"/>
                <a:cs typeface="Arial" pitchFamily="2"/>
              </a:rPr>
              <a:t>layer </a:t>
            </a:r>
            <a:r>
              <a:rPr lang="en-GB" sz="1400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to </a:t>
            </a:r>
            <a:r>
              <a:rPr lang="en-GB" sz="1400" dirty="0">
                <a:solidFill>
                  <a:srgbClr val="000000"/>
                </a:solidFill>
                <a:ea typeface="Microsoft YaHei" pitchFamily="2"/>
                <a:cs typeface="Arial" pitchFamily="2"/>
              </a:rPr>
              <a:t>ASIC</a:t>
            </a:r>
          </a:p>
        </p:txBody>
      </p:sp>
      <p:sp>
        <p:nvSpPr>
          <p:cNvPr id="8" name="Textfeld 18"/>
          <p:cNvSpPr/>
          <p:nvPr/>
        </p:nvSpPr>
        <p:spPr>
          <a:xfrm>
            <a:off x="251520" y="3657602"/>
            <a:ext cx="2088232" cy="5292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>
              <a:defRPr sz="1800"/>
            </a:pPr>
            <a:r>
              <a:rPr lang="en-GB" sz="1400" dirty="0">
                <a:solidFill>
                  <a:srgbClr val="000000"/>
                </a:solidFill>
                <a:ea typeface="Microsoft YaHei" pitchFamily="2"/>
                <a:cs typeface="Arial" pitchFamily="2"/>
              </a:rPr>
              <a:t>jig for </a:t>
            </a:r>
            <a:r>
              <a:rPr lang="en-GB" sz="1400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TAB-bonding </a:t>
            </a:r>
            <a:r>
              <a:rPr lang="en-GB" sz="1400" dirty="0">
                <a:solidFill>
                  <a:srgbClr val="000000"/>
                </a:solidFill>
                <a:ea typeface="Microsoft YaHei" pitchFamily="2"/>
                <a:cs typeface="Arial" pitchFamily="2"/>
              </a:rPr>
              <a:t>1st  </a:t>
            </a:r>
            <a:r>
              <a:rPr lang="en-GB" sz="1400" dirty="0" err="1">
                <a:solidFill>
                  <a:srgbClr val="000000"/>
                </a:solidFill>
                <a:ea typeface="Microsoft YaHei" pitchFamily="2"/>
                <a:cs typeface="Arial" pitchFamily="2"/>
              </a:rPr>
              <a:t>microcable</a:t>
            </a:r>
            <a:r>
              <a:rPr lang="en-GB" sz="1400" dirty="0">
                <a:solidFill>
                  <a:srgbClr val="000000"/>
                </a:solidFill>
                <a:ea typeface="Microsoft YaHei" pitchFamily="2"/>
                <a:cs typeface="Arial" pitchFamily="2"/>
              </a:rPr>
              <a:t> layer  </a:t>
            </a:r>
            <a:r>
              <a:rPr lang="en-GB" sz="1400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to ASIC</a:t>
            </a:r>
            <a:endParaRPr lang="en-GB" sz="1400" dirty="0">
              <a:solidFill>
                <a:srgbClr val="000000"/>
              </a:solidFill>
              <a:ea typeface="Microsoft YaHei" pitchFamily="2"/>
              <a:cs typeface="Arial" pitchFamily="2"/>
            </a:endParaRPr>
          </a:p>
        </p:txBody>
      </p:sp>
      <p:sp>
        <p:nvSpPr>
          <p:cNvPr id="10" name="Textfeld 18"/>
          <p:cNvSpPr/>
          <p:nvPr/>
        </p:nvSpPr>
        <p:spPr>
          <a:xfrm>
            <a:off x="6278121" y="5098429"/>
            <a:ext cx="2209320" cy="9675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>
              <a:defRPr sz="1800"/>
            </a:pPr>
            <a:r>
              <a:rPr lang="en-GB" sz="1400" dirty="0">
                <a:solidFill>
                  <a:srgbClr val="000000"/>
                </a:solidFill>
                <a:ea typeface="Microsoft YaHei" pitchFamily="2"/>
                <a:cs typeface="Arial" pitchFamily="2"/>
              </a:rPr>
              <a:t>jig for </a:t>
            </a:r>
            <a:r>
              <a:rPr lang="en-GB" sz="1400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TAB-bonding micro-cables to sensor with micro-positioners for</a:t>
            </a:r>
          </a:p>
          <a:p>
            <a:pPr>
              <a:defRPr sz="1800"/>
            </a:pPr>
            <a:r>
              <a:rPr lang="en-GB" sz="1400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x-, y- and rotation</a:t>
            </a:r>
            <a:endParaRPr lang="en-GB" sz="1400" dirty="0">
              <a:solidFill>
                <a:srgbClr val="000000"/>
              </a:solidFill>
              <a:ea typeface="Microsoft YaHei" pitchFamily="2"/>
              <a:cs typeface="Arial" pitchFamily="2"/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71DCF9-8A91-4618-A94A-75AEEBE34219}" type="slidenum">
              <a:rPr smtClean="0"/>
              <a:pPr/>
              <a:t>23</a:t>
            </a:fld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11" y="1262404"/>
            <a:ext cx="3117275" cy="233795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06" y="3657600"/>
            <a:ext cx="3650552" cy="273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67257-21F9-4752-84B6-F126200AB44A}" type="slidenum">
              <a:rPr lang="de-DE" alt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2" name="Text Box 14"/>
          <p:cNvSpPr txBox="1">
            <a:spLocks noChangeArrowheads="1"/>
          </p:cNvSpPr>
          <p:nvPr/>
        </p:nvSpPr>
        <p:spPr bwMode="auto">
          <a:xfrm>
            <a:off x="-900607" y="2375"/>
            <a:ext cx="84615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Tab-</a:t>
            </a:r>
            <a:r>
              <a:rPr lang="de-DE" altLang="de-DE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Bonding</a:t>
            </a:r>
            <a:r>
              <a:rPr lang="de-DE" altLang="de-D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Chip-Cables </a:t>
            </a:r>
            <a:r>
              <a:rPr lang="de-DE" altLang="de-DE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to</a:t>
            </a:r>
            <a:r>
              <a:rPr lang="de-DE" altLang="de-DE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Silicon Sensor</a:t>
            </a:r>
            <a:endParaRPr lang="de-DE" altLang="de-DE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pic>
        <p:nvPicPr>
          <p:cNvPr id="17413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8914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08920"/>
            <a:ext cx="6453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feld 11"/>
          <p:cNvSpPr txBox="1">
            <a:spLocks noChangeArrowheads="1"/>
          </p:cNvSpPr>
          <p:nvPr/>
        </p:nvSpPr>
        <p:spPr bwMode="auto">
          <a:xfrm>
            <a:off x="5329238" y="1108596"/>
            <a:ext cx="335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sz="1400" dirty="0">
                <a:solidFill>
                  <a:prstClr val="black"/>
                </a:solidFill>
              </a:rPr>
              <a:t>fixing of the </a:t>
            </a:r>
            <a:r>
              <a:rPr lang="en-US" altLang="en-US" sz="1400" dirty="0" err="1">
                <a:solidFill>
                  <a:prstClr val="black"/>
                </a:solidFill>
              </a:rPr>
              <a:t>microcables</a:t>
            </a:r>
            <a:r>
              <a:rPr lang="en-US" altLang="en-US" sz="1400" dirty="0">
                <a:solidFill>
                  <a:prstClr val="black"/>
                </a:solidFill>
              </a:rPr>
              <a:t> with vacuum and  alignment</a:t>
            </a:r>
          </a:p>
          <a:p>
            <a:pPr eaLnBrk="1" hangingPunct="1">
              <a:buFont typeface="Arial" charset="0"/>
              <a:buChar char="•"/>
            </a:pPr>
            <a:r>
              <a:rPr lang="de-DE" altLang="en-US" sz="1400" dirty="0">
                <a:solidFill>
                  <a:prstClr val="black"/>
                </a:solidFill>
              </a:rPr>
              <a:t>TAB-</a:t>
            </a:r>
            <a:r>
              <a:rPr lang="en-US" altLang="en-US" sz="1400" dirty="0">
                <a:solidFill>
                  <a:prstClr val="black"/>
                </a:solidFill>
              </a:rPr>
              <a:t>bonding of 16 </a:t>
            </a:r>
            <a:r>
              <a:rPr lang="en-US" altLang="en-US" sz="1400" dirty="0" err="1">
                <a:solidFill>
                  <a:prstClr val="black"/>
                </a:solidFill>
              </a:rPr>
              <a:t>microcables</a:t>
            </a:r>
            <a:r>
              <a:rPr lang="en-US" altLang="en-US" sz="1400" dirty="0">
                <a:solidFill>
                  <a:prstClr val="black"/>
                </a:solidFill>
              </a:rPr>
              <a:t> to the sensor (two rows at 8 </a:t>
            </a:r>
            <a:r>
              <a:rPr lang="en-US" altLang="en-US" sz="1400" dirty="0" err="1">
                <a:solidFill>
                  <a:prstClr val="black"/>
                </a:solidFill>
              </a:rPr>
              <a:t>microcables</a:t>
            </a:r>
            <a:r>
              <a:rPr lang="en-US" altLang="en-US" sz="1400" dirty="0">
                <a:solidFill>
                  <a:prstClr val="black"/>
                </a:solidFill>
              </a:rPr>
              <a:t>)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400" dirty="0">
                <a:solidFill>
                  <a:prstClr val="black"/>
                </a:solidFill>
              </a:rPr>
              <a:t>protection of the TAB-bonds with </a:t>
            </a:r>
            <a:r>
              <a:rPr lang="en-US" altLang="en-US" sz="1400" dirty="0" err="1">
                <a:solidFill>
                  <a:prstClr val="black"/>
                </a:solidFill>
              </a:rPr>
              <a:t>Globtop</a:t>
            </a:r>
            <a:r>
              <a:rPr lang="en-US" altLang="en-US" sz="1400" dirty="0">
                <a:solidFill>
                  <a:prstClr val="black"/>
                </a:solidFill>
              </a:rPr>
              <a:t> after QA-measurements</a:t>
            </a:r>
          </a:p>
        </p:txBody>
      </p:sp>
      <p:pic>
        <p:nvPicPr>
          <p:cNvPr id="8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009" y="4321129"/>
            <a:ext cx="5151149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11"/>
          <p:cNvSpPr txBox="1">
            <a:spLocks noChangeArrowheads="1"/>
          </p:cNvSpPr>
          <p:nvPr/>
        </p:nvSpPr>
        <p:spPr bwMode="auto">
          <a:xfrm>
            <a:off x="-2101585" y="3433399"/>
            <a:ext cx="30480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wire-bonding of the STS-YTER-ASIC´s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065003" y="4581128"/>
            <a:ext cx="4907603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Wire</a:t>
            </a:r>
            <a:r>
              <a:rPr lang="de-DE" altLang="de-DE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Bonding</a:t>
            </a:r>
            <a:r>
              <a:rPr lang="de-DE" altLang="de-DE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Chip-Cables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to</a:t>
            </a:r>
            <a:r>
              <a:rPr lang="de-DE" altLang="de-DE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Readout</a:t>
            </a:r>
            <a:r>
              <a:rPr lang="de-DE" altLang="de-DE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Board</a:t>
            </a:r>
          </a:p>
          <a:p>
            <a:pPr algn="ctr" eaLnBrk="1" hangingPunct="1">
              <a:spcBef>
                <a:spcPct val="50000"/>
              </a:spcBef>
            </a:pPr>
            <a:endParaRPr lang="de-DE" altLang="de-DE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...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and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then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the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other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side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...</a:t>
            </a:r>
            <a:endParaRPr lang="de-DE" altLang="de-DE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4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WinfileSvM\DL$Root\cschmidt\Eigene Dateien\CBM\FEB-8-Development\20180314_153544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304" y="0"/>
            <a:ext cx="9594825" cy="71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Sammlung CBM 2018\20180314_1534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654" b="29654"/>
          <a:stretch/>
        </p:blipFill>
        <p:spPr bwMode="auto">
          <a:xfrm>
            <a:off x="4644008" y="-6004048"/>
            <a:ext cx="4606564" cy="818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WinfileSvM\DL$Root\cschmidt\Eigene Dateien\CBM\CBM-XYTER\Submission Details STS-XYTER 2.0\STS_XYTER_2\STS2_XYTER_testsocket_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13051" r="10097" b="10791"/>
          <a:stretch/>
        </p:blipFill>
        <p:spPr bwMode="auto">
          <a:xfrm>
            <a:off x="107507" y="4293096"/>
            <a:ext cx="3537422" cy="246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851920" y="5734997"/>
            <a:ext cx="5376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STS-XYTER: Dedicated AGH-ASIC Development for CBM</a:t>
            </a:r>
          </a:p>
          <a:p>
            <a:r>
              <a:rPr lang="en-US" dirty="0" smtClean="0"/>
              <a:t>128 </a:t>
            </a:r>
            <a:r>
              <a:rPr lang="en-US" dirty="0" err="1" smtClean="0"/>
              <a:t>ch</a:t>
            </a:r>
            <a:r>
              <a:rPr lang="en-US" dirty="0" smtClean="0"/>
              <a:t>, self-triggered, dynamics 15 or 75 </a:t>
            </a:r>
            <a:r>
              <a:rPr lang="en-US" dirty="0" err="1" smtClean="0"/>
              <a:t>fC</a:t>
            </a:r>
            <a:r>
              <a:rPr lang="en-US" dirty="0" smtClean="0"/>
              <a:t>, ~ 1000ENC</a:t>
            </a:r>
          </a:p>
          <a:p>
            <a:r>
              <a:rPr lang="en-US" dirty="0" smtClean="0"/>
              <a:t>power &lt; 10mW/</a:t>
            </a:r>
            <a:r>
              <a:rPr lang="en-US" dirty="0" err="1" smtClean="0"/>
              <a:t>ch</a:t>
            </a:r>
            <a:r>
              <a:rPr lang="en-US" dirty="0" smtClean="0"/>
              <a:t>, </a:t>
            </a:r>
            <a:r>
              <a:rPr lang="en-US" dirty="0" err="1" smtClean="0"/>
              <a:t>GBTx</a:t>
            </a:r>
            <a:r>
              <a:rPr lang="en-US" dirty="0" smtClean="0"/>
              <a:t>-compatible output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67545" y="99789"/>
            <a:ext cx="40246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1024 </a:t>
            </a:r>
            <a:r>
              <a:rPr lang="en-US" sz="2400" b="1" dirty="0" err="1" smtClean="0">
                <a:solidFill>
                  <a:srgbClr val="002060"/>
                </a:solidFill>
              </a:rPr>
              <a:t>ch</a:t>
            </a:r>
            <a:r>
              <a:rPr lang="en-US" sz="2400" b="1" dirty="0" smtClean="0">
                <a:solidFill>
                  <a:srgbClr val="002060"/>
                </a:solidFill>
              </a:rPr>
              <a:t> Front End Board (FEB)</a:t>
            </a:r>
          </a:p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Operation: floating at bias potential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256 </a:t>
            </a:r>
            <a:r>
              <a:rPr lang="en-US" sz="2000" b="1" dirty="0" err="1" smtClean="0">
                <a:solidFill>
                  <a:srgbClr val="002060"/>
                </a:solidFill>
              </a:rPr>
              <a:t>Mhit</a:t>
            </a:r>
            <a:r>
              <a:rPr lang="en-US" sz="2000" b="1" dirty="0" smtClean="0">
                <a:solidFill>
                  <a:srgbClr val="002060"/>
                </a:solidFill>
              </a:rPr>
              <a:t>/s ~ 10 </a:t>
            </a:r>
            <a:r>
              <a:rPr lang="en-US" sz="2000" b="1" dirty="0" err="1" smtClean="0">
                <a:solidFill>
                  <a:srgbClr val="002060"/>
                </a:solidFill>
              </a:rPr>
              <a:t>Gbit</a:t>
            </a:r>
            <a:r>
              <a:rPr lang="en-US" sz="2000" b="1" dirty="0" smtClean="0">
                <a:solidFill>
                  <a:srgbClr val="002060"/>
                </a:solidFill>
              </a:rPr>
              <a:t>/s bandwidth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148064" y="1628800"/>
            <a:ext cx="2448272" cy="360040"/>
          </a:xfrm>
          <a:prstGeom prst="straightConnector1">
            <a:avLst/>
          </a:prstGeom>
          <a:ln w="22225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 rot="505149">
            <a:off x="5687125" y="1816460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30,6 mm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1"/>
                </a:solidFill>
              </a:rPr>
              <a:t>ZIF 500V-AC-Coupling Connector Part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38" y="4774232"/>
            <a:ext cx="3558050" cy="4343400"/>
          </a:xfrm>
        </p:spPr>
        <p:txBody>
          <a:bodyPr/>
          <a:lstStyle/>
          <a:p>
            <a:r>
              <a:rPr lang="en-US" sz="1600" dirty="0" smtClean="0"/>
              <a:t>40-pin 0.5mm pitch ZIF</a:t>
            </a:r>
          </a:p>
          <a:p>
            <a:r>
              <a:rPr lang="en-US" sz="1600" dirty="0" smtClean="0"/>
              <a:t>Compatible to 40-line commercial shielded flat cable</a:t>
            </a:r>
          </a:p>
          <a:p>
            <a:r>
              <a:rPr lang="en-US" sz="1600" dirty="0"/>
              <a:t>Height to be optimized</a:t>
            </a:r>
          </a:p>
          <a:p>
            <a:r>
              <a:rPr lang="en-US" sz="1600" dirty="0" smtClean="0"/>
              <a:t>good for up to 18 up-links</a:t>
            </a:r>
            <a:endParaRPr lang="en-US" sz="1600" dirty="0"/>
          </a:p>
        </p:txBody>
      </p:sp>
      <p:pic>
        <p:nvPicPr>
          <p:cNvPr id="1026" name="Picture 2" descr="\\WinfileSvM\DL$Root\cschmidt\Eigene Dateien\CBM\FEB-8-Development\20170714_124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54" y="3800851"/>
            <a:ext cx="7472758" cy="45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7" y="854981"/>
            <a:ext cx="5500468" cy="381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811040" y="1132106"/>
            <a:ext cx="298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Mounted device sensitive to shear forces: need to add glue for robustness.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2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6512" y="194416"/>
            <a:ext cx="9144000" cy="53340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D</a:t>
            </a:r>
            <a:r>
              <a:rPr lang="en-US" sz="2400" dirty="0" smtClean="0">
                <a:solidFill>
                  <a:schemeClr val="accent1"/>
                </a:solidFill>
              </a:rPr>
              <a:t>igital Interfacing: Bridging Signals to </a:t>
            </a:r>
            <a:r>
              <a:rPr lang="en-US" sz="2400" dirty="0" err="1" smtClean="0">
                <a:solidFill>
                  <a:schemeClr val="accent1"/>
                </a:solidFill>
              </a:rPr>
              <a:t>Gnd</a:t>
            </a:r>
            <a:r>
              <a:rPr lang="en-US" sz="2400" dirty="0" smtClean="0">
                <a:solidFill>
                  <a:schemeClr val="accent1"/>
                </a:solidFill>
              </a:rPr>
              <a:t> – 3D arrangement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36" y="1298963"/>
            <a:ext cx="3381100" cy="336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08" y="2401368"/>
            <a:ext cx="4824602" cy="391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49400" y="940036"/>
            <a:ext cx="2217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5C65C2"/>
                </a:solidFill>
              </a:rPr>
              <a:t>first tombstone tests</a:t>
            </a:r>
            <a:endParaRPr lang="en-US" sz="1600" b="1" dirty="0">
              <a:solidFill>
                <a:srgbClr val="5C65C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48547" y="1972653"/>
            <a:ext cx="2071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5C65C2"/>
                </a:solidFill>
              </a:rPr>
              <a:t>...after optimization</a:t>
            </a:r>
            <a:endParaRPr lang="en-US" sz="1600" b="1" dirty="0">
              <a:solidFill>
                <a:srgbClr val="5C65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87288"/>
            <a:ext cx="9463949" cy="533400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128ch Readout ASIC serves as STS-XYTER and Much-XYTER r/o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776" y="221642"/>
            <a:ext cx="5415670" cy="43434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dirty="0" smtClean="0"/>
              <a:t>Moderate Time (~5ns) and Energy res. (5bit)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1000 electrons noise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Switchable Gain, Identical Readout Logic</a:t>
            </a:r>
          </a:p>
          <a:p>
            <a:pPr>
              <a:lnSpc>
                <a:spcPct val="150000"/>
              </a:lnSpc>
            </a:pPr>
            <a:r>
              <a:rPr lang="en-US" sz="1800" dirty="0" err="1" smtClean="0"/>
              <a:t>GBTx</a:t>
            </a:r>
            <a:r>
              <a:rPr lang="en-US" sz="1800" dirty="0" smtClean="0"/>
              <a:t>-based DAQ, 32 </a:t>
            </a:r>
            <a:r>
              <a:rPr lang="en-US" sz="1800" dirty="0" err="1" smtClean="0"/>
              <a:t>Mhit</a:t>
            </a:r>
            <a:r>
              <a:rPr lang="en-US" sz="1800" dirty="0" smtClean="0"/>
              <a:t>/s each chip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Power optimized, radiation tolerant</a:t>
            </a:r>
            <a:endParaRPr lang="en-US" sz="1800" dirty="0"/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pic>
        <p:nvPicPr>
          <p:cNvPr id="4" name="Picture 2" descr="\\WinfileSvM\DL$Root\cschmidt\Eigene Dateien\CBM\CBM-XYTER\Submission Details STS-XYTER 2.0\STS_XYTER_2\STS2_XYTER_testsocket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69090" y="1565900"/>
            <a:ext cx="4592918" cy="31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:\CBM_STS\CBM STS Detektor Aufgaben und Ergebnisse\FEB8 GSI\FEB_gebondet\20180314_153544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3" y="3765578"/>
            <a:ext cx="4442721" cy="27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788024" y="5596196"/>
            <a:ext cx="4779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Microchip ASIC developed at AGH Krakow,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Design internationally reviewed,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Detector Integration by international groups</a:t>
            </a:r>
            <a:endParaRPr lang="en-US" sz="1600" dirty="0"/>
          </a:p>
        </p:txBody>
      </p:sp>
      <p:pic>
        <p:nvPicPr>
          <p:cNvPr id="8" name="Picture 15" descr="DOC-2010-Aug-45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" y="5227907"/>
            <a:ext cx="1071845" cy="156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231" y="765739"/>
            <a:ext cx="650631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85814" y="6161515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1024 </a:t>
            </a:r>
            <a:r>
              <a:rPr lang="en-US" dirty="0" err="1" smtClean="0">
                <a:solidFill>
                  <a:srgbClr val="FFFF00"/>
                </a:solidFill>
              </a:rPr>
              <a:t>ch</a:t>
            </a:r>
            <a:r>
              <a:rPr lang="en-US" dirty="0" smtClean="0">
                <a:solidFill>
                  <a:srgbClr val="FFFF00"/>
                </a:solidFill>
              </a:rPr>
              <a:t> CBM-STS readout board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>
          <a:xfrm>
            <a:off x="1682060" y="260648"/>
            <a:ext cx="7210425" cy="941388"/>
          </a:xfrm>
        </p:spPr>
        <p:txBody>
          <a:bodyPr/>
          <a:lstStyle/>
          <a:p>
            <a:r>
              <a:rPr lang="de-DE" altLang="pl-PL" dirty="0" smtClean="0"/>
              <a:t>STS-XYTER </a:t>
            </a:r>
            <a:r>
              <a:rPr lang="de-DE" altLang="pl-PL" dirty="0" err="1" smtClean="0"/>
              <a:t>Readout</a:t>
            </a:r>
            <a:r>
              <a:rPr lang="de-DE" altLang="pl-PL" dirty="0" smtClean="0"/>
              <a:t> </a:t>
            </a:r>
            <a:r>
              <a:rPr lang="de-DE" altLang="pl-PL" dirty="0" err="1" smtClean="0"/>
              <a:t>Microchip</a:t>
            </a:r>
            <a:r>
              <a:rPr lang="de-DE" altLang="pl-PL" dirty="0" smtClean="0"/>
              <a:t>		</a:t>
            </a:r>
            <a:r>
              <a:rPr lang="pl-PL" altLang="pl-PL" dirty="0" smtClean="0"/>
              <a:t>A</a:t>
            </a:r>
            <a:r>
              <a:rPr lang="de-DE" altLang="pl-PL" dirty="0" err="1" smtClean="0"/>
              <a:t>nalog</a:t>
            </a:r>
            <a:r>
              <a:rPr lang="de-DE" altLang="pl-PL" dirty="0" smtClean="0"/>
              <a:t> Front End</a:t>
            </a:r>
            <a:endParaRPr lang="pl-PL" altLang="pl-PL" dirty="0" smtClean="0"/>
          </a:p>
        </p:txBody>
      </p:sp>
      <p:graphicFrame>
        <p:nvGraphicFramePr>
          <p:cNvPr id="2051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61873"/>
              </p:ext>
            </p:extLst>
          </p:nvPr>
        </p:nvGraphicFramePr>
        <p:xfrm>
          <a:off x="13075" y="2924947"/>
          <a:ext cx="8713787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Dokument" r:id="rId4" imgW="32213623" imgH="12925440" progId="Word.Document.12">
                  <p:embed/>
                </p:oleObj>
              </mc:Choice>
              <mc:Fallback>
                <p:oleObj name="Dokument" r:id="rId4" imgW="32213623" imgH="1292544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75" y="2924947"/>
                        <a:ext cx="8713787" cy="349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pole tekstowe 5"/>
          <p:cNvSpPr txBox="1">
            <a:spLocks noChangeArrowheads="1"/>
          </p:cNvSpPr>
          <p:nvPr/>
        </p:nvSpPr>
        <p:spPr bwMode="auto">
          <a:xfrm>
            <a:off x="3995937" y="4581160"/>
            <a:ext cx="1207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200" dirty="0" smtClean="0">
                <a:solidFill>
                  <a:srgbClr val="00B050"/>
                </a:solidFill>
                <a:latin typeface="Arial" charset="0"/>
              </a:rPr>
              <a:t>Switchable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200" dirty="0" smtClean="0">
                <a:solidFill>
                  <a:srgbClr val="00B050"/>
                </a:solidFill>
                <a:latin typeface="Arial" charset="0"/>
              </a:rPr>
              <a:t>(90ns – 280ns)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200" dirty="0" smtClean="0">
                <a:solidFill>
                  <a:srgbClr val="00B050"/>
                </a:solidFill>
                <a:latin typeface="Arial" charset="0"/>
              </a:rPr>
              <a:t>in 4 steps</a:t>
            </a:r>
          </a:p>
        </p:txBody>
      </p:sp>
      <p:sp>
        <p:nvSpPr>
          <p:cNvPr id="2053" name="pole tekstowe 6"/>
          <p:cNvSpPr txBox="1">
            <a:spLocks noChangeArrowheads="1"/>
          </p:cNvSpPr>
          <p:nvPr/>
        </p:nvSpPr>
        <p:spPr bwMode="auto">
          <a:xfrm>
            <a:off x="237959" y="2276904"/>
            <a:ext cx="22268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600" dirty="0" smtClean="0">
                <a:solidFill>
                  <a:srgbClr val="00B050"/>
                </a:solidFill>
                <a:latin typeface="Arial" charset="0"/>
              </a:rPr>
              <a:t>Switchable gain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600" dirty="0" smtClean="0">
                <a:solidFill>
                  <a:srgbClr val="00B050"/>
                </a:solidFill>
                <a:latin typeface="Arial" charset="0"/>
              </a:rPr>
              <a:t>(5x smaller for MUCH)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600" dirty="0" smtClean="0">
                <a:solidFill>
                  <a:srgbClr val="00B050"/>
                </a:solidFill>
                <a:latin typeface="Arial" charset="0"/>
              </a:rPr>
              <a:t>+ trimming 2 bit</a:t>
            </a:r>
          </a:p>
        </p:txBody>
      </p:sp>
      <p:pic>
        <p:nvPicPr>
          <p:cNvPr id="6" name="Picture 3" descr="tek00000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0782" y="1124745"/>
            <a:ext cx="3168352" cy="2375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7524" y="1484786"/>
            <a:ext cx="567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Krzysztof Kasinski </a:t>
            </a:r>
            <a:r>
              <a:rPr lang="de-DE" dirty="0" err="1" smtClean="0"/>
              <a:t>and</a:t>
            </a:r>
            <a:r>
              <a:rPr lang="de-DE" dirty="0" smtClean="0"/>
              <a:t> Robert </a:t>
            </a:r>
            <a:r>
              <a:rPr lang="de-DE" dirty="0" err="1" smtClean="0"/>
              <a:t>Szczygiel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AGH</a:t>
            </a:r>
          </a:p>
          <a:p>
            <a:r>
              <a:rPr lang="de-DE" dirty="0" err="1" smtClean="0"/>
              <a:t>Krakow</a:t>
            </a:r>
            <a:r>
              <a:rPr lang="de-DE" dirty="0" smtClean="0"/>
              <a:t>, </a:t>
            </a:r>
            <a:r>
              <a:rPr lang="de-DE" dirty="0" err="1" smtClean="0"/>
              <a:t>Poland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60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0" y="33338"/>
            <a:ext cx="91440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r>
              <a:rPr lang="en-US" altLang="en-US" sz="2800" b="1" dirty="0" smtClean="0">
                <a:latin typeface="+mn-lt"/>
              </a:rPr>
              <a:t>FAIR - Facility </a:t>
            </a:r>
            <a:r>
              <a:rPr lang="en-US" altLang="en-US" sz="2800" b="1" dirty="0">
                <a:latin typeface="+mn-lt"/>
              </a:rPr>
              <a:t>for Anti-Proton and Ion </a:t>
            </a:r>
            <a:r>
              <a:rPr lang="en-US" altLang="en-US" sz="2800" b="1" dirty="0" smtClean="0">
                <a:latin typeface="+mn-lt"/>
              </a:rPr>
              <a:t>Research, Darmstadt</a:t>
            </a:r>
            <a:endParaRPr lang="de-DE" altLang="en-US" sz="2800" b="1" dirty="0">
              <a:latin typeface="+mn-lt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838202" y="1018184"/>
            <a:ext cx="7632848" cy="5382623"/>
            <a:chOff x="539552" y="965248"/>
            <a:chExt cx="7992888" cy="5636520"/>
          </a:xfrm>
        </p:grpSpPr>
        <p:pic>
          <p:nvPicPr>
            <p:cNvPr id="9218" name="Picture 2" descr="Q:\Eigene Dateien\Work\FAIR\photos\FAIR-27July201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3"/>
            <a:stretch/>
          </p:blipFill>
          <p:spPr bwMode="auto">
            <a:xfrm>
              <a:off x="539552" y="965248"/>
              <a:ext cx="7992888" cy="5636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172400" y="6381328"/>
              <a:ext cx="360040" cy="220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7751983" y="6000754"/>
            <a:ext cx="1438269" cy="800100"/>
            <a:chOff x="5068" y="202"/>
            <a:chExt cx="1298" cy="676"/>
          </a:xfrm>
        </p:grpSpPr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5068" y="202"/>
              <a:ext cx="1170" cy="6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de-DE" altLang="de-DE">
                <a:solidFill>
                  <a:prstClr val="black"/>
                </a:solidFill>
              </a:endParaRPr>
            </a:p>
          </p:txBody>
        </p:sp>
        <p:pic>
          <p:nvPicPr>
            <p:cNvPr id="15" name="Picture 7" descr="gsi_logo_spac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" y="227"/>
              <a:ext cx="1274" cy="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6074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5" b="22608"/>
          <a:stretch/>
        </p:blipFill>
        <p:spPr bwMode="auto">
          <a:xfrm>
            <a:off x="7524743" y="5952388"/>
            <a:ext cx="1615696" cy="8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371600" y="6216733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Spring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86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912" y="228600"/>
            <a:ext cx="8738088" cy="5334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Skimming LDOs: Development at SCL Chandigarh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0958" y="741784"/>
            <a:ext cx="8793763" cy="4343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/>
              <a:t>Output noise (100kHz to 100MHz) &lt; 70µV RMS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1/3 of STS-XYTER power-pin related signal noise </a:t>
            </a:r>
            <a:r>
              <a:rPr lang="en-US" sz="1600" dirty="0" smtClean="0"/>
              <a:t>(210 µV RMS)</a:t>
            </a:r>
            <a:r>
              <a:rPr lang="en-US" dirty="0" smtClean="0"/>
              <a:t>,</a:t>
            </a:r>
            <a:endParaRPr lang="en-US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 </a:t>
            </a:r>
            <a:r>
              <a:rPr lang="en-US" sz="2000" dirty="0" smtClean="0"/>
              <a:t>  1/10 noise power contribution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Final size: 5.7mm x 6.2mm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Two versions: 1.8V/1.6A and 1.2V/1.6A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Ripple rejection up to 100kHz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Junction temp up to 100°C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No self-restart upon overcurrent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Output enable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5</a:t>
            </a:r>
            <a:r>
              <a:rPr lang="en-US" sz="2000" dirty="0" smtClean="0"/>
              <a:t> external parts (R, 4 Caps) 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8194" name="Picture 2" descr="\\WinfileSvM\DL$Root\cschmidt\Eigene Dateien\CBM\Powering Solutions\Chandigarh SCL\Final LDO\Pre-PrototypesLargeSize\12V_LDO_SCL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5137" y="2793250"/>
            <a:ext cx="3605138" cy="24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607662" y="2238613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00"/>
                </a:solidFill>
              </a:rPr>
              <a:t>pre prototype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8219740" y="2615016"/>
            <a:ext cx="0" cy="30252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 rot="16200000">
            <a:off x="7128309" y="3139258"/>
            <a:ext cx="2495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 5.7mm  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 flipV="1">
            <a:off x="5798001" y="6043628"/>
            <a:ext cx="2066767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6567269" y="6052064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6.2mm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itel 2"/>
          <p:cNvSpPr>
            <a:spLocks noGrp="1"/>
          </p:cNvSpPr>
          <p:nvPr>
            <p:ph type="title"/>
          </p:nvPr>
        </p:nvSpPr>
        <p:spPr>
          <a:xfrm>
            <a:off x="168579" y="269776"/>
            <a:ext cx="8229600" cy="1143000"/>
          </a:xfrm>
        </p:spPr>
        <p:txBody>
          <a:bodyPr/>
          <a:lstStyle/>
          <a:p>
            <a:pPr eaLnBrk="1" hangingPunct="1"/>
            <a:r>
              <a:rPr lang="de-DE" altLang="de-DE" sz="2400" dirty="0" smtClean="0"/>
              <a:t>Power </a:t>
            </a:r>
            <a:r>
              <a:rPr lang="de-DE" altLang="de-DE" sz="2400" dirty="0" err="1" smtClean="0"/>
              <a:t>distribution</a:t>
            </a:r>
            <a:r>
              <a:rPr lang="de-DE" altLang="de-DE" sz="2400" dirty="0" smtClean="0"/>
              <a:t> in </a:t>
            </a:r>
            <a:r>
              <a:rPr lang="de-DE" altLang="de-DE" sz="2400" dirty="0" err="1" smtClean="0"/>
              <a:t>harsh</a:t>
            </a:r>
            <a:r>
              <a:rPr lang="de-DE" altLang="de-DE" sz="2400" dirty="0" smtClean="0"/>
              <a:t> </a:t>
            </a:r>
            <a:r>
              <a:rPr lang="de-DE" altLang="de-DE" sz="2400" dirty="0" err="1" smtClean="0"/>
              <a:t>environments</a:t>
            </a:r>
            <a:r>
              <a:rPr lang="de-DE" altLang="de-DE" sz="2000" dirty="0" smtClean="0"/>
              <a:t/>
            </a:r>
            <a:br>
              <a:rPr lang="de-DE" altLang="de-DE" sz="2000" dirty="0" smtClean="0"/>
            </a:br>
            <a:r>
              <a:rPr lang="de-DE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Towards</a:t>
            </a:r>
            <a:r>
              <a:rPr lang="de-DE" altLang="de-DE" sz="2000" dirty="0" smtClean="0">
                <a:solidFill>
                  <a:schemeClr val="accent1">
                    <a:lumMod val="75000"/>
                  </a:schemeClr>
                </a:solidFill>
              </a:rPr>
              <a:t> Rad Hard LDOs</a:t>
            </a:r>
            <a:br>
              <a:rPr lang="de-DE" altLang="de-DE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Cooperation</a:t>
            </a:r>
            <a:r>
              <a:rPr lang="de-DE" alt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alt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de-DE" altLang="de-DE" sz="2000" dirty="0" smtClean="0">
                <a:solidFill>
                  <a:schemeClr val="accent1">
                    <a:lumMod val="75000"/>
                  </a:schemeClr>
                </a:solidFill>
              </a:rPr>
              <a:t> SCL Chandigarh</a:t>
            </a:r>
          </a:p>
        </p:txBody>
      </p:sp>
      <p:pic>
        <p:nvPicPr>
          <p:cNvPr id="2478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4" y="3090747"/>
            <a:ext cx="5713535" cy="439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814" name="Textfeld 9"/>
          <p:cNvSpPr txBox="1">
            <a:spLocks noChangeArrowheads="1"/>
          </p:cNvSpPr>
          <p:nvPr/>
        </p:nvSpPr>
        <p:spPr bwMode="auto">
          <a:xfrm>
            <a:off x="1951707" y="3635732"/>
            <a:ext cx="34980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dirty="0"/>
              <a:t>STS-XYTER </a:t>
            </a:r>
            <a:r>
              <a:rPr lang="de-DE" altLang="de-DE" sz="1600" dirty="0" err="1" smtClean="0"/>
              <a:t>needs</a:t>
            </a:r>
            <a:r>
              <a:rPr lang="de-DE" altLang="de-DE" sz="1600" dirty="0" smtClean="0"/>
              <a:t> on power </a:t>
            </a:r>
            <a:r>
              <a:rPr lang="de-DE" altLang="de-DE" sz="1600" dirty="0" err="1" smtClean="0"/>
              <a:t>quality</a:t>
            </a:r>
            <a:endParaRPr lang="de-DE" altLang="de-DE" sz="1600" dirty="0"/>
          </a:p>
        </p:txBody>
      </p:sp>
      <p:pic>
        <p:nvPicPr>
          <p:cNvPr id="24781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89" y="1075556"/>
            <a:ext cx="351692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" y="1484787"/>
            <a:ext cx="138185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7" name="Textfeld 1"/>
          <p:cNvSpPr txBox="1">
            <a:spLocks noChangeArrowheads="1"/>
          </p:cNvSpPr>
          <p:nvPr/>
        </p:nvSpPr>
        <p:spPr bwMode="auto">
          <a:xfrm>
            <a:off x="1641248" y="1689102"/>
            <a:ext cx="41072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Three LDO chips survived </a:t>
            </a:r>
            <a:r>
              <a:rPr lang="de-DE" altLang="de-DE"/>
              <a:t>4x10</a:t>
            </a:r>
            <a:r>
              <a:rPr lang="de-DE" altLang="de-DE" b="1" baseline="30000"/>
              <a:t>13</a:t>
            </a:r>
            <a:r>
              <a:rPr lang="de-DE" altLang="de-DE"/>
              <a:t>/cm</a:t>
            </a:r>
            <a:r>
              <a:rPr lang="de-DE" altLang="de-DE" b="1" baseline="30000"/>
              <a:t>2</a:t>
            </a:r>
            <a:r>
              <a:rPr lang="en-US" altLang="de-DE"/>
              <a:t> </a:t>
            </a:r>
          </a:p>
          <a:p>
            <a:r>
              <a:rPr lang="en-US" altLang="de-DE"/>
              <a:t>2 GeV protons, no SEU observed</a:t>
            </a:r>
          </a:p>
          <a:p>
            <a:endParaRPr lang="en-US" altLang="de-DE" b="1"/>
          </a:p>
          <a:p>
            <a:r>
              <a:rPr lang="en-US" altLang="de-DE"/>
              <a:t>P. Koczon, S. Loechner, P. Wieczorek</a:t>
            </a:r>
            <a:r>
              <a:rPr lang="de-DE" altLang="de-DE"/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 rot="16200000">
            <a:off x="1013584" y="3712387"/>
            <a:ext cx="9361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V2/Hz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9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/>
          <p:nvPr/>
        </p:nvSpPr>
        <p:spPr>
          <a:xfrm>
            <a:off x="990719" y="1371599"/>
            <a:ext cx="7311600" cy="5918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>
              <a:spcBef>
                <a:spcPts val="899"/>
              </a:spcBef>
              <a:defRPr sz="1800"/>
            </a:pPr>
            <a:r>
              <a:rPr lang="en-GB" sz="3200" b="1" dirty="0" smtClean="0">
                <a:solidFill>
                  <a:srgbClr val="000000"/>
                </a:solidFill>
                <a:ea typeface="Microsoft YaHei" pitchFamily="2"/>
                <a:cs typeface="Arial" pitchFamily="2"/>
              </a:rPr>
              <a:t>Final STS-Module:</a:t>
            </a:r>
            <a:endParaRPr lang="en-GB" b="1" dirty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920" y="2541246"/>
            <a:ext cx="8467920" cy="292967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71DCF9-8A91-4618-A94A-75AEEBE34219}" type="slidenum">
              <a:rPr smtClean="0"/>
              <a:pPr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6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Concept inherited from ALICE ITS: Carbon fiber ladders</a:t>
            </a:r>
            <a:endParaRPr lang="de-DE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49437" y="5582794"/>
            <a:ext cx="301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11g for 1m long ladder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859355"/>
            <a:ext cx="3051682" cy="470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9355"/>
            <a:ext cx="4663807" cy="348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267200" y="6172200"/>
            <a:ext cx="415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mount 10 silicon modules onto one ladder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2" descr="C:\Users\jheuser\Desktop\IMG_20150526_105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 b="3712"/>
          <a:stretch>
            <a:fillRect/>
          </a:stretch>
        </p:blipFill>
        <p:spPr bwMode="auto">
          <a:xfrm>
            <a:off x="228600" y="4581128"/>
            <a:ext cx="3672407" cy="214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7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4" y="118896"/>
            <a:ext cx="8989889" cy="93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IN" sz="3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Assembly Tests : Modules onto Prototype </a:t>
            </a:r>
            <a:r>
              <a:rPr lang="en-IN" sz="3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</a:t>
            </a:r>
            <a:r>
              <a:rPr lang="en-IN" sz="3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adder</a:t>
            </a:r>
            <a:endParaRPr lang="en-IN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77" name="Picture 76"/>
          <p:cNvPicPr/>
          <p:nvPr/>
        </p:nvPicPr>
        <p:blipFill>
          <a:blip r:embed="rId2" cstate="print"/>
          <a:srcRect t="33843" r="9165" b="19587"/>
          <a:stretch/>
        </p:blipFill>
        <p:spPr>
          <a:xfrm>
            <a:off x="4788024" y="1268763"/>
            <a:ext cx="4184248" cy="1222819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3" cstate="print"/>
          <a:srcRect t="24030" b="27195"/>
          <a:stretch/>
        </p:blipFill>
        <p:spPr>
          <a:xfrm>
            <a:off x="179512" y="1268760"/>
            <a:ext cx="4211624" cy="1224136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4" cstate="print"/>
          <a:srcRect t="22186" b="26035"/>
          <a:stretch/>
        </p:blipFill>
        <p:spPr>
          <a:xfrm>
            <a:off x="189401" y="2708920"/>
            <a:ext cx="4238583" cy="1224136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5" cstate="print"/>
          <a:srcRect t="25030" b="10721"/>
          <a:stretch/>
        </p:blipFill>
        <p:spPr>
          <a:xfrm>
            <a:off x="4716022" y="2724361"/>
            <a:ext cx="4248472" cy="1197741"/>
          </a:xfrm>
          <a:prstGeom prst="rect">
            <a:avLst/>
          </a:prstGeom>
          <a:ln>
            <a:noFill/>
          </a:ln>
        </p:spPr>
      </p:pic>
      <p:sp>
        <p:nvSpPr>
          <p:cNvPr id="82" name="CustomShape 2"/>
          <p:cNvSpPr/>
          <p:nvPr/>
        </p:nvSpPr>
        <p:spPr>
          <a:xfrm>
            <a:off x="0" y="1197720"/>
            <a:ext cx="914292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3" name="CustomShape 3"/>
          <p:cNvSpPr/>
          <p:nvPr/>
        </p:nvSpPr>
        <p:spPr>
          <a:xfrm>
            <a:off x="8712000" y="6588000"/>
            <a:ext cx="431280" cy="34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endParaRPr lang="en-IN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050" name="Picture 2" descr="H:\Pictures\13.jpg"/>
          <p:cNvPicPr>
            <a:picLocks noChangeAspect="1" noChangeArrowheads="1"/>
          </p:cNvPicPr>
          <p:nvPr/>
        </p:nvPicPr>
        <p:blipFill>
          <a:blip r:embed="rId6" cstate="print"/>
          <a:srcRect t="24800" b="19201"/>
          <a:stretch>
            <a:fillRect/>
          </a:stretch>
        </p:blipFill>
        <p:spPr bwMode="auto">
          <a:xfrm>
            <a:off x="1259632" y="4293096"/>
            <a:ext cx="6716801" cy="18153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6581131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S.Mehta</a:t>
            </a:r>
            <a:r>
              <a:rPr lang="en-GB" sz="12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, University of Tübingen and GSI, Darmstadt</a:t>
            </a:r>
            <a:endParaRPr lang="en-IN" sz="12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10" y="2460133"/>
            <a:ext cx="4318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Dummy module - I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3714" y="2448231"/>
            <a:ext cx="4318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Dummy module - </a:t>
            </a:r>
            <a:r>
              <a:rPr lang="en-US" sz="1200" b="1" dirty="0" smtClean="0">
                <a:solidFill>
                  <a:prstClr val="black"/>
                </a:solidFill>
              </a:rPr>
              <a:t>II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3933057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Dummy module - III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00581" y="3927587"/>
            <a:ext cx="42893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Dummy module - </a:t>
            </a:r>
            <a:r>
              <a:rPr lang="en-US" sz="1200" b="1" dirty="0" smtClean="0">
                <a:solidFill>
                  <a:prstClr val="black"/>
                </a:solidFill>
              </a:rPr>
              <a:t>IV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9632" y="6087765"/>
            <a:ext cx="6716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Dummy module - </a:t>
            </a:r>
            <a:r>
              <a:rPr lang="en-US" sz="1200" b="1" dirty="0" smtClean="0">
                <a:solidFill>
                  <a:prstClr val="black"/>
                </a:solidFill>
              </a:rPr>
              <a:t>V</a:t>
            </a:r>
            <a:endParaRPr lang="de-DE" sz="12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32442" y="6608515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6</a:t>
            </a:r>
            <a:endParaRPr lang="en-IN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54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Presentaton pics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/>
          <a:stretch/>
        </p:blipFill>
        <p:spPr bwMode="auto">
          <a:xfrm>
            <a:off x="224012" y="1916832"/>
            <a:ext cx="31958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Presentaton pics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8" y="3430572"/>
            <a:ext cx="3096344" cy="151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:\Presentaton pics\IMG_20180615_140728.jpg"/>
          <p:cNvPicPr>
            <a:picLocks noChangeAspect="1" noChangeArrowheads="1"/>
          </p:cNvPicPr>
          <p:nvPr/>
        </p:nvPicPr>
        <p:blipFill rotWithShape="1">
          <a:blip r:embed="rId4" cstate="print"/>
          <a:srcRect l="30727" t="10101" r="12667" b="4852"/>
          <a:stretch/>
        </p:blipFill>
        <p:spPr bwMode="auto">
          <a:xfrm>
            <a:off x="3635902" y="1988840"/>
            <a:ext cx="1872208" cy="42014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80112" y="1967929"/>
            <a:ext cx="33123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Cable stack is thick and stiff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Need precise lengths of cables so they won´t fold 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While mounting on frame, handling difficulty.  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3076" name="Picture 4" descr="F:\Pictures\Sensor_Module_gluing\IMG_20180607_0934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22570"/>
          <a:stretch/>
        </p:blipFill>
        <p:spPr bwMode="auto">
          <a:xfrm>
            <a:off x="69388" y="5058239"/>
            <a:ext cx="3494500" cy="132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0908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Ladder assembly imposes mechanical challenges during assembly of modules onto ladder</a:t>
            </a:r>
            <a:endParaRPr lang="en-IN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-20056"/>
            <a:ext cx="9108504" cy="1144800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Mini-CBM @ FAIR Phase 0: </a:t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fully assemble and operate small functional CBM subset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56" y="34224242"/>
            <a:ext cx="9075520" cy="492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0201" y="3356992"/>
            <a:ext cx="4270891" cy="276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251520" y="1340768"/>
            <a:ext cx="9073008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kern="0" dirty="0" smtClean="0">
                <a:solidFill>
                  <a:sysClr val="windowText" lastClr="000000"/>
                </a:solidFill>
              </a:rPr>
              <a:t>Currently: pre-series modules employed in the </a:t>
            </a:r>
            <a:r>
              <a:rPr lang="en-US" sz="2000" kern="0" dirty="0" err="1" smtClean="0">
                <a:solidFill>
                  <a:sysClr val="windowText" lastClr="000000"/>
                </a:solidFill>
              </a:rPr>
              <a:t>miniSTS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 of mCBM@SIS18</a:t>
            </a:r>
          </a:p>
          <a:p>
            <a:endParaRPr lang="en-US" sz="2000" kern="0" dirty="0" smtClean="0">
              <a:solidFill>
                <a:sysClr val="windowText" lastClr="000000"/>
              </a:solidFill>
            </a:endParaRPr>
          </a:p>
          <a:p>
            <a:r>
              <a:rPr lang="en-US" sz="2000" kern="0" dirty="0" smtClean="0">
                <a:solidFill>
                  <a:sysClr val="windowText" lastClr="000000"/>
                </a:solidFill>
              </a:rPr>
              <a:t>13 modules, arranged on 5 ladders, forming 2 tracking stations  </a:t>
            </a:r>
          </a:p>
          <a:p>
            <a:r>
              <a:rPr lang="en-US" sz="2000" kern="0" dirty="0" err="1" smtClean="0">
                <a:solidFill>
                  <a:sysClr val="windowText" lastClr="000000"/>
                </a:solidFill>
              </a:rPr>
              <a:t>mCBM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 run 02/2019:                 </a:t>
            </a:r>
            <a:r>
              <a:rPr lang="en-US" sz="2000" kern="0" dirty="0" err="1" smtClean="0">
                <a:solidFill>
                  <a:sysClr val="windowText" lastClr="000000"/>
                </a:solidFill>
              </a:rPr>
              <a:t>mCBM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 run </a:t>
            </a:r>
            <a:r>
              <a:rPr lang="en-US" sz="2000" kern="0" smtClean="0">
                <a:solidFill>
                  <a:sysClr val="windowText" lastClr="000000"/>
                </a:solidFill>
              </a:rPr>
              <a:t>scheduled </a:t>
            </a:r>
            <a:r>
              <a:rPr lang="en-US" sz="2000" kern="0" smtClean="0">
                <a:solidFill>
                  <a:sysClr val="windowText" lastClr="000000"/>
                </a:solidFill>
              </a:rPr>
              <a:t>May 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2020: </a:t>
            </a:r>
            <a:br>
              <a:rPr lang="en-US" sz="2000" kern="0" dirty="0" smtClean="0">
                <a:solidFill>
                  <a:sysClr val="windowText" lastClr="000000"/>
                </a:solidFill>
              </a:rPr>
            </a:br>
            <a:r>
              <a:rPr lang="en-US" sz="2000" kern="0" dirty="0">
                <a:solidFill>
                  <a:sysClr val="windowText" lastClr="000000"/>
                </a:solidFill>
              </a:rPr>
              <a:t>4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 modules on 2 ladders            further 9 modules on 3 ladders 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4" y="3174309"/>
            <a:ext cx="3709737" cy="221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83174"/>
            <a:ext cx="324852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14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607609"/>
              </p:ext>
            </p:extLst>
          </p:nvPr>
        </p:nvGraphicFramePr>
        <p:xfrm>
          <a:off x="1331640" y="1052736"/>
          <a:ext cx="669674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180971" y="-27384"/>
            <a:ext cx="9828213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CBM Collaboration</a:t>
            </a:r>
            <a:endParaRPr lang="de-DE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3545" y="6381328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/>
              <a:t>p</a:t>
            </a:r>
            <a:r>
              <a:rPr lang="en-US" dirty="0" smtClean="0"/>
              <a:t>hysics </a:t>
            </a:r>
            <a:r>
              <a:rPr lang="en-US" dirty="0"/>
              <a:t>b</a:t>
            </a:r>
            <a:r>
              <a:rPr lang="en-US" dirty="0" smtClean="0"/>
              <a:t>eam targeted in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dirty="0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\\WinfileSvM\DL$Root\cschmidt\Eigene Dateien\CBM\CBM-XYTER\Submission Details STS-XYTER 2.0\STS_XYTER_2\20160919_092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574" y="0"/>
            <a:ext cx="11254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1011251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675"/>
            <a:ext cx="9144000" cy="729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el 1"/>
          <p:cNvSpPr>
            <a:spLocks noGrp="1"/>
          </p:cNvSpPr>
          <p:nvPr>
            <p:ph type="title"/>
          </p:nvPr>
        </p:nvSpPr>
        <p:spPr>
          <a:xfrm>
            <a:off x="405912" y="228600"/>
            <a:ext cx="8738088" cy="533400"/>
          </a:xfrm>
        </p:spPr>
        <p:txBody>
          <a:bodyPr/>
          <a:lstStyle/>
          <a:p>
            <a:r>
              <a:rPr lang="en-US" altLang="de-DE" smtClean="0">
                <a:solidFill>
                  <a:srgbClr val="FFC000"/>
                </a:solidFill>
              </a:rPr>
              <a:t>Time Projection Chamber, the Queen of Trackers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0245" y="1117600"/>
            <a:ext cx="5229868" cy="434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100 m</a:t>
            </a:r>
            <a:r>
              <a:rPr lang="en-US" baseline="30000" dirty="0" smtClean="0">
                <a:solidFill>
                  <a:srgbClr val="FFC000"/>
                </a:solidFill>
              </a:rPr>
              <a:t>3 </a:t>
            </a:r>
            <a:r>
              <a:rPr lang="en-US" dirty="0" smtClean="0">
                <a:solidFill>
                  <a:srgbClr val="FFC000"/>
                </a:solidFill>
              </a:rPr>
              <a:t>gas</a:t>
            </a:r>
          </a:p>
          <a:p>
            <a:pPr>
              <a:defRPr/>
            </a:pPr>
            <a:endParaRPr lang="en-US" baseline="30000" dirty="0" smtClean="0">
              <a:solidFill>
                <a:srgbClr val="FFC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Currently engagement in mayor fraction of GEM based ALICE TPC upgrade</a:t>
            </a:r>
          </a:p>
          <a:p>
            <a:pPr>
              <a:defRPr/>
            </a:pPr>
            <a:r>
              <a:rPr lang="en-US" dirty="0" smtClean="0">
                <a:solidFill>
                  <a:srgbClr val="FFC000"/>
                </a:solidFill>
              </a:rPr>
              <a:t>None-triggered continuous TPC readout</a:t>
            </a: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  <a:defRPr/>
            </a:pPr>
            <a:endParaRPr lang="en-US" baseline="30000" dirty="0" smtClean="0">
              <a:solidFill>
                <a:srgbClr val="FFC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>
              <a:solidFill>
                <a:srgbClr val="FFC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82" y="1521668"/>
            <a:ext cx="3613638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9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Sammlung CBM 2018\IMG-20180822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58" y="476672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Sammlung CBM 2018\IMG-20180822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773870" y="6431438"/>
            <a:ext cx="215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August 2018</a:t>
            </a:r>
            <a:endParaRPr lang="en-US" dirty="0"/>
          </a:p>
        </p:txBody>
      </p:sp>
      <p:pic>
        <p:nvPicPr>
          <p:cNvPr id="4099" name="Picture 3" descr="D:\Sammlung CBM 2018\20180802_0644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1"/>
            <a:ext cx="11364243" cy="63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Sammlung CBM 2018\1.8.18_BA1_77-81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72" y="3356992"/>
            <a:ext cx="4848539" cy="36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:\Vorträge\P7310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-14288"/>
            <a:ext cx="9271489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el 1"/>
          <p:cNvSpPr>
            <a:spLocks noGrp="1"/>
          </p:cNvSpPr>
          <p:nvPr>
            <p:ph type="title"/>
          </p:nvPr>
        </p:nvSpPr>
        <p:spPr>
          <a:xfrm>
            <a:off x="405912" y="591344"/>
            <a:ext cx="7772400" cy="533400"/>
          </a:xfrm>
        </p:spPr>
        <p:txBody>
          <a:bodyPr/>
          <a:lstStyle/>
          <a:p>
            <a:r>
              <a:rPr lang="en-US" altLang="de-DE" dirty="0" smtClean="0">
                <a:solidFill>
                  <a:srgbClr val="FFFF00"/>
                </a:solidFill>
              </a:rPr>
              <a:t>HADES- The GSI </a:t>
            </a:r>
            <a:r>
              <a:rPr lang="en-US" altLang="de-DE" dirty="0" err="1" smtClean="0">
                <a:solidFill>
                  <a:srgbClr val="FFFF00"/>
                </a:solidFill>
              </a:rPr>
              <a:t>Dilepton</a:t>
            </a:r>
            <a:r>
              <a:rPr lang="en-US" altLang="de-DE" dirty="0" smtClean="0">
                <a:solidFill>
                  <a:srgbClr val="FFFF00"/>
                </a:solidFill>
              </a:rPr>
              <a:t> Spectrometer</a:t>
            </a:r>
            <a:br>
              <a:rPr lang="en-US" altLang="de-DE" dirty="0" smtClean="0">
                <a:solidFill>
                  <a:srgbClr val="FFFF00"/>
                </a:solidFill>
              </a:rPr>
            </a:br>
            <a:r>
              <a:rPr lang="en-US" altLang="de-DE" dirty="0" smtClean="0">
                <a:solidFill>
                  <a:srgbClr val="FFFF00"/>
                </a:solidFill>
              </a:rPr>
              <a:t>					</a:t>
            </a:r>
          </a:p>
        </p:txBody>
      </p:sp>
      <p:pic>
        <p:nvPicPr>
          <p:cNvPr id="13316" name="Picture 2" descr="D:\Vorträge\P418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3" y="854075"/>
            <a:ext cx="3612173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D:\Vorträge\P418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61" y="3122613"/>
            <a:ext cx="3511062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499992" y="1412776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6600CC"/>
                </a:solidFill>
              </a:rPr>
              <a:t>Detector</a:t>
            </a:r>
            <a:r>
              <a:rPr lang="de-DE" b="1" dirty="0" smtClean="0">
                <a:solidFill>
                  <a:srgbClr val="6600CC"/>
                </a:solidFill>
              </a:rPr>
              <a:t> lab </a:t>
            </a:r>
            <a:r>
              <a:rPr lang="de-DE" b="1" dirty="0" err="1" smtClean="0">
                <a:solidFill>
                  <a:srgbClr val="6600CC"/>
                </a:solidFill>
              </a:rPr>
              <a:t>engagement</a:t>
            </a:r>
            <a:r>
              <a:rPr lang="de-DE" b="1" dirty="0" smtClean="0">
                <a:solidFill>
                  <a:srgbClr val="6600CC"/>
                </a:solidFill>
              </a:rPr>
              <a:t> in HADES Drift </a:t>
            </a:r>
          </a:p>
          <a:p>
            <a:r>
              <a:rPr lang="de-DE" b="1" dirty="0" err="1" smtClean="0">
                <a:solidFill>
                  <a:srgbClr val="6600CC"/>
                </a:solidFill>
              </a:rPr>
              <a:t>Chamber</a:t>
            </a:r>
            <a:r>
              <a:rPr lang="de-DE" b="1" dirty="0" smtClean="0">
                <a:solidFill>
                  <a:srgbClr val="6600CC"/>
                </a:solidFill>
              </a:rPr>
              <a:t> design </a:t>
            </a:r>
            <a:r>
              <a:rPr lang="de-DE" b="1" dirty="0" err="1" smtClean="0">
                <a:solidFill>
                  <a:srgbClr val="6600CC"/>
                </a:solidFill>
              </a:rPr>
              <a:t>and</a:t>
            </a:r>
            <a:r>
              <a:rPr lang="de-DE" b="1" dirty="0" smtClean="0">
                <a:solidFill>
                  <a:srgbClr val="6600CC"/>
                </a:solidFill>
              </a:rPr>
              <a:t> </a:t>
            </a:r>
            <a:r>
              <a:rPr lang="de-DE" b="1" dirty="0" err="1">
                <a:solidFill>
                  <a:srgbClr val="6600CC"/>
                </a:solidFill>
              </a:rPr>
              <a:t>p</a:t>
            </a:r>
            <a:r>
              <a:rPr lang="de-DE" b="1" dirty="0" err="1" smtClean="0">
                <a:solidFill>
                  <a:srgbClr val="6600CC"/>
                </a:solidFill>
              </a:rPr>
              <a:t>roduction</a:t>
            </a:r>
            <a:r>
              <a:rPr lang="de-DE" b="1" dirty="0" smtClean="0">
                <a:solidFill>
                  <a:srgbClr val="6600CC"/>
                </a:solidFill>
              </a:rPr>
              <a:t> </a:t>
            </a:r>
            <a:endParaRPr lang="de-DE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Christian J. Schmidt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122" name="Picture 2" descr="D:\Tmp\IMG_20190830_093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Christian J. Schmidt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4098" name="Picture 2" descr="D:\Tmp\IMG_20190830_095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9276524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06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0" y="-99392"/>
            <a:ext cx="91440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r>
              <a:rPr lang="en-US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FAIR - Facility </a:t>
            </a:r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for Anti-Proton and Ion </a:t>
            </a:r>
            <a:r>
              <a:rPr lang="en-US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Research, Darmstadt</a:t>
            </a:r>
            <a:endParaRPr lang="de-DE" altLang="en-US" sz="2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/>
          <a:stretch/>
        </p:blipFill>
        <p:spPr bwMode="auto">
          <a:xfrm>
            <a:off x="533400" y="1091702"/>
            <a:ext cx="7723870" cy="534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119689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GSI Helmholtz Center for Heavy Ion Research GmbH, </a:t>
            </a:r>
            <a:r>
              <a:rPr lang="en-US" sz="1600" dirty="0" smtClean="0">
                <a:solidFill>
                  <a:prstClr val="black"/>
                </a:solidFill>
              </a:rPr>
              <a:t>Darmstadt, Germany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152400" y="5048211"/>
            <a:ext cx="3050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 to U beams, 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2 – 45 GeV/nucleon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h</a:t>
            </a:r>
            <a:r>
              <a:rPr lang="en-US" sz="2400" b="1" dirty="0" smtClean="0">
                <a:solidFill>
                  <a:prstClr val="black"/>
                </a:solidFill>
              </a:rPr>
              <a:t>ighest intensities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81600" y="206907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prstClr val="black"/>
                </a:solidFill>
              </a:rPr>
              <a:t>1 km </a:t>
            </a:r>
            <a:r>
              <a:rPr lang="de-DE" i="1" dirty="0" err="1" smtClean="0">
                <a:solidFill>
                  <a:prstClr val="black"/>
                </a:solidFill>
              </a:rPr>
              <a:t>circumference</a:t>
            </a:r>
            <a:endParaRPr lang="de-DE" i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8825" y="2971800"/>
            <a:ext cx="38100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8350" y="2907208"/>
            <a:ext cx="88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CBM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419728" y="2895600"/>
            <a:ext cx="4191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7" y="1932222"/>
            <a:ext cx="1905000" cy="4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94000"/>
            <a:ext cx="21336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67562" y="827528"/>
            <a:ext cx="486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GSI-future project under construction</a:t>
            </a:r>
            <a:endParaRPr lang="en-US" b="1" dirty="0"/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251520" y="5157192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575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CBM</a:t>
            </a:r>
            <a:endParaRPr lang="en-GB" sz="3200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932040" y="764704"/>
            <a:ext cx="4257473" cy="5286412"/>
          </a:xfrm>
        </p:spPr>
        <p:txBody>
          <a:bodyPr/>
          <a:lstStyle/>
          <a:p>
            <a:r>
              <a:rPr lang="en-US" sz="1800" dirty="0" smtClean="0"/>
              <a:t>Compressed Baryonic Matter</a:t>
            </a:r>
            <a:endParaRPr lang="en-GB" sz="1800" dirty="0" smtClean="0"/>
          </a:p>
          <a:p>
            <a:pPr lvl="1"/>
            <a:r>
              <a:rPr lang="en-GB" sz="1600" dirty="0" smtClean="0"/>
              <a:t>About 500 members</a:t>
            </a:r>
          </a:p>
          <a:p>
            <a:pPr lvl="1"/>
            <a:endParaRPr lang="en-GB" sz="1050" dirty="0"/>
          </a:p>
          <a:p>
            <a:pPr marL="57150" indent="0" algn="ctr">
              <a:buNone/>
            </a:pPr>
            <a:r>
              <a:rPr lang="en-GB" sz="1600" b="1" dirty="0" smtClean="0"/>
              <a:t>Collide Au heavy ions onto Au nuclei</a:t>
            </a:r>
          </a:p>
          <a:p>
            <a:pPr marL="57150" indent="0" algn="ctr">
              <a:buNone/>
            </a:pPr>
            <a:r>
              <a:rPr lang="en-GB" sz="1600" b="1" dirty="0" smtClean="0"/>
              <a:t>in a fixed target configuration at                ~ 10 GeV/nucleus</a:t>
            </a:r>
            <a:endParaRPr lang="en-GB" sz="1600" b="1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fld id="{12CDEEC0-B0AD-428C-AE1C-15961A7F6460}" type="slidenum">
              <a:rPr lang="en-GB" altLang="en-US"/>
              <a:pPr/>
              <a:t>8</a:t>
            </a:fld>
            <a:endParaRPr lang="en-GB" alt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3643" r="7778" b="1248"/>
          <a:stretch/>
        </p:blipFill>
        <p:spPr bwMode="auto">
          <a:xfrm>
            <a:off x="0" y="1560253"/>
            <a:ext cx="477616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ular Callout 21"/>
          <p:cNvSpPr/>
          <p:nvPr/>
        </p:nvSpPr>
        <p:spPr>
          <a:xfrm>
            <a:off x="728582" y="908720"/>
            <a:ext cx="2943320" cy="2508910"/>
          </a:xfrm>
          <a:prstGeom prst="wedgeRoundRectCallout">
            <a:avLst>
              <a:gd name="adj1" fmla="val 24543"/>
              <a:gd name="adj2" fmla="val 5561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3" name="Picture 15" descr="2008-03 CBM Setup Mu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59" r="26474"/>
          <a:stretch>
            <a:fillRect/>
          </a:stretch>
        </p:blipFill>
        <p:spPr bwMode="auto">
          <a:xfrm>
            <a:off x="914400" y="990600"/>
            <a:ext cx="2581342" cy="2281387"/>
          </a:xfrm>
          <a:prstGeom prst="rect">
            <a:avLst/>
          </a:prstGeom>
          <a:noFill/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1066801" y="1066800"/>
            <a:ext cx="715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eaLnBrk="0" hangingPunct="0">
              <a:spcBef>
                <a:spcPct val="0"/>
              </a:spcBef>
            </a:pPr>
            <a:r>
              <a:rPr lang="en-GB" b="1" smtClean="0">
                <a:solidFill>
                  <a:srgbClr val="000000"/>
                </a:solidFill>
              </a:rPr>
              <a:t>CBM</a:t>
            </a:r>
            <a:endParaRPr lang="en-GB" sz="1600" b="1">
              <a:solidFill>
                <a:srgbClr val="000000"/>
              </a:solidFill>
            </a:endParaRPr>
          </a:p>
        </p:txBody>
      </p:sp>
      <p:pic>
        <p:nvPicPr>
          <p:cNvPr id="27" name="Picture 4" descr="phasendiagramm_qgp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7514" y="3294788"/>
            <a:ext cx="4467971" cy="301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BM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4" y="188640"/>
            <a:ext cx="1051360" cy="1420757"/>
          </a:xfrm>
          <a:prstGeom prst="rect">
            <a:avLst/>
          </a:prstGeom>
        </p:spPr>
      </p:pic>
      <p:pic>
        <p:nvPicPr>
          <p:cNvPr id="14" name="Picture 3" descr="C:\Users\senger\AppData\Local\Microsoft\Windows\Temporary Internet Files\Content.Outlook\JE4H31NI\QCD_PD_n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032" y="2909809"/>
            <a:ext cx="5336480" cy="390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2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BMmuchTRDrp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6" y="288925"/>
            <a:ext cx="8243887" cy="659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507" name="Picture 3" descr="CBMelect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418" y="252417"/>
            <a:ext cx="8256587" cy="66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454150" y="5175252"/>
            <a:ext cx="11206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>
                <a:solidFill>
                  <a:srgbClr val="000000"/>
                </a:solidFill>
              </a:rPr>
              <a:t>Dipol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magnet</a:t>
            </a:r>
          </a:p>
        </p:txBody>
      </p:sp>
      <p:sp>
        <p:nvSpPr>
          <p:cNvPr id="533511" name="Text Box 7"/>
          <p:cNvSpPr txBox="1">
            <a:spLocks noChangeArrowheads="1"/>
          </p:cNvSpPr>
          <p:nvPr/>
        </p:nvSpPr>
        <p:spPr bwMode="auto">
          <a:xfrm>
            <a:off x="107950" y="1268417"/>
            <a:ext cx="18195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>
                <a:solidFill>
                  <a:srgbClr val="000000"/>
                </a:solidFill>
              </a:rPr>
              <a:t>Ring Imaging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Cherenkov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33512" name="Text Box 8"/>
          <p:cNvSpPr txBox="1">
            <a:spLocks noChangeArrowheads="1"/>
          </p:cNvSpPr>
          <p:nvPr/>
        </p:nvSpPr>
        <p:spPr bwMode="auto">
          <a:xfrm>
            <a:off x="1833563" y="550864"/>
            <a:ext cx="14925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>
                <a:solidFill>
                  <a:srgbClr val="000000"/>
                </a:solidFill>
              </a:rPr>
              <a:t>Transition 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Radiation 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Detectors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7248525" y="5373818"/>
            <a:ext cx="14670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>
                <a:solidFill>
                  <a:srgbClr val="000000"/>
                </a:solidFill>
              </a:rPr>
              <a:t>Resistive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Plate 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Chambers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(TOF)</a:t>
            </a:r>
          </a:p>
        </p:txBody>
      </p:sp>
      <p:sp>
        <p:nvSpPr>
          <p:cNvPr id="533514" name="Text Box 10"/>
          <p:cNvSpPr txBox="1">
            <a:spLocks noChangeArrowheads="1"/>
          </p:cNvSpPr>
          <p:nvPr/>
        </p:nvSpPr>
        <p:spPr bwMode="auto">
          <a:xfrm>
            <a:off x="7740651" y="1127255"/>
            <a:ext cx="16674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>
                <a:solidFill>
                  <a:srgbClr val="000000"/>
                </a:solidFill>
              </a:rPr>
              <a:t>Electro-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magnetic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Calorimeter</a:t>
            </a:r>
          </a:p>
        </p:txBody>
      </p:sp>
      <p:sp>
        <p:nvSpPr>
          <p:cNvPr id="533515" name="Line 11"/>
          <p:cNvSpPr>
            <a:spLocks noChangeShapeType="1"/>
          </p:cNvSpPr>
          <p:nvPr/>
        </p:nvSpPr>
        <p:spPr bwMode="auto">
          <a:xfrm>
            <a:off x="3059113" y="908050"/>
            <a:ext cx="1008062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3059113" y="908050"/>
            <a:ext cx="122555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533517" name="Line 13"/>
          <p:cNvSpPr>
            <a:spLocks noChangeShapeType="1"/>
          </p:cNvSpPr>
          <p:nvPr/>
        </p:nvSpPr>
        <p:spPr bwMode="auto">
          <a:xfrm>
            <a:off x="3059178" y="908055"/>
            <a:ext cx="11525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5940428" y="3357563"/>
            <a:ext cx="1800225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533519" name="Line 15"/>
          <p:cNvSpPr>
            <a:spLocks noChangeShapeType="1"/>
          </p:cNvSpPr>
          <p:nvPr/>
        </p:nvSpPr>
        <p:spPr bwMode="auto">
          <a:xfrm flipH="1" flipV="1">
            <a:off x="7524750" y="1052643"/>
            <a:ext cx="5032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>
            <a:off x="1547813" y="1700213"/>
            <a:ext cx="15113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>
            <a:off x="971550" y="2636968"/>
            <a:ext cx="10080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 flipV="1">
            <a:off x="1835152" y="4005263"/>
            <a:ext cx="730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-36513" y="2349630"/>
            <a:ext cx="12682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>
                <a:solidFill>
                  <a:srgbClr val="000000"/>
                </a:solidFill>
              </a:rPr>
              <a:t>Silicon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Tracking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Stations </a:t>
            </a:r>
          </a:p>
        </p:txBody>
      </p:sp>
      <p:sp>
        <p:nvSpPr>
          <p:cNvPr id="533524" name="Text Box 20"/>
          <p:cNvSpPr txBox="1">
            <a:spLocks noChangeArrowheads="1"/>
          </p:cNvSpPr>
          <p:nvPr/>
        </p:nvSpPr>
        <p:spPr bwMode="auto">
          <a:xfrm>
            <a:off x="1835151" y="620715"/>
            <a:ext cx="13257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>
                <a:solidFill>
                  <a:srgbClr val="000000"/>
                </a:solidFill>
              </a:rPr>
              <a:t>Tracking 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33525" name="Text Box 21"/>
          <p:cNvSpPr txBox="1">
            <a:spLocks noChangeArrowheads="1"/>
          </p:cNvSpPr>
          <p:nvPr/>
        </p:nvSpPr>
        <p:spPr bwMode="auto">
          <a:xfrm>
            <a:off x="323850" y="1052736"/>
            <a:ext cx="14285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 dirty="0" smtClean="0">
                <a:solidFill>
                  <a:srgbClr val="000000"/>
                </a:solidFill>
              </a:rPr>
              <a:t>MUCH</a:t>
            </a:r>
          </a:p>
          <a:p>
            <a:pPr defTabSz="457200"/>
            <a:r>
              <a:rPr lang="de-DE" sz="2000" dirty="0" err="1" smtClean="0">
                <a:solidFill>
                  <a:srgbClr val="000000"/>
                </a:solidFill>
              </a:rPr>
              <a:t>Muon</a:t>
            </a:r>
            <a:endParaRPr lang="de-DE" sz="2000" dirty="0">
              <a:solidFill>
                <a:srgbClr val="000000"/>
              </a:solidFill>
            </a:endParaRPr>
          </a:p>
          <a:p>
            <a:pPr defTabSz="457200"/>
            <a:r>
              <a:rPr lang="de-DE" sz="2000" dirty="0" err="1">
                <a:solidFill>
                  <a:srgbClr val="000000"/>
                </a:solidFill>
              </a:rPr>
              <a:t>detection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</a:p>
          <a:p>
            <a:pPr defTabSz="457200"/>
            <a:r>
              <a:rPr lang="de-DE" sz="2000" dirty="0">
                <a:solidFill>
                  <a:srgbClr val="000000"/>
                </a:solidFill>
              </a:rPr>
              <a:t>System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7586663" y="3557596"/>
            <a:ext cx="185018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>
                <a:solidFill>
                  <a:srgbClr val="000000"/>
                </a:solidFill>
              </a:rPr>
              <a:t>Projectile 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Spectator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Detector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(Calorimeter)</a:t>
            </a:r>
          </a:p>
        </p:txBody>
      </p:sp>
      <p:sp>
        <p:nvSpPr>
          <p:cNvPr id="57367" name="Line 23"/>
          <p:cNvSpPr>
            <a:spLocks noChangeShapeType="1"/>
          </p:cNvSpPr>
          <p:nvPr/>
        </p:nvSpPr>
        <p:spPr bwMode="auto">
          <a:xfrm flipH="1" flipV="1">
            <a:off x="7956550" y="2997330"/>
            <a:ext cx="2159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-26987" y="3644901"/>
            <a:ext cx="12811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de-DE" sz="2000">
                <a:solidFill>
                  <a:srgbClr val="000000"/>
                </a:solidFill>
              </a:rPr>
              <a:t>Vertex</a:t>
            </a:r>
          </a:p>
          <a:p>
            <a:pPr defTabSz="457200"/>
            <a:r>
              <a:rPr lang="de-DE" sz="20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 flipH="1">
            <a:off x="900131" y="3357564"/>
            <a:ext cx="71913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srgbClr val="0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7D3E-6CD6-6548-B498-549BCE3DF4D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8" name="Title 5"/>
          <p:cNvSpPr>
            <a:spLocks noGrp="1"/>
          </p:cNvSpPr>
          <p:nvPr>
            <p:ph type="title"/>
          </p:nvPr>
        </p:nvSpPr>
        <p:spPr>
          <a:xfrm>
            <a:off x="685806" y="152400"/>
            <a:ext cx="7388725" cy="486562"/>
          </a:xfrm>
        </p:spPr>
        <p:txBody>
          <a:bodyPr/>
          <a:lstStyle/>
          <a:p>
            <a:r>
              <a:rPr lang="en-GB" dirty="0" smtClean="0"/>
              <a:t>CBM Detector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287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33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33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33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33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533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33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33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3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3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11" grpId="0"/>
      <p:bldP spid="533512" grpId="0"/>
      <p:bldP spid="533514" grpId="0"/>
      <p:bldP spid="533515" grpId="0" animBg="1"/>
      <p:bldP spid="533517" grpId="0" animBg="1"/>
      <p:bldP spid="533519" grpId="0" animBg="1"/>
      <p:bldP spid="533524" grpId="0"/>
      <p:bldP spid="5335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desig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Rounded MT Bold"/>
        <a:ea typeface="ＭＳ Ｐゴシック"/>
        <a:cs typeface="ＭＳ Ｐゴシック"/>
      </a:majorFont>
      <a:minorFont>
        <a:latin typeface="Arial Rounded MT Bold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1230</Words>
  <Application>Microsoft Office PowerPoint</Application>
  <PresentationFormat>Bildschirmpräsentation (4:3)</PresentationFormat>
  <Paragraphs>304</Paragraphs>
  <Slides>40</Slides>
  <Notes>9</Notes>
  <HiddenSlides>0</HiddenSlides>
  <MMClips>1</MMClips>
  <ScaleCrop>false</ScaleCrop>
  <HeadingPairs>
    <vt:vector size="6" baseType="variant">
      <vt:variant>
        <vt:lpstr>Design</vt:lpstr>
      </vt:variant>
      <vt:variant>
        <vt:i4>16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57" baseType="lpstr">
      <vt:lpstr>Office Theme</vt:lpstr>
      <vt:lpstr>Standard</vt:lpstr>
      <vt:lpstr>Standarddesign</vt:lpstr>
      <vt:lpstr>1_Standarddesign</vt:lpstr>
      <vt:lpstr>Larissa-Design</vt:lpstr>
      <vt:lpstr>5_CASCADEtemplate</vt:lpstr>
      <vt:lpstr>2_Larissa-Design</vt:lpstr>
      <vt:lpstr>7_Larissa-Design</vt:lpstr>
      <vt:lpstr>3_CASCADEtemplate</vt:lpstr>
      <vt:lpstr>3_Larissa-Design</vt:lpstr>
      <vt:lpstr>1_Larissa-Design</vt:lpstr>
      <vt:lpstr>Projekt domyślny</vt:lpstr>
      <vt:lpstr>1_CASCADEtemplate</vt:lpstr>
      <vt:lpstr>2_CASCADEtemplate</vt:lpstr>
      <vt:lpstr>4_CASCADEtemplate</vt:lpstr>
      <vt:lpstr>6_CASCADEtemplate</vt:lpstr>
      <vt:lpstr>Dokument</vt:lpstr>
      <vt:lpstr> Particle Tracking Challenges:  The CBM Silicon Tracking Station at FAIR     </vt:lpstr>
      <vt:lpstr>FAIR - Facility for Anti-Proton and Ion Research, Darmstadt</vt:lpstr>
      <vt:lpstr>FAIR - Facility for Anti-Proton and Ion Research, Darmstadt</vt:lpstr>
      <vt:lpstr>PowerPoint-Präsentation</vt:lpstr>
      <vt:lpstr>PowerPoint-Präsentation</vt:lpstr>
      <vt:lpstr>PowerPoint-Präsentation</vt:lpstr>
      <vt:lpstr>FAIR - Facility for Anti-Proton and Ion Research, Darmstadt</vt:lpstr>
      <vt:lpstr>CBM</vt:lpstr>
      <vt:lpstr>CBM Detector</vt:lpstr>
      <vt:lpstr>PowerPoint-Präsentation</vt:lpstr>
      <vt:lpstr>PowerPoint-Präsentation</vt:lpstr>
      <vt:lpstr>PowerPoint-Präsentation</vt:lpstr>
      <vt:lpstr>Detector Laboratory at GSI: 600 m2 Clean-Room</vt:lpstr>
      <vt:lpstr>ISO 3 Clean Room for Laser Lithography 1µ</vt:lpstr>
      <vt:lpstr>Work at GSI Detectorlab</vt:lpstr>
      <vt:lpstr>Precision fibre composite milling from very small to very large</vt:lpstr>
      <vt:lpstr>CBM Silicon Tracking System STS</vt:lpstr>
      <vt:lpstr>Mechanical Integration in Fixed Target Configuration</vt:lpstr>
      <vt:lpstr>PowerPoint-Präsentation</vt:lpstr>
      <vt:lpstr>CBM-STS-module-assembly</vt:lpstr>
      <vt:lpstr>Micro Cable Technology with TAB-Bonding</vt:lpstr>
      <vt:lpstr>32.000 read-out cables    cooperation with LTU, Ukraine</vt:lpstr>
      <vt:lpstr>PowerPoint-Präsentation</vt:lpstr>
      <vt:lpstr>PowerPoint-Präsentation</vt:lpstr>
      <vt:lpstr>PowerPoint-Präsentation</vt:lpstr>
      <vt:lpstr>ZIF 500V-AC-Coupling Connector Part</vt:lpstr>
      <vt:lpstr>Digital Interfacing: Bridging Signals to Gnd – 3D arrangement</vt:lpstr>
      <vt:lpstr>128ch Readout ASIC serves as STS-XYTER and Much-XYTER r/o</vt:lpstr>
      <vt:lpstr>STS-XYTER Readout Microchip  Analog Front End</vt:lpstr>
      <vt:lpstr>Skimming LDOs: Development at SCL Chandigarh</vt:lpstr>
      <vt:lpstr>Power distribution in harsh environments Towards Rad Hard LDOs Cooperation with SCL Chandigarh</vt:lpstr>
      <vt:lpstr>PowerPoint-Präsentation</vt:lpstr>
      <vt:lpstr>Concept inherited from ALICE ITS: Carbon fiber ladders</vt:lpstr>
      <vt:lpstr>PowerPoint-Präsentation</vt:lpstr>
      <vt:lpstr>PowerPoint-Präsentation</vt:lpstr>
      <vt:lpstr>Mini-CBM @ FAIR Phase 0:  fully assemble and operate small functional CBM subset</vt:lpstr>
      <vt:lpstr>PowerPoint-Präsentation</vt:lpstr>
      <vt:lpstr>PowerPoint-Präsentation</vt:lpstr>
      <vt:lpstr>Time Projection Chamber, the Queen of Trackers</vt:lpstr>
      <vt:lpstr>HADES- The GSI Dilepton Spectrometer      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Schmidt, Christian Joachim Dr.</cp:lastModifiedBy>
  <cp:revision>188</cp:revision>
  <dcterms:created xsi:type="dcterms:W3CDTF">2018-05-14T09:01:31Z</dcterms:created>
  <dcterms:modified xsi:type="dcterms:W3CDTF">2019-09-28T08:12:37Z</dcterms:modified>
</cp:coreProperties>
</file>