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430" r:id="rId3"/>
    <p:sldId id="291" r:id="rId4"/>
    <p:sldId id="386" r:id="rId5"/>
    <p:sldId id="409" r:id="rId6"/>
    <p:sldId id="390" r:id="rId7"/>
    <p:sldId id="393" r:id="rId8"/>
    <p:sldId id="400" r:id="rId9"/>
    <p:sldId id="394" r:id="rId10"/>
    <p:sldId id="455" r:id="rId11"/>
    <p:sldId id="397" r:id="rId12"/>
    <p:sldId id="392" r:id="rId13"/>
    <p:sldId id="396" r:id="rId14"/>
    <p:sldId id="456" r:id="rId15"/>
    <p:sldId id="446" r:id="rId16"/>
    <p:sldId id="449" r:id="rId17"/>
    <p:sldId id="398" r:id="rId18"/>
    <p:sldId id="447" r:id="rId19"/>
    <p:sldId id="448" r:id="rId20"/>
    <p:sldId id="399" r:id="rId21"/>
    <p:sldId id="401" r:id="rId22"/>
    <p:sldId id="404" r:id="rId23"/>
    <p:sldId id="405" r:id="rId24"/>
    <p:sldId id="378" r:id="rId25"/>
    <p:sldId id="387" r:id="rId26"/>
    <p:sldId id="321" r:id="rId27"/>
    <p:sldId id="326" r:id="rId28"/>
    <p:sldId id="306" r:id="rId29"/>
    <p:sldId id="320" r:id="rId30"/>
    <p:sldId id="325" r:id="rId31"/>
    <p:sldId id="376" r:id="rId32"/>
    <p:sldId id="310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2"/>
    <p:restoredTop sz="94630"/>
  </p:normalViewPr>
  <p:slideViewPr>
    <p:cSldViewPr>
      <p:cViewPr varScale="1">
        <p:scale>
          <a:sx n="113" d="100"/>
          <a:sy n="113" d="100"/>
        </p:scale>
        <p:origin x="13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5776EE-EDB6-764F-9594-2EC9AA8A2F40}" type="datetimeFigureOut">
              <a:rPr lang="de-DE" altLang="de-DE"/>
              <a:pPr/>
              <a:t>28.09.19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89FAA2-E4AE-764F-AA08-0C2FCFCB0F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4008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84FF67-2AF4-3449-A744-EECCAEDA4545}" type="datetimeFigureOut">
              <a:rPr lang="en-US" altLang="de-DE"/>
              <a:pPr/>
              <a:t>9/28/19</a:t>
            </a:fld>
            <a:endParaRPr lang="en-US" alt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64A192-4558-8148-AF2D-6433CE63BA7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8357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0B08F66-A39D-674C-8785-B8833C77511E}" type="slidenum">
              <a:rPr lang="de-DE" altLang="de-DE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60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3351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E1628-2665-5945-BFC6-CD21F77AC1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875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1444-ECF0-9A4E-A87B-AFA03B1317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260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F4B6F-9162-7D47-B7EC-09873BC5B3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32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97B69-3F59-A14B-ACA5-56EDA304D0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68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979C2-94D2-144C-817D-114751884A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37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81C67-B0ED-2D45-A1A7-DD985E61DF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2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DDB5F-6D15-1346-BDEB-77DE0A8D07E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46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2A2C-3AC3-F54C-8C2A-B23DC2D051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09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3148B-9403-BD40-82EB-6929873213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066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EEC2-3DE5-FD4B-B37C-00C88015AF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63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775" y="6356350"/>
            <a:ext cx="360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A958D19-A6EC-E541-B5F8-53EAF360227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357563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de-DE" altLang="de-DE" sz="1800" i="1"/>
              <a:t>Volker Friese</a:t>
            </a:r>
            <a:br>
              <a:rPr lang="de-DE" altLang="de-DE" sz="1800" i="1"/>
            </a:br>
            <a:endParaRPr lang="de-DE" altLang="de-DE" sz="1800" i="1"/>
          </a:p>
          <a:p>
            <a:pPr algn="ctr" eaLnBrk="1" hangingPunct="1">
              <a:lnSpc>
                <a:spcPct val="110000"/>
              </a:lnSpc>
            </a:pPr>
            <a:r>
              <a:rPr lang="de-DE" altLang="de-DE" sz="1400" i="1"/>
              <a:t>Helmholtzzentrum für Schwerionenforschung</a:t>
            </a:r>
            <a:br>
              <a:rPr lang="de-DE" altLang="de-DE" sz="1400" i="1"/>
            </a:br>
            <a:br>
              <a:rPr lang="de-DE" altLang="de-DE" sz="1800">
                <a:solidFill>
                  <a:srgbClr val="0000FF"/>
                </a:solidFill>
              </a:rPr>
            </a:br>
            <a:br>
              <a:rPr lang="de-DE" altLang="de-DE" sz="1800">
                <a:solidFill>
                  <a:srgbClr val="7030A0"/>
                </a:solidFill>
              </a:rPr>
            </a:br>
            <a:endParaRPr lang="de-DE" altLang="de-DE" sz="200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de-DE" altLang="de-DE" sz="2000">
                <a:solidFill>
                  <a:schemeClr val="bg1">
                    <a:lumMod val="65000"/>
                  </a:schemeClr>
                </a:solidFill>
              </a:rPr>
              <a:t>Guwahati, 28 September 2019</a:t>
            </a:r>
          </a:p>
        </p:txBody>
      </p:sp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152400" y="1412875"/>
            <a:ext cx="8991600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2800" dirty="0"/>
              <a:t>Computing Challenges and Developments for CBM</a:t>
            </a:r>
          </a:p>
        </p:txBody>
      </p:sp>
      <p:pic>
        <p:nvPicPr>
          <p:cNvPr id="14339" name="Bild 1" descr="GSILogo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657600"/>
            <a:ext cx="1066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E142C67-72DE-024D-A8FF-923604C39FD4}"/>
              </a:ext>
            </a:extLst>
          </p:cNvPr>
          <p:cNvGrpSpPr/>
          <p:nvPr/>
        </p:nvGrpSpPr>
        <p:grpSpPr>
          <a:xfrm>
            <a:off x="277667" y="692696"/>
            <a:ext cx="8588665" cy="3216694"/>
            <a:chOff x="303815" y="1268760"/>
            <a:chExt cx="8588665" cy="321669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53E1CD8-13A1-5D46-97C0-00FC848E8A84}"/>
                </a:ext>
              </a:extLst>
            </p:cNvPr>
            <p:cNvGrpSpPr/>
            <p:nvPr/>
          </p:nvGrpSpPr>
          <p:grpSpPr>
            <a:xfrm>
              <a:off x="590612" y="1412776"/>
              <a:ext cx="8096188" cy="2892130"/>
              <a:chOff x="674138" y="1088559"/>
              <a:chExt cx="8096188" cy="2892130"/>
            </a:xfrm>
          </p:grpSpPr>
          <p:pic>
            <p:nvPicPr>
              <p:cNvPr id="19" name="Bild 5" descr="photos.jpg">
                <a:extLst>
                  <a:ext uri="{FF2B5EF4-FFF2-40B4-BE49-F238E27FC236}">
                    <a16:creationId xmlns:a16="http://schemas.microsoft.com/office/drawing/2014/main" id="{C63DA196-2D2B-9C4D-ADB0-4F1FC733B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138" y="1088559"/>
                <a:ext cx="4046786" cy="2892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65" name="Bild 5" descr="photos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3540" y="1088559"/>
                <a:ext cx="4046786" cy="2856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Bild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07753">
                <a:off x="4900088" y="2111514"/>
                <a:ext cx="571388" cy="587327"/>
              </a:xfrm>
              <a:prstGeom prst="rect">
                <a:avLst/>
              </a:prstGeom>
            </p:spPr>
          </p:pic>
          <p:pic>
            <p:nvPicPr>
              <p:cNvPr id="17" name="Bild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008224">
                <a:off x="8159960" y="2382231"/>
                <a:ext cx="425235" cy="317103"/>
              </a:xfrm>
              <a:prstGeom prst="rect">
                <a:avLst/>
              </a:prstGeom>
            </p:spPr>
          </p:pic>
          <p:pic>
            <p:nvPicPr>
              <p:cNvPr id="7" name="Bild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7381" y="2154731"/>
                <a:ext cx="628915" cy="471686"/>
              </a:xfrm>
              <a:prstGeom prst="rect">
                <a:avLst/>
              </a:prstGeom>
            </p:spPr>
          </p:pic>
          <p:pic>
            <p:nvPicPr>
              <p:cNvPr id="15" name="Bild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51811">
                <a:off x="7469693" y="2208392"/>
                <a:ext cx="571388" cy="445644"/>
              </a:xfrm>
              <a:prstGeom prst="rect">
                <a:avLst/>
              </a:prstGeom>
            </p:spPr>
          </p:pic>
          <p:pic>
            <p:nvPicPr>
              <p:cNvPr id="20" name="Bild 2">
                <a:extLst>
                  <a:ext uri="{FF2B5EF4-FFF2-40B4-BE49-F238E27FC236}">
                    <a16:creationId xmlns:a16="http://schemas.microsoft.com/office/drawing/2014/main" id="{C2DC48D8-556A-6E48-A6A9-E287C3FD4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07753">
                <a:off x="855534" y="2137551"/>
                <a:ext cx="571388" cy="587327"/>
              </a:xfrm>
              <a:prstGeom prst="rect">
                <a:avLst/>
              </a:prstGeom>
            </p:spPr>
          </p:pic>
          <p:pic>
            <p:nvPicPr>
              <p:cNvPr id="21" name="Bild 13">
                <a:extLst>
                  <a:ext uri="{FF2B5EF4-FFF2-40B4-BE49-F238E27FC236}">
                    <a16:creationId xmlns:a16="http://schemas.microsoft.com/office/drawing/2014/main" id="{320F30A5-1979-4B49-B6D7-007A65E9E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93840">
                <a:off x="5734641" y="2215606"/>
                <a:ext cx="568156" cy="535530"/>
              </a:xfrm>
              <a:prstGeom prst="rect">
                <a:avLst/>
              </a:prstGeom>
            </p:spPr>
          </p:pic>
          <p:pic>
            <p:nvPicPr>
              <p:cNvPr id="22" name="Bild 13">
                <a:extLst>
                  <a:ext uri="{FF2B5EF4-FFF2-40B4-BE49-F238E27FC236}">
                    <a16:creationId xmlns:a16="http://schemas.microsoft.com/office/drawing/2014/main" id="{704A79BE-AD48-5743-9D2E-0BE711893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93840">
                <a:off x="1685090" y="2253190"/>
                <a:ext cx="568156" cy="535530"/>
              </a:xfrm>
              <a:prstGeom prst="rect">
                <a:avLst/>
              </a:prstGeom>
            </p:spPr>
          </p:pic>
          <p:pic>
            <p:nvPicPr>
              <p:cNvPr id="23" name="Bild 2">
                <a:extLst>
                  <a:ext uri="{FF2B5EF4-FFF2-40B4-BE49-F238E27FC236}">
                    <a16:creationId xmlns:a16="http://schemas.microsoft.com/office/drawing/2014/main" id="{B027F939-A8A6-2747-84C1-4FD5ADB3A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4805">
                <a:off x="2595494" y="2148847"/>
                <a:ext cx="571388" cy="372338"/>
              </a:xfrm>
              <a:prstGeom prst="rect">
                <a:avLst/>
              </a:prstGeom>
            </p:spPr>
          </p:pic>
          <p:pic>
            <p:nvPicPr>
              <p:cNvPr id="24" name="Bild 14">
                <a:extLst>
                  <a:ext uri="{FF2B5EF4-FFF2-40B4-BE49-F238E27FC236}">
                    <a16:creationId xmlns:a16="http://schemas.microsoft.com/office/drawing/2014/main" id="{53411D98-AE6D-7342-9370-FF75747DB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51811">
                <a:off x="3412455" y="2196730"/>
                <a:ext cx="571388" cy="445644"/>
              </a:xfrm>
              <a:prstGeom prst="rect">
                <a:avLst/>
              </a:prstGeom>
            </p:spPr>
          </p:pic>
          <p:pic>
            <p:nvPicPr>
              <p:cNvPr id="26" name="Bild 2">
                <a:extLst>
                  <a:ext uri="{FF2B5EF4-FFF2-40B4-BE49-F238E27FC236}">
                    <a16:creationId xmlns:a16="http://schemas.microsoft.com/office/drawing/2014/main" id="{88EC90D9-8AF3-E749-9E0F-98134A14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4805">
                <a:off x="2580128" y="2422399"/>
                <a:ext cx="571388" cy="325228"/>
              </a:xfrm>
              <a:prstGeom prst="rect">
                <a:avLst/>
              </a:prstGeom>
            </p:spPr>
          </p:pic>
        </p:grp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AB1F736-EE00-914E-9CCA-65ABBD2D4608}"/>
                </a:ext>
              </a:extLst>
            </p:cNvPr>
            <p:cNvSpPr/>
            <p:nvPr/>
          </p:nvSpPr>
          <p:spPr>
            <a:xfrm>
              <a:off x="303815" y="3621358"/>
              <a:ext cx="843528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FA28581-90B9-F942-B0A9-F775F7CC35DE}"/>
                </a:ext>
              </a:extLst>
            </p:cNvPr>
            <p:cNvSpPr/>
            <p:nvPr/>
          </p:nvSpPr>
          <p:spPr>
            <a:xfrm>
              <a:off x="457200" y="1268760"/>
              <a:ext cx="843528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0961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3677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Triggered and Free-Running Readout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A9F035-E710-F841-BB4C-0432A193C18E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B91754-8AA6-984E-B602-E753E5A5DA47}"/>
              </a:ext>
            </a:extLst>
          </p:cNvPr>
          <p:cNvSpPr txBox="1"/>
          <p:nvPr/>
        </p:nvSpPr>
        <p:spPr>
          <a:xfrm>
            <a:off x="551643" y="1163872"/>
            <a:ext cx="447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Hardware triggers: snapshots of the detectors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14F2AC3-5B12-9645-BD60-15819772CF98}"/>
              </a:ext>
            </a:extLst>
          </p:cNvPr>
          <p:cNvGrpSpPr/>
          <p:nvPr/>
        </p:nvGrpSpPr>
        <p:grpSpPr>
          <a:xfrm>
            <a:off x="564464" y="3361888"/>
            <a:ext cx="7370446" cy="2389280"/>
            <a:chOff x="492804" y="2960466"/>
            <a:chExt cx="7370446" cy="2389280"/>
          </a:xfrm>
        </p:grpSpPr>
        <p:pic>
          <p:nvPicPr>
            <p:cNvPr id="30" name="Bild 8" descr="Filmrolle.gif">
              <a:extLst>
                <a:ext uri="{FF2B5EF4-FFF2-40B4-BE49-F238E27FC236}">
                  <a16:creationId xmlns:a16="http://schemas.microsoft.com/office/drawing/2014/main" id="{EA25720E-5C6A-E240-B194-D9EC07EBC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268" y="2960466"/>
              <a:ext cx="2451982" cy="238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5">
              <a:extLst>
                <a:ext uri="{FF2B5EF4-FFF2-40B4-BE49-F238E27FC236}">
                  <a16:creationId xmlns:a16="http://schemas.microsoft.com/office/drawing/2014/main" id="{E2F5BDF8-928E-DD4C-BF07-4FED9794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441552">
              <a:off x="6231596" y="3979011"/>
              <a:ext cx="266612" cy="199959"/>
            </a:xfrm>
            <a:prstGeom prst="rect">
              <a:avLst/>
            </a:prstGeom>
          </p:spPr>
        </p:pic>
        <p:pic>
          <p:nvPicPr>
            <p:cNvPr id="32" name="Bild 17">
              <a:extLst>
                <a:ext uri="{FF2B5EF4-FFF2-40B4-BE49-F238E27FC236}">
                  <a16:creationId xmlns:a16="http://schemas.microsoft.com/office/drawing/2014/main" id="{0B4FFC27-C3C0-0B4E-96F0-6002F24AF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599" r="963"/>
            <a:stretch/>
          </p:blipFill>
          <p:spPr>
            <a:xfrm rot="7428135">
              <a:off x="5711314" y="3836267"/>
              <a:ext cx="82400" cy="98859"/>
            </a:xfrm>
            <a:prstGeom prst="rect">
              <a:avLst/>
            </a:prstGeom>
          </p:spPr>
        </p:pic>
        <p:pic>
          <p:nvPicPr>
            <p:cNvPr id="33" name="Bild 17">
              <a:extLst>
                <a:ext uri="{FF2B5EF4-FFF2-40B4-BE49-F238E27FC236}">
                  <a16:creationId xmlns:a16="http://schemas.microsoft.com/office/drawing/2014/main" id="{25EFEA95-9EAB-3548-B221-374D97B6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359014">
              <a:off x="5648517" y="4893952"/>
              <a:ext cx="357260" cy="233336"/>
            </a:xfrm>
            <a:prstGeom prst="rect">
              <a:avLst/>
            </a:prstGeom>
          </p:spPr>
        </p:pic>
        <p:pic>
          <p:nvPicPr>
            <p:cNvPr id="34" name="Bild 17">
              <a:extLst>
                <a:ext uri="{FF2B5EF4-FFF2-40B4-BE49-F238E27FC236}">
                  <a16:creationId xmlns:a16="http://schemas.microsoft.com/office/drawing/2014/main" id="{9553FCCA-F524-204A-B0A2-04E5E7DF0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92039">
              <a:off x="5429038" y="4266691"/>
              <a:ext cx="334580" cy="218523"/>
            </a:xfrm>
            <a:prstGeom prst="rect">
              <a:avLst/>
            </a:prstGeom>
          </p:spPr>
        </p:pic>
        <p:pic>
          <p:nvPicPr>
            <p:cNvPr id="35" name="Bild 17">
              <a:extLst>
                <a:ext uri="{FF2B5EF4-FFF2-40B4-BE49-F238E27FC236}">
                  <a16:creationId xmlns:a16="http://schemas.microsoft.com/office/drawing/2014/main" id="{22983C27-3026-294C-A8F4-841D7CA7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64674">
              <a:off x="6068841" y="3718243"/>
              <a:ext cx="254042" cy="165921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376E69B-8C35-3947-BDAF-F4F3D930DF36}"/>
                </a:ext>
              </a:extLst>
            </p:cNvPr>
            <p:cNvSpPr txBox="1"/>
            <p:nvPr/>
          </p:nvSpPr>
          <p:spPr>
            <a:xfrm>
              <a:off x="492804" y="4035045"/>
              <a:ext cx="4526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 trigger-less readout: a movie of the 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3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Volker </a:t>
            </a:r>
            <a:r>
              <a:rPr lang="en-US" dirty="0" err="1"/>
              <a:t>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no latency issues; the system is limited by throughput</a:t>
            </a:r>
          </a:p>
          <a:p>
            <a:r>
              <a:rPr lang="en-GB" sz="2000" dirty="0"/>
              <a:t>no buffers on FEE ASICS (inside radiation zone) needed</a:t>
            </a:r>
          </a:p>
          <a:p>
            <a:r>
              <a:rPr lang="en-GB" sz="2000" dirty="0"/>
              <a:t>data selection is shifted to software</a:t>
            </a:r>
          </a:p>
          <a:p>
            <a:pPr lvl="1"/>
            <a:r>
              <a:rPr lang="en-GB" sz="1600" dirty="0"/>
              <a:t>in principle, everything which is usually done in the offline analysis can be implemented for online data selection</a:t>
            </a:r>
          </a:p>
          <a:p>
            <a:pPr lvl="1"/>
            <a:r>
              <a:rPr lang="en-GB" sz="1600" dirty="0"/>
              <a:t>very flexible: easy to switch between triggers, to use different triggers in parallel</a:t>
            </a:r>
          </a:p>
          <a:p>
            <a:pPr lvl="1"/>
            <a:r>
              <a:rPr lang="en-GB" sz="1600" dirty="0"/>
              <a:t>assessing the trigger efficiency is straightforward: no emulation of trigger logic needed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r>
              <a:rPr lang="en-GB" dirty="0"/>
              <a:t>So, why was it not done before?</a:t>
            </a:r>
          </a:p>
          <a:p>
            <a:r>
              <a:rPr lang="en-GB" sz="2000" dirty="0"/>
              <a:t>Requires an online compute farm powerful enough to process the entire data stream</a:t>
            </a:r>
          </a:p>
          <a:p>
            <a:r>
              <a:rPr lang="en-GB" sz="2000" dirty="0"/>
              <a:t>Throughput is defined by the size of the compute farm and the speed of the algorithms.</a:t>
            </a:r>
          </a:p>
          <a:p>
            <a:r>
              <a:rPr lang="en-GB" sz="2000" dirty="0"/>
              <a:t>CBM estimate: equivalent to ~10</a:t>
            </a:r>
            <a:r>
              <a:rPr lang="en-GB" sz="2000" baseline="30000" dirty="0"/>
              <a:t>5</a:t>
            </a:r>
            <a:r>
              <a:rPr lang="en-GB" sz="2000" dirty="0"/>
              <a:t> CPU cores needed</a:t>
            </a:r>
          </a:p>
          <a:p>
            <a:r>
              <a:rPr lang="en-GB" sz="2000" dirty="0"/>
              <a:t>Some years ago, this was the entire LHCgrid</a:t>
            </a:r>
          </a:p>
          <a:p>
            <a:r>
              <a:rPr lang="en-GB" sz="2000" dirty="0"/>
              <a:t>Nowadays (let alone in some years), feasible to finance and to host close to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60273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of a Trigger-less System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147266"/>
          </a:xfrm>
        </p:spPr>
        <p:txBody>
          <a:bodyPr>
            <a:normAutofit/>
          </a:bodyPr>
          <a:lstStyle/>
          <a:p>
            <a:r>
              <a:rPr lang="en-GB" sz="2000" dirty="0"/>
              <a:t>Noise from detectors and electronics</a:t>
            </a:r>
          </a:p>
          <a:p>
            <a:pPr lvl="1"/>
            <a:r>
              <a:rPr lang="en-GB" sz="1600" dirty="0"/>
              <a:t>tight threshold in order to suppress the contribution of noise to the total data rate</a:t>
            </a:r>
          </a:p>
          <a:p>
            <a:pPr lvl="1"/>
            <a:r>
              <a:rPr lang="en-GB" sz="1600" dirty="0"/>
              <a:t>good signal-to-noise ratios in detectors are needed in order not to lose signals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12703"/>
              </p:ext>
            </p:extLst>
          </p:nvPr>
        </p:nvGraphicFramePr>
        <p:xfrm>
          <a:off x="1268362" y="2600366"/>
          <a:ext cx="6607275" cy="127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684">
                <a:tc>
                  <a:txBody>
                    <a:bodyPr/>
                    <a:lstStyle/>
                    <a:p>
                      <a:r>
                        <a:rPr lang="en-GB" sz="1400" noProof="0" dirty="0" err="1"/>
                        <a:t>M.b</a:t>
                      </a:r>
                      <a:r>
                        <a:rPr lang="en-GB" sz="1400" noProof="0" dirty="0"/>
                        <a:t>. event</a:t>
                      </a:r>
                      <a:r>
                        <a:rPr lang="en-GB" sz="1400" baseline="0" noProof="0" dirty="0"/>
                        <a:t> rate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100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10 kHz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Threshold / noise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86 %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98 %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99.8 %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Threshold / noise</a:t>
                      </a:r>
                      <a:r>
                        <a:rPr lang="en-GB" sz="1400" baseline="0" noProof="0" dirty="0"/>
                        <a:t> = 3.5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55 %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92 %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99.2</a:t>
                      </a:r>
                      <a:r>
                        <a:rPr lang="en-GB" sz="1400" baseline="0" noProof="0" dirty="0"/>
                        <a:t> %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Threshold / noise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65 %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95 %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266360" y="2383262"/>
            <a:ext cx="2640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Example: fraction of noise from the STS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457200" y="4293096"/>
            <a:ext cx="82296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No events given to software</a:t>
            </a:r>
          </a:p>
          <a:p>
            <a:pPr lvl="1"/>
            <a:r>
              <a:rPr lang="en-GB" sz="1600" dirty="0"/>
              <a:t>Unlike in conventional HLTs, where events are build before by DAQ</a:t>
            </a:r>
          </a:p>
          <a:p>
            <a:pPr lvl="1"/>
            <a:r>
              <a:rPr lang="en-GB" sz="1600" dirty="0"/>
              <a:t>Online reconstruction starts from time-sorted data stream</a:t>
            </a:r>
          </a:p>
          <a:p>
            <a:pPr lvl="1"/>
            <a:r>
              <a:rPr lang="en-GB" sz="1600" dirty="0"/>
              <a:t>Algorithms have to take into account time coordinate (“4D reconstruction”)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5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Read-out Scheme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19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40667-1951-F245-AB67-A2F94E0F840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230" y="1407401"/>
            <a:ext cx="6470839" cy="42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1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Online Data Flow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19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40667-1951-F245-AB67-A2F94E0F840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506" y="4059551"/>
            <a:ext cx="3978694" cy="22617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5270298" y="6296697"/>
            <a:ext cx="13733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/>
              </a:rPr>
              <a:t>Green Cube, GSI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39AAD386-AF81-8D48-95AA-D56CFCB42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5523"/>
            <a:ext cx="4153138" cy="2434784"/>
          </a:xfrm>
          <a:prstGeom prst="rect">
            <a:avLst/>
          </a:prstGeom>
        </p:spPr>
      </p:pic>
      <p:pic>
        <p:nvPicPr>
          <p:cNvPr id="11" name="Bild 23" descr="Bildschirmfoto 2013-09-11 um 12.57.27.png">
            <a:extLst>
              <a:ext uri="{FF2B5EF4-FFF2-40B4-BE49-F238E27FC236}">
                <a16:creationId xmlns:a16="http://schemas.microsoft.com/office/drawing/2014/main" id="{90E2BA4F-F994-3343-8389-CAED90E5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29" y="1501218"/>
            <a:ext cx="3978694" cy="24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3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Readout Scheme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19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40667-1951-F245-AB67-A2F94E0F840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4512"/>
            <a:ext cx="8892480" cy="43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Towards the Final System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19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40667-1951-F245-AB67-A2F94E0F840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21"/>
            <a:ext cx="9144000" cy="45834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1560" y="3068960"/>
            <a:ext cx="266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Transition to CRI mid-2019</a:t>
            </a:r>
          </a:p>
        </p:txBody>
      </p:sp>
    </p:spTree>
    <p:extLst>
      <p:ext uri="{BB962C8B-B14F-4D97-AF65-F5344CB8AC3E}">
        <p14:creationId xmlns:p14="http://schemas.microsoft.com/office/powerpoint/2010/main" val="86206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FLES Architecture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9E304-E5CB-3F45-B6AF-361306B3E04D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92480" cy="41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FLES Data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9E304-E5CB-3F45-B6AF-361306B3E04D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686800" cy="41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1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Data Transport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9E304-E5CB-3F45-B6AF-361306B3E04D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76"/>
            <a:ext cx="9144000" cy="43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CBM – A Big Data-Producer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2150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7187AD-F5D0-7340-A286-D1097831473E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1509" name="Bild 5" descr="FAIR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931863"/>
            <a:ext cx="75104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863" y="1536700"/>
            <a:ext cx="5969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157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Time Slice: Interface to Online Reconstruction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403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09441C-D24A-A44B-9FB7-251C1AEBB8F9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Real-Time Reconstruction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506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7E936-A30F-A54A-B092-7F234C7946C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5014912"/>
          </a:xfrm>
        </p:spPr>
        <p:txBody>
          <a:bodyPr>
            <a:normAutofit lnSpcReduction="10000"/>
          </a:bodyPr>
          <a:lstStyle/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In our concept, the task of online data selection is shifted from electronic engineering to software engineering.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For a given event / data rate, the speed of the algorithms determines the required size of the online compute farm.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For a given financial budget / size of the online farm, the speed of the algorithms determine the physics output of the experiment.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High-performance online software is a pre-requisite for the successful operation of CBM.</a:t>
            </a:r>
          </a:p>
          <a:p>
            <a:pPr marL="628611" lvl="1" indent="-342861" defTabSz="457147">
              <a:spcAft>
                <a:spcPts val="600"/>
              </a:spcAft>
              <a:defRPr/>
            </a:pPr>
            <a:r>
              <a:rPr lang="en-GB" sz="1600" dirty="0"/>
              <a:t>Make optimal use of available parallel computer architectures: many-core, GPU, accelerators</a:t>
            </a:r>
          </a:p>
          <a:p>
            <a:pPr marL="628611" lvl="1" indent="-342861" defTabSz="457147">
              <a:spcAft>
                <a:spcPts val="600"/>
              </a:spcAft>
              <a:defRPr/>
            </a:pPr>
            <a:r>
              <a:rPr lang="en-GB" sz="1600" dirty="0"/>
              <a:t>Be flexible to upcoming new architectures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Parallelism is the key word</a:t>
            </a:r>
          </a:p>
          <a:p>
            <a:pPr marL="628611" lvl="1" indent="-342861" defTabSz="457147">
              <a:spcAft>
                <a:spcPts val="600"/>
              </a:spcAft>
              <a:defRPr/>
            </a:pPr>
            <a:r>
              <a:rPr lang="en-GB" sz="1600" dirty="0"/>
              <a:t>Data-level parallelism: one time slice per compute node</a:t>
            </a:r>
          </a:p>
          <a:p>
            <a:pPr marL="628611" lvl="1" indent="-342861" defTabSz="457147">
              <a:spcAft>
                <a:spcPts val="600"/>
              </a:spcAft>
              <a:defRPr/>
            </a:pPr>
            <a:r>
              <a:rPr lang="en-GB" sz="1600" dirty="0"/>
              <a:t>Task-level and data-level parallelism within time slice</a:t>
            </a:r>
          </a:p>
        </p:txBody>
      </p:sp>
    </p:spTree>
    <p:extLst>
      <p:ext uri="{BB962C8B-B14F-4D97-AF65-F5344CB8AC3E}">
        <p14:creationId xmlns:p14="http://schemas.microsoft.com/office/powerpoint/2010/main" val="1191253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Track Finding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506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7E936-A30F-A54A-B092-7F234C7946C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1139775"/>
          </a:xfrm>
        </p:spPr>
        <p:txBody>
          <a:bodyPr>
            <a:normAutofit lnSpcReduction="10000"/>
          </a:bodyPr>
          <a:lstStyle/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Usually, the most compute-intensive task in reconstruction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Approach: Cellular Automaton, operating on time-ordered stream of detector hits (no event association)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"/>
          <a:stretch/>
        </p:blipFill>
        <p:spPr>
          <a:xfrm>
            <a:off x="251519" y="2587573"/>
            <a:ext cx="3906843" cy="249761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587573"/>
            <a:ext cx="3693492" cy="2770119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158362" y="3717032"/>
            <a:ext cx="70167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96268" y="3933056"/>
            <a:ext cx="1025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track finder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432915" y="5502953"/>
            <a:ext cx="8229600" cy="37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/>
              <a:t>After track finding, events can be defined </a:t>
            </a:r>
            <a:r>
              <a:rPr lang="en-GB" sz="2000"/>
              <a:t>as time-clusters of tracks</a:t>
            </a:r>
          </a:p>
        </p:txBody>
      </p:sp>
    </p:spTree>
    <p:extLst>
      <p:ext uri="{BB962C8B-B14F-4D97-AF65-F5344CB8AC3E}">
        <p14:creationId xmlns:p14="http://schemas.microsoft.com/office/powerpoint/2010/main" val="79444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6782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sz="3200" dirty="0">
                <a:ea typeface="ＭＳ Ｐゴシック" charset="-128"/>
              </a:rPr>
              <a:t>CA track finder: performance and scalability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3686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613050-4E6E-6943-B372-D52C6E756ED7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6869" name="Textfeld 7"/>
          <p:cNvSpPr txBox="1">
            <a:spLocks noChangeArrowheads="1"/>
          </p:cNvSpPr>
          <p:nvPr/>
        </p:nvSpPr>
        <p:spPr bwMode="auto">
          <a:xfrm>
            <a:off x="4572000" y="4472485"/>
            <a:ext cx="3397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800" dirty="0"/>
              <a:t>Good scaling behaviour: well suited for many-core systems</a:t>
            </a:r>
          </a:p>
        </p:txBody>
      </p:sp>
      <p:pic>
        <p:nvPicPr>
          <p:cNvPr id="36870" name="Bild 2" descr="scalability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81478"/>
            <a:ext cx="3942456" cy="25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911225" y="4141788"/>
            <a:ext cx="385763" cy="74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42459"/>
            <a:ext cx="3923928" cy="2435093"/>
          </a:xfrm>
          <a:prstGeom prst="rect">
            <a:avLst/>
          </a:prstGeom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4572000" y="1984720"/>
            <a:ext cx="33976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800" dirty="0"/>
              <a:t>High efficiency for primary tracks</a:t>
            </a:r>
          </a:p>
          <a:p>
            <a:pPr eaLnBrk="1" hangingPunct="1"/>
            <a:r>
              <a:rPr lang="en-GB" altLang="de-DE" sz="1800" dirty="0"/>
              <a:t>Rate effects become visible above 1 MHz interaction rate</a:t>
            </a:r>
          </a:p>
        </p:txBody>
      </p:sp>
    </p:spTree>
    <p:extLst>
      <p:ext uri="{BB962C8B-B14F-4D97-AF65-F5344CB8AC3E}">
        <p14:creationId xmlns:p14="http://schemas.microsoft.com/office/powerpoint/2010/main" val="147549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Another Example: Ring Finding in the RICH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2867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25A234-D49B-9F42-903A-7A2A72ECCF6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8677" name="Bild 7" descr="ri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071563"/>
            <a:ext cx="30845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feld 8"/>
          <p:cNvSpPr txBox="1">
            <a:spLocks noChangeArrowheads="1"/>
          </p:cNvSpPr>
          <p:nvPr/>
        </p:nvSpPr>
        <p:spPr bwMode="auto">
          <a:xfrm>
            <a:off x="457200" y="4752975"/>
            <a:ext cx="3889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 dirty="0">
                <a:latin typeface="Calibri" charset="0"/>
              </a:rPr>
              <a:t>Cherenkov light emitted by electrons in the radiator is mirrored and  focused into rings onto the photodetector plane.</a:t>
            </a:r>
          </a:p>
        </p:txBody>
      </p:sp>
      <p:pic>
        <p:nvPicPr>
          <p:cNvPr id="28679" name="Picture 7" descr="comp_ev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6907" r="10001" b="32372"/>
          <a:stretch>
            <a:fillRect/>
          </a:stretch>
        </p:blipFill>
        <p:spPr bwMode="auto">
          <a:xfrm>
            <a:off x="3833813" y="1425575"/>
            <a:ext cx="50085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feld 10"/>
          <p:cNvSpPr txBox="1">
            <a:spLocks noChangeArrowheads="1"/>
          </p:cNvSpPr>
          <p:nvPr/>
        </p:nvSpPr>
        <p:spPr bwMode="auto">
          <a:xfrm>
            <a:off x="4797425" y="4465638"/>
            <a:ext cx="38893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 dirty="0">
                <a:latin typeface="Calibri" charset="0"/>
              </a:rPr>
              <a:t>Problems: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High hit / ring density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Overlapping rings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Ring distortions</a:t>
            </a:r>
          </a:p>
        </p:txBody>
      </p:sp>
      <p:sp>
        <p:nvSpPr>
          <p:cNvPr id="28681" name="Textfeld 20"/>
          <p:cNvSpPr txBox="1">
            <a:spLocks noChangeArrowheads="1"/>
          </p:cNvSpPr>
          <p:nvPr/>
        </p:nvSpPr>
        <p:spPr bwMode="auto">
          <a:xfrm>
            <a:off x="5436096" y="1392237"/>
            <a:ext cx="242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 dirty="0">
                <a:latin typeface="Calibri" charset="0"/>
              </a:rPr>
              <a:t>Event Display</a:t>
            </a:r>
          </a:p>
        </p:txBody>
      </p:sp>
    </p:spTree>
    <p:extLst>
      <p:ext uri="{BB962C8B-B14F-4D97-AF65-F5344CB8AC3E}">
        <p14:creationId xmlns:p14="http://schemas.microsoft.com/office/powerpoint/2010/main" val="162349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Reconstruction in Real-Time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25</a:t>
            </a:fld>
            <a:endParaRPr lang="de-DE" altLang="de-DE"/>
          </a:p>
        </p:txBody>
      </p:sp>
      <p:pic>
        <p:nvPicPr>
          <p:cNvPr id="7" name="Picture 12" descr="KFParticleFinderBlock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67" y="1261753"/>
            <a:ext cx="7102265" cy="3806142"/>
          </a:xfrm>
          <a:prstGeom prst="rect">
            <a:avLst/>
          </a:prstGeom>
        </p:spPr>
      </p:pic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1020867" y="5250457"/>
            <a:ext cx="7602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/>
              <a:t>KFParticleFinder: Simultaneous access to multitude of particles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/>
              <a:t>Real-time reconstruction allows online selection of rare probes.</a:t>
            </a:r>
          </a:p>
        </p:txBody>
      </p:sp>
    </p:spTree>
    <p:extLst>
      <p:ext uri="{BB962C8B-B14F-4D97-AF65-F5344CB8AC3E}">
        <p14:creationId xmlns:p14="http://schemas.microsoft.com/office/powerpoint/2010/main" val="1986594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en-GB" altLang="de-DE" sz="3200" dirty="0"/>
              <a:t>Example: Simple Process Graph (STS + TOF)</a:t>
            </a:r>
          </a:p>
        </p:txBody>
      </p:sp>
      <p:sp>
        <p:nvSpPr>
          <p:cNvPr id="2457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898989"/>
                </a:solidFill>
              </a:rPr>
              <a:t>Guwahati, 28 September 2019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2458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867592-CABD-6A40-8803-CAF318F4A5B0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26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66" y="1417638"/>
            <a:ext cx="6861666" cy="49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0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en-GB" altLang="de-DE" sz="4000" dirty="0"/>
              <a:t>Data Processing Framework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9"/>
            <a:ext cx="8229600" cy="18516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de-DE" sz="2000" dirty="0"/>
              <a:t>Shortcoming of the current framework: linear task queue, no concurrency features -&gt; not well suited for online data processing</a:t>
            </a:r>
          </a:p>
          <a:p>
            <a:pPr>
              <a:defRPr/>
            </a:pPr>
            <a:r>
              <a:rPr lang="en-GB" altLang="de-DE" sz="2000" dirty="0"/>
              <a:t>Moving to message-queue-based system (</a:t>
            </a:r>
            <a:r>
              <a:rPr lang="en-GB" altLang="de-DE" sz="2000" dirty="0" err="1"/>
              <a:t>FairMQ</a:t>
            </a:r>
            <a:r>
              <a:rPr lang="en-GB" altLang="de-DE" sz="2000" dirty="0"/>
              <a:t>); intra-node and inter-node data transport possible</a:t>
            </a:r>
          </a:p>
          <a:p>
            <a:pPr>
              <a:defRPr/>
            </a:pPr>
            <a:r>
              <a:rPr lang="en-GB" altLang="de-DE" sz="2000" dirty="0"/>
              <a:t>First deployment (proof-of-principle): online monitoring for </a:t>
            </a:r>
            <a:r>
              <a:rPr lang="en-GB" altLang="de-DE" sz="2000" dirty="0" err="1"/>
              <a:t>mCBM</a:t>
            </a:r>
            <a:endParaRPr lang="en-GB" altLang="de-DE" dirty="0"/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457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898989"/>
                </a:solidFill>
              </a:rPr>
              <a:t>Guwahati, 28 September 2019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2458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867592-CABD-6A40-8803-CAF318F4A5B0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27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307" y="3123210"/>
            <a:ext cx="4655127" cy="24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549"/>
          </a:xfrm>
        </p:spPr>
        <p:txBody>
          <a:bodyPr/>
          <a:lstStyle/>
          <a:p>
            <a:pPr>
              <a:defRPr/>
            </a:pPr>
            <a:r>
              <a:rPr lang="en-GB" altLang="de-DE" sz="4000" dirty="0"/>
              <a:t>Simulation Software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854575"/>
          </a:xfrm>
        </p:spPr>
        <p:txBody>
          <a:bodyPr/>
          <a:lstStyle/>
          <a:p>
            <a:pPr>
              <a:defRPr/>
            </a:pPr>
            <a:r>
              <a:rPr lang="en-GB" altLang="de-DE" sz="2200" dirty="0"/>
              <a:t>Detector geometry model</a:t>
            </a:r>
          </a:p>
          <a:p>
            <a:pPr lvl="1">
              <a:defRPr/>
            </a:pPr>
            <a:r>
              <a:rPr lang="en-GB" altLang="de-DE" sz="1800" dirty="0"/>
              <a:t>according to current technical planning</a:t>
            </a:r>
          </a:p>
          <a:p>
            <a:pPr lvl="1">
              <a:defRPr/>
            </a:pPr>
            <a:r>
              <a:rPr lang="en-GB" altLang="de-DE" sz="1800" dirty="0"/>
              <a:t>comprising all relevant contributors to the material budget</a:t>
            </a:r>
          </a:p>
          <a:p>
            <a:pPr lvl="1">
              <a:defRPr/>
            </a:pPr>
            <a:r>
              <a:rPr lang="en-GB" altLang="de-DE" sz="1800" dirty="0"/>
              <a:t>format: </a:t>
            </a:r>
            <a:r>
              <a:rPr lang="en-GB" altLang="de-DE" sz="1800" dirty="0" err="1"/>
              <a:t>TGeo</a:t>
            </a:r>
            <a:endParaRPr lang="en-GB" altLang="de-DE" sz="1800" dirty="0"/>
          </a:p>
          <a:p>
            <a:pPr lvl="1">
              <a:defRPr/>
            </a:pPr>
            <a:r>
              <a:rPr lang="en-GB" altLang="de-DE" sz="1800" dirty="0"/>
              <a:t>subject to continuous adjustments / improvements</a:t>
            </a: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662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898989"/>
                </a:solidFill>
              </a:rPr>
              <a:t>Guwahati, 28 September 2019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2663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BCE18-3198-0C4B-9972-C14F6B3A865C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28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193" y="3232190"/>
            <a:ext cx="1622457" cy="15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69" y="2956104"/>
            <a:ext cx="1564586" cy="13693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917" y="4574835"/>
            <a:ext cx="1210354" cy="162007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694" y="4895611"/>
            <a:ext cx="1554284" cy="146073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94" y="3395144"/>
            <a:ext cx="3310906" cy="25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Events and Time Slices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0E6B7-04AF-2F42-B114-49B18FA2C6C1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7" name="Abgerundetes Rechteck 6"/>
          <p:cNvSpPr/>
          <p:nvPr/>
        </p:nvSpPr>
        <p:spPr>
          <a:xfrm>
            <a:off x="2057397" y="2066203"/>
            <a:ext cx="1133061" cy="15107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Collision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441096" y="1736034"/>
            <a:ext cx="1133061" cy="396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Time</a:t>
            </a:r>
          </a:p>
          <a:p>
            <a:pPr algn="ctr"/>
            <a:r>
              <a:rPr lang="de-DE" dirty="0"/>
              <a:t>Slice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3220278" y="2118076"/>
            <a:ext cx="4220818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12" name="Pfeil nach links 11"/>
          <p:cNvSpPr/>
          <p:nvPr/>
        </p:nvSpPr>
        <p:spPr>
          <a:xfrm>
            <a:off x="3220276" y="4379431"/>
            <a:ext cx="4220819" cy="516835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Reconstruction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057397" y="4005456"/>
            <a:ext cx="1133061" cy="15107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Event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3220277" y="2821578"/>
            <a:ext cx="4220817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457200" y="2118076"/>
            <a:ext cx="1600197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Experiment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457200" y="2821577"/>
            <a:ext cx="1570377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Event Model</a:t>
            </a:r>
          </a:p>
        </p:txBody>
      </p:sp>
      <p:sp>
        <p:nvSpPr>
          <p:cNvPr id="17" name="Pfeil nach links 16"/>
          <p:cNvSpPr/>
          <p:nvPr/>
        </p:nvSpPr>
        <p:spPr>
          <a:xfrm>
            <a:off x="457200" y="4379431"/>
            <a:ext cx="1547187" cy="516835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Computing in CBM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altLang="de-DE" sz="2400" dirty="0"/>
              <a:t>CBM Computing has to provide the software and related tools required to</a:t>
            </a:r>
            <a:br>
              <a:rPr lang="en-GB" altLang="de-DE" sz="2400" dirty="0"/>
            </a:br>
            <a:endParaRPr lang="en-GB" altLang="de-DE" sz="2400" dirty="0"/>
          </a:p>
          <a:p>
            <a:pPr>
              <a:defRPr/>
            </a:pPr>
            <a:r>
              <a:rPr lang="en-GB" altLang="de-DE" sz="2400" dirty="0"/>
              <a:t>operate the experiment</a:t>
            </a:r>
          </a:p>
          <a:p>
            <a:pPr lvl="1">
              <a:defRPr/>
            </a:pPr>
            <a:r>
              <a:rPr lang="en-GB" altLang="de-DE" sz="2000" dirty="0"/>
              <a:t>configuration, control, DAQ, online data processing, data storage</a:t>
            </a:r>
            <a:br>
              <a:rPr lang="en-GB" altLang="de-DE" sz="2000" dirty="0"/>
            </a:br>
            <a:endParaRPr lang="en-GB" altLang="de-DE" sz="2000" dirty="0"/>
          </a:p>
          <a:p>
            <a:pPr>
              <a:defRPr/>
            </a:pPr>
            <a:r>
              <a:rPr lang="en-GB" altLang="de-DE" sz="2400" dirty="0"/>
              <a:t>analyse data</a:t>
            </a:r>
          </a:p>
          <a:p>
            <a:pPr lvl="1">
              <a:defRPr/>
            </a:pPr>
            <a:r>
              <a:rPr lang="en-GB" altLang="de-DE" sz="2000" dirty="0"/>
              <a:t>reconstruction, PID, data access</a:t>
            </a:r>
            <a:br>
              <a:rPr lang="en-GB" altLang="de-DE" sz="2000" dirty="0"/>
            </a:br>
            <a:endParaRPr lang="en-GB" altLang="de-DE" sz="2000" dirty="0"/>
          </a:p>
          <a:p>
            <a:pPr>
              <a:defRPr/>
            </a:pPr>
            <a:r>
              <a:rPr lang="en-GB" altLang="de-DE" sz="2400" dirty="0"/>
              <a:t>simulate the detector setup</a:t>
            </a:r>
          </a:p>
          <a:p>
            <a:pPr lvl="1">
              <a:defRPr/>
            </a:pPr>
            <a:r>
              <a:rPr lang="en-GB" altLang="de-DE" sz="2000" dirty="0"/>
              <a:t>detectors, electronics, data acquisition</a:t>
            </a: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898989"/>
                </a:solidFill>
              </a:rPr>
              <a:t>Guwahati, 28 September 2019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17413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AA202F2-E793-7642-B719-CC2E1A2BBC8D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3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Wolkenförmige Legende 2"/>
          <p:cNvSpPr/>
          <p:nvPr/>
        </p:nvSpPr>
        <p:spPr>
          <a:xfrm>
            <a:off x="5527963" y="4029395"/>
            <a:ext cx="3277590" cy="2096768"/>
          </a:xfrm>
          <a:prstGeom prst="cloudCallout">
            <a:avLst>
              <a:gd name="adj1" fmla="val -63122"/>
              <a:gd name="adj2" fmla="val -541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That‘s generic. So, what‘s particular for CBM?</a:t>
            </a:r>
          </a:p>
        </p:txBody>
      </p:sp>
    </p:spTree>
    <p:extLst>
      <p:ext uri="{BB962C8B-B14F-4D97-AF65-F5344CB8AC3E}">
        <p14:creationId xmlns:p14="http://schemas.microsoft.com/office/powerpoint/2010/main" val="5879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30"/>
          </a:xfrm>
        </p:spPr>
        <p:txBody>
          <a:bodyPr/>
          <a:lstStyle/>
          <a:p>
            <a:pPr>
              <a:defRPr/>
            </a:pPr>
            <a:r>
              <a:rPr lang="en-GB" altLang="de-DE" sz="4000" dirty="0"/>
              <a:t>Simulation Software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854575"/>
          </a:xfrm>
        </p:spPr>
        <p:txBody>
          <a:bodyPr/>
          <a:lstStyle/>
          <a:p>
            <a:pPr>
              <a:defRPr/>
            </a:pPr>
            <a:r>
              <a:rPr lang="en-GB" altLang="de-DE" sz="2200" dirty="0"/>
              <a:t>Detector response model:</a:t>
            </a:r>
          </a:p>
          <a:p>
            <a:pPr lvl="1">
              <a:defRPr/>
            </a:pPr>
            <a:r>
              <a:rPr lang="en-GB" altLang="de-DE" sz="1800" dirty="0"/>
              <a:t>analogue response in sensitive detector elements</a:t>
            </a:r>
          </a:p>
          <a:p>
            <a:pPr lvl="1">
              <a:defRPr/>
            </a:pPr>
            <a:r>
              <a:rPr lang="en-GB" altLang="de-DE" sz="1800" dirty="0"/>
              <a:t>digital response (R/O ASIC): free-streaming</a:t>
            </a:r>
          </a:p>
          <a:p>
            <a:pPr lvl="2">
              <a:defRPr/>
            </a:pPr>
            <a:r>
              <a:rPr lang="en-GB" altLang="de-DE" sz="1400" dirty="0"/>
              <a:t>model timing response</a:t>
            </a:r>
          </a:p>
          <a:p>
            <a:pPr lvl="2">
              <a:defRPr/>
            </a:pPr>
            <a:r>
              <a:rPr lang="en-GB" altLang="de-DE" sz="1400" dirty="0"/>
              <a:t>interference between different events</a:t>
            </a:r>
          </a:p>
          <a:p>
            <a:pPr lvl="1">
              <a:defRPr/>
            </a:pPr>
            <a:r>
              <a:rPr lang="en-GB" altLang="de-DE" sz="1800" dirty="0"/>
              <a:t>thermal noise</a:t>
            </a:r>
          </a:p>
          <a:p>
            <a:pPr>
              <a:defRPr/>
            </a:pPr>
            <a:r>
              <a:rPr lang="en-GB" altLang="de-DE" sz="2200" dirty="0"/>
              <a:t>DAQ emulation (time-slice building)</a:t>
            </a:r>
          </a:p>
          <a:p>
            <a:pPr>
              <a:defRPr/>
            </a:pPr>
            <a:r>
              <a:rPr lang="en-GB" altLang="de-DE" sz="2200" dirty="0"/>
              <a:t>Goes far beyond conventional event-by-event simulation</a:t>
            </a:r>
          </a:p>
          <a:p>
            <a:pPr lvl="1">
              <a:defRPr/>
            </a:pPr>
            <a:r>
              <a:rPr lang="en-GB" altLang="de-DE" sz="1800" dirty="0"/>
              <a:t>framework extensions implemented; full data stream can be simulated</a:t>
            </a:r>
          </a:p>
          <a:p>
            <a:pPr lvl="2">
              <a:defRPr/>
            </a:pPr>
            <a:r>
              <a:rPr lang="en-GB" altLang="de-DE" sz="1400" dirty="0"/>
              <a:t>not yet in real (compressed) raw data format, but logically equivalent</a:t>
            </a:r>
          </a:p>
          <a:p>
            <a:pPr lvl="2">
              <a:defRPr/>
            </a:pPr>
            <a:r>
              <a:rPr lang="en-GB" altLang="de-DE" sz="1400" dirty="0"/>
              <a:t>combining different sources at different rates (events, beam)</a:t>
            </a:r>
          </a:p>
        </p:txBody>
      </p:sp>
      <p:sp>
        <p:nvSpPr>
          <p:cNvPr id="2662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898989"/>
                </a:solidFill>
              </a:rPr>
              <a:t>Guwahati, 28 September 2019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2663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BCE18-3198-0C4B-9972-C14F6B3A865C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30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12160" y="1041401"/>
            <a:ext cx="2909454" cy="22316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Example: STS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energy loss fluctuations (Urban model)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drift to readout surface in bias field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Lorentz shift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Thermal diffusion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Collection on read-out strips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Cross-talk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252" y="4845534"/>
            <a:ext cx="2600275" cy="17702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66603" y="5664498"/>
            <a:ext cx="400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Simulated STS data (w/o thermal shielding), </a:t>
            </a:r>
            <a:br>
              <a:rPr lang="en-GB" sz="1200" dirty="0"/>
            </a:br>
            <a:r>
              <a:rPr lang="en-GB" sz="1200" dirty="0" err="1"/>
              <a:t>Au+Au</a:t>
            </a:r>
            <a:r>
              <a:rPr lang="en-GB" sz="1200" dirty="0"/>
              <a:t> @ 10A </a:t>
            </a:r>
            <a:r>
              <a:rPr lang="en-GB" sz="1200" dirty="0" err="1"/>
              <a:t>GeV</a:t>
            </a:r>
            <a:r>
              <a:rPr lang="en-GB" sz="1200" dirty="0"/>
              <a:t>, beam rate 10</a:t>
            </a:r>
            <a:r>
              <a:rPr lang="en-GB" sz="1200" baseline="30000" dirty="0"/>
              <a:t>9</a:t>
            </a:r>
            <a:r>
              <a:rPr lang="en-GB" sz="1200" dirty="0"/>
              <a:t>/s, event rate 10</a:t>
            </a:r>
            <a:r>
              <a:rPr lang="en-GB" sz="1200" baseline="30000" dirty="0"/>
              <a:t>7</a:t>
            </a:r>
            <a:r>
              <a:rPr lang="en-GB" sz="1200" dirty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3191469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ＭＳ Ｐゴシック" charset="-128"/>
              </a:rPr>
              <a:t>Summary</a:t>
            </a:r>
          </a:p>
        </p:txBody>
      </p:sp>
      <p:sp>
        <p:nvSpPr>
          <p:cNvPr id="55298" name="Inhaltsplatzhalt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8244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altLang="de-DE" dirty="0">
                <a:ea typeface="ＭＳ Ｐゴシック" charset="-128"/>
              </a:rPr>
              <a:t>The online computing challenge for CBM (and PANDA) originates from the necessity to be selective </a:t>
            </a:r>
            <a:r>
              <a:rPr lang="en-GB" altLang="de-DE" dirty="0" err="1">
                <a:ea typeface="ＭＳ Ｐゴシック" charset="-128"/>
              </a:rPr>
              <a:t>w.r.t</a:t>
            </a:r>
            <a:r>
              <a:rPr lang="en-GB" altLang="de-DE" dirty="0">
                <a:ea typeface="ＭＳ Ｐゴシック" charset="-128"/>
              </a:rPr>
              <a:t> very rare observable in real-time.</a:t>
            </a:r>
          </a:p>
          <a:p>
            <a:pPr>
              <a:buFont typeface="Arial" charset="0"/>
              <a:buChar char="•"/>
            </a:pPr>
            <a:r>
              <a:rPr lang="en-GB" altLang="de-DE" dirty="0">
                <a:ea typeface="ＭＳ Ｐゴシック" charset="-128"/>
              </a:rPr>
              <a:t>The offline challenge is to efficiently analyse a huge amount of data by a geographically diverse scientific community.</a:t>
            </a:r>
          </a:p>
          <a:p>
            <a:pPr>
              <a:buFont typeface="Arial" charset="0"/>
              <a:buChar char="•"/>
            </a:pPr>
            <a:r>
              <a:rPr lang="en-GB" altLang="de-DE" dirty="0">
                <a:ea typeface="ＭＳ Ｐゴシック" charset="-128"/>
              </a:rPr>
              <a:t>Both challenges require the development and deployment of forefront computing technologies.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F8C862C0-F1C6-4D44-BDB2-0015F5D904E8}" type="slidenum">
              <a:rPr lang="de-DE" altLang="de-DE" sz="1200">
                <a:solidFill>
                  <a:srgbClr val="898989"/>
                </a:solidFill>
              </a:rPr>
              <a:pPr eaLnBrk="1" hangingPunct="1"/>
              <a:t>31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pPr>
              <a:defRPr/>
            </a:pPr>
            <a:r>
              <a:rPr lang="en-GB" altLang="de-DE" dirty="0"/>
              <a:t>You Like Challenges?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90810" y="2276872"/>
            <a:ext cx="4706178" cy="25772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de-DE" dirty="0"/>
              <a:t>Then CBM Computing might be of interest for you….welcome!</a:t>
            </a:r>
          </a:p>
          <a:p>
            <a:pPr>
              <a:defRPr/>
            </a:pPr>
            <a:endParaRPr lang="en-GB" altLang="de-DE" dirty="0"/>
          </a:p>
        </p:txBody>
      </p:sp>
      <p:sp>
        <p:nvSpPr>
          <p:cNvPr id="3072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898989"/>
                </a:solidFill>
              </a:rPr>
              <a:t>Guwahati, 28 September 2019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30725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B51CE6-2289-824D-A7F0-1A4C4FC810B3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32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978" y="1216844"/>
            <a:ext cx="2974338" cy="4468761"/>
          </a:xfrm>
          <a:prstGeom prst="rect">
            <a:avLst/>
          </a:prstGeom>
        </p:spPr>
      </p:pic>
      <p:pic>
        <p:nvPicPr>
          <p:cNvPr id="8" name="Bild 7" descr="P1100330.JPG">
            <a:extLst>
              <a:ext uri="{FF2B5EF4-FFF2-40B4-BE49-F238E27FC236}">
                <a16:creationId xmlns:a16="http://schemas.microsoft.com/office/drawing/2014/main" id="{D7E01EB6-7FB6-D548-AD0D-057F1E59B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492" y="3522780"/>
            <a:ext cx="2764565" cy="21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charset="-128"/>
              </a:rPr>
              <a:t>Rare Observables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Volker </a:t>
            </a:r>
            <a:r>
              <a:rPr lang="en-US" dirty="0" err="1"/>
              <a:t>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5072FD9-3C02-1341-AF24-DE07A9DBA317}" type="slidenum">
              <a:rPr lang="de-DE" altLang="de-DE" sz="1200">
                <a:solidFill>
                  <a:srgbClr val="898989"/>
                </a:solidFill>
              </a:rPr>
              <a:pPr eaLnBrk="1" hangingPunct="1"/>
              <a:t>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8" name="Picture 2" descr="multipl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56682"/>
            <a:ext cx="4706112" cy="36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0"/>
          <p:cNvSpPr txBox="1">
            <a:spLocks noChangeArrowheads="1"/>
          </p:cNvSpPr>
          <p:nvPr/>
        </p:nvSpPr>
        <p:spPr bwMode="auto">
          <a:xfrm>
            <a:off x="473390" y="1564159"/>
            <a:ext cx="475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GB" sz="1400" dirty="0">
                <a:latin typeface="Calibri" charset="0"/>
              </a:rPr>
              <a:t>Model predictions of particle multiplicities ( x branching ratio) </a:t>
            </a:r>
            <a:br>
              <a:rPr lang="en-GB" sz="1400" dirty="0">
                <a:latin typeface="Calibri" charset="0"/>
              </a:rPr>
            </a:br>
            <a:r>
              <a:rPr lang="en-GB" sz="1400" dirty="0">
                <a:latin typeface="Calibri" charset="0"/>
              </a:rPr>
              <a:t>(central </a:t>
            </a:r>
            <a:r>
              <a:rPr lang="en-GB" sz="1400" dirty="0" err="1">
                <a:latin typeface="Calibri" charset="0"/>
              </a:rPr>
              <a:t>Au+Au</a:t>
            </a:r>
            <a:r>
              <a:rPr lang="en-GB" sz="1400" dirty="0">
                <a:latin typeface="Calibri" charset="0"/>
              </a:rPr>
              <a:t>, 25A </a:t>
            </a:r>
            <a:r>
              <a:rPr lang="en-GB" sz="1400" dirty="0" err="1">
                <a:latin typeface="Calibri" charset="0"/>
              </a:rPr>
              <a:t>GeV</a:t>
            </a:r>
            <a:r>
              <a:rPr lang="en-GB" sz="1400" dirty="0">
                <a:latin typeface="Calibri" charset="0"/>
              </a:rPr>
              <a:t>)</a:t>
            </a:r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5230417" y="2317412"/>
            <a:ext cx="3456383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Some of the (most interesting) probes are extremely rare.</a:t>
            </a: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Decent measurement in reasonable time necessitates high interaction rates.</a:t>
            </a: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Current heavy-ion experiments run with very moderate rates (100 Hz - several kHz).</a:t>
            </a: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CBM targets for 10 MHz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60412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>
                <a:ea typeface="ＭＳ Ｐゴシック" charset="-128"/>
              </a:rPr>
              <a:t>CBM in the experimental landscape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5325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4B4B38-5B11-584D-93C4-79D4110A5A14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5561640" y="1229851"/>
            <a:ext cx="30166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/>
              <a:t>Uniqueness of CBM: very high rate capability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64" y="1412776"/>
            <a:ext cx="4629621" cy="4520475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3059832" y="184482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987824" y="1814627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SIS300</a:t>
            </a: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B214032E-2272-3B44-AAEC-E04D034D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1" y="3984367"/>
            <a:ext cx="30166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/>
              <a:t>Comes with huge challenges in terms of: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de-DE" sz="2000" dirty="0"/>
              <a:t>Speed and radiation hardness of detectors and read-out electronics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de-DE" sz="2000" dirty="0"/>
              <a:t>Data processing on- and offline</a:t>
            </a:r>
          </a:p>
        </p:txBody>
      </p:sp>
      <p:pic>
        <p:nvPicPr>
          <p:cNvPr id="12" name="Picture 11" descr="UrQMD_Jan2011_c.jpg">
            <a:extLst>
              <a:ext uri="{FF2B5EF4-FFF2-40B4-BE49-F238E27FC236}">
                <a16:creationId xmlns:a16="http://schemas.microsoft.com/office/drawing/2014/main" id="{6BFA48C0-6259-7B4D-9DD3-B601FF275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1930160"/>
            <a:ext cx="2556750" cy="19904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D372996-6CD8-2C47-A907-C3FB483AAA22}"/>
              </a:ext>
            </a:extLst>
          </p:cNvPr>
          <p:cNvSpPr txBox="1"/>
          <p:nvPr/>
        </p:nvSpPr>
        <p:spPr>
          <a:xfrm>
            <a:off x="6558540" y="2776386"/>
            <a:ext cx="95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x 10</a:t>
            </a:r>
            <a:r>
              <a:rPr lang="de-DE" baseline="30000" dirty="0">
                <a:solidFill>
                  <a:schemeClr val="bg1"/>
                </a:solidFill>
              </a:rPr>
              <a:t>7</a:t>
            </a:r>
            <a:r>
              <a:rPr lang="de-DE" dirty="0">
                <a:solidFill>
                  <a:schemeClr val="bg1"/>
                </a:solidFill>
              </a:rPr>
              <a:t>/s !</a:t>
            </a:r>
          </a:p>
        </p:txBody>
      </p:sp>
    </p:spTree>
    <p:extLst>
      <p:ext uri="{BB962C8B-B14F-4D97-AF65-F5344CB8AC3E}">
        <p14:creationId xmlns:p14="http://schemas.microsoft.com/office/powerpoint/2010/main" val="146613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Rates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Raw data event size: 100 kB / min. bias event (</a:t>
            </a:r>
            <a:r>
              <a:rPr lang="en-GB" sz="2000" dirty="0" err="1"/>
              <a:t>Au+Au</a:t>
            </a:r>
            <a:r>
              <a:rPr lang="en-GB" sz="2000" dirty="0"/>
              <a:t>)</a:t>
            </a:r>
          </a:p>
          <a:p>
            <a:r>
              <a:rPr lang="en-GB" sz="2000" dirty="0"/>
              <a:t>At 10 MHz event rate: raw data rate 1 TB/s</a:t>
            </a:r>
          </a:p>
          <a:p>
            <a:endParaRPr lang="en-GB" sz="2000" dirty="0"/>
          </a:p>
          <a:p>
            <a:r>
              <a:rPr lang="en-GB" sz="2000" dirty="0"/>
              <a:t>Archival rate:</a:t>
            </a:r>
          </a:p>
          <a:p>
            <a:pPr lvl="1"/>
            <a:r>
              <a:rPr lang="en-GB" sz="1600" dirty="0"/>
              <a:t>technologically possible are rates of 100 GB/s and above</a:t>
            </a:r>
          </a:p>
          <a:p>
            <a:pPr lvl="1"/>
            <a:r>
              <a:rPr lang="en-GB" sz="1600" dirty="0"/>
              <a:t>limiting factor are the storage costs</a:t>
            </a:r>
          </a:p>
          <a:p>
            <a:pPr lvl="1"/>
            <a:r>
              <a:rPr lang="en-GB" sz="1600" dirty="0"/>
              <a:t>typical runtime scenario 2 effective months / year (5 x 10</a:t>
            </a:r>
            <a:r>
              <a:rPr lang="en-GB" sz="1600" baseline="30000" dirty="0"/>
              <a:t>6</a:t>
            </a:r>
            <a:r>
              <a:rPr lang="en-GB" sz="1600" dirty="0"/>
              <a:t> s)</a:t>
            </a:r>
          </a:p>
          <a:p>
            <a:pPr lvl="1"/>
            <a:r>
              <a:rPr lang="en-GB" sz="1600" dirty="0"/>
              <a:t>At 1 GB/s: gives a storage volume of 5 PB/year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200" dirty="0"/>
              <a:t>We aim at an data archival rate of a few GB/s, meaning that the raw data volume has to be suppressed online by factors 300 - 1000.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7" name="Pfeil nach unten 6"/>
          <p:cNvSpPr/>
          <p:nvPr/>
        </p:nvSpPr>
        <p:spPr>
          <a:xfrm>
            <a:off x="4211960" y="44371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35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Data Online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7</a:t>
            </a:fld>
            <a:endParaRPr lang="de-DE" alt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"/>
              <p:cNvSpPr txBox="1">
                <a:spLocks noChangeArrowheads="1"/>
              </p:cNvSpPr>
              <p:nvPr/>
            </p:nvSpPr>
            <p:spPr bwMode="auto">
              <a:xfrm>
                <a:off x="611560" y="2420888"/>
                <a:ext cx="3682752" cy="2262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285750" indent="-285750" eaLnBrk="1" hangingPunct="1">
                  <a:spcAft>
                    <a:spcPts val="900"/>
                  </a:spcAft>
                  <a:buFont typeface="Arial" charset="0"/>
                  <a:buChar char="•"/>
                </a:pPr>
                <a:r>
                  <a:rPr lang="en-GB" sz="1800" dirty="0">
                    <a:latin typeface="Calibri" charset="0"/>
                  </a:rPr>
                  <a:t>Some (not all) of the rare probes have a complex signature. </a:t>
                </a:r>
                <a:br>
                  <a:rPr lang="en-GB" sz="1800" dirty="0">
                    <a:latin typeface="Calibri" charset="0"/>
                  </a:rPr>
                </a:br>
                <a:r>
                  <a:rPr lang="en-GB" sz="1800" dirty="0">
                    <a:latin typeface="Calibri" charset="0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l-GR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Λ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de-DE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lang="de-DE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de-DE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lang="de-DE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lang="de-DE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GB" sz="1800" dirty="0">
                  <a:latin typeface="Calibri" charset="0"/>
                </a:endParaRPr>
              </a:p>
              <a:p>
                <a:pPr marL="285750" indent="-285750" eaLnBrk="1" hangingPunct="1">
                  <a:spcAft>
                    <a:spcPts val="900"/>
                  </a:spcAft>
                  <a:buFont typeface="Arial" charset="0"/>
                  <a:buChar char="•"/>
                </a:pPr>
                <a:r>
                  <a:rPr lang="en-GB" sz="1800" dirty="0">
                    <a:latin typeface="Calibri" charset="0"/>
                  </a:rPr>
                  <a:t>In the background of several hundreds of charged tracks</a:t>
                </a:r>
              </a:p>
              <a:p>
                <a:pPr marL="285750" indent="-285750" eaLnBrk="1" hangingPunct="1">
                  <a:spcAft>
                    <a:spcPts val="900"/>
                  </a:spcAft>
                  <a:buFont typeface="Arial" charset="0"/>
                  <a:buChar char="•"/>
                </a:pPr>
                <a:r>
                  <a:rPr lang="en-GB" sz="1800" dirty="0">
                    <a:latin typeface="Calibri" charset="0"/>
                  </a:rPr>
                  <a:t>No simple primitive to be implemented in trigger logic</a:t>
                </a:r>
              </a:p>
            </p:txBody>
          </p:sp>
        </mc:Choice>
        <mc:Fallback xmlns="">
          <p:sp>
            <p:nvSpPr>
              <p:cNvPr id="11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420888"/>
                <a:ext cx="3682752" cy="2262158"/>
              </a:xfrm>
              <a:prstGeom prst="rect">
                <a:avLst/>
              </a:prstGeom>
              <a:blipFill rotWithShape="0">
                <a:blip r:embed="rId2"/>
                <a:stretch>
                  <a:fillRect l="-993" t="-1348" b="-350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Bil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03077"/>
            <a:ext cx="2074902" cy="164380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92" y="2932074"/>
            <a:ext cx="4076475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Data Online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323528" y="1556792"/>
            <a:ext cx="368275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Selection requires reconstruction of all tracks plus combinatorial search for two decay vertices: typical software task</a:t>
            </a: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Offline performance for Omega: S/B </a:t>
            </a:r>
            <a:r>
              <a:rPr lang="de-DE" sz="1800" dirty="0">
                <a:latin typeface="Calibri" charset="0"/>
              </a:rPr>
              <a:t>~1</a:t>
            </a:r>
            <a:endParaRPr lang="en-GB" sz="1800" dirty="0">
              <a:latin typeface="Calibri" charset="0"/>
            </a:endParaRP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If realisable online: excellent software trigger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496" y="1421644"/>
            <a:ext cx="4386304" cy="315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81606" y="1488343"/>
            <a:ext cx="2746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CBM simulation, central </a:t>
            </a:r>
            <a:r>
              <a:rPr lang="en-GB" sz="1200" dirty="0" err="1"/>
              <a:t>Au+Au</a:t>
            </a:r>
            <a:r>
              <a:rPr lang="en-GB" sz="1200" dirty="0"/>
              <a:t>, 10A </a:t>
            </a:r>
            <a:r>
              <a:rPr lang="en-GB" sz="1200" dirty="0" err="1"/>
              <a:t>GeV</a:t>
            </a:r>
            <a:endParaRPr lang="en-GB" sz="1200" dirty="0"/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492182" y="4715109"/>
            <a:ext cx="753620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Similar argument for many topology-based observables (hyper-nuclei, exotic strange objects, charm)</a:t>
            </a: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Simpler patterns e.g. for lepton pairs (J/</a:t>
            </a:r>
            <a:r>
              <a:rPr lang="en-GB" sz="1800" dirty="0" err="1">
                <a:latin typeface="Calibri" charset="0"/>
              </a:rPr>
              <a:t>ψ</a:t>
            </a:r>
            <a:r>
              <a:rPr lang="en-GB" sz="1800" dirty="0">
                <a:latin typeface="Calibri" charset="0"/>
              </a:rPr>
              <a:t> or low-mass)</a:t>
            </a:r>
          </a:p>
          <a:p>
            <a:pPr marL="285750" indent="-285750"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dirty="0">
                <a:latin typeface="Calibri" charset="0"/>
              </a:rPr>
              <a:t>R/O design must be based on the most challenging case</a:t>
            </a:r>
          </a:p>
        </p:txBody>
      </p:sp>
    </p:spTree>
    <p:extLst>
      <p:ext uri="{BB962C8B-B14F-4D97-AF65-F5344CB8AC3E}">
        <p14:creationId xmlns:p14="http://schemas.microsoft.com/office/powerpoint/2010/main" val="121166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DAQ and Trigger Concept</a:t>
            </a:r>
          </a:p>
        </p:txBody>
      </p:sp>
      <p:sp>
        <p:nvSpPr>
          <p:cNvPr id="39938" name="Inhaltsplatzhalter 2"/>
          <p:cNvSpPr>
            <a:spLocks noGrp="1"/>
          </p:cNvSpPr>
          <p:nvPr>
            <p:ph idx="1"/>
          </p:nvPr>
        </p:nvSpPr>
        <p:spPr>
          <a:xfrm>
            <a:off x="5281672" y="1426642"/>
            <a:ext cx="3679700" cy="492070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No hardware trigger at all</a:t>
            </a:r>
          </a:p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Continuous readout by autonomous FEE</a:t>
            </a:r>
          </a:p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FEE sends data message on each signal above threshold </a:t>
            </a:r>
            <a:b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(“self-triggered”)</a:t>
            </a:r>
          </a:p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Hit message come with a time stamp; readout syste</a:t>
            </a:r>
            <a:r>
              <a:rPr lang="en-GB" sz="2000" dirty="0">
                <a:latin typeface="Calibri" charset="0"/>
              </a:rPr>
              <a:t>m is synchronised by a central clock</a:t>
            </a:r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DAQ aggregates messages based on their time stamp into “time slices”</a:t>
            </a:r>
          </a:p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Time slices are delivered to the online computing farm (FLES)</a:t>
            </a:r>
          </a:p>
          <a:p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Decision on data selection is done in the FLES (in software)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Guwahati, 28 September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399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5D3614-9F18-F247-82C7-8F82566875F5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9942" name="Bild 7" descr="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1922463"/>
            <a:ext cx="499586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850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Macintosh PowerPoint</Application>
  <PresentationFormat>Bildschirmpräsentation (4:3)</PresentationFormat>
  <Paragraphs>286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Larissa-Design</vt:lpstr>
      <vt:lpstr>PowerPoint-Präsentation</vt:lpstr>
      <vt:lpstr>CBM – A Big Data-Producer</vt:lpstr>
      <vt:lpstr>Computing in CBM</vt:lpstr>
      <vt:lpstr>Rare Observables</vt:lpstr>
      <vt:lpstr>CBM in the experimental landscape</vt:lpstr>
      <vt:lpstr>Data Rates</vt:lpstr>
      <vt:lpstr>Selecting Data Online</vt:lpstr>
      <vt:lpstr>Selecting Data Online</vt:lpstr>
      <vt:lpstr>DAQ and Trigger Concept</vt:lpstr>
      <vt:lpstr>Triggered and Free-Running Readout</vt:lpstr>
      <vt:lpstr>Advantages</vt:lpstr>
      <vt:lpstr>Issues of a Trigger-less System</vt:lpstr>
      <vt:lpstr>Read-out Scheme</vt:lpstr>
      <vt:lpstr>Online Data Flow</vt:lpstr>
      <vt:lpstr>Readout Scheme</vt:lpstr>
      <vt:lpstr>Towards the Final System</vt:lpstr>
      <vt:lpstr>FLES Architecture</vt:lpstr>
      <vt:lpstr>FLES Data Management</vt:lpstr>
      <vt:lpstr>Data Transport</vt:lpstr>
      <vt:lpstr>Time Slice: Interface to Online Reconstruction</vt:lpstr>
      <vt:lpstr>Real-Time Reconstruction</vt:lpstr>
      <vt:lpstr>Track Finding</vt:lpstr>
      <vt:lpstr>CA track finder: performance and scalability</vt:lpstr>
      <vt:lpstr>Another Example: Ring Finding in the RICH</vt:lpstr>
      <vt:lpstr>Particle Reconstruction in Real-Time</vt:lpstr>
      <vt:lpstr>Example: Simple Process Graph (STS + TOF)</vt:lpstr>
      <vt:lpstr>Data Processing Framework</vt:lpstr>
      <vt:lpstr>Simulation Software</vt:lpstr>
      <vt:lpstr>Events and Time Slices</vt:lpstr>
      <vt:lpstr>Simulation Software</vt:lpstr>
      <vt:lpstr>Summary</vt:lpstr>
      <vt:lpstr>You Like Challenges?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Heuser;J.Heuser@gsi.de</dc:creator>
  <cp:lastModifiedBy>Volker Friese</cp:lastModifiedBy>
  <cp:revision>870</cp:revision>
  <cp:lastPrinted>2019-09-28T06:20:54Z</cp:lastPrinted>
  <dcterms:modified xsi:type="dcterms:W3CDTF">2019-09-28T06:25:00Z</dcterms:modified>
</cp:coreProperties>
</file>