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257" r:id="rId4"/>
    <p:sldId id="301" r:id="rId5"/>
    <p:sldId id="290" r:id="rId6"/>
    <p:sldId id="271" r:id="rId7"/>
    <p:sldId id="311" r:id="rId8"/>
    <p:sldId id="307" r:id="rId9"/>
    <p:sldId id="297" r:id="rId10"/>
    <p:sldId id="302" r:id="rId11"/>
    <p:sldId id="308" r:id="rId12"/>
    <p:sldId id="267" r:id="rId13"/>
    <p:sldId id="288" r:id="rId14"/>
    <p:sldId id="309" r:id="rId15"/>
    <p:sldId id="292" r:id="rId16"/>
    <p:sldId id="266" r:id="rId17"/>
    <p:sldId id="298" r:id="rId18"/>
    <p:sldId id="295" r:id="rId19"/>
    <p:sldId id="265" r:id="rId20"/>
    <p:sldId id="280" r:id="rId21"/>
    <p:sldId id="299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110" d="100"/>
          <a:sy n="110" d="100"/>
        </p:scale>
        <p:origin x="-48" y="16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386"/>
    </p:cViewPr>
  </p:sorterViewPr>
  <p:notesViewPr>
    <p:cSldViewPr>
      <p:cViewPr varScale="1">
        <p:scale>
          <a:sx n="71" d="100"/>
          <a:sy n="71" d="100"/>
        </p:scale>
        <p:origin x="-3604" y="-8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78ECB-2431-4736-B0EF-DEDCF5820E5A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9E7F-9F06-4043-9F91-46119A3BD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AAA9-ECCF-49FF-B551-65FDCC417DD1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6565-1DEC-42FD-B159-087AF239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447-F4FC-4B7E-9498-7FDE1F5538FE}" type="datetime1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3808-2E17-4352-91F8-036A4118F19C}" type="datetime1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DB06-AFC9-4B47-BD54-410C155E5EB6}" type="datetime1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4CB-42F6-4C51-B74E-12D960B44E67}" type="datetime1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E61-CEE6-4C3E-AA38-7FCA626E6B3E}" type="datetime1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8CF2-F8B6-4AA7-9CF1-D505BDEF63E2}" type="datetime1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ED90-1759-4E8F-824D-A7C9743E0D3B}" type="datetime1">
              <a:rPr lang="en-US" smtClean="0"/>
              <a:t>21-Aug-19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090A-5BB4-4051-8C52-877AE0BE2730}" type="datetime1">
              <a:rPr lang="en-US" smtClean="0"/>
              <a:t>21-Aug-19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B9C5-B3A8-4098-80E0-3C3A3556E632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ED79-4244-4E9B-9BBE-1145051DDC8E}" type="datetime1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16C0-900A-4EB9-AF67-AC4DC261286B}" type="datetime1">
              <a:rPr lang="en-US" smtClean="0"/>
              <a:t>21-Aug-19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D6E817-F6C3-451C-95BC-F48F0714F0F0}" type="datetime1">
              <a:rPr lang="en-US" smtClean="0"/>
              <a:t>21-Aug-19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ab/pdf/10.1103/PhysRevAccelBeams.21.0846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6.png"/><Relationship Id="rId3" Type="http://schemas.openxmlformats.org/officeDocument/2006/relationships/image" Target="../media/image39.png"/><Relationship Id="rId21" Type="http://schemas.openxmlformats.org/officeDocument/2006/relationships/image" Target="../media/image52.png"/><Relationship Id="rId17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15" Type="http://schemas.openxmlformats.org/officeDocument/2006/relationships/image" Target="../media/image51.png"/><Relationship Id="rId23" Type="http://schemas.openxmlformats.org/officeDocument/2006/relationships/image" Target="../media/image57.png"/><Relationship Id="rId19" Type="http://schemas.openxmlformats.org/officeDocument/2006/relationships/image" Target="../media/image46.png"/><Relationship Id="rId14" Type="http://schemas.openxmlformats.org/officeDocument/2006/relationships/image" Target="../media/image49.png"/><Relationship Id="rId22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70.png"/><Relationship Id="rId7" Type="http://schemas.openxmlformats.org/officeDocument/2006/relationships/image" Target="../media/image76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9.png"/><Relationship Id="rId4" Type="http://schemas.openxmlformats.org/officeDocument/2006/relationships/image" Target="../media/image880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7.png"/><Relationship Id="rId4" Type="http://schemas.openxmlformats.org/officeDocument/2006/relationships/image" Target="../media/image7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ubs.siam.org/author/de+Moor,+Bart" TargetMode="External"/><Relationship Id="rId2" Type="http://schemas.openxmlformats.org/officeDocument/2006/relationships/hyperlink" Target="http://epubs.siam.org/author/de+Lathauwer,+Liev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hyperlink" Target="http://epubs.siam.org/author/Vandewalle,+Joo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0.png"/><Relationship Id="rId18" Type="http://schemas.openxmlformats.org/officeDocument/2006/relationships/image" Target="../media/image150.png"/><Relationship Id="rId3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21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8.png"/><Relationship Id="rId18" Type="http://schemas.openxmlformats.org/officeDocument/2006/relationships/image" Target="../media/image55.png"/><Relationship Id="rId3" Type="http://schemas.openxmlformats.org/officeDocument/2006/relationships/image" Target="../media/image18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54.png"/><Relationship Id="rId2" Type="http://schemas.openxmlformats.org/officeDocument/2006/relationships/image" Target="../media/image3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20.png"/><Relationship Id="rId5" Type="http://schemas.openxmlformats.org/officeDocument/2006/relationships/image" Target="../media/image32.png"/><Relationship Id="rId15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6553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Compression and noise reduction of field maps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73863" y="3352800"/>
            <a:ext cx="30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Xiaonan Du (PSU Department)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000250" y="4419600"/>
            <a:ext cx="37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hlinkClick r:id="rId2"/>
              </a:rPr>
              <a:t>Phys. </a:t>
            </a:r>
            <a:r>
              <a:rPr lang="de-DE" sz="1400" dirty="0" err="1" smtClean="0">
                <a:hlinkClick r:id="rId2"/>
              </a:rPr>
              <a:t>Rev</a:t>
            </a:r>
            <a:r>
              <a:rPr lang="de-DE" sz="1400" dirty="0" smtClean="0">
                <a:hlinkClick r:id="rId2"/>
              </a:rPr>
              <a:t>. Accel. </a:t>
            </a:r>
            <a:r>
              <a:rPr lang="de-DE" sz="1400" dirty="0" err="1" smtClean="0">
                <a:hlinkClick r:id="rId2"/>
              </a:rPr>
              <a:t>Beams</a:t>
            </a:r>
            <a:r>
              <a:rPr lang="de-DE" sz="1400" dirty="0" smtClean="0">
                <a:hlinkClick r:id="rId2"/>
              </a:rPr>
              <a:t> </a:t>
            </a:r>
            <a:r>
              <a:rPr lang="de-DE" sz="1400" b="1" dirty="0" smtClean="0">
                <a:hlinkClick r:id="rId2"/>
              </a:rPr>
              <a:t>21</a:t>
            </a:r>
            <a:r>
              <a:rPr lang="de-DE" sz="1400" dirty="0" smtClean="0">
                <a:hlinkClick r:id="rId2"/>
              </a:rPr>
              <a:t> 084601 (2018)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11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90600" y="838200"/>
                <a:ext cx="6172200" cy="2158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extract data </a:t>
                </a:r>
                <a:r>
                  <a:rPr lang="en-US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on specific mesh </a:t>
                </a:r>
                <a:r>
                  <a:rPr lang="en-US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(1)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(2)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  <m:sup/>
                          </m:sSubSup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</m:sSubSup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column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38200"/>
                <a:ext cx="6172200" cy="2158348"/>
              </a:xfrm>
              <a:prstGeom prst="rect">
                <a:avLst/>
              </a:prstGeom>
              <a:blipFill rotWithShape="1">
                <a:blip r:embed="rId2"/>
                <a:stretch>
                  <a:fillRect l="-889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162800" cy="457200"/>
          </a:xfrm>
        </p:spPr>
        <p:txBody>
          <a:bodyPr/>
          <a:lstStyle/>
          <a:p>
            <a:r>
              <a:rPr lang="en-US" sz="3200" dirty="0" smtClean="0"/>
              <a:t>Data recovery /de-compress</a:t>
            </a:r>
            <a:r>
              <a:rPr lang="en-US" sz="3200" dirty="0"/>
              <a:t>/ </a:t>
            </a:r>
            <a:r>
              <a:rPr lang="en-US" sz="3200" dirty="0" smtClean="0"/>
              <a:t>inquire</a:t>
            </a:r>
            <a:endParaRPr lang="en-US" sz="3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2590800" y="3980767"/>
            <a:ext cx="2820521" cy="2115233"/>
            <a:chOff x="4108682" y="4018919"/>
            <a:chExt cx="2820521" cy="2115233"/>
          </a:xfrm>
        </p:grpSpPr>
        <p:grpSp>
          <p:nvGrpSpPr>
            <p:cNvPr id="31" name="Group 30"/>
            <p:cNvGrpSpPr/>
            <p:nvPr/>
          </p:nvGrpSpPr>
          <p:grpSpPr>
            <a:xfrm>
              <a:off x="4108682" y="4018919"/>
              <a:ext cx="2820521" cy="2115233"/>
              <a:chOff x="1297861" y="1215147"/>
              <a:chExt cx="5738655" cy="457409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297861" y="1215147"/>
                <a:ext cx="5738655" cy="4574094"/>
                <a:chOff x="1297861" y="1215147"/>
                <a:chExt cx="5738655" cy="4574094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297861" y="1215147"/>
                  <a:ext cx="5738655" cy="4574094"/>
                  <a:chOff x="1245896" y="3665762"/>
                  <a:chExt cx="3569084" cy="284480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1245896" y="3665762"/>
                    <a:ext cx="3556000" cy="2844800"/>
                    <a:chOff x="886097" y="3997980"/>
                    <a:chExt cx="3556000" cy="2844800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886097" y="3997980"/>
                      <a:ext cx="3556000" cy="2844800"/>
                      <a:chOff x="2794000" y="2006600"/>
                      <a:chExt cx="3556000" cy="2844800"/>
                    </a:xfrm>
                  </p:grpSpPr>
                  <p:pic>
                    <p:nvPicPr>
                      <p:cNvPr id="50" name="Picture 2" descr="D:\Python Projects\FieldMap_compress\Pictures\SVD reduce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006600"/>
                        <a:ext cx="35560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cxnSp>
                    <p:nvCxnSpPr>
                      <p:cNvPr id="51" name="Straight Arrow Connector 50"/>
                      <p:cNvCxnSpPr/>
                      <p:nvPr/>
                    </p:nvCxnSpPr>
                    <p:spPr>
                      <a:xfrm flipV="1">
                        <a:off x="3964860" y="3657599"/>
                        <a:ext cx="607140" cy="274032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3460182" y="3883285"/>
                        <a:ext cx="1153086" cy="25821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new core tensor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53" name="Straight Arrow Connector 52"/>
                      <p:cNvCxnSpPr/>
                      <p:nvPr/>
                    </p:nvCxnSpPr>
                    <p:spPr>
                      <a:xfrm flipH="1" flipV="1">
                        <a:off x="5124088" y="4021784"/>
                        <a:ext cx="215376" cy="214744"/>
                      </a:xfrm>
                      <a:prstGeom prst="straightConnector1">
                        <a:avLst/>
                      </a:prstGeom>
                      <a:ln w="28575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2233512" y="5402361"/>
                      <a:ext cx="492329" cy="2582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(i, j, k)</a:t>
                      </a:r>
                      <a:endParaRPr lang="en-US" sz="1200" dirty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4114800" y="5105400"/>
                        <a:ext cx="525576" cy="36161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n-US" dirty="0">
                            <a:solidFill>
                              <a:srgbClr val="C00000"/>
                            </a:solidFill>
                          </a:rPr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5" name="Rectangle 1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14800" y="5105400"/>
                        <a:ext cx="525576" cy="302680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3613947" y="5457449"/>
                        <a:ext cx="525576" cy="36161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n-US" dirty="0">
                            <a:solidFill>
                              <a:srgbClr val="C00000"/>
                            </a:solidFill>
                          </a:rPr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6" name="Rectangle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13947" y="5457449"/>
                        <a:ext cx="525576" cy="302680"/>
                      </a:xfrm>
                      <a:prstGeom prst="rect">
                        <a:avLst/>
                      </a:prstGeom>
                      <a:blipFill rotWithShape="1"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3277937" y="3668282"/>
                        <a:ext cx="525576" cy="36161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n-US" dirty="0">
                            <a:solidFill>
                              <a:srgbClr val="C00000"/>
                            </a:solidFill>
                          </a:rPr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7" name="Rectangle 1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77937" y="3668282"/>
                        <a:ext cx="525576" cy="302680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405940" y="5241863"/>
                    <a:ext cx="409040" cy="2582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(j, </a:t>
                    </a:r>
                    <a:r>
                      <a:rPr lang="en-US" sz="1200" dirty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n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)</a:t>
                    </a:r>
                    <a:endPara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523960" y="3819622"/>
                    <a:ext cx="435261" cy="2582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(i, </a:t>
                    </a:r>
                    <a:r>
                      <a:rPr lang="en-US" sz="1200" dirty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m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)</a:t>
                    </a:r>
                    <a:endPara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898296" y="5611339"/>
                    <a:ext cx="429092" cy="2582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(</a:t>
                    </a:r>
                    <a:r>
                      <a:rPr lang="en-US" sz="1200" dirty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k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, </a:t>
                    </a:r>
                    <a:r>
                      <a:rPr lang="en-US" sz="1200" dirty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p</a:t>
                    </a:r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)</a:t>
                    </a:r>
                    <a:endPara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2602345" y="1557752"/>
                      <a:ext cx="845063" cy="58143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2345" y="1557752"/>
                      <a:ext cx="845063" cy="486673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3" name="Group 32"/>
              <p:cNvGrpSpPr/>
              <p:nvPr/>
            </p:nvGrpSpPr>
            <p:grpSpPr>
              <a:xfrm>
                <a:off x="2438400" y="2895600"/>
                <a:ext cx="3126020" cy="2486437"/>
                <a:chOff x="2438400" y="2895600"/>
                <a:chExt cx="3126020" cy="2486437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4114800" y="3486090"/>
                  <a:ext cx="394810" cy="4613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s</a:t>
                  </a:r>
                  <a:endParaRPr lang="en-US" sz="1400" i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2438400" y="3687771"/>
                      <a:ext cx="845063" cy="55356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8400" y="3687771"/>
                      <a:ext cx="845063" cy="461665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l="-14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4267200" y="4800600"/>
                      <a:ext cx="845063" cy="58143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  <a:scene3d>
                        <a:camera prst="isometricLeftDown"/>
                        <a:lightRig rig="threePt" dir="t"/>
                      </a:scene3d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31" name="Rectangle 3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67200" y="4800600"/>
                      <a:ext cx="845063" cy="486673"/>
                    </a:xfrm>
                    <a:prstGeom prst="rect">
                      <a:avLst/>
                    </a:prstGeom>
                    <a:blipFill rotWithShape="1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4719357" y="2895600"/>
                      <a:ext cx="845063" cy="581437"/>
                    </a:xfrm>
                    <a:prstGeom prst="rect">
                      <a:avLst/>
                    </a:prstGeom>
                    <a:scene3d>
                      <a:camera prst="isometricOffAxis1Top">
                        <a:rot lat="18618000" lon="18990000" rev="3458552"/>
                      </a:camera>
                      <a:lightRig rig="threePt" dir="t"/>
                    </a:scene3d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32" name="Rectangle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19357" y="2895600"/>
                      <a:ext cx="845063" cy="493277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6" name="Straight Connector 55"/>
            <p:cNvCxnSpPr/>
            <p:nvPr/>
          </p:nvCxnSpPr>
          <p:spPr>
            <a:xfrm flipH="1">
              <a:off x="5536920" y="4491224"/>
              <a:ext cx="184959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Parallelogram 62"/>
            <p:cNvSpPr/>
            <p:nvPr/>
          </p:nvSpPr>
          <p:spPr>
            <a:xfrm rot="2003340" flipH="1">
              <a:off x="5717162" y="5206348"/>
              <a:ext cx="142116" cy="174481"/>
            </a:xfrm>
            <a:prstGeom prst="parallelogram">
              <a:avLst>
                <a:gd name="adj" fmla="val 6381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21240356" flipH="1">
              <a:off x="6168320" y="4979169"/>
              <a:ext cx="151700" cy="108867"/>
            </a:xfrm>
            <a:prstGeom prst="parallelogram">
              <a:avLst>
                <a:gd name="adj" fmla="val 79283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69650" y="3196206"/>
            <a:ext cx="7178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use one column of each set of basis, the result will be scalar field value on specific mesh node.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Use complete basis that preserved, the result will be entire field map.</a:t>
            </a:r>
            <a:endParaRPr lang="en-US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1126730" y="2495809"/>
            <a:ext cx="5959869" cy="475771"/>
            <a:chOff x="1126730" y="2724629"/>
            <a:chExt cx="5959869" cy="475771"/>
          </a:xfrm>
        </p:grpSpPr>
        <p:grpSp>
          <p:nvGrpSpPr>
            <p:cNvPr id="55" name="Group 54"/>
            <p:cNvGrpSpPr/>
            <p:nvPr/>
          </p:nvGrpSpPr>
          <p:grpSpPr>
            <a:xfrm>
              <a:off x="1126730" y="2724629"/>
              <a:ext cx="5959869" cy="475771"/>
              <a:chOff x="1447800" y="2693866"/>
              <a:chExt cx="4572000" cy="47577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447800" y="2693866"/>
                    <a:ext cx="4572000" cy="4757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smtClean="0">
                                    <a:solidFill>
                                      <a:schemeClr val="tx1">
                                        <a:lumMod val="25000"/>
                                        <a:lumOff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47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 smtClean="0">
                                    <a:solidFill>
                                      <a:schemeClr val="tx1">
                                        <a:lumMod val="25000"/>
                                        <a:lumOff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>
                                          <a:lumMod val="25000"/>
                                          <a:lumOff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sz="1400" b="0" dirty="0" smtClean="0"/>
                      <a:t>  42</a:t>
                    </a:r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800" y="2693866"/>
                    <a:ext cx="4572000" cy="475771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/>
              <p:cNvCxnSpPr/>
              <p:nvPr/>
            </p:nvCxnSpPr>
            <p:spPr>
              <a:xfrm>
                <a:off x="1591321" y="2912961"/>
                <a:ext cx="269269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86689" y="2797216"/>
                <a:ext cx="0" cy="3048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15945" y="2787566"/>
                <a:ext cx="0" cy="3048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75564" y="2797216"/>
                <a:ext cx="0" cy="30480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425792" y="2818435"/>
              <a:ext cx="0" cy="30480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6192723" y="2838994"/>
                <a:ext cx="441146" cy="28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723" y="2838994"/>
                <a:ext cx="441146" cy="285206"/>
              </a:xfrm>
              <a:prstGeom prst="rect">
                <a:avLst/>
              </a:prstGeom>
              <a:blipFill rotWithShape="1">
                <a:blip r:embed="rId20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2065239" y="2924734"/>
                <a:ext cx="513730" cy="268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sz="110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11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39" y="2924734"/>
                <a:ext cx="513730" cy="26879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3448670" y="2895600"/>
                <a:ext cx="513730" cy="269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sz="1100" i="1">
                              <a:latin typeface="Cambria Math"/>
                            </a:rPr>
                            <m:t>(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1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670" y="2895600"/>
                <a:ext cx="513730" cy="26962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/>
              <p:cNvSpPr/>
              <p:nvPr/>
            </p:nvSpPr>
            <p:spPr>
              <a:xfrm>
                <a:off x="1313818" y="2933939"/>
                <a:ext cx="2936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18" y="2933939"/>
                <a:ext cx="293607" cy="27699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4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Much less data volume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ractically noise-free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High efficient data extraction: </a:t>
            </a:r>
            <a:r>
              <a:rPr lang="en-US" dirty="0" smtClean="0"/>
              <a:t>the </a:t>
            </a:r>
            <a:r>
              <a:rPr lang="en-US" dirty="0"/>
              <a:t>extraction of de-noised data is done through multi-linear mapping rather than through time consuming memory search. </a:t>
            </a:r>
            <a:r>
              <a:rPr lang="en-US" dirty="0" smtClean="0"/>
              <a:t>The </a:t>
            </a:r>
            <a:r>
              <a:rPr lang="en-US" dirty="0"/>
              <a:t>efficiency of beam dynamic simulation codes can by improved </a:t>
            </a:r>
            <a:r>
              <a:rPr lang="en-US" dirty="0" smtClean="0"/>
              <a:t>accordingly, if such compressed field map are </a:t>
            </a:r>
            <a:r>
              <a:rPr lang="en-US" dirty="0" smtClean="0"/>
              <a:t>used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457200"/>
          </a:xfrm>
        </p:spPr>
        <p:txBody>
          <a:bodyPr/>
          <a:lstStyle/>
          <a:p>
            <a:r>
              <a:rPr lang="en-US" sz="3200" dirty="0" smtClean="0"/>
              <a:t>Advantage of transformed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23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3"/>
          <a:stretch/>
        </p:blipFill>
        <p:spPr bwMode="auto">
          <a:xfrm>
            <a:off x="102255" y="1089797"/>
            <a:ext cx="4402337" cy="73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3274" y="1219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original field map is </a:t>
            </a:r>
            <a:r>
              <a:rPr lang="en-US" sz="1600" dirty="0" smtClean="0"/>
              <a:t>a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order tensor with shape (55, 201, 41, 41, 3), i.e.,</a:t>
            </a:r>
          </a:p>
          <a:p>
            <a:r>
              <a:rPr lang="en-US" sz="1600" dirty="0" smtClean="0"/>
              <a:t>it comprises 55*201*41*41*3 = 5.5*10</a:t>
            </a:r>
            <a:r>
              <a:rPr lang="en-US" sz="1600" baseline="30000" dirty="0" smtClean="0"/>
              <a:t>7 </a:t>
            </a:r>
            <a:r>
              <a:rPr lang="en-US" sz="1600" dirty="0" smtClean="0"/>
              <a:t>entries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2" y="5530494"/>
            <a:ext cx="2286001" cy="31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70934" y="1560804"/>
            <a:ext cx="4191000" cy="4375188"/>
            <a:chOff x="304800" y="2254212"/>
            <a:chExt cx="4191000" cy="437518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6" r="-4717"/>
            <a:stretch/>
          </p:blipFill>
          <p:spPr bwMode="auto">
            <a:xfrm>
              <a:off x="304800" y="2787612"/>
              <a:ext cx="4191000" cy="384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H="1">
              <a:off x="643466" y="2254212"/>
              <a:ext cx="956734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05000" y="2254212"/>
              <a:ext cx="243840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75384" y="5968425"/>
            <a:ext cx="352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 each cell </a:t>
            </a:r>
            <a:r>
              <a:rPr lang="en-US" sz="1600" dirty="0">
                <a:solidFill>
                  <a:srgbClr val="0070C0"/>
                </a:solidFill>
              </a:rPr>
              <a:t>201</a:t>
            </a:r>
            <a:r>
              <a:rPr lang="en-US" sz="1600" dirty="0"/>
              <a:t>*</a:t>
            </a:r>
            <a:r>
              <a:rPr lang="en-US" sz="1600" dirty="0">
                <a:solidFill>
                  <a:srgbClr val="0070C0"/>
                </a:solidFill>
              </a:rPr>
              <a:t>41</a:t>
            </a:r>
            <a:r>
              <a:rPr lang="en-US" sz="1600" dirty="0"/>
              <a:t>*</a:t>
            </a:r>
            <a:r>
              <a:rPr lang="en-US" sz="1600" dirty="0">
                <a:solidFill>
                  <a:srgbClr val="0070C0"/>
                </a:solidFill>
              </a:rPr>
              <a:t>41</a:t>
            </a:r>
            <a:r>
              <a:rPr lang="en-US" sz="1600" dirty="0"/>
              <a:t>(long.*hor.*ver.) </a:t>
            </a:r>
          </a:p>
          <a:p>
            <a:r>
              <a:rPr lang="en-US" sz="1600" dirty="0"/>
              <a:t>mesh nodes are assigned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/>
              <a:t> field components on each mesh node.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3600" y="2747260"/>
            <a:ext cx="2209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tank1 comprises </a:t>
            </a:r>
            <a:r>
              <a:rPr lang="en-US" sz="1600" dirty="0">
                <a:solidFill>
                  <a:srgbClr val="0070C0"/>
                </a:solidFill>
              </a:rPr>
              <a:t>55</a:t>
            </a:r>
            <a:r>
              <a:rPr lang="en-US" sz="1600" dirty="0"/>
              <a:t> </a:t>
            </a:r>
            <a:r>
              <a:rPr lang="en-US" sz="1600" dirty="0" smtClean="0"/>
              <a:t>cells</a:t>
            </a:r>
            <a:endParaRPr lang="en-US" sz="16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457200"/>
          </a:xfrm>
        </p:spPr>
        <p:txBody>
          <a:bodyPr/>
          <a:lstStyle/>
          <a:p>
            <a:r>
              <a:rPr lang="en-US" sz="2800" dirty="0" smtClean="0"/>
              <a:t>E-field map data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cavity of new Alvarez-DTL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48200" y="2691659"/>
            <a:ext cx="367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55 DTL </a:t>
            </a:r>
            <a:r>
              <a:rPr lang="de-DE" sz="1600" dirty="0" err="1" smtClean="0"/>
              <a:t>cells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201 z-</a:t>
            </a:r>
            <a:r>
              <a:rPr lang="de-DE" sz="1600" dirty="0" err="1" smtClean="0"/>
              <a:t>nodes</a:t>
            </a:r>
            <a:r>
              <a:rPr lang="de-DE" sz="1600" dirty="0" smtClean="0"/>
              <a:t> per </a:t>
            </a:r>
            <a:r>
              <a:rPr lang="de-DE" sz="1600" dirty="0" err="1" smtClean="0"/>
              <a:t>cell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41 x-</a:t>
            </a:r>
            <a:r>
              <a:rPr lang="de-DE" sz="1600" dirty="0" err="1" smtClean="0"/>
              <a:t>nodes</a:t>
            </a:r>
            <a:r>
              <a:rPr lang="de-DE" sz="1600" dirty="0" smtClean="0"/>
              <a:t> per </a:t>
            </a:r>
            <a:r>
              <a:rPr lang="de-DE" sz="1600" dirty="0" err="1" smtClean="0"/>
              <a:t>cell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41 y-</a:t>
            </a:r>
            <a:r>
              <a:rPr lang="de-DE" sz="1600" dirty="0" err="1" smtClean="0"/>
              <a:t>nodes</a:t>
            </a:r>
            <a:r>
              <a:rPr lang="de-DE" sz="1600" dirty="0" smtClean="0"/>
              <a:t> per </a:t>
            </a:r>
            <a:r>
              <a:rPr lang="de-DE" sz="1600" dirty="0" err="1" smtClean="0"/>
              <a:t>cell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3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 per </a:t>
            </a:r>
            <a:r>
              <a:rPr lang="de-DE" sz="1600" dirty="0" err="1" smtClean="0"/>
              <a:t>node</a:t>
            </a:r>
            <a:r>
              <a:rPr lang="de-DE" sz="1600" dirty="0" smtClean="0"/>
              <a:t>: </a:t>
            </a:r>
            <a:r>
              <a:rPr lang="de-DE" sz="1600" dirty="0" err="1" smtClean="0"/>
              <a:t>Ex,Ey,Ez</a:t>
            </a:r>
            <a:endParaRPr lang="de-DE" sz="16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504592" y="4191000"/>
            <a:ext cx="360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to</a:t>
            </a:r>
            <a:r>
              <a:rPr lang="de-DE" sz="1600" dirty="0" smtClean="0"/>
              <a:t> “</a:t>
            </a:r>
            <a:r>
              <a:rPr lang="de-DE" sz="1600" dirty="0" err="1" smtClean="0"/>
              <a:t>address</a:t>
            </a:r>
            <a:r>
              <a:rPr lang="de-DE" sz="1600" dirty="0" smtClean="0"/>
              <a:t>“ a </a:t>
            </a:r>
            <a:r>
              <a:rPr lang="de-DE" sz="1600" dirty="0" err="1" smtClean="0"/>
              <a:t>single</a:t>
            </a:r>
            <a:r>
              <a:rPr lang="de-DE" sz="1600" dirty="0" smtClean="0"/>
              <a:t> </a:t>
            </a:r>
            <a:r>
              <a:rPr lang="de-DE" sz="1600" dirty="0" err="1" smtClean="0"/>
              <a:t>field</a:t>
            </a:r>
            <a:r>
              <a:rPr lang="de-DE" sz="1600" dirty="0" smtClean="0"/>
              <a:t> </a:t>
            </a:r>
            <a:r>
              <a:rPr lang="de-DE" sz="1600" dirty="0" err="1" smtClean="0"/>
              <a:t>value</a:t>
            </a:r>
            <a:r>
              <a:rPr lang="de-DE" sz="1600" dirty="0" smtClean="0"/>
              <a:t>, 5 </a:t>
            </a:r>
            <a:r>
              <a:rPr lang="de-DE" sz="1600" dirty="0" err="1" smtClean="0"/>
              <a:t>infos</a:t>
            </a:r>
            <a:r>
              <a:rPr lang="de-DE" sz="1600" dirty="0" smtClean="0"/>
              <a:t> </a:t>
            </a:r>
            <a:r>
              <a:rPr lang="de-DE" sz="1600" dirty="0" err="1" smtClean="0"/>
              <a:t>needed</a:t>
            </a:r>
            <a:r>
              <a:rPr lang="de-DE" sz="1600" dirty="0" smtClean="0"/>
              <a:t>, i.e., </a:t>
            </a:r>
            <a:r>
              <a:rPr lang="de-DE" sz="1600" dirty="0" err="1" smtClean="0"/>
              <a:t>which</a:t>
            </a:r>
            <a:r>
              <a:rPr lang="de-DE" sz="1600" dirty="0" smtClean="0"/>
              <a:t>:</a:t>
            </a:r>
          </a:p>
          <a:p>
            <a:r>
              <a:rPr lang="de-DE" sz="1600" dirty="0" err="1" smtClean="0"/>
              <a:t>cell</a:t>
            </a:r>
            <a:r>
              <a:rPr lang="de-DE" sz="1600" dirty="0" smtClean="0"/>
              <a:t>, z-</a:t>
            </a:r>
            <a:r>
              <a:rPr lang="de-DE" sz="1600" dirty="0" err="1" smtClean="0"/>
              <a:t>node</a:t>
            </a:r>
            <a:r>
              <a:rPr lang="de-DE" sz="1600" dirty="0" smtClean="0"/>
              <a:t>, x-</a:t>
            </a:r>
            <a:r>
              <a:rPr lang="de-DE" sz="1600" dirty="0" err="1" smtClean="0"/>
              <a:t>node</a:t>
            </a:r>
            <a:r>
              <a:rPr lang="de-DE" sz="1600" dirty="0" smtClean="0"/>
              <a:t>, </a:t>
            </a:r>
            <a:r>
              <a:rPr lang="de-DE" sz="1600" dirty="0" smtClean="0"/>
              <a:t>y-</a:t>
            </a:r>
            <a:r>
              <a:rPr lang="de-DE" sz="1600" dirty="0" err="1" smtClean="0"/>
              <a:t>node</a:t>
            </a:r>
            <a:r>
              <a:rPr lang="de-DE" sz="1600" dirty="0" smtClean="0"/>
              <a:t>, </a:t>
            </a:r>
            <a:r>
              <a:rPr lang="de-DE" sz="1600" dirty="0" err="1" smtClean="0"/>
              <a:t>component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866218" y="5521568"/>
            <a:ext cx="54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→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9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0" y="1134441"/>
                <a:ext cx="6934200" cy="397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u="sng" dirty="0" smtClean="0"/>
              </a:p>
              <a:p>
                <a:r>
                  <a:rPr lang="en-US" sz="2400" u="sng" dirty="0" smtClean="0"/>
                  <a:t>after </a:t>
                </a:r>
                <a:r>
                  <a:rPr lang="en-US" sz="2400" u="sng" dirty="0" smtClean="0"/>
                  <a:t>HOSVD </a:t>
                </a:r>
                <a:r>
                  <a:rPr lang="en-US" sz="2400" u="sng" dirty="0" smtClean="0"/>
                  <a:t>and reduction:</a:t>
                </a:r>
              </a:p>
              <a:p>
                <a:r>
                  <a:rPr lang="en-US" sz="1050" dirty="0" smtClean="0">
                    <a:solidFill>
                      <a:schemeClr val="tx1">
                        <a:lumMod val="25000"/>
                        <a:lumOff val="75000"/>
                      </a:schemeClr>
                    </a:solidFill>
                  </a:rPr>
                  <a:t>                                         (</a:t>
                </a:r>
                <a:r>
                  <a:rPr lang="en-US" sz="1050" dirty="0">
                    <a:solidFill>
                      <a:schemeClr val="tx1">
                        <a:lumMod val="25000"/>
                        <a:lumOff val="75000"/>
                      </a:schemeClr>
                    </a:solidFill>
                  </a:rPr>
                  <a:t>55, 201, 41, 41, 3)</a:t>
                </a:r>
                <a:endParaRPr lang="en-US" sz="1050" dirty="0" smtClean="0">
                  <a:solidFill>
                    <a:schemeClr val="tx1">
                      <a:lumMod val="25000"/>
                      <a:lumOff val="75000"/>
                    </a:schemeClr>
                  </a:solidFill>
                </a:endParaRPr>
              </a:p>
              <a:p>
                <a:r>
                  <a:rPr lang="en-US" dirty="0" smtClean="0"/>
                  <a:t>shape of </a:t>
                </a:r>
                <a:r>
                  <a:rPr lang="en-US" dirty="0" smtClean="0"/>
                  <a:t>s:   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3,8,4,4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shape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: 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55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shape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8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201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/>
                  <a:t>shape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4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shape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4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41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shape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5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: 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/>
                  <a:t>)  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:r>
                  <a:rPr lang="de-DE" dirty="0" err="1"/>
                  <a:t>component</a:t>
                </a:r>
                <a:r>
                  <a:rPr lang="de-DE" dirty="0"/>
                  <a:t> </a:t>
                </a:r>
                <a:r>
                  <a:rPr lang="de-DE" dirty="0" err="1" smtClean="0"/>
                  <a:t>shall</a:t>
                </a:r>
                <a:r>
                  <a:rPr lang="de-DE" dirty="0" smtClean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lost !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total file size : 20 KB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34441"/>
                <a:ext cx="6934200" cy="3970959"/>
              </a:xfrm>
              <a:prstGeom prst="rect">
                <a:avLst/>
              </a:prstGeom>
              <a:blipFill rotWithShape="1">
                <a:blip r:embed="rId2"/>
                <a:stretch>
                  <a:fillRect l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7285"/>
            <a:ext cx="4961468" cy="8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638" y="139389"/>
            <a:ext cx="687880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Field map data set size after compression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114800" y="2119223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dimension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original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-&gt; </a:t>
            </a:r>
            <a:r>
              <a:rPr lang="de-DE" dirty="0" err="1" smtClean="0"/>
              <a:t>fixed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>
                <a:solidFill>
                  <a:srgbClr val="00B0F0"/>
                </a:solidFill>
              </a:rPr>
              <a:t>from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desired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amount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of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compression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smtClean="0"/>
              <a:t>-&gt;</a:t>
            </a:r>
          </a:p>
          <a:p>
            <a:r>
              <a:rPr lang="de-DE" sz="1600" dirty="0" smtClean="0"/>
              <a:t>(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shown</a:t>
            </a:r>
            <a:r>
              <a:rPr lang="de-DE" sz="1600" dirty="0" smtClean="0"/>
              <a:t> </a:t>
            </a:r>
            <a:r>
              <a:rPr lang="de-DE" sz="1600" dirty="0" err="1" smtClean="0"/>
              <a:t>later</a:t>
            </a:r>
            <a:r>
              <a:rPr lang="de-DE" sz="1600" dirty="0" smtClean="0"/>
              <a:t> …)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17772" y="6253245"/>
            <a:ext cx="288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B050"/>
                </a:solidFill>
              </a:rPr>
              <a:t>compression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factor</a:t>
            </a:r>
            <a:r>
              <a:rPr lang="de-DE" b="1" dirty="0" smtClean="0">
                <a:solidFill>
                  <a:srgbClr val="00B050"/>
                </a:solidFill>
              </a:rPr>
              <a:t> ≈ 10000 </a:t>
            </a:r>
            <a:endParaRPr lang="de-D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0398" y="3388986"/>
                <a:ext cx="3766802" cy="80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distribution along z axis is linear </a:t>
                </a:r>
              </a:p>
              <a:p>
                <a:r>
                  <a:rPr lang="en-US" sz="1400" dirty="0" smtClean="0"/>
                  <a:t>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𝑈</m:t>
                            </m:r>
                          </m:e>
                          <m:sub/>
                          <m:sup>
                            <m:r>
                              <a:rPr lang="en-US" sz="1400" i="1">
                                <a:latin typeface="Cambria Math"/>
                              </a:rPr>
                              <m:t>(2)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1400" dirty="0"/>
                          <m:t> 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1~8</m:t>
                        </m:r>
                      </m:sub>
                    </m:sSub>
                  </m:oMath>
                </a14:m>
                <a:r>
                  <a:rPr lang="en-US" sz="1400" dirty="0" smtClean="0"/>
                  <a:t>. The 1</a:t>
                </a:r>
                <a:r>
                  <a:rPr lang="en-US" sz="1400" baseline="30000" dirty="0" smtClean="0"/>
                  <a:t>st</a:t>
                </a:r>
                <a:r>
                  <a:rPr lang="en-US" sz="1400" dirty="0" smtClean="0"/>
                  <a:t> singular vector is very </a:t>
                </a:r>
                <a:r>
                  <a:rPr lang="en-US" sz="1400" dirty="0" smtClean="0"/>
                  <a:t>similar </a:t>
                </a:r>
                <a:r>
                  <a:rPr lang="en-US" sz="1400" dirty="0" smtClean="0"/>
                  <a:t>to 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𝑧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8" y="3388986"/>
                <a:ext cx="3766802" cy="802014"/>
              </a:xfrm>
              <a:prstGeom prst="rect">
                <a:avLst/>
              </a:prstGeom>
              <a:blipFill rotWithShape="1">
                <a:blip r:embed="rId2"/>
                <a:stretch>
                  <a:fillRect l="-324" t="-758" r="-129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462002" cy="1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6071298"/>
                <a:ext cx="2398157" cy="558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distribution along x axis is </a:t>
                </a:r>
              </a:p>
              <a:p>
                <a:r>
                  <a:rPr lang="en-US" sz="1400" dirty="0" smtClean="0"/>
                  <a:t>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𝑈</m:t>
                            </m:r>
                          </m:e>
                          <m:sub/>
                          <m:sup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1400" dirty="0"/>
                          <m:t> 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1~3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71298"/>
                <a:ext cx="2398157" cy="558102"/>
              </a:xfrm>
              <a:prstGeom prst="rect">
                <a:avLst/>
              </a:prstGeom>
              <a:blipFill>
                <a:blip r:embed="rId4"/>
                <a:stretch>
                  <a:fillRect l="-763" t="-2174" b="-11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" y="4687439"/>
            <a:ext cx="3546421" cy="10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797" y="126376"/>
            <a:ext cx="687880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the singular vectors looks like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35" y="4510830"/>
            <a:ext cx="3717465" cy="14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267200" y="10668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797" y="1143000"/>
            <a:ext cx="294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dirty="0" smtClean="0"/>
              <a:t>igh value singular vectors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1123890"/>
            <a:ext cx="2916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ow value singular vectors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96233" y="6169223"/>
            <a:ext cx="354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noise-like, no physical meaning, should be cut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96233" y="3465186"/>
            <a:ext cx="354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noise-like, no physical meaning, should be cut </a:t>
            </a:r>
            <a:endParaRPr lang="en-US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86515"/>
            <a:ext cx="3565065" cy="126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844822" y="2980592"/>
            <a:ext cx="82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z-</a:t>
            </a:r>
            <a:r>
              <a:rPr lang="de-DE" sz="1400" dirty="0" err="1" smtClean="0"/>
              <a:t>node</a:t>
            </a:r>
            <a:endParaRPr lang="de-DE" sz="1400" baseline="-25000" dirty="0"/>
          </a:p>
        </p:txBody>
      </p:sp>
      <p:sp>
        <p:nvSpPr>
          <p:cNvPr id="23" name="Textfeld 22"/>
          <p:cNvSpPr txBox="1"/>
          <p:nvPr/>
        </p:nvSpPr>
        <p:spPr>
          <a:xfrm>
            <a:off x="1825825" y="5788223"/>
            <a:ext cx="82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</a:t>
            </a:r>
            <a:r>
              <a:rPr lang="de-DE" sz="1400" dirty="0" smtClean="0"/>
              <a:t>-</a:t>
            </a:r>
            <a:r>
              <a:rPr lang="de-DE" sz="1400" dirty="0" err="1" smtClean="0"/>
              <a:t>node</a:t>
            </a:r>
            <a:endParaRPr lang="de-DE" sz="1400" baseline="-25000" dirty="0"/>
          </a:p>
        </p:txBody>
      </p:sp>
      <p:sp>
        <p:nvSpPr>
          <p:cNvPr id="25" name="Textfeld 24"/>
          <p:cNvSpPr txBox="1"/>
          <p:nvPr/>
        </p:nvSpPr>
        <p:spPr>
          <a:xfrm>
            <a:off x="6024102" y="3048000"/>
            <a:ext cx="82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z-</a:t>
            </a:r>
            <a:r>
              <a:rPr lang="de-DE" sz="1400" dirty="0" err="1" smtClean="0"/>
              <a:t>node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6161846" y="5882007"/>
            <a:ext cx="82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x</a:t>
            </a:r>
            <a:r>
              <a:rPr lang="de-DE" sz="1400" dirty="0" smtClean="0"/>
              <a:t>-</a:t>
            </a:r>
            <a:r>
              <a:rPr lang="de-DE" sz="1400" dirty="0" err="1" smtClean="0"/>
              <a:t>node</a:t>
            </a:r>
            <a:endParaRPr lang="de-DE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5545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51238" y="6218443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0441" y="0"/>
            <a:ext cx="8468641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Determine </a:t>
            </a:r>
            <a:r>
              <a:rPr lang="en-US" sz="2800" dirty="0"/>
              <a:t>number of base components to </a:t>
            </a:r>
            <a:r>
              <a:rPr lang="en-US" sz="2800" dirty="0" smtClean="0"/>
              <a:t>be kept</a:t>
            </a:r>
            <a:r>
              <a:rPr lang="en-US" sz="2800" dirty="0"/>
              <a:t>, i.e., the compression factor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101236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riginal: (55, 201, 41, 41, 3)</a:t>
            </a:r>
          </a:p>
          <a:p>
            <a:r>
              <a:rPr lang="en-US" sz="1400" dirty="0" smtClean="0"/>
              <a:t>choice  made as (3,</a:t>
            </a:r>
            <a:r>
              <a:rPr lang="en-US" sz="1400" dirty="0" smtClean="0">
                <a:solidFill>
                  <a:srgbClr val="C00000"/>
                </a:solidFill>
              </a:rPr>
              <a:t>8</a:t>
            </a:r>
            <a:r>
              <a:rPr lang="en-US" sz="1400" dirty="0" smtClean="0"/>
              <a:t>,</a:t>
            </a:r>
            <a:r>
              <a:rPr lang="en-US" sz="1400" dirty="0" smtClean="0">
                <a:solidFill>
                  <a:srgbClr val="7030A0"/>
                </a:solidFill>
              </a:rPr>
              <a:t>4</a:t>
            </a:r>
            <a:r>
              <a:rPr lang="en-US" sz="1400" dirty="0" smtClean="0"/>
              <a:t>,4,3)</a:t>
            </a:r>
          </a:p>
          <a:p>
            <a:r>
              <a:rPr lang="en-US" sz="1400" dirty="0" smtClean="0"/>
              <a:t>why not (5,15,8,8,3) or (3,3,3,3,3)?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0302" y="4466664"/>
            <a:ext cx="177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change third index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" y="1985878"/>
            <a:ext cx="3494406" cy="33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" y="5562600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Threshold </a:t>
            </a:r>
            <a:r>
              <a:rPr lang="en-US" sz="1400" dirty="0"/>
              <a:t>is </a:t>
            </a:r>
            <a:r>
              <a:rPr lang="en-US" sz="1400" dirty="0" smtClean="0"/>
              <a:t>set to </a:t>
            </a:r>
            <a:r>
              <a:rPr lang="en-US" sz="1400" dirty="0"/>
              <a:t>1/10000 of the  </a:t>
            </a:r>
            <a:r>
              <a:rPr lang="en-US" sz="1400" dirty="0" smtClean="0"/>
              <a:t>largest </a:t>
            </a:r>
            <a:r>
              <a:rPr lang="en-US" sz="1400" dirty="0"/>
              <a:t>singular </a:t>
            </a:r>
            <a:r>
              <a:rPr lang="en-US" sz="1400" dirty="0" smtClean="0"/>
              <a:t>value, which is beyond expected accuracy of field map.</a:t>
            </a:r>
            <a:endParaRPr 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27" y="2443303"/>
            <a:ext cx="303811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11916"/>
            <a:ext cx="3041325" cy="19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645396" y="2976703"/>
            <a:ext cx="109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too much useless</a:t>
            </a:r>
          </a:p>
          <a:p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099527" y="2976704"/>
            <a:ext cx="95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loss of essential data</a:t>
            </a:r>
            <a:endParaRPr lang="en-US" sz="1200" dirty="0"/>
          </a:p>
        </p:txBody>
      </p:sp>
      <p:sp>
        <p:nvSpPr>
          <p:cNvPr id="8" name="Rechteck 7"/>
          <p:cNvSpPr/>
          <p:nvPr/>
        </p:nvSpPr>
        <p:spPr>
          <a:xfrm>
            <a:off x="5206996" y="2443303"/>
            <a:ext cx="2209800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206996" y="4767092"/>
            <a:ext cx="2209800" cy="2286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43"/>
          <p:cNvSpPr txBox="1"/>
          <p:nvPr/>
        </p:nvSpPr>
        <p:spPr>
          <a:xfrm>
            <a:off x="7645396" y="5434478"/>
            <a:ext cx="109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too much useless</a:t>
            </a:r>
          </a:p>
          <a:p>
            <a:r>
              <a:rPr lang="en-US" sz="1200" dirty="0" smtClean="0"/>
              <a:t>data</a:t>
            </a:r>
            <a:endParaRPr lang="en-US" sz="1200" dirty="0"/>
          </a:p>
        </p:txBody>
      </p:sp>
      <p:sp>
        <p:nvSpPr>
          <p:cNvPr id="17" name="TextBox 44"/>
          <p:cNvSpPr txBox="1"/>
          <p:nvPr/>
        </p:nvSpPr>
        <p:spPr>
          <a:xfrm>
            <a:off x="4099527" y="5434479"/>
            <a:ext cx="95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loss of essential data</a:t>
            </a:r>
            <a:endParaRPr lang="en-US" sz="1200" dirty="0"/>
          </a:p>
        </p:txBody>
      </p:sp>
      <p:sp>
        <p:nvSpPr>
          <p:cNvPr id="18" name="TextBox 6"/>
          <p:cNvSpPr txBox="1"/>
          <p:nvPr/>
        </p:nvSpPr>
        <p:spPr>
          <a:xfrm>
            <a:off x="4170302" y="1981200"/>
            <a:ext cx="19686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change second index: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nxiao\Figure_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17688"/>
            <a:ext cx="3962400" cy="29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nxiao\Figure_1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14" y="3979627"/>
            <a:ext cx="3945286" cy="256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Python Projects\FieldMap_compress\Pictures\DTfield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7" y="763030"/>
            <a:ext cx="2347981" cy="28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23" y="3810000"/>
            <a:ext cx="4591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comparing original data (55,201,41,41,3)</a:t>
            </a:r>
          </a:p>
          <a:p>
            <a:r>
              <a:rPr lang="en-US" sz="1600" dirty="0" smtClean="0"/>
              <a:t>with compressed &amp; recovered data (3,8,4,4,3)</a:t>
            </a:r>
          </a:p>
          <a:p>
            <a:endParaRPr lang="en-US" sz="1600" dirty="0" smtClean="0"/>
          </a:p>
          <a:p>
            <a:r>
              <a:rPr lang="en-US" sz="1600" dirty="0" smtClean="0"/>
              <a:t>CR: compressed and recovered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maybe CR data is worse because some “true information” is dumped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maybe CR data is better, because noise is dumped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check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quality</a:t>
            </a:r>
            <a:r>
              <a:rPr lang="de-DE" sz="1600" dirty="0" smtClean="0"/>
              <a:t> ...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846" y="1635081"/>
            <a:ext cx="981301" cy="1108119"/>
            <a:chOff x="260095" y="1635081"/>
            <a:chExt cx="689340" cy="831639"/>
          </a:xfrm>
        </p:grpSpPr>
        <p:grpSp>
          <p:nvGrpSpPr>
            <p:cNvPr id="14" name="Group 13"/>
            <p:cNvGrpSpPr/>
            <p:nvPr/>
          </p:nvGrpSpPr>
          <p:grpSpPr>
            <a:xfrm>
              <a:off x="388922" y="1752600"/>
              <a:ext cx="525478" cy="641307"/>
              <a:chOff x="388922" y="1752600"/>
              <a:chExt cx="525478" cy="64130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533400" y="2197014"/>
                <a:ext cx="38100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388922" y="2197014"/>
                <a:ext cx="155795" cy="196893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44717" y="1752600"/>
                <a:ext cx="0" cy="44441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27364" y="163508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383" y="209738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0095" y="2110793"/>
              <a:ext cx="206725" cy="27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8638" y="101025"/>
            <a:ext cx="616745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of compressed field map data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2242868" y="3804249"/>
            <a:ext cx="2544792" cy="2741530"/>
          </a:xfrm>
          <a:custGeom>
            <a:avLst/>
            <a:gdLst>
              <a:gd name="connsiteX0" fmla="*/ 0 w 2544792"/>
              <a:gd name="connsiteY0" fmla="*/ 2639683 h 2741530"/>
              <a:gd name="connsiteX1" fmla="*/ 2320506 w 2544792"/>
              <a:gd name="connsiteY1" fmla="*/ 2501660 h 2741530"/>
              <a:gd name="connsiteX2" fmla="*/ 2173857 w 2544792"/>
              <a:gd name="connsiteY2" fmla="*/ 543464 h 2741530"/>
              <a:gd name="connsiteX3" fmla="*/ 2544792 w 2544792"/>
              <a:gd name="connsiteY3" fmla="*/ 0 h 27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792" h="2741530">
                <a:moveTo>
                  <a:pt x="0" y="2639683"/>
                </a:moveTo>
                <a:cubicBezTo>
                  <a:pt x="979098" y="2745356"/>
                  <a:pt x="1958197" y="2851030"/>
                  <a:pt x="2320506" y="2501660"/>
                </a:cubicBezTo>
                <a:cubicBezTo>
                  <a:pt x="2682815" y="2152290"/>
                  <a:pt x="2136476" y="960407"/>
                  <a:pt x="2173857" y="543464"/>
                </a:cubicBezTo>
                <a:cubicBezTo>
                  <a:pt x="2211238" y="126521"/>
                  <a:pt x="2378015" y="63260"/>
                  <a:pt x="2544792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75061" y="1487549"/>
            <a:ext cx="2699941" cy="2121932"/>
            <a:chOff x="2693945" y="1764270"/>
            <a:chExt cx="2699941" cy="21219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45" y="1949164"/>
              <a:ext cx="2259055" cy="175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200402" y="1764270"/>
              <a:ext cx="2193484" cy="2121932"/>
              <a:chOff x="6175504" y="2733958"/>
              <a:chExt cx="2317541" cy="214258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175504" y="2733958"/>
                <a:ext cx="2138779" cy="2142580"/>
                <a:chOff x="6175504" y="2733958"/>
                <a:chExt cx="2138779" cy="2142580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6175504" y="4465419"/>
                  <a:ext cx="1749296" cy="257237"/>
                </a:xfrm>
                <a:prstGeom prst="straightConnector1">
                  <a:avLst/>
                </a:prstGeom>
                <a:ln w="19050"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797135" y="4519346"/>
                      <a:ext cx="327586" cy="35719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7135" y="4519346"/>
                      <a:ext cx="327586" cy="35719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7982997" y="3184824"/>
                  <a:ext cx="18003" cy="1242267"/>
                </a:xfrm>
                <a:prstGeom prst="straightConnector1">
                  <a:avLst/>
                </a:prstGeom>
                <a:ln w="19050"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934352" y="3625334"/>
                      <a:ext cx="379931" cy="3571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4352" y="3625334"/>
                      <a:ext cx="379931" cy="357193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544168" y="2733958"/>
                      <a:ext cx="230466" cy="372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44168" y="2733958"/>
                      <a:ext cx="230466" cy="372926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r="-3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7305724" y="2931883"/>
                  <a:ext cx="677273" cy="192815"/>
                </a:xfrm>
                <a:prstGeom prst="straightConnector1">
                  <a:avLst/>
                </a:prstGeom>
                <a:ln w="19050">
                  <a:headEnd type="arrow"/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7641915" y="3953238"/>
                <a:ext cx="851130" cy="923298"/>
                <a:chOff x="7718115" y="3953238"/>
                <a:chExt cx="851130" cy="923298"/>
              </a:xfrm>
            </p:grpSpPr>
            <p:cxnSp>
              <p:nvCxnSpPr>
                <p:cNvPr id="10" name="Gerade Verbindung mit Pfeil 28"/>
                <p:cNvCxnSpPr/>
                <p:nvPr/>
              </p:nvCxnSpPr>
              <p:spPr>
                <a:xfrm flipH="1">
                  <a:off x="7861896" y="4672284"/>
                  <a:ext cx="398253" cy="342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/>
                <p:cNvGrpSpPr/>
                <p:nvPr/>
              </p:nvGrpSpPr>
              <p:grpSpPr>
                <a:xfrm>
                  <a:off x="7718115" y="3953238"/>
                  <a:ext cx="851130" cy="923298"/>
                  <a:chOff x="7718115" y="3953238"/>
                  <a:chExt cx="851130" cy="923298"/>
                </a:xfrm>
              </p:grpSpPr>
              <p:cxnSp>
                <p:nvCxnSpPr>
                  <p:cNvPr id="12" name="Gerade Verbindung mit Pfeil 14"/>
                  <p:cNvCxnSpPr/>
                  <p:nvPr/>
                </p:nvCxnSpPr>
                <p:spPr>
                  <a:xfrm flipV="1">
                    <a:off x="8260148" y="4165601"/>
                    <a:ext cx="0" cy="49467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Gerade Verbindung mit Pfeil 30"/>
                  <p:cNvCxnSpPr/>
                  <p:nvPr/>
                </p:nvCxnSpPr>
                <p:spPr>
                  <a:xfrm>
                    <a:off x="8260149" y="4672286"/>
                    <a:ext cx="114299" cy="12731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feld 21"/>
                  <p:cNvSpPr txBox="1"/>
                  <p:nvPr/>
                </p:nvSpPr>
                <p:spPr>
                  <a:xfrm>
                    <a:off x="7718115" y="4414887"/>
                    <a:ext cx="304800" cy="357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dirty="0" smtClean="0"/>
                      <a:t>z</a:t>
                    </a:r>
                    <a:endParaRPr lang="en-US" dirty="0"/>
                  </a:p>
                </p:txBody>
              </p:sp>
              <p:sp>
                <p:nvSpPr>
                  <p:cNvPr id="15" name="Textfeld 34"/>
                  <p:cNvSpPr txBox="1"/>
                  <p:nvPr/>
                </p:nvSpPr>
                <p:spPr>
                  <a:xfrm>
                    <a:off x="8183933" y="3953238"/>
                    <a:ext cx="304800" cy="357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dirty="0"/>
                      <a:t>y</a:t>
                    </a:r>
                    <a:endParaRPr lang="en-US" dirty="0"/>
                  </a:p>
                </p:txBody>
              </p:sp>
              <p:sp>
                <p:nvSpPr>
                  <p:cNvPr id="16" name="Textfeld 36"/>
                  <p:cNvSpPr txBox="1"/>
                  <p:nvPr/>
                </p:nvSpPr>
                <p:spPr>
                  <a:xfrm>
                    <a:off x="8264445" y="4519344"/>
                    <a:ext cx="304800" cy="3571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dirty="0"/>
                      <a:t>x</a:t>
                    </a:r>
                    <a:endParaRPr lang="en-US" dirty="0"/>
                  </a:p>
                </p:txBody>
              </p:sp>
            </p:grp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91" y="1270749"/>
            <a:ext cx="3978342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7858" y="3164365"/>
            <a:ext cx="4206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= 100 mm; b = 130 mm; l = 200 mm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/>
              <a:t>m = 1; n = 1; p = 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96239" y="4572000"/>
            <a:ext cx="2209800" cy="1664732"/>
            <a:chOff x="396240" y="4648200"/>
            <a:chExt cx="2209800" cy="1664732"/>
          </a:xfrm>
        </p:grpSpPr>
        <p:pic>
          <p:nvPicPr>
            <p:cNvPr id="28" name="Picture 3" descr="D:\Python Projects\FieldMap_compress\Pictures\Box model fine mes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" y="4648200"/>
              <a:ext cx="2209800" cy="140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90235" y="5943600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mesh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4200" y="4589352"/>
            <a:ext cx="2208505" cy="1676400"/>
            <a:chOff x="3124200" y="4648200"/>
            <a:chExt cx="2208505" cy="1676400"/>
          </a:xfrm>
        </p:grpSpPr>
        <p:pic>
          <p:nvPicPr>
            <p:cNvPr id="31" name="Picture 4" descr="D:\Python Projects\FieldMap_compress\Pictures\Box mode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648200"/>
              <a:ext cx="2208505" cy="137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631173" y="5955268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poor mesh</a:t>
              </a:r>
              <a:endParaRPr lang="en-US" dirty="0"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7970"/>
            <a:ext cx="2333625" cy="141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943600" y="5848290"/>
            <a:ext cx="1869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typical DT mesh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4800600"/>
            <a:ext cx="604524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rf</a:t>
            </a:r>
            <a:r>
              <a:rPr lang="en-US" sz="1400" dirty="0" smtClean="0"/>
              <a:t> gap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28205" y="228600"/>
            <a:ext cx="9003362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box cavity: </a:t>
            </a:r>
            <a:endParaRPr lang="en-US" dirty="0" smtClean="0"/>
          </a:p>
          <a:p>
            <a:r>
              <a:rPr lang="en-US" dirty="0" smtClean="0"/>
              <a:t>simulated </a:t>
            </a:r>
            <a:r>
              <a:rPr lang="en-US" dirty="0"/>
              <a:t>and analytical field map</a:t>
            </a:r>
          </a:p>
        </p:txBody>
      </p:sp>
    </p:spTree>
    <p:extLst>
      <p:ext uri="{BB962C8B-B14F-4D97-AF65-F5344CB8AC3E}">
        <p14:creationId xmlns:p14="http://schemas.microsoft.com/office/powerpoint/2010/main" val="28825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990600"/>
            <a:ext cx="6750050" cy="3987931"/>
            <a:chOff x="616734" y="872994"/>
            <a:chExt cx="7352516" cy="4749931"/>
          </a:xfrm>
        </p:grpSpPr>
        <p:pic>
          <p:nvPicPr>
            <p:cNvPr id="1026" name="Picture 2" descr="D:\FieldMapCompress\Pictures\denoise evidence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4" y="872994"/>
              <a:ext cx="7352516" cy="474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1056557" y="914400"/>
              <a:ext cx="2448643" cy="2186802"/>
              <a:chOff x="838200" y="872994"/>
              <a:chExt cx="2448643" cy="218680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490301" y="1792706"/>
                <a:ext cx="796542" cy="1133575"/>
                <a:chOff x="3021112" y="4488857"/>
                <a:chExt cx="796542" cy="1133575"/>
              </a:xfrm>
            </p:grpSpPr>
            <p:cxnSp>
              <p:nvCxnSpPr>
                <p:cNvPr id="6" name="Gerade Verbindung mit Pfeil 28"/>
                <p:cNvCxnSpPr/>
                <p:nvPr/>
              </p:nvCxnSpPr>
              <p:spPr>
                <a:xfrm flipH="1">
                  <a:off x="3148112" y="5224142"/>
                  <a:ext cx="265006" cy="1305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Gerade Verbindung mit Pfeil 14"/>
                <p:cNvCxnSpPr/>
                <p:nvPr/>
              </p:nvCxnSpPr>
              <p:spPr>
                <a:xfrm flipV="1">
                  <a:off x="3419720" y="4717457"/>
                  <a:ext cx="0" cy="4946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Gerade Verbindung mit Pfeil 30"/>
                <p:cNvCxnSpPr/>
                <p:nvPr/>
              </p:nvCxnSpPr>
              <p:spPr>
                <a:xfrm>
                  <a:off x="3419720" y="5224142"/>
                  <a:ext cx="381000" cy="866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feld 21"/>
                <p:cNvSpPr txBox="1"/>
                <p:nvPr/>
              </p:nvSpPr>
              <p:spPr>
                <a:xfrm>
                  <a:off x="3021112" y="525310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10" name="Textfeld 34"/>
                <p:cNvSpPr txBox="1"/>
                <p:nvPr/>
              </p:nvSpPr>
              <p:spPr>
                <a:xfrm>
                  <a:off x="3343520" y="4488857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 smtClean="0"/>
                    <a:t>z</a:t>
                  </a:r>
                  <a:endParaRPr lang="en-US" dirty="0"/>
                </a:p>
              </p:txBody>
            </p:sp>
            <p:sp>
              <p:nvSpPr>
                <p:cNvPr id="11" name="Textfeld 36"/>
                <p:cNvSpPr txBox="1"/>
                <p:nvPr/>
              </p:nvSpPr>
              <p:spPr>
                <a:xfrm>
                  <a:off x="3512854" y="522849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 smtClean="0"/>
                    <a:t>y</a:t>
                  </a:r>
                  <a:endParaRPr lang="en-US" dirty="0"/>
                </a:p>
              </p:txBody>
            </p:sp>
          </p:grpSp>
          <p:pic>
            <p:nvPicPr>
              <p:cNvPr id="13" name="Picture 3" descr="D:\Python Projects\FieldMap_compress\Pictures\box simfiel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872994"/>
                <a:ext cx="1736431" cy="2186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304800" y="76200"/>
            <a:ext cx="7389202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field distribution at arbitrary 2D slice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600" y="5181600"/>
            <a:ext cx="7772400" cy="1200329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Comparisons of </a:t>
            </a:r>
            <a:r>
              <a:rPr lang="en-US" dirty="0" smtClean="0"/>
              <a:t>originally </a:t>
            </a:r>
            <a:r>
              <a:rPr lang="en-US" dirty="0"/>
              <a:t>simulated field map and </a:t>
            </a:r>
            <a:r>
              <a:rPr lang="en-US" dirty="0" smtClean="0"/>
              <a:t>of de-noised </a:t>
            </a:r>
            <a:r>
              <a:rPr lang="en-US" dirty="0"/>
              <a:t>(RC) field map reveals that the algorithm </a:t>
            </a:r>
            <a:r>
              <a:rPr lang="en-US" dirty="0" smtClean="0"/>
              <a:t>reduces the </a:t>
            </a:r>
            <a:r>
              <a:rPr lang="en-US" dirty="0"/>
              <a:t>amount of noise for both mesh </a:t>
            </a:r>
            <a:r>
              <a:rPr lang="en-US" dirty="0" smtClean="0"/>
              <a:t>types, and </a:t>
            </a:r>
            <a:r>
              <a:rPr lang="en-US" dirty="0"/>
              <a:t>the analytical field values are </a:t>
            </a:r>
            <a:r>
              <a:rPr lang="en-US" dirty="0" smtClean="0"/>
              <a:t>reproduced. </a:t>
            </a:r>
            <a:r>
              <a:rPr lang="en-US" dirty="0"/>
              <a:t>Additionally, the data volume to be stored is significantly reduced during field </a:t>
            </a:r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4800600" y="3010692"/>
            <a:ext cx="457200" cy="228600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822365" y="4428309"/>
            <a:ext cx="457200" cy="228600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925491" y="4434841"/>
            <a:ext cx="457200" cy="228600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925491" y="3010692"/>
            <a:ext cx="457200" cy="228600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913328" y="1304109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913328" y="2728258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572000" y="791885"/>
            <a:ext cx="192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deviation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“</a:t>
            </a:r>
            <a:r>
              <a:rPr lang="de-DE" sz="1200" dirty="0" err="1" smtClean="0"/>
              <a:t>analytical</a:t>
            </a:r>
            <a:r>
              <a:rPr lang="de-DE" sz="1200" dirty="0" smtClean="0"/>
              <a:t>“</a:t>
            </a:r>
            <a:endParaRPr lang="de-DE" sz="1200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5050965" y="1116984"/>
            <a:ext cx="435435" cy="187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xiao\Figur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152534" cy="36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2" y="806805"/>
                <a:ext cx="5867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check field distribution at arbitrary off-axis position :</a:t>
                </a:r>
                <a:endParaRPr lang="en-US" sz="1600" dirty="0"/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1600" i="1" smtClean="0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𝑑𝑧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 along z axis, x=10, y=10 (node) 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2" y="806805"/>
                <a:ext cx="5867400" cy="708079"/>
              </a:xfrm>
              <a:prstGeom prst="rect">
                <a:avLst/>
              </a:prstGeom>
              <a:blipFill>
                <a:blip r:embed="rId3"/>
                <a:stretch>
                  <a:fillRect l="-519" t="-2564" b="-2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" y="166896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moothness of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 and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distribution is hard to see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moothness of their derivatives d/</a:t>
            </a:r>
            <a:r>
              <a:rPr lang="en-US" sz="1600" dirty="0" err="1" smtClean="0"/>
              <a:t>dz</a:t>
            </a:r>
            <a:r>
              <a:rPr lang="en-US" sz="1600" dirty="0" smtClean="0"/>
              <a:t> is easy to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CR-data is much smoother, hence with physical meaning (it is in fact much closer to analytical solution)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774000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Analyzing field </a:t>
            </a:r>
            <a:r>
              <a:rPr lang="en-US" dirty="0"/>
              <a:t>smoothness </a:t>
            </a:r>
            <a:r>
              <a:rPr lang="en-US" dirty="0" smtClean="0"/>
              <a:t>inside DTL gap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04800" y="583066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70C0"/>
                </a:solidFill>
              </a:rPr>
              <a:t>un-physical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field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ripples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give</a:t>
            </a:r>
            <a:r>
              <a:rPr lang="de-DE" sz="1600" dirty="0" smtClean="0">
                <a:solidFill>
                  <a:srgbClr val="0070C0"/>
                </a:solidFill>
              </a:rPr>
              <a:t> kicks </a:t>
            </a:r>
            <a:r>
              <a:rPr lang="de-DE" sz="1600" dirty="0" err="1" smtClean="0">
                <a:solidFill>
                  <a:srgbClr val="0070C0"/>
                </a:solidFill>
              </a:rPr>
              <a:t>to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particles</a:t>
            </a:r>
            <a:r>
              <a:rPr lang="de-DE" sz="1600" dirty="0" smtClean="0">
                <a:solidFill>
                  <a:srgbClr val="0070C0"/>
                </a:solidFill>
              </a:rPr>
              <a:t> in beam </a:t>
            </a:r>
            <a:r>
              <a:rPr lang="de-DE" sz="1600" dirty="0" err="1" smtClean="0">
                <a:solidFill>
                  <a:srgbClr val="0070C0"/>
                </a:solidFill>
              </a:rPr>
              <a:t>dynamics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simulations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70C0"/>
                </a:solidFill>
              </a:rPr>
              <a:t>these</a:t>
            </a:r>
            <a:r>
              <a:rPr lang="de-DE" sz="1600" dirty="0" smtClean="0">
                <a:solidFill>
                  <a:srgbClr val="0070C0"/>
                </a:solidFill>
              </a:rPr>
              <a:t> kicks </a:t>
            </a:r>
            <a:r>
              <a:rPr lang="de-DE" sz="1600" dirty="0" err="1" smtClean="0">
                <a:solidFill>
                  <a:srgbClr val="0070C0"/>
                </a:solidFill>
              </a:rPr>
              <a:t>are</a:t>
            </a:r>
            <a:r>
              <a:rPr lang="de-DE" sz="1600" dirty="0" smtClean="0">
                <a:solidFill>
                  <a:srgbClr val="0070C0"/>
                </a:solidFill>
              </a:rPr>
              <a:t> not real </a:t>
            </a:r>
            <a:r>
              <a:rPr lang="de-DE" sz="1600" dirty="0" err="1" smtClean="0">
                <a:solidFill>
                  <a:srgbClr val="0070C0"/>
                </a:solidFill>
              </a:rPr>
              <a:t>and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lead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to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artificial</a:t>
            </a:r>
            <a:r>
              <a:rPr lang="de-DE" sz="1600" dirty="0" smtClean="0">
                <a:solidFill>
                  <a:srgbClr val="0070C0"/>
                </a:solidFill>
              </a:rPr>
              <a:t> beam </a:t>
            </a:r>
            <a:r>
              <a:rPr lang="de-DE" sz="1600" dirty="0" err="1" smtClean="0">
                <a:solidFill>
                  <a:srgbClr val="0070C0"/>
                </a:solidFill>
              </a:rPr>
              <a:t>heating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70C0"/>
                </a:solidFill>
              </a:rPr>
              <a:t>this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is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of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concern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for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circular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machines</a:t>
            </a:r>
            <a:r>
              <a:rPr lang="de-DE" sz="1600" dirty="0" smtClean="0">
                <a:solidFill>
                  <a:srgbClr val="0070C0"/>
                </a:solidFill>
              </a:rPr>
              <a:t> (</a:t>
            </a:r>
            <a:r>
              <a:rPr lang="de-DE" sz="1600" dirty="0" err="1" smtClean="0">
                <a:solidFill>
                  <a:srgbClr val="0070C0"/>
                </a:solidFill>
              </a:rPr>
              <a:t>many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passages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through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noisy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field</a:t>
            </a:r>
            <a:r>
              <a:rPr lang="de-DE" sz="1600" dirty="0" smtClean="0">
                <a:solidFill>
                  <a:srgbClr val="0070C0"/>
                </a:solidFill>
              </a:rPr>
              <a:t> </a:t>
            </a:r>
            <a:r>
              <a:rPr lang="de-DE" sz="1600" dirty="0" err="1" smtClean="0">
                <a:solidFill>
                  <a:srgbClr val="0070C0"/>
                </a:solidFill>
              </a:rPr>
              <a:t>maps</a:t>
            </a:r>
            <a:r>
              <a:rPr lang="de-DE" sz="1600" dirty="0" smtClean="0">
                <a:solidFill>
                  <a:srgbClr val="0070C0"/>
                </a:solidFill>
              </a:rPr>
              <a:t>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40" y="1524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40" y="2235200"/>
            <a:ext cx="730966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Introduction, </a:t>
            </a:r>
            <a:r>
              <a:rPr lang="en-US" sz="2400" dirty="0" err="1" smtClean="0"/>
              <a:t>eigen</a:t>
            </a:r>
            <a:r>
              <a:rPr lang="en-US" sz="2400" dirty="0" smtClean="0"/>
              <a:t>-values, transformation of base</a:t>
            </a:r>
          </a:p>
          <a:p>
            <a:endParaRPr lang="en-US" sz="2400" dirty="0"/>
          </a:p>
          <a:p>
            <a:r>
              <a:rPr lang="en-US" sz="2400" dirty="0" smtClean="0"/>
              <a:t>Method of High Order Singular Value Decomposition</a:t>
            </a:r>
          </a:p>
          <a:p>
            <a:endParaRPr lang="en-US" sz="2400" dirty="0"/>
          </a:p>
          <a:p>
            <a:r>
              <a:rPr lang="en-US" sz="2400" dirty="0" smtClean="0"/>
              <a:t>Example: </a:t>
            </a:r>
            <a:r>
              <a:rPr lang="en-US" sz="2400" dirty="0" smtClean="0"/>
              <a:t>5D </a:t>
            </a:r>
            <a:r>
              <a:rPr lang="en-US" sz="2400" dirty="0" smtClean="0"/>
              <a:t>E-field map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new Alvarez cavity</a:t>
            </a:r>
          </a:p>
          <a:p>
            <a:endParaRPr lang="en-US" sz="2400" dirty="0"/>
          </a:p>
          <a:p>
            <a:r>
              <a:rPr lang="en-US" sz="2400" dirty="0" smtClean="0"/>
              <a:t>Benchmark: box-cavity solved analytically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194" y="914400"/>
            <a:ext cx="82296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</a:t>
            </a:r>
            <a:r>
              <a:rPr lang="en-US" sz="2000" dirty="0" smtClean="0"/>
              <a:t>ata volume of the field map </a:t>
            </a:r>
            <a:r>
              <a:rPr lang="en-US" sz="2000" dirty="0"/>
              <a:t>i</a:t>
            </a:r>
            <a:r>
              <a:rPr lang="en-US" sz="2000" dirty="0" smtClean="0"/>
              <a:t>s compressed </a:t>
            </a:r>
            <a:r>
              <a:rPr lang="en-US" sz="2000" dirty="0" smtClean="0"/>
              <a:t>dramatically </a:t>
            </a:r>
            <a:r>
              <a:rPr lang="en-US" sz="2000" dirty="0" smtClean="0"/>
              <a:t>by four orders of magnitude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ompression also reduces field map noise caused by finite element method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pplicable to any kind of field maps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Paves way to develop a high efficiency particle simulation code that uses compressed field map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Details in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4648200"/>
            <a:ext cx="4131731" cy="121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533400" y="152400"/>
            <a:ext cx="774000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695751">
            <a:off x="6168396" y="4525465"/>
            <a:ext cx="2324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461474"/>
            <a:ext cx="4670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more slide below for a frequently asked question.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97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457200"/>
          </a:xfrm>
        </p:spPr>
        <p:txBody>
          <a:bodyPr/>
          <a:lstStyle/>
          <a:p>
            <a:r>
              <a:rPr lang="en-US" sz="3200" dirty="0" smtClean="0"/>
              <a:t>Shortcut for calculation of n-mode SVD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2078" y="4572000"/>
                <a:ext cx="2965812" cy="87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55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h𝑖𝑗𝑘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h𝑖𝑗𝑘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78" y="4572000"/>
                <a:ext cx="2965812" cy="8749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273076"/>
                <a:ext cx="7467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several ways to get right side singular vectors numerically.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Original way:</a:t>
                </a:r>
              </a:p>
              <a:p>
                <a:r>
                  <a:rPr lang="en-US" dirty="0" smtClean="0"/>
                  <a:t>Eigen decomposition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to get singular vectors.</a:t>
                </a:r>
              </a:p>
              <a:p>
                <a:r>
                  <a:rPr lang="en-US" dirty="0" smtClean="0"/>
                  <a:t>it is announced that calculation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time consuming.</a:t>
                </a:r>
              </a:p>
              <a:p>
                <a:r>
                  <a:rPr lang="en-US" dirty="0" smtClean="0"/>
                  <a:t>poor accuracy for low singular value part.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improved numerical methods:</a:t>
                </a:r>
              </a:p>
              <a:p>
                <a:r>
                  <a:rPr lang="en-US" dirty="0" smtClean="0"/>
                  <a:t>iterative, save the effort of calculating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, more precise.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73076"/>
                <a:ext cx="74676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653" t="-1319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853" y="856408"/>
                <a:ext cx="7795147" cy="362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𝐵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55∗201∗41∗3×41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1600" dirty="0" smtClean="0"/>
                  <a:t>a bunch of 41-dimensional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h𝑖𝑗𝑘</m:t>
                        </m:r>
                      </m:sub>
                    </m:sSub>
                    <m:r>
                      <a:rPr lang="en-US" sz="16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41</m:t>
                        </m:r>
                      </m:sup>
                    </m:sSup>
                  </m:oMath>
                </a14:m>
                <a:r>
                  <a:rPr lang="en-US" sz="1600" dirty="0" smtClean="0"/>
                  <a:t> is one of it’s elements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53" y="856408"/>
                <a:ext cx="7795147" cy="362792"/>
              </a:xfrm>
              <a:prstGeom prst="rect">
                <a:avLst/>
              </a:prstGeom>
              <a:blipFill>
                <a:blip r:embed="rId4"/>
                <a:stretch>
                  <a:fillRect t="-1667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037" y="3733800"/>
                <a:ext cx="8082469" cy="906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201∗55∗41∗41∗3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55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201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41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h𝑖𝑗𝑘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h𝑖𝑗𝑘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201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𝑖𝑗𝑘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7" y="3733800"/>
                <a:ext cx="8082469" cy="9063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600" y="4800599"/>
                <a:ext cx="1623778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𝑖𝑗𝑘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55×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00599"/>
                <a:ext cx="1623778" cy="401072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8200" y="5638800"/>
                <a:ext cx="72356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mentioned 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square-sum </a:t>
                </a:r>
                <a:r>
                  <a:rPr lang="en-US" dirty="0">
                    <a:solidFill>
                      <a:srgbClr val="0070C0"/>
                    </a:solidFill>
                  </a:rPr>
                  <a:t>matrix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 </a:t>
                </a:r>
                <a:r>
                  <a:rPr lang="en-US" dirty="0" smtClean="0"/>
                  <a:t>in the paper.</a:t>
                </a:r>
              </a:p>
              <a:p>
                <a:r>
                  <a:rPr lang="en-US" dirty="0" smtClean="0"/>
                  <a:t>we already have pre-stacked data, not necessary to unfold to huge matrix B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38800"/>
                <a:ext cx="7235635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75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2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40" y="1524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Why field data can be compressed?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13" y="2285999"/>
            <a:ext cx="4105987" cy="3774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symmetry planes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smoothness (differentiable)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epeated patterns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continuity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lots of zeros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unwanted </a:t>
            </a:r>
            <a:r>
              <a:rPr lang="en-US" sz="2400" dirty="0"/>
              <a:t>mesh </a:t>
            </a:r>
            <a:r>
              <a:rPr lang="en-US" sz="2400" dirty="0" smtClean="0"/>
              <a:t>noise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223299" y="3929584"/>
            <a:ext cx="4189754" cy="2623616"/>
            <a:chOff x="4292452" y="3176163"/>
            <a:chExt cx="4495800" cy="276743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452" y="3176163"/>
              <a:ext cx="4495800" cy="27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181600" y="5257800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-120</a:t>
              </a:r>
              <a:endParaRPr lang="en-US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61448" y="5257800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-120</a:t>
              </a:r>
              <a:endParaRPr lang="en-US" sz="10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20493" y="1889526"/>
            <a:ext cx="3677338" cy="1878788"/>
            <a:chOff x="5027022" y="1242529"/>
            <a:chExt cx="3677338" cy="18787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51"/>
            <a:stretch/>
          </p:blipFill>
          <p:spPr bwMode="auto">
            <a:xfrm>
              <a:off x="5027022" y="1242529"/>
              <a:ext cx="3429000" cy="187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8161993" y="2626784"/>
              <a:ext cx="54236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178103" y="2034624"/>
              <a:ext cx="0" cy="5921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53400" y="187803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28322" y="252626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23224" y="1573381"/>
            <a:ext cx="3858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simulated E-field distribution of one DTL cell</a:t>
            </a:r>
            <a:endParaRPr lang="en-US" sz="16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04546" y="3658343"/>
            <a:ext cx="1305854" cy="337810"/>
            <a:chOff x="6096000" y="2895600"/>
            <a:chExt cx="1305854" cy="337810"/>
          </a:xfrm>
        </p:grpSpPr>
        <p:sp>
          <p:nvSpPr>
            <p:cNvPr id="12" name="TextBox 11"/>
            <p:cNvSpPr txBox="1"/>
            <p:nvPr/>
          </p:nvSpPr>
          <p:spPr>
            <a:xfrm>
              <a:off x="6096000" y="2971800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-120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2971800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120</a:t>
              </a:r>
              <a:endParaRPr lang="en-US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04404" y="2971800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</a:t>
              </a:r>
              <a:endParaRPr lang="en-US" sz="105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20241" y="2895600"/>
              <a:ext cx="842559" cy="143592"/>
              <a:chOff x="6337662" y="3346269"/>
              <a:chExt cx="842559" cy="14359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741522" y="3351977"/>
                <a:ext cx="0" cy="137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6337662" y="3346269"/>
                <a:ext cx="842559" cy="143592"/>
                <a:chOff x="6337662" y="3346269"/>
                <a:chExt cx="842559" cy="14359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337662" y="3346269"/>
                  <a:ext cx="842559" cy="137061"/>
                  <a:chOff x="6337662" y="3346269"/>
                  <a:chExt cx="842559" cy="137061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6342021" y="3407446"/>
                    <a:ext cx="8382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6337662" y="3346269"/>
                    <a:ext cx="0" cy="13706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175862" y="3352800"/>
                  <a:ext cx="0" cy="1370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2503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81400" y="1905000"/>
            <a:ext cx="1115370" cy="635582"/>
            <a:chOff x="3337362" y="1635630"/>
            <a:chExt cx="2107467" cy="12009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387879" y="2342242"/>
                  <a:ext cx="2031867" cy="4943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100" dirty="0" smtClean="0"/>
                    <a:t>=[0.41,0.91]</a:t>
                  </a:r>
                  <a:endParaRPr lang="en-US" sz="11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879" y="2342242"/>
                  <a:ext cx="2031867" cy="49430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37362" y="1635630"/>
                  <a:ext cx="2107467" cy="4943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100" dirty="0" smtClean="0"/>
                    <a:t>=[0.91,-0.41]</a:t>
                  </a:r>
                  <a:endParaRPr lang="en-US" sz="1100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362" y="1635630"/>
                  <a:ext cx="2107467" cy="4943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057630" y="1129099"/>
                <a:ext cx="2394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with </a:t>
                </a:r>
                <a:r>
                  <a:rPr lang="en-US" sz="1200" dirty="0" smtClean="0">
                    <a:solidFill>
                      <a:srgbClr val="00B0F0"/>
                    </a:solidFill>
                  </a:rPr>
                  <a:t>matrix decomposition</a:t>
                </a:r>
                <a:r>
                  <a:rPr lang="en-US" sz="1200" dirty="0" smtClean="0"/>
                  <a:t>,</a:t>
                </a:r>
              </a:p>
              <a:p>
                <a:r>
                  <a:rPr lang="en-US" sz="1200" dirty="0" smtClean="0"/>
                  <a:t>we find a better coordinate system.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r>
                  <a:rPr lang="en-US" sz="1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r>
                  <a:rPr lang="en-US" sz="1200" dirty="0" smtClean="0"/>
                  <a:t>are </a:t>
                </a:r>
                <a:r>
                  <a:rPr lang="en-US" sz="1200" dirty="0" smtClean="0"/>
                  <a:t>orthonormal </a:t>
                </a:r>
                <a:r>
                  <a:rPr lang="en-US" sz="1200" dirty="0" smtClean="0"/>
                  <a:t>basis</a:t>
                </a:r>
                <a:endParaRPr lang="en-US" sz="1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30" y="1129099"/>
                <a:ext cx="239437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5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09892" y="2819400"/>
                <a:ext cx="634607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: </a:t>
                </a:r>
                <a:r>
                  <a:rPr lang="en-US" sz="1200" dirty="0"/>
                  <a:t>s</a:t>
                </a:r>
                <a:r>
                  <a:rPr lang="en-US" sz="1200" dirty="0" smtClean="0"/>
                  <a:t>tatistical linear relation between human height and weight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 smtClean="0"/>
                  <a:t>: offset from average for specific person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892" y="2819400"/>
                <a:ext cx="634607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8600" y="2782669"/>
                <a:ext cx="190853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200" dirty="0" smtClean="0"/>
                  <a:t>:  height of specific person</a:t>
                </a:r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1200" dirty="0" smtClean="0"/>
                  <a:t>: weight of specific person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82669"/>
                <a:ext cx="1908536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45307" y="990600"/>
            <a:ext cx="1499071" cy="1764680"/>
            <a:chOff x="545307" y="762000"/>
            <a:chExt cx="1499071" cy="1764680"/>
          </a:xfrm>
        </p:grpSpPr>
        <p:grpSp>
          <p:nvGrpSpPr>
            <p:cNvPr id="8" name="Group 7"/>
            <p:cNvGrpSpPr/>
            <p:nvPr/>
          </p:nvGrpSpPr>
          <p:grpSpPr>
            <a:xfrm>
              <a:off x="545307" y="762000"/>
              <a:ext cx="1499071" cy="1495153"/>
              <a:chOff x="676366" y="926068"/>
              <a:chExt cx="1499071" cy="14951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112520" y="1295400"/>
                    <a:ext cx="991297" cy="11258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75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70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170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60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165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58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i="1">
                                        <a:latin typeface="Cambria Math"/>
                                        <a:ea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sz="1200" i="1">
                                        <a:latin typeface="Cambria Math"/>
                                        <a:ea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182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90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180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110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520" y="1295400"/>
                    <a:ext cx="1399422" cy="164243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1066800" y="926068"/>
                <a:ext cx="11086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height   weight</a:t>
                </a:r>
                <a:endParaRPr lang="en-US" sz="1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6366" y="1271952"/>
                <a:ext cx="460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Tom</a:t>
                </a:r>
              </a:p>
              <a:p>
                <a:r>
                  <a:rPr lang="en-US" sz="1100" dirty="0" smtClean="0"/>
                  <a:t>Alice</a:t>
                </a:r>
              </a:p>
              <a:p>
                <a:r>
                  <a:rPr lang="en-US" sz="1100" dirty="0" smtClean="0"/>
                  <a:t>Bob</a:t>
                </a:r>
              </a:p>
              <a:p>
                <a:r>
                  <a:rPr lang="en-US" sz="1100" dirty="0" smtClean="0"/>
                  <a:t>…</a:t>
                </a:r>
                <a:endParaRPr lang="en-US" sz="11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183937" y="2249681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40884" y="2209800"/>
              <a:ext cx="253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y</a:t>
              </a:r>
              <a:endParaRPr lang="en-US" sz="1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94651" y="1066800"/>
            <a:ext cx="1811239" cy="1939554"/>
            <a:chOff x="6570761" y="381000"/>
            <a:chExt cx="1811239" cy="2249558"/>
          </a:xfrm>
        </p:grpSpPr>
        <p:grpSp>
          <p:nvGrpSpPr>
            <p:cNvPr id="30" name="Group 29"/>
            <p:cNvGrpSpPr/>
            <p:nvPr/>
          </p:nvGrpSpPr>
          <p:grpSpPr>
            <a:xfrm>
              <a:off x="6570761" y="381000"/>
              <a:ext cx="1457908" cy="1719639"/>
              <a:chOff x="676366" y="799640"/>
              <a:chExt cx="1457908" cy="14265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112520" y="1295400"/>
                    <a:ext cx="1021754" cy="9308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188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179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174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15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dirty="0"/>
                                      <m:t>...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200" dirty="0"/>
                                      <m:t>...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203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−7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209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−26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520" y="1295400"/>
                    <a:ext cx="1444306" cy="13579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TextBox 31"/>
              <p:cNvSpPr txBox="1"/>
              <p:nvPr/>
            </p:nvSpPr>
            <p:spPr>
              <a:xfrm>
                <a:off x="1116005" y="799640"/>
                <a:ext cx="699712" cy="38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body</a:t>
                </a:r>
              </a:p>
              <a:p>
                <a:r>
                  <a:rPr lang="en-US" sz="1200" dirty="0" smtClean="0"/>
                  <a:t>scale</a:t>
                </a:r>
                <a:endParaRPr lang="en-US" sz="12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6366" y="1298585"/>
                <a:ext cx="460382" cy="740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Tom</a:t>
                </a:r>
              </a:p>
              <a:p>
                <a:r>
                  <a:rPr lang="en-US" sz="1100" dirty="0" smtClean="0"/>
                  <a:t>Alice</a:t>
                </a:r>
              </a:p>
              <a:p>
                <a:r>
                  <a:rPr lang="en-US" sz="1100" dirty="0" smtClean="0"/>
                  <a:t>Bob</a:t>
                </a:r>
              </a:p>
              <a:p>
                <a:r>
                  <a:rPr lang="en-US" sz="1100" dirty="0" smtClean="0"/>
                  <a:t>...</a:t>
                </a:r>
                <a:endParaRPr lang="en-US" sz="11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7682288" y="381000"/>
              <a:ext cx="699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body</a:t>
              </a:r>
            </a:p>
            <a:p>
              <a:r>
                <a:rPr lang="en-US" sz="1200" dirty="0" smtClean="0"/>
                <a:t>type</a:t>
              </a:r>
              <a:endParaRPr lang="en-US" sz="1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153590" y="2284139"/>
                  <a:ext cx="384913" cy="3212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590" y="2284139"/>
                  <a:ext cx="384913" cy="32127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573940" y="2309286"/>
                  <a:ext cx="388504" cy="3212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940" y="2309286"/>
                  <a:ext cx="388504" cy="32127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435929" y="3505200"/>
            <a:ext cx="4888671" cy="1322119"/>
            <a:chOff x="6324600" y="3626042"/>
            <a:chExt cx="4888671" cy="13221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91" r="-1754" b="16871"/>
            <a:stretch/>
          </p:blipFill>
          <p:spPr bwMode="auto">
            <a:xfrm>
              <a:off x="9237721" y="3655510"/>
              <a:ext cx="1868996" cy="122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626042"/>
              <a:ext cx="1876176" cy="117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268141" y="4671162"/>
              <a:ext cx="985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Temperature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63541" y="4164396"/>
              <a:ext cx="649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Total</a:t>
              </a:r>
            </a:p>
            <a:p>
              <a:r>
                <a:rPr lang="en-US" sz="1200" dirty="0" smtClean="0"/>
                <a:t>volume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62200" y="4461302"/>
              <a:ext cx="73289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00"/>
                  </a:solidFill>
                </a:rPr>
                <a:t>Hot water</a:t>
              </a:r>
            </a:p>
            <a:p>
              <a:r>
                <a:rPr lang="en-US" sz="1050" dirty="0" smtClean="0">
                  <a:solidFill>
                    <a:srgbClr val="FFFF00"/>
                  </a:solidFill>
                </a:rPr>
                <a:t>volume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79471" y="4464242"/>
              <a:ext cx="77777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FF00"/>
                  </a:solidFill>
                </a:rPr>
                <a:t>Cold water</a:t>
              </a:r>
            </a:p>
            <a:p>
              <a:r>
                <a:rPr lang="en-US" sz="1050" dirty="0" smtClean="0">
                  <a:solidFill>
                    <a:srgbClr val="FFFF00"/>
                  </a:solidFill>
                </a:rPr>
                <a:t>volume</a:t>
              </a:r>
              <a:endParaRPr lang="en-US" sz="105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457200"/>
          </a:xfrm>
        </p:spPr>
        <p:txBody>
          <a:bodyPr/>
          <a:lstStyle/>
          <a:p>
            <a:r>
              <a:rPr lang="en-US" sz="3200" dirty="0" smtClean="0"/>
              <a:t>Application for transformation of data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5110" y="3352800"/>
            <a:ext cx="7477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5110" y="4953000"/>
            <a:ext cx="7477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7837" y="5725180"/>
            <a:ext cx="13516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Time domain: </a:t>
            </a:r>
          </a:p>
          <a:p>
            <a:r>
              <a:rPr lang="en-US" sz="1400" dirty="0" smtClean="0"/>
              <a:t>amplitude, 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441" y="5193268"/>
            <a:ext cx="24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Fourier Transform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83476" y="948267"/>
            <a:ext cx="7477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55033" y="3886200"/>
            <a:ext cx="1285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preferred</a:t>
            </a:r>
            <a:endParaRPr lang="en-US" dirty="0"/>
          </a:p>
          <a:p>
            <a:r>
              <a:rPr lang="en-US" dirty="0" smtClean="0"/>
              <a:t>coordinates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48630" y="5725180"/>
            <a:ext cx="17901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Frequency domain: </a:t>
            </a:r>
          </a:p>
          <a:p>
            <a:r>
              <a:rPr lang="en-US" sz="1400" dirty="0" smtClean="0"/>
              <a:t>amplitude, frequency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7400" y="5662136"/>
            <a:ext cx="2413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preferred coordinates, remove high frequencies could achieve noise reduction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1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822" y="152400"/>
            <a:ext cx="8170378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High Order Tensor Singular Value Decomposition</a:t>
            </a:r>
          </a:p>
          <a:p>
            <a:r>
              <a:rPr lang="en-US" dirty="0"/>
              <a:t>(HOSVD)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5500" y="6019800"/>
            <a:ext cx="4838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 Multilinear Singular Value </a:t>
            </a:r>
            <a:r>
              <a:rPr lang="en-US" sz="2000" b="1" dirty="0" smtClean="0"/>
              <a:t>Decomposition</a:t>
            </a:r>
          </a:p>
          <a:p>
            <a:r>
              <a:rPr lang="nl-NL" sz="1050" b="1" dirty="0">
                <a:hlinkClick r:id="rId2"/>
              </a:rPr>
              <a:t>Lieven De Lathauwer</a:t>
            </a:r>
            <a:r>
              <a:rPr lang="nl-NL" sz="1050" dirty="0"/>
              <a:t>, </a:t>
            </a:r>
            <a:r>
              <a:rPr lang="nl-NL" sz="1050" b="1" dirty="0">
                <a:hlinkClick r:id="rId3"/>
              </a:rPr>
              <a:t>Bart De Moor</a:t>
            </a:r>
            <a:r>
              <a:rPr lang="nl-NL" sz="1050" dirty="0"/>
              <a:t>, and </a:t>
            </a:r>
            <a:r>
              <a:rPr lang="nl-NL" sz="1050" b="1" dirty="0">
                <a:hlinkClick r:id="rId4"/>
              </a:rPr>
              <a:t>Joos </a:t>
            </a:r>
            <a:r>
              <a:rPr lang="nl-NL" sz="1050" b="1" dirty="0" smtClean="0">
                <a:hlinkClick r:id="rId4"/>
              </a:rPr>
              <a:t>Vandewalle</a:t>
            </a:r>
            <a:r>
              <a:rPr lang="nl-NL" sz="1050" b="1" dirty="0" smtClean="0"/>
              <a:t>.</a:t>
            </a:r>
          </a:p>
          <a:p>
            <a:r>
              <a:rPr lang="fr-FR" sz="1050" dirty="0"/>
              <a:t>SIAM J. Matrix Anal. &amp; </a:t>
            </a:r>
            <a:r>
              <a:rPr lang="fr-FR" sz="1050" dirty="0" err="1"/>
              <a:t>Appl</a:t>
            </a:r>
            <a:r>
              <a:rPr lang="fr-FR" sz="1050" dirty="0"/>
              <a:t>. 21-4 (2000), pp. </a:t>
            </a:r>
            <a:r>
              <a:rPr lang="fr-FR" sz="1050" dirty="0" smtClean="0"/>
              <a:t>1253-1278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412" y="1689699"/>
                <a:ext cx="24770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1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st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order tensor</a:t>
                </a:r>
                <a:r>
                  <a:rPr lang="en-US" dirty="0" smtClean="0"/>
                  <a:t> (vector)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2" y="1689699"/>
                <a:ext cx="247708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96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1412" y="2719768"/>
                <a:ext cx="2566985" cy="831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1.8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nd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order tensor </a:t>
                </a:r>
                <a:r>
                  <a:rPr lang="en-US" dirty="0" smtClean="0"/>
                  <a:t>(matrix)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2" y="2719768"/>
                <a:ext cx="2566985" cy="831253"/>
              </a:xfrm>
              <a:prstGeom prst="rect">
                <a:avLst/>
              </a:prstGeom>
              <a:blipFill rotWithShape="1">
                <a:blip r:embed="rId6"/>
                <a:stretch>
                  <a:fillRect l="-1900"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4484" y="4293275"/>
            <a:ext cx="19564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3</a:t>
            </a:r>
            <a:r>
              <a:rPr lang="en-US" baseline="30000" dirty="0" smtClean="0">
                <a:solidFill>
                  <a:srgbClr val="00B0F0"/>
                </a:solidFill>
              </a:rPr>
              <a:t>rd</a:t>
            </a:r>
            <a:r>
              <a:rPr lang="en-US" dirty="0" smtClean="0">
                <a:solidFill>
                  <a:srgbClr val="00B0F0"/>
                </a:solidFill>
              </a:rPr>
              <a:t> order tensor</a:t>
            </a:r>
          </a:p>
          <a:p>
            <a:r>
              <a:rPr lang="en-US" dirty="0" smtClean="0"/>
              <a:t> (stack of matrices)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>
                <a:solidFill>
                  <a:srgbClr val="00B0F0"/>
                </a:solidFill>
              </a:rPr>
              <a:t>4</a:t>
            </a:r>
            <a:r>
              <a:rPr lang="de-DE" baseline="30000" dirty="0" smtClean="0">
                <a:solidFill>
                  <a:srgbClr val="00B0F0"/>
                </a:solidFill>
              </a:rPr>
              <a:t>th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order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tensor</a:t>
            </a:r>
            <a:endParaRPr lang="de-DE" dirty="0" smtClean="0">
              <a:solidFill>
                <a:srgbClr val="00B0F0"/>
              </a:solidFill>
            </a:endParaRPr>
          </a:p>
          <a:p>
            <a:r>
              <a:rPr lang="de-DE" dirty="0" smtClean="0"/>
              <a:t>(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 ..)</a:t>
            </a:r>
            <a:endParaRPr lang="en-US" dirty="0"/>
          </a:p>
        </p:txBody>
      </p:sp>
      <p:sp>
        <p:nvSpPr>
          <p:cNvPr id="14" name="Cube 13"/>
          <p:cNvSpPr/>
          <p:nvPr/>
        </p:nvSpPr>
        <p:spPr>
          <a:xfrm>
            <a:off x="838200" y="3972303"/>
            <a:ext cx="838200" cy="641944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0" y="13716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00400" y="1219200"/>
            <a:ext cx="5029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SVD:</a:t>
            </a:r>
          </a:p>
          <a:p>
            <a:pPr algn="just"/>
            <a:r>
              <a:rPr lang="en-US" sz="1600" dirty="0" smtClean="0"/>
              <a:t>train a set of </a:t>
            </a:r>
            <a:r>
              <a:rPr lang="en-US" sz="1600" dirty="0" smtClean="0"/>
              <a:t>orthonormal basis </a:t>
            </a:r>
            <a:r>
              <a:rPr lang="en-US" sz="1600" dirty="0" smtClean="0"/>
              <a:t>with original data (bunch of vectors or discrete 1D </a:t>
            </a:r>
            <a:r>
              <a:rPr lang="en-US" sz="1600" dirty="0" smtClean="0"/>
              <a:t>distributions), </a:t>
            </a:r>
            <a:r>
              <a:rPr lang="en-US" sz="1600" dirty="0" smtClean="0"/>
              <a:t>and project the data to them. </a:t>
            </a:r>
            <a:r>
              <a:rPr lang="en-US" sz="1600" dirty="0" smtClean="0"/>
              <a:t>Those basis are sorted according to it singular value. </a:t>
            </a:r>
            <a:r>
              <a:rPr lang="en-US" sz="1600" dirty="0" smtClean="0"/>
              <a:t>Elimination </a:t>
            </a:r>
            <a:r>
              <a:rPr lang="en-US" sz="1600" dirty="0" smtClean="0"/>
              <a:t>of bases with low </a:t>
            </a:r>
            <a:r>
              <a:rPr lang="en-US" sz="1600" dirty="0" smtClean="0"/>
              <a:t>singular-values </a:t>
            </a:r>
            <a:r>
              <a:rPr lang="en-US" sz="1600" dirty="0" smtClean="0"/>
              <a:t>can provide compression and noise reduction w/o loss of data essentials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14721"/>
              </p:ext>
            </p:extLst>
          </p:nvPr>
        </p:nvGraphicFramePr>
        <p:xfrm>
          <a:off x="3187064" y="3124200"/>
          <a:ext cx="5000203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7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Eigen decomposition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Fourier expansion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Singular values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Eigen values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Coefficients,</a:t>
                      </a:r>
                    </a:p>
                    <a:p>
                      <a:r>
                        <a:rPr lang="en-US" sz="1400" dirty="0" smtClean="0"/>
                        <a:t>spectral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Singular vectors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Eigen vector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Fourier basis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Sorted according to singular 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Sorted according to Eigen 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Sorted</a:t>
                      </a:r>
                      <a:r>
                        <a:rPr lang="en-US" sz="1400" baseline="0" dirty="0" smtClean="0"/>
                        <a:t> according to its wave length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0400" y="5067181"/>
            <a:ext cx="502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HOSVD:</a:t>
            </a:r>
          </a:p>
          <a:p>
            <a:pPr algn="just"/>
            <a:r>
              <a:rPr lang="en-US" sz="1400" dirty="0"/>
              <a:t>generalization of  </a:t>
            </a:r>
            <a:r>
              <a:rPr lang="en-US" sz="1400" dirty="0" smtClean="0"/>
              <a:t>SVD, </a:t>
            </a:r>
            <a:r>
              <a:rPr lang="en-US" sz="1400" dirty="0"/>
              <a:t>commonly applied to the extraction of relevant information from multi-way </a:t>
            </a:r>
            <a:r>
              <a:rPr lang="en-US" sz="1400" dirty="0" smtClean="0"/>
              <a:t>arrays (high order tensor).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" y="1307068"/>
            <a:ext cx="86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Tensor: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5068"/>
            <a:ext cx="24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heat map (matrix)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92786" y="790669"/>
            <a:ext cx="4288759" cy="1620472"/>
            <a:chOff x="4038600" y="1144436"/>
            <a:chExt cx="4288759" cy="1620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038600" y="1681791"/>
                  <a:ext cx="2991075" cy="10831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111.13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55.1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79.1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16.12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192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681791"/>
                  <a:ext cx="2991075" cy="108311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 rot="10800000">
              <a:off x="6861014" y="1752600"/>
              <a:ext cx="304800" cy="914400"/>
            </a:xfrm>
            <a:prstGeom prst="leftBrace">
              <a:avLst>
                <a:gd name="adj1" fmla="val 8333"/>
                <a:gd name="adj2" fmla="val 492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059" y="1911861"/>
              <a:ext cx="125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90 mesh</a:t>
              </a:r>
            </a:p>
            <a:p>
              <a:r>
                <a:rPr lang="en-US" sz="1400" dirty="0" smtClean="0"/>
                <a:t> steps</a:t>
              </a:r>
              <a:endParaRPr lang="en-US" sz="1400" dirty="0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5526007" y="341393"/>
              <a:ext cx="304800" cy="2365214"/>
            </a:xfrm>
            <a:prstGeom prst="leftBrace">
              <a:avLst>
                <a:gd name="adj1" fmla="val 8333"/>
                <a:gd name="adj2" fmla="val 492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19650" y="1144436"/>
              <a:ext cx="173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100 mesh steps</a:t>
              </a:r>
              <a:endParaRPr lang="en-US" sz="1400" dirty="0"/>
            </a:p>
          </p:txBody>
        </p:sp>
      </p:grpSp>
      <p:grpSp>
        <p:nvGrpSpPr>
          <p:cNvPr id="11281" name="Group 11280"/>
          <p:cNvGrpSpPr/>
          <p:nvPr/>
        </p:nvGrpSpPr>
        <p:grpSpPr>
          <a:xfrm>
            <a:off x="4267200" y="5862684"/>
            <a:ext cx="1233685" cy="768863"/>
            <a:chOff x="4873822" y="5745237"/>
            <a:chExt cx="836729" cy="575389"/>
          </a:xfrm>
        </p:grpSpPr>
        <p:pic>
          <p:nvPicPr>
            <p:cNvPr id="112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822" y="5745237"/>
              <a:ext cx="836729" cy="57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5114683" y="6024112"/>
              <a:ext cx="475002" cy="195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(90,100</a:t>
              </a:r>
              <a:r>
                <a:rPr lang="en-US" sz="1100" dirty="0">
                  <a:solidFill>
                    <a:srgbClr val="C00000"/>
                  </a:solidFill>
                </a:rPr>
                <a:t>) </a:t>
              </a:r>
              <a:endParaRPr lang="en-US" sz="11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0" y="4830602"/>
            <a:ext cx="2155747" cy="1808140"/>
            <a:chOff x="6454853" y="4830602"/>
            <a:chExt cx="2155747" cy="1808140"/>
          </a:xfrm>
        </p:grpSpPr>
        <p:pic>
          <p:nvPicPr>
            <p:cNvPr id="1127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853" y="4830602"/>
              <a:ext cx="2155747" cy="180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Rectangle 11274"/>
            <p:cNvSpPr/>
            <p:nvPr/>
          </p:nvSpPr>
          <p:spPr>
            <a:xfrm>
              <a:off x="6705600" y="5377190"/>
              <a:ext cx="9911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C00000"/>
                  </a:solidFill>
                </a:rPr>
                <a:t>(100,100) </a:t>
              </a:r>
              <a:endParaRPr lang="en-US" sz="11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76" name="Rectangle 11275"/>
                <p:cNvSpPr/>
                <p:nvPr/>
              </p:nvSpPr>
              <p:spPr>
                <a:xfrm>
                  <a:off x="6858000" y="5181600"/>
                  <a:ext cx="638243" cy="2895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1200" dirty="0"/>
                    <a:t> </a:t>
                  </a:r>
                </a:p>
              </p:txBody>
            </p:sp>
          </mc:Choice>
          <mc:Fallback>
            <p:sp>
              <p:nvSpPr>
                <p:cNvPr id="11276" name="Rectangle 112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5181600"/>
                  <a:ext cx="638243" cy="2895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77" name="Rectangle 11276"/>
                <p:cNvSpPr/>
                <p:nvPr/>
              </p:nvSpPr>
              <p:spPr>
                <a:xfrm>
                  <a:off x="7810731" y="5934628"/>
                  <a:ext cx="604382" cy="273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1100" dirty="0"/>
                    <a:t> </a:t>
                  </a:r>
                </a:p>
              </p:txBody>
            </p:sp>
          </mc:Choice>
          <mc:Fallback>
            <p:sp>
              <p:nvSpPr>
                <p:cNvPr id="11277" name="Rectangle 112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0731" y="5934628"/>
                  <a:ext cx="604382" cy="27302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/>
            <p:cNvSpPr/>
            <p:nvPr/>
          </p:nvSpPr>
          <p:spPr>
            <a:xfrm>
              <a:off x="7736797" y="6158622"/>
              <a:ext cx="8057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(90,90</a:t>
              </a:r>
              <a:r>
                <a:rPr lang="en-US" sz="1100" dirty="0">
                  <a:solidFill>
                    <a:srgbClr val="C00000"/>
                  </a:solidFill>
                </a:rPr>
                <a:t>) 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54836" y="6148628"/>
              <a:ext cx="7127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(90,100</a:t>
              </a:r>
              <a:r>
                <a:rPr lang="en-US" sz="1100" dirty="0">
                  <a:solidFill>
                    <a:srgbClr val="C00000"/>
                  </a:solidFill>
                </a:rPr>
                <a:t>) 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9" name="Rectangle 11278"/>
                <p:cNvSpPr/>
                <p:nvPr/>
              </p:nvSpPr>
              <p:spPr>
                <a:xfrm>
                  <a:off x="7010400" y="5638800"/>
                  <a:ext cx="48772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sz="11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279" name="Rectangle 11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5638800"/>
                  <a:ext cx="487724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356673" y="6019800"/>
                  <a:ext cx="491927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673" y="6019800"/>
                  <a:ext cx="491927" cy="2616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/>
            <p:cNvSpPr/>
            <p:nvPr/>
          </p:nvSpPr>
          <p:spPr>
            <a:xfrm>
              <a:off x="6934200" y="5972058"/>
              <a:ext cx="3191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S </a:t>
              </a:r>
              <a:endParaRPr lang="en-US" sz="1200" dirty="0"/>
            </a:p>
          </p:txBody>
        </p:sp>
      </p:grpSp>
      <p:grpSp>
        <p:nvGrpSpPr>
          <p:cNvPr id="11287" name="Group 11286"/>
          <p:cNvGrpSpPr/>
          <p:nvPr/>
        </p:nvGrpSpPr>
        <p:grpSpPr>
          <a:xfrm>
            <a:off x="31472" y="2840249"/>
            <a:ext cx="5673922" cy="2950951"/>
            <a:chOff x="304800" y="2783721"/>
            <a:chExt cx="5673922" cy="2950951"/>
          </a:xfrm>
        </p:grpSpPr>
        <p:sp>
          <p:nvSpPr>
            <p:cNvPr id="11286" name="Rectangle 11285"/>
            <p:cNvSpPr/>
            <p:nvPr/>
          </p:nvSpPr>
          <p:spPr>
            <a:xfrm>
              <a:off x="304800" y="2783721"/>
              <a:ext cx="5673886" cy="29509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189" y="3197423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(90,100)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06588" y="3380869"/>
              <a:ext cx="3147911" cy="864138"/>
              <a:chOff x="558848" y="3468437"/>
              <a:chExt cx="3147911" cy="86413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1246" y="3468437"/>
                    <a:ext cx="1509131" cy="322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1400" dirty="0" smtClean="0"/>
                      <a:t>     </a:t>
                    </a:r>
                    <a:endParaRPr lang="en-US" sz="1400" dirty="0"/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246" y="3468437"/>
                    <a:ext cx="1509131" cy="32226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>
              <a:xfrm>
                <a:off x="1440048" y="3902038"/>
                <a:ext cx="22667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(100,100) a set of new bases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1767655" y="3719510"/>
                <a:ext cx="123668" cy="1825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58848" y="4024798"/>
                <a:ext cx="7954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(90,100)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049806" y="3765184"/>
                <a:ext cx="258077" cy="2737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61246" y="3481260"/>
                <a:ext cx="105943" cy="1575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1274500" y="4311295"/>
              <a:ext cx="1705332" cy="775430"/>
              <a:chOff x="1107137" y="4648200"/>
              <a:chExt cx="1705332" cy="77543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107137" y="4648200"/>
                    <a:ext cx="1335558" cy="322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137" y="4648200"/>
                    <a:ext cx="1335558" cy="32226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/>
              <p:cNvSpPr txBox="1"/>
              <p:nvPr/>
            </p:nvSpPr>
            <p:spPr>
              <a:xfrm>
                <a:off x="2108430" y="5115853"/>
                <a:ext cx="7040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(90,90)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2093139" y="4889757"/>
                <a:ext cx="168122" cy="2777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176289" y="5105400"/>
                <a:ext cx="7954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(90,100)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1415497" y="4889758"/>
                <a:ext cx="209857" cy="2156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278" name="TextBox 11277"/>
            <p:cNvSpPr txBox="1"/>
            <p:nvPr/>
          </p:nvSpPr>
          <p:spPr>
            <a:xfrm>
              <a:off x="599563" y="5193268"/>
              <a:ext cx="827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Finally,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492711" y="5206498"/>
                  <a:ext cx="1853456" cy="322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711" y="5206498"/>
                  <a:ext cx="1853456" cy="32226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810000" y="5216056"/>
                  <a:ext cx="1546642" cy="322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latin typeface="Cambria Math"/>
                        </a:rPr>
                        <m:t>S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5216056"/>
                  <a:ext cx="1546642" cy="32226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3312158" y="3024360"/>
              <a:ext cx="2666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familiar expressions: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Rectangle 59"/>
                <p:cNvSpPr/>
                <p:nvPr/>
              </p:nvSpPr>
              <p:spPr>
                <a:xfrm>
                  <a:off x="3810000" y="4282485"/>
                  <a:ext cx="1365572" cy="3222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4282485"/>
                  <a:ext cx="1365572" cy="32226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80" name="Rectangle 11279"/>
                <p:cNvSpPr/>
                <p:nvPr/>
              </p:nvSpPr>
              <p:spPr>
                <a:xfrm>
                  <a:off x="3819682" y="3348039"/>
                  <a:ext cx="1188274" cy="3552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𝐴</m:t>
                      </m:r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>
            <p:sp>
              <p:nvSpPr>
                <p:cNvPr id="11280" name="Rectangle 112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9682" y="3348039"/>
                  <a:ext cx="1188274" cy="35522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051842" y="5999377"/>
                <a:ext cx="31912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842" y="5999377"/>
                <a:ext cx="319121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85" name="Rectangle 11284"/>
              <p:cNvSpPr/>
              <p:nvPr/>
            </p:nvSpPr>
            <p:spPr>
              <a:xfrm>
                <a:off x="5715000" y="6104761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85" name="Rectangle 11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104761"/>
                <a:ext cx="4106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971800" y="1558094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heat map</a:t>
            </a:r>
            <a:r>
              <a:rPr lang="en-US" sz="1400" dirty="0"/>
              <a:t> </a:t>
            </a:r>
            <a:r>
              <a:rPr lang="en-US" sz="1400" dirty="0" smtClean="0"/>
              <a:t>on </a:t>
            </a:r>
          </a:p>
          <a:p>
            <a:r>
              <a:rPr lang="en-US" sz="1400" dirty="0" smtClean="0"/>
              <a:t>mesh grid (90,100):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9347" y="2911235"/>
            <a:ext cx="2492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2D  SVD, step by step: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591050" y="6550223"/>
            <a:ext cx="1225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original data 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161080" y="0"/>
            <a:ext cx="522604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of 2</a:t>
            </a:r>
            <a:r>
              <a:rPr lang="en-US" baseline="30000" dirty="0"/>
              <a:t>nd</a:t>
            </a:r>
            <a:r>
              <a:rPr lang="en-US" dirty="0"/>
              <a:t> order data SVD</a:t>
            </a:r>
          </a:p>
        </p:txBody>
      </p:sp>
      <p:sp>
        <p:nvSpPr>
          <p:cNvPr id="11288" name="TextBox 11287"/>
          <p:cNvSpPr txBox="1"/>
          <p:nvPr/>
        </p:nvSpPr>
        <p:spPr>
          <a:xfrm>
            <a:off x="6919718" y="5838"/>
            <a:ext cx="115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tensor,</a:t>
            </a:r>
          </a:p>
          <a:p>
            <a:r>
              <a:rPr lang="en-US" dirty="0"/>
              <a:t>m</a:t>
            </a:r>
            <a:r>
              <a:rPr lang="en-US" dirty="0" smtClean="0"/>
              <a:t>atrix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11288" idx="1"/>
          </p:cNvCxnSpPr>
          <p:nvPr/>
        </p:nvCxnSpPr>
        <p:spPr>
          <a:xfrm flipH="1">
            <a:off x="6349218" y="329004"/>
            <a:ext cx="570500" cy="1147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09020" y="2819400"/>
                <a:ext cx="282276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: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treat row (1</a:t>
                </a:r>
                <a:r>
                  <a:rPr lang="en-US" sz="1400" baseline="30000" dirty="0" smtClean="0"/>
                  <a:t>st</a:t>
                </a:r>
                <a:r>
                  <a:rPr lang="en-US" sz="1400" dirty="0" smtClean="0"/>
                  <a:t> dim) as vector to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.......</a:t>
                </a:r>
                <a:r>
                  <a:rPr lang="en-US" sz="1400" dirty="0" smtClean="0"/>
                  <a:t>calculate inner product</a:t>
                </a:r>
              </a:p>
              <a:p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: treat column (2</a:t>
                </a:r>
                <a:r>
                  <a:rPr lang="en-US" sz="1400" baseline="30000" dirty="0" smtClean="0"/>
                  <a:t>nd</a:t>
                </a:r>
                <a:r>
                  <a:rPr lang="en-US" sz="1400" dirty="0" smtClean="0"/>
                  <a:t> dim) as vector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…….</a:t>
                </a:r>
                <a:r>
                  <a:rPr lang="en-US" sz="1400" dirty="0" smtClean="0"/>
                  <a:t>to calculate inner product</a:t>
                </a:r>
              </a:p>
              <a:p>
                <a:endParaRPr lang="de-DE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/>
                  <a:t>: treat </a:t>
                </a:r>
                <a:r>
                  <a:rPr lang="en-US" sz="1400" i="1" dirty="0" smtClean="0"/>
                  <a:t>name?</a:t>
                </a:r>
                <a:r>
                  <a:rPr lang="en-US" sz="1400" dirty="0" smtClean="0"/>
                  <a:t> (3</a:t>
                </a:r>
                <a:r>
                  <a:rPr lang="en-US" sz="1400" baseline="30000" dirty="0" smtClean="0"/>
                  <a:t>rd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dim) as </a:t>
                </a:r>
                <a:r>
                  <a:rPr lang="en-US" sz="1400" dirty="0" smtClean="0"/>
                  <a:t>vector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…….</a:t>
                </a:r>
                <a:r>
                  <a:rPr lang="en-US" sz="1400" dirty="0" smtClean="0"/>
                  <a:t>to calculate </a:t>
                </a:r>
                <a:r>
                  <a:rPr lang="en-US" sz="1400" dirty="0"/>
                  <a:t>inner </a:t>
                </a:r>
                <a:r>
                  <a:rPr lang="en-US" sz="1400" dirty="0" smtClean="0"/>
                  <a:t>product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20" y="2819400"/>
                <a:ext cx="2822768" cy="1815882"/>
              </a:xfrm>
              <a:prstGeom prst="rect">
                <a:avLst/>
              </a:prstGeom>
              <a:blipFill>
                <a:blip r:embed="rId18"/>
                <a:stretch>
                  <a:fillRect l="-648" t="-673" r="-432" b="-26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6" y="895154"/>
            <a:ext cx="2693945" cy="19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3364" y="152400"/>
                <a:ext cx="5226046" cy="584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>
                  <a:spcBef>
                    <a:spcPct val="0"/>
                  </a:spcBef>
                  <a:buNone/>
                  <a:defRPr sz="3200" cap="none" spc="-10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operator: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64" y="152400"/>
                <a:ext cx="5226046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91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4" y="1143000"/>
            <a:ext cx="3512985" cy="17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6" y="1295400"/>
            <a:ext cx="17621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627" y="3048000"/>
            <a:ext cx="2451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discrete 3D distribution,  </a:t>
            </a:r>
            <a:r>
              <a:rPr lang="en-US" sz="1100" dirty="0" err="1" smtClean="0"/>
              <a:t>e.g</a:t>
            </a:r>
            <a:r>
              <a:rPr lang="en-US" sz="1100" dirty="0" smtClean="0"/>
              <a:t> potential map, heat map, density map...</a:t>
            </a:r>
            <a:endParaRPr lang="en-US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57400" y="3405851"/>
            <a:ext cx="4572000" cy="2103525"/>
            <a:chOff x="1676400" y="3841544"/>
            <a:chExt cx="4572000" cy="21035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76400" y="3841544"/>
                  <a:ext cx="4572000" cy="2103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18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47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54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98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132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131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150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94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110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126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3841544"/>
                  <a:ext cx="4572000" cy="210352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834587" y="3923237"/>
              <a:ext cx="609600" cy="1799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2733908" y="4047954"/>
              <a:ext cx="531738" cy="1799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938252" y="4505244"/>
              <a:ext cx="500190" cy="25946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642529" y="4544525"/>
              <a:ext cx="496133" cy="1799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9871" y="5802868"/>
            <a:ext cx="536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matrix is transformed to 4X3 matrix. </a:t>
            </a:r>
          </a:p>
          <a:p>
            <a:r>
              <a:rPr lang="en-US" dirty="0" smtClean="0"/>
              <a:t>The process could be reversed if basis are orthonormal.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709363" y="3839028"/>
            <a:ext cx="3740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finally, we get compressed data, a tensor with shape (2,3,4) and 3 sets of basis </a:t>
            </a:r>
            <a:endParaRPr lang="en-US" sz="1600" dirty="0"/>
          </a:p>
        </p:txBody>
      </p:sp>
      <p:sp>
        <p:nvSpPr>
          <p:cNvPr id="49" name="Right Arrow 48"/>
          <p:cNvSpPr/>
          <p:nvPr/>
        </p:nvSpPr>
        <p:spPr>
          <a:xfrm>
            <a:off x="0" y="4839411"/>
            <a:ext cx="990600" cy="497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Reduce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499646"/>
            <a:ext cx="8028949" cy="3157954"/>
            <a:chOff x="610391" y="347246"/>
            <a:chExt cx="8028949" cy="3157954"/>
          </a:xfrm>
        </p:grpSpPr>
        <p:grpSp>
          <p:nvGrpSpPr>
            <p:cNvPr id="7" name="Group 6"/>
            <p:cNvGrpSpPr/>
            <p:nvPr/>
          </p:nvGrpSpPr>
          <p:grpSpPr>
            <a:xfrm>
              <a:off x="610391" y="347246"/>
              <a:ext cx="8028949" cy="3157954"/>
              <a:chOff x="610391" y="347246"/>
              <a:chExt cx="8028949" cy="3157954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10391" y="347246"/>
                <a:ext cx="8028949" cy="3157954"/>
                <a:chOff x="659216" y="165132"/>
                <a:chExt cx="8028949" cy="315795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59216" y="400734"/>
                  <a:ext cx="6808384" cy="2888598"/>
                  <a:chOff x="721888" y="76200"/>
                  <a:chExt cx="6808384" cy="2888598"/>
                </a:xfrm>
              </p:grpSpPr>
              <p:pic>
                <p:nvPicPr>
                  <p:cNvPr id="4099" name="Picture 3" descr="D:\Python Projects\FieldMap_compress\Pictures\SVD show.PN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8745" y="76200"/>
                    <a:ext cx="5451527" cy="2438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721888" y="2640029"/>
                        <a:ext cx="3957943" cy="3247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3D heat map, with </a:t>
                        </a:r>
                        <a:r>
                          <a:rPr lang="en-US" sz="1400" dirty="0"/>
                          <a:t>mesh grid </a:t>
                        </a:r>
                        <a:r>
                          <a:rPr lang="en-US" sz="1400" dirty="0" smtClean="0"/>
                          <a:t>20*30*40 (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oMath>
                        </a14:m>
                        <a:r>
                          <a:rPr lang="en-US" sz="1400" dirty="0" smtClean="0"/>
                          <a:t>*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oMath>
                        </a14:m>
                        <a:r>
                          <a:rPr lang="en-US" sz="1400" dirty="0" smtClean="0"/>
                          <a:t>*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oMath>
                        </a14:m>
                        <a:r>
                          <a:rPr lang="en-US" sz="1400" dirty="0" smtClean="0"/>
                          <a:t>)</a:t>
                        </a:r>
                        <a:endParaRPr 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1888" y="2640029"/>
                        <a:ext cx="3957943" cy="32476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462" t="-1887" b="-1698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4101" name="Picture 5" descr="相关图片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415" t="21738" r="16131" b="6712"/>
                  <a:stretch/>
                </p:blipFill>
                <p:spPr bwMode="auto">
                  <a:xfrm>
                    <a:off x="2160013" y="595091"/>
                    <a:ext cx="1757152" cy="16720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155259" y="2984532"/>
                  <a:ext cx="30171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c</a:t>
                  </a:r>
                  <a:r>
                    <a:rPr lang="en-US" sz="1600" dirty="0" smtClean="0"/>
                    <a:t>ore tensor with shape (20,30,40)</a:t>
                  </a:r>
                  <a:endParaRPr lang="en-US" sz="1600" dirty="0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H="1" flipV="1">
                  <a:off x="5843702" y="2209802"/>
                  <a:ext cx="605923" cy="882411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4953232" y="165132"/>
                  <a:ext cx="37349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3</a:t>
                  </a:r>
                  <a:r>
                    <a:rPr lang="en-US" sz="1600" dirty="0" smtClean="0"/>
                    <a:t> sets of singular vectors (square matrices)</a:t>
                  </a:r>
                  <a:endParaRPr lang="en-US" sz="1600" dirty="0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H="1">
                  <a:off x="6324600" y="400734"/>
                  <a:ext cx="381000" cy="361266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6515100" y="553134"/>
                  <a:ext cx="342900" cy="894666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6553200" y="501021"/>
                  <a:ext cx="726077" cy="1823079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5528551" y="1118026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(40,40)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532499" y="1408206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(30,30)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01086" y="2379520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(20,20)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>
                <a:xfrm>
                  <a:off x="4114799" y="1604694"/>
                  <a:ext cx="964017" cy="4191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HOSVD</a:t>
                  </a:r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467887" y="1755649"/>
                  <a:ext cx="82586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FF0000"/>
                      </a:solidFill>
                    </a:rPr>
                    <a:t>(20,30,40)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5181600" y="575846"/>
                    <a:ext cx="525576" cy="3552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1600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575846"/>
                    <a:ext cx="525576" cy="35522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6816919" y="2049029"/>
                    <a:ext cx="525576" cy="3552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1600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6919" y="2049029"/>
                    <a:ext cx="525576" cy="35522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6408624" y="2730796"/>
                    <a:ext cx="525576" cy="3552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1600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8624" y="2730796"/>
                    <a:ext cx="525576" cy="35522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0" name="Straight Arrow Connector 49"/>
            <p:cNvCxnSpPr/>
            <p:nvPr/>
          </p:nvCxnSpPr>
          <p:spPr>
            <a:xfrm flipV="1">
              <a:off x="1295400" y="2067081"/>
              <a:ext cx="893944" cy="10995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87129" y="2506214"/>
              <a:ext cx="825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(20,30,40)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743660" y="18643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542446" y="220142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5005010" y="4648200"/>
                <a:ext cx="3125086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010" y="4648200"/>
                <a:ext cx="3125086" cy="3879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4953000" y="5181600"/>
                <a:ext cx="3251659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𝐶𝑅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81600"/>
                <a:ext cx="3251659" cy="3879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945202" y="5105400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Rectangle 4095"/>
              <p:cNvSpPr/>
              <p:nvPr/>
            </p:nvSpPr>
            <p:spPr>
              <a:xfrm>
                <a:off x="4876800" y="5791200"/>
                <a:ext cx="34787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𝐶𝑅</m:t>
                        </m:r>
                      </m:sub>
                    </m:sSub>
                  </m:oMath>
                </a14:m>
                <a:r>
                  <a:rPr lang="en-US" dirty="0" smtClean="0"/>
                  <a:t>: compressed &amp; recovered data</a:t>
                </a:r>
                <a:endParaRPr lang="en-US" dirty="0"/>
              </a:p>
            </p:txBody>
          </p:sp>
        </mc:Choice>
        <mc:Fallback xmlns="">
          <p:sp>
            <p:nvSpPr>
              <p:cNvPr id="4096" name="Rectangle 40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791200"/>
                <a:ext cx="347877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7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6200" y="-76200"/>
            <a:ext cx="815404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of 3</a:t>
            </a:r>
            <a:r>
              <a:rPr lang="en-US" baseline="30000" dirty="0"/>
              <a:t>rd</a:t>
            </a:r>
            <a:r>
              <a:rPr lang="en-US" dirty="0"/>
              <a:t> order data </a:t>
            </a:r>
            <a:r>
              <a:rPr lang="en-US" dirty="0" smtClean="0"/>
              <a:t>SVD and compress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383" y="6550223"/>
            <a:ext cx="3920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here: (2,3,4) components from new base were kept</a:t>
            </a:r>
            <a:endParaRPr lang="en-US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015042" y="3584031"/>
            <a:ext cx="3694321" cy="2969169"/>
            <a:chOff x="1297861" y="1215147"/>
            <a:chExt cx="5836536" cy="4574097"/>
          </a:xfrm>
        </p:grpSpPr>
        <p:grpSp>
          <p:nvGrpSpPr>
            <p:cNvPr id="54" name="Group 53"/>
            <p:cNvGrpSpPr/>
            <p:nvPr/>
          </p:nvGrpSpPr>
          <p:grpSpPr>
            <a:xfrm>
              <a:off x="1297861" y="1215147"/>
              <a:ext cx="5836536" cy="4574097"/>
              <a:chOff x="1297861" y="1215147"/>
              <a:chExt cx="5836536" cy="4574097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297861" y="1215147"/>
                <a:ext cx="5836536" cy="4574097"/>
                <a:chOff x="1245896" y="3665762"/>
                <a:chExt cx="3629960" cy="2844802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245896" y="3665762"/>
                  <a:ext cx="3629960" cy="2844802"/>
                  <a:chOff x="886097" y="3997980"/>
                  <a:chExt cx="3629960" cy="2844802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886097" y="3997980"/>
                    <a:ext cx="3629960" cy="2844802"/>
                    <a:chOff x="2794000" y="2006600"/>
                    <a:chExt cx="3629960" cy="2844802"/>
                  </a:xfrm>
                </p:grpSpPr>
                <p:pic>
                  <p:nvPicPr>
                    <p:cNvPr id="86" name="Picture 2" descr="D:\Python Projects\FieldMap_compress\Pictures\SVD reduce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94000" y="2006600"/>
                      <a:ext cx="3556000" cy="28448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87" name="Straight Arrow Connector 86"/>
                    <p:cNvCxnSpPr/>
                    <p:nvPr/>
                  </p:nvCxnSpPr>
                  <p:spPr>
                    <a:xfrm flipV="1">
                      <a:off x="3964860" y="3657599"/>
                      <a:ext cx="607140" cy="274032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3460182" y="3883285"/>
                      <a:ext cx="1153086" cy="2582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new core tensor</a:t>
                      </a:r>
                      <a:endParaRPr lang="en-US" sz="1200" dirty="0"/>
                    </a:p>
                  </p:txBody>
                </p:sp>
                <p:cxnSp>
                  <p:nvCxnSpPr>
                    <p:cNvPr id="89" name="Straight Arrow Connector 88"/>
                    <p:cNvCxnSpPr/>
                    <p:nvPr/>
                  </p:nvCxnSpPr>
                  <p:spPr>
                    <a:xfrm flipH="1" flipV="1">
                      <a:off x="5124088" y="4021784"/>
                      <a:ext cx="215376" cy="214744"/>
                    </a:xfrm>
                    <a:prstGeom prst="straightConnector1">
                      <a:avLst/>
                    </a:prstGeom>
                    <a:ln w="28575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5177554" y="4232143"/>
                      <a:ext cx="1246406" cy="6192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singular vectors with largest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</a:rPr>
                        <a:t>eigen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-values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233512" y="5402361"/>
                    <a:ext cx="492329" cy="2582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C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rPr>
                      <a:t>(i, j, k)</a:t>
                    </a:r>
                    <a:endPara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4114800" y="5105400"/>
                      <a:ext cx="525576" cy="36161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5" name="Rectangle 1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14800" y="5105400"/>
                      <a:ext cx="525576" cy="302680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3613947" y="5457449"/>
                      <a:ext cx="525576" cy="36161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13947" y="5457449"/>
                      <a:ext cx="525576" cy="302680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3277937" y="3668282"/>
                      <a:ext cx="525576" cy="36161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7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77937" y="3668282"/>
                      <a:ext cx="525576" cy="302680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1" name="TextBox 80"/>
                <p:cNvSpPr txBox="1"/>
                <p:nvPr/>
              </p:nvSpPr>
              <p:spPr>
                <a:xfrm>
                  <a:off x="4405940" y="5241863"/>
                  <a:ext cx="409040" cy="258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(j, </a:t>
                  </a:r>
                  <a:r>
                    <a: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n</a:t>
                  </a:r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)</a:t>
                  </a:r>
                  <a:endParaRPr lang="en-US" sz="1200" dirty="0">
                    <a:solidFill>
                      <a:srgbClr val="C00000"/>
                    </a:solidFill>
                    <a:latin typeface="Vijaya" panose="020B0604020202020204" pitchFamily="34" charset="0"/>
                    <a:cs typeface="Vijaya" panose="020B060402020202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3523960" y="3819622"/>
                  <a:ext cx="435261" cy="258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(i, </a:t>
                  </a:r>
                  <a:r>
                    <a: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m</a:t>
                  </a:r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)</a:t>
                  </a:r>
                  <a:endParaRPr lang="en-US" sz="1200" dirty="0">
                    <a:solidFill>
                      <a:srgbClr val="C00000"/>
                    </a:solidFill>
                    <a:latin typeface="Vijaya" panose="020B0604020202020204" pitchFamily="34" charset="0"/>
                    <a:cs typeface="Vijaya" panose="020B0604020202020204" pitchFamily="34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3898296" y="5611339"/>
                  <a:ext cx="429092" cy="258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(</a:t>
                  </a:r>
                  <a:r>
                    <a: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k</a:t>
                  </a:r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, </a:t>
                  </a:r>
                  <a:r>
                    <a:rPr lang="en-US" sz="1200" dirty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p</a:t>
                  </a:r>
                  <a:r>
                    <a:rPr lang="en-US" sz="1200" dirty="0" smtClean="0">
                      <a:solidFill>
                        <a:srgbClr val="C00000"/>
                      </a:solidFill>
                      <a:latin typeface="Vijaya" panose="020B0604020202020204" pitchFamily="34" charset="0"/>
                      <a:cs typeface="Vijaya" panose="020B0604020202020204" pitchFamily="34" charset="0"/>
                    </a:rPr>
                    <a:t>)</a:t>
                  </a:r>
                  <a:endParaRPr lang="en-US" sz="1200" dirty="0">
                    <a:solidFill>
                      <a:srgbClr val="C00000"/>
                    </a:solidFill>
                    <a:latin typeface="Vijaya" panose="020B0604020202020204" pitchFamily="34" charset="0"/>
                    <a:cs typeface="Vijaya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2602345" y="1557752"/>
                    <a:ext cx="845063" cy="58143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2345" y="1557752"/>
                    <a:ext cx="845063" cy="48667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TextBox 75"/>
              <p:cNvSpPr txBox="1"/>
              <p:nvPr/>
            </p:nvSpPr>
            <p:spPr>
              <a:xfrm>
                <a:off x="1500018" y="2285999"/>
                <a:ext cx="2749011" cy="71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336600"/>
                    </a:solidFill>
                  </a:rPr>
                  <a:t>dumped, because of too </a:t>
                </a:r>
              </a:p>
              <a:p>
                <a:r>
                  <a:rPr lang="en-US" sz="1200" dirty="0" smtClean="0">
                    <a:solidFill>
                      <a:srgbClr val="336600"/>
                    </a:solidFill>
                  </a:rPr>
                  <a:t>small singular value</a:t>
                </a:r>
                <a:endParaRPr lang="en-US" sz="1200" dirty="0">
                  <a:solidFill>
                    <a:srgbClr val="336600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438400" y="2895600"/>
              <a:ext cx="3126020" cy="2486437"/>
              <a:chOff x="2438400" y="2895600"/>
              <a:chExt cx="3126020" cy="248643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4114800" y="3486090"/>
                <a:ext cx="394810" cy="46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s</a:t>
                </a:r>
                <a:endParaRPr lang="en-US" sz="14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2438400" y="3687771"/>
                    <a:ext cx="845063" cy="5535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oMath>
                    </a14:m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400" y="3687771"/>
                    <a:ext cx="845063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14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4267200" y="4800600"/>
                    <a:ext cx="845063" cy="58143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isometricLeftDown"/>
                      <a:lightRig rig="threePt" dir="t"/>
                    </a:scene3d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7200" y="4800600"/>
                    <a:ext cx="845063" cy="486673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4719357" y="2895600"/>
                    <a:ext cx="845063" cy="581437"/>
                  </a:xfrm>
                  <a:prstGeom prst="rect">
                    <a:avLst/>
                  </a:prstGeom>
                  <a:scene3d>
                    <a:camera prst="isometricOffAxis1Top">
                      <a:rot lat="18618000" lon="18990000" rev="3458552"/>
                    </a:camera>
                    <a:lightRig rig="threePt" dir="t"/>
                  </a:scene3d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9357" y="2895600"/>
                    <a:ext cx="845063" cy="493277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306" y="1259432"/>
                <a:ext cx="5592494" cy="1511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Original data </a:t>
                </a:r>
                <a:r>
                  <a:rPr lang="en-US" dirty="0"/>
                  <a:t>A is pre-stacked N</a:t>
                </a:r>
                <a:r>
                  <a:rPr lang="en-US" baseline="30000" dirty="0"/>
                  <a:t>th</a:t>
                </a:r>
                <a:r>
                  <a:rPr lang="en-US" dirty="0"/>
                  <a:t>-order </a:t>
                </a:r>
                <a:r>
                  <a:rPr lang="en-US" dirty="0" smtClean="0"/>
                  <a:t>tensor with shape(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decomposition by HOSVD i</a:t>
                </a:r>
                <a:r>
                  <a:rPr lang="en-US" dirty="0" smtClean="0"/>
                  <a:t>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(1)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(2)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6" y="1259432"/>
                <a:ext cx="5592494" cy="1511824"/>
              </a:xfrm>
              <a:prstGeom prst="rect">
                <a:avLst/>
              </a:prstGeom>
              <a:blipFill>
                <a:blip r:embed="rId2"/>
                <a:stretch>
                  <a:fillRect l="-871" t="-2419" b="-24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0" y="2840712"/>
                <a:ext cx="5257800" cy="1800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data is </a:t>
                </a:r>
                <a:r>
                  <a:rPr lang="en-US" b="1" dirty="0">
                    <a:solidFill>
                      <a:srgbClr val="0070C0"/>
                    </a:solidFill>
                  </a:rPr>
                  <a:t>represented</a:t>
                </a:r>
                <a:r>
                  <a:rPr lang="en-US" dirty="0"/>
                  <a:t> by coefficient tensor S and basis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, 1≤n≤N),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cut</a:t>
                </a:r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according to its singular value: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(1)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(2)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×…×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40712"/>
                <a:ext cx="5257800" cy="1800301"/>
              </a:xfrm>
              <a:prstGeom prst="rect">
                <a:avLst/>
              </a:prstGeom>
              <a:blipFill rotWithShape="1">
                <a:blip r:embed="rId3"/>
                <a:stretch>
                  <a:fillRect l="-927" t="-1695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629400" y="2895600"/>
            <a:ext cx="793397" cy="925467"/>
            <a:chOff x="9605649" y="16171470"/>
            <a:chExt cx="1129596" cy="1116799"/>
          </a:xfrm>
        </p:grpSpPr>
        <p:pic>
          <p:nvPicPr>
            <p:cNvPr id="55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768" y="16184956"/>
              <a:ext cx="901789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Rounded Rectangle 55"/>
            <p:cNvSpPr/>
            <p:nvPr/>
          </p:nvSpPr>
          <p:spPr>
            <a:xfrm>
              <a:off x="9605649" y="16184956"/>
              <a:ext cx="1121674" cy="74676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605649" y="16171470"/>
              <a:ext cx="1129596" cy="74676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9626188" y="16197741"/>
              <a:ext cx="1067637" cy="74676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62600" y="1353908"/>
            <a:ext cx="2011047" cy="875572"/>
            <a:chOff x="5562600" y="1230557"/>
            <a:chExt cx="2011047" cy="875572"/>
          </a:xfrm>
        </p:grpSpPr>
        <p:pic>
          <p:nvPicPr>
            <p:cNvPr id="53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230557"/>
              <a:ext cx="762000" cy="875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1" y="1230557"/>
              <a:ext cx="715646" cy="875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400800" y="1524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" y="4833891"/>
                <a:ext cx="5867400" cy="946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 with high singular values (data essence) </a:t>
                </a:r>
                <a:r>
                  <a:rPr lang="en-US" dirty="0" smtClean="0"/>
                  <a:t>are preserved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  <a:p>
                <a:r>
                  <a:rPr lang="en-US" dirty="0"/>
                  <a:t>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70C0"/>
                    </a:solidFill>
                  </a:rPr>
                  <a:t>compressed data</a:t>
                </a:r>
                <a:r>
                  <a:rPr lang="en-US" dirty="0"/>
                  <a:t>,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70C0"/>
                    </a:solidFill>
                  </a:rPr>
                  <a:t>de-noised data.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33891"/>
                <a:ext cx="5867400" cy="946285"/>
              </a:xfrm>
              <a:prstGeom prst="rect">
                <a:avLst/>
              </a:prstGeom>
              <a:blipFill rotWithShape="1">
                <a:blip r:embed="rId6"/>
                <a:stretch>
                  <a:fillRect l="-831" t="-3226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638800" y="5297487"/>
            <a:ext cx="1752600" cy="798513"/>
            <a:chOff x="5867400" y="5715000"/>
            <a:chExt cx="2544860" cy="1103313"/>
          </a:xfrm>
        </p:grpSpPr>
        <p:pic>
          <p:nvPicPr>
            <p:cNvPr id="59" name="Picture 4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7400" y="6365507"/>
              <a:ext cx="805492" cy="379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6726893" y="5840104"/>
              <a:ext cx="4894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≈</a:t>
              </a:r>
              <a:endParaRPr lang="en-US" dirty="0"/>
            </a:p>
          </p:txBody>
        </p:sp>
        <p:pic>
          <p:nvPicPr>
            <p:cNvPr id="61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59" y="5715000"/>
              <a:ext cx="960201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7162800" cy="457200"/>
              </a:xfrm>
            </p:spPr>
            <p:txBody>
              <a:bodyPr/>
              <a:lstStyle/>
              <a:p>
                <a:r>
                  <a:rPr lang="en-US" sz="3200" dirty="0" smtClean="0"/>
                  <a:t>Generalize to tensor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3200" dirty="0" smtClean="0"/>
                  <a:t> order</a:t>
                </a:r>
                <a:endParaRPr lang="en-US" sz="3200" dirty="0"/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7162800" cy="457200"/>
              </a:xfrm>
              <a:blipFill rotWithShape="1">
                <a:blip r:embed="rId8"/>
                <a:stretch>
                  <a:fillRect l="-2128" t="-30667" b="-5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2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2713</Words>
  <Application>Microsoft Office PowerPoint</Application>
  <PresentationFormat>On-screen Show (4:3)</PresentationFormat>
  <Paragraphs>378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Compression and noise reduction of field maps</vt:lpstr>
      <vt:lpstr>Outline</vt:lpstr>
      <vt:lpstr>Why field data can be compressed?</vt:lpstr>
      <vt:lpstr>Application for transformation of data</vt:lpstr>
      <vt:lpstr>PowerPoint Presentation</vt:lpstr>
      <vt:lpstr>PowerPoint Presentation</vt:lpstr>
      <vt:lpstr>PowerPoint Presentation</vt:lpstr>
      <vt:lpstr>PowerPoint Presentation</vt:lpstr>
      <vt:lpstr>Generalize to tensor with N^th order</vt:lpstr>
      <vt:lpstr>Data recovery /de-compress/ inquire</vt:lpstr>
      <vt:lpstr>Advantage of transformed data</vt:lpstr>
      <vt:lpstr>E-field map data of 1st cavity of new Alvarez-DTL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Shortcut for calculation of n-mode SVD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map compress and denoise with HOSVD</dc:title>
  <dc:creator>Du, Xiaonan</dc:creator>
  <cp:lastModifiedBy>Du, Xiaonan</cp:lastModifiedBy>
  <cp:revision>456</cp:revision>
  <cp:lastPrinted>2018-02-02T11:56:16Z</cp:lastPrinted>
  <dcterms:created xsi:type="dcterms:W3CDTF">2006-08-16T00:00:00Z</dcterms:created>
  <dcterms:modified xsi:type="dcterms:W3CDTF">2019-08-22T13:38:29Z</dcterms:modified>
</cp:coreProperties>
</file>