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64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D9D9"/>
    <a:srgbClr val="FF9900"/>
    <a:srgbClr val="333333"/>
    <a:srgbClr val="666666"/>
    <a:srgbClr val="EAEAEA"/>
    <a:srgbClr val="FDBB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91" autoAdjust="0"/>
  </p:normalViewPr>
  <p:slideViewPr>
    <p:cSldViewPr snapToGrid="0" snapToObjects="1">
      <p:cViewPr varScale="1">
        <p:scale>
          <a:sx n="102" d="100"/>
          <a:sy n="102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51660-0934-124D-A4B3-496C7F320307}" type="datetimeFigureOut">
              <a:rPr lang="de-DE" smtClean="0"/>
              <a:t>13.08.2019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A3EDE-7EBB-0F4A-80C2-34DB9D2E2ED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8215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828EF-C252-394A-93BF-1C478CFA0896}" type="datetimeFigureOut">
              <a:rPr lang="de-DE" smtClean="0"/>
              <a:t>13.08.2019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02386-BEE7-5D4D-B4E7-4BB579C4788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1983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FAIR_mesh_einRing_201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0" b="3602"/>
          <a:stretch/>
        </p:blipFill>
        <p:spPr>
          <a:xfrm>
            <a:off x="472796" y="1244600"/>
            <a:ext cx="8518804" cy="534208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51563" y="3650764"/>
            <a:ext cx="6607516" cy="779866"/>
          </a:xfrm>
        </p:spPr>
        <p:txBody>
          <a:bodyPr anchor="b" anchorCtr="0">
            <a:noAutofit/>
          </a:bodyPr>
          <a:lstStyle>
            <a:lvl1pPr algn="ctr">
              <a:defRPr sz="3600">
                <a:solidFill>
                  <a:srgbClr val="333333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430630"/>
            <a:ext cx="6400800" cy="58466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404091" y="6650182"/>
            <a:ext cx="3371273" cy="20781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9936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2565" y="271335"/>
            <a:ext cx="5584535" cy="78755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23544" y="6552643"/>
            <a:ext cx="8252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7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47664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6" name="Datumsplatzhalter 4"/>
          <p:cNvSpPr>
            <a:spLocks noGrp="1"/>
          </p:cNvSpPr>
          <p:nvPr>
            <p:ph type="dt" sz="half" idx="13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6025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CBDDA-5CCF-8748-8988-9DC6C8981774}" type="slidenum">
              <a:rPr lang="de-DE" smtClean="0"/>
              <a:t>‹#›</a:t>
            </a:fld>
            <a:endParaRPr lang="de-DE"/>
          </a:p>
        </p:txBody>
      </p:sp>
      <p:sp>
        <p:nvSpPr>
          <p:cNvPr id="4" name="Datumsplatzhalter 4"/>
          <p:cNvSpPr>
            <a:spLocks noGrp="1"/>
          </p:cNvSpPr>
          <p:nvPr>
            <p:ph type="dt" sz="half" idx="2"/>
          </p:nvPr>
        </p:nvSpPr>
        <p:spPr>
          <a:xfrm>
            <a:off x="7098998" y="6552643"/>
            <a:ext cx="8498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60600" y="6560611"/>
            <a:ext cx="48383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89792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>
          <a:xfrm>
            <a:off x="0" y="6612411"/>
            <a:ext cx="9144000" cy="2556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2565" y="1450685"/>
            <a:ext cx="8211834" cy="49035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64992" y="6552643"/>
            <a:ext cx="744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fld id="{125CBDDA-5CCF-8748-8988-9DC6C8981774}" type="slidenum">
              <a:rPr lang="de-DE" smtClean="0"/>
              <a:pPr/>
              <a:t>‹#›</a:t>
            </a:fld>
            <a:endParaRPr lang="de-DE" dirty="0"/>
          </a:p>
        </p:txBody>
      </p:sp>
      <p:pic>
        <p:nvPicPr>
          <p:cNvPr id="7" name="Bild 6" descr="GSI_Logo_rgb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399" y="583587"/>
            <a:ext cx="1129081" cy="376361"/>
          </a:xfrm>
          <a:prstGeom prst="rect">
            <a:avLst/>
          </a:prstGeom>
        </p:spPr>
      </p:pic>
      <p:cxnSp>
        <p:nvCxnSpPr>
          <p:cNvPr id="9" name="Gerade Verbindung 8"/>
          <p:cNvCxnSpPr/>
          <p:nvPr/>
        </p:nvCxnSpPr>
        <p:spPr>
          <a:xfrm>
            <a:off x="0" y="1068273"/>
            <a:ext cx="9144000" cy="0"/>
          </a:xfrm>
          <a:prstGeom prst="line">
            <a:avLst/>
          </a:prstGeom>
          <a:ln w="254000">
            <a:solidFill>
              <a:srgbClr val="EAEAE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435267" y="6616075"/>
            <a:ext cx="2028533" cy="246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000" dirty="0" smtClean="0">
                <a:solidFill>
                  <a:srgbClr val="333333"/>
                </a:solidFill>
                <a:latin typeface="Arial"/>
                <a:cs typeface="Arial"/>
              </a:rPr>
              <a:t>FAIR GmbH | GSI GmbH</a:t>
            </a:r>
          </a:p>
        </p:txBody>
      </p: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2565" y="270000"/>
            <a:ext cx="5584535" cy="78755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de-DE" dirty="0" smtClean="0"/>
              <a:t>Mastertitelformat bearbeiten</a:t>
            </a:r>
            <a:endParaRPr lang="de-DE" dirty="0"/>
          </a:p>
        </p:txBody>
      </p:sp>
      <p:sp>
        <p:nvSpPr>
          <p:cNvPr id="4" name="Rechteck 3"/>
          <p:cNvSpPr>
            <a:spLocks/>
          </p:cNvSpPr>
          <p:nvPr/>
        </p:nvSpPr>
        <p:spPr>
          <a:xfrm>
            <a:off x="-1" y="939485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>
            <a:spLocks/>
          </p:cNvSpPr>
          <p:nvPr/>
        </p:nvSpPr>
        <p:spPr>
          <a:xfrm>
            <a:off x="-1" y="6609871"/>
            <a:ext cx="255600" cy="255600"/>
          </a:xfrm>
          <a:prstGeom prst="rect">
            <a:avLst/>
          </a:prstGeom>
          <a:solidFill>
            <a:srgbClr val="FDBB6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2"/>
          </p:nvPr>
        </p:nvSpPr>
        <p:spPr>
          <a:xfrm>
            <a:off x="7100456" y="6552643"/>
            <a:ext cx="8483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rgbClr val="333333"/>
                </a:solidFill>
              </a:defRPr>
            </a:lvl1pPr>
          </a:lstStyle>
          <a:p>
            <a:r>
              <a:rPr lang="en-US" smtClean="0"/>
              <a:t>08.05.18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3"/>
          </p:nvPr>
        </p:nvSpPr>
        <p:spPr>
          <a:xfrm>
            <a:off x="2273300" y="6560611"/>
            <a:ext cx="4825699" cy="35715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333333"/>
                </a:solidFill>
              </a:defRPr>
            </a:lvl1pPr>
          </a:lstStyle>
          <a:p>
            <a:pPr algn="l"/>
            <a:r>
              <a:rPr lang="de-DE" smtClean="0"/>
              <a:t>Frank Herfurth</a:t>
            </a:r>
            <a:endParaRPr lang="de-DE" dirty="0"/>
          </a:p>
        </p:txBody>
      </p:sp>
      <p:pic>
        <p:nvPicPr>
          <p:cNvPr id="13" name="Bild 12" descr="FAIR_Logo_rgb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49" y="430944"/>
            <a:ext cx="775055" cy="64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88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rgbClr val="33333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400" kern="1200">
          <a:solidFill>
            <a:srgbClr val="333333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2000" kern="1200">
          <a:solidFill>
            <a:srgbClr val="333333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800" kern="1200">
          <a:solidFill>
            <a:srgbClr val="333333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600" kern="1200">
          <a:solidFill>
            <a:srgbClr val="333333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FDBB63"/>
        </a:buClr>
        <a:buFont typeface="Wingdings" charset="2"/>
        <a:buChar char="§"/>
        <a:defRPr sz="1400" kern="1200">
          <a:solidFill>
            <a:srgbClr val="333333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status</a:t>
            </a:r>
            <a:endParaRPr lang="en-US" dirty="0"/>
          </a:p>
        </p:txBody>
      </p:sp>
      <p:sp>
        <p:nvSpPr>
          <p:cNvPr id="4" name="Rechteck 3"/>
          <p:cNvSpPr/>
          <p:nvPr/>
        </p:nvSpPr>
        <p:spPr>
          <a:xfrm>
            <a:off x="143754" y="148708"/>
            <a:ext cx="40653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CRYRING@ESR &amp; HITRAP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318301" y="6551980"/>
            <a:ext cx="4825699" cy="357157"/>
          </a:xfrm>
        </p:spPr>
        <p:txBody>
          <a:bodyPr/>
          <a:lstStyle/>
          <a:p>
            <a:pPr algn="r"/>
            <a:r>
              <a:rPr lang="de-DE" dirty="0" smtClean="0"/>
              <a:t>Frank Herfurth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>
          <a:xfrm>
            <a:off x="6782765" y="6552643"/>
            <a:ext cx="1166065" cy="365125"/>
          </a:xfrm>
        </p:spPr>
        <p:txBody>
          <a:bodyPr/>
          <a:lstStyle/>
          <a:p>
            <a:r>
              <a:rPr lang="en-US" dirty="0" smtClean="0"/>
              <a:t>June-3, 2019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28601" y="1352717"/>
            <a:ext cx="8694964" cy="5101295"/>
          </a:xfrm>
          <a:solidFill>
            <a:srgbClr val="D9D9D9">
              <a:alpha val="50196"/>
            </a:srgbClr>
          </a:solidFill>
        </p:spPr>
        <p:txBody>
          <a:bodyPr>
            <a:normAutofit/>
          </a:bodyPr>
          <a:lstStyle/>
          <a:p>
            <a:r>
              <a:rPr lang="en-US" dirty="0" smtClean="0"/>
              <a:t>CRYRING@ESR</a:t>
            </a: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electron cooler </a:t>
            </a:r>
            <a:r>
              <a:rPr lang="en-US" sz="1800" b="1" dirty="0" smtClean="0">
                <a:solidFill>
                  <a:srgbClr val="FF0000"/>
                </a:solidFill>
              </a:rPr>
              <a:t>– </a:t>
            </a:r>
            <a:r>
              <a:rPr lang="en-US" sz="1800" dirty="0" smtClean="0">
                <a:solidFill>
                  <a:schemeClr val="tx1"/>
                </a:solidFill>
              </a:rPr>
              <a:t>still no success with the cryostat</a:t>
            </a:r>
            <a:endParaRPr lang="en-US" sz="1800" dirty="0" smtClean="0">
              <a:solidFill>
                <a:schemeClr val="tx1"/>
              </a:solidFill>
            </a:endParaRP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further attempts are planned for September and later, but we do not count on the </a:t>
            </a:r>
            <a:r>
              <a:rPr lang="en-US" dirty="0" err="1" smtClean="0">
                <a:solidFill>
                  <a:schemeClr val="tx1"/>
                </a:solidFill>
              </a:rPr>
              <a:t>ecooler</a:t>
            </a:r>
            <a:r>
              <a:rPr lang="en-US" dirty="0" smtClean="0">
                <a:solidFill>
                  <a:schemeClr val="tx1"/>
                </a:solidFill>
              </a:rPr>
              <a:t> for the next </a:t>
            </a:r>
            <a:r>
              <a:rPr lang="en-US" dirty="0" err="1" smtClean="0">
                <a:solidFill>
                  <a:schemeClr val="tx1"/>
                </a:solidFill>
              </a:rPr>
              <a:t>beamtime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de-DE" dirty="0" err="1" smtClean="0">
                <a:solidFill>
                  <a:schemeClr val="tx1"/>
                </a:solidFill>
              </a:rPr>
              <a:t>coordination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with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user</a:t>
            </a:r>
            <a:r>
              <a:rPr lang="de-DE" dirty="0" smtClean="0">
                <a:solidFill>
                  <a:schemeClr val="tx1"/>
                </a:solidFill>
              </a:rPr>
              <a:t>: Sept. </a:t>
            </a:r>
            <a:r>
              <a:rPr lang="de-DE" dirty="0" err="1" smtClean="0">
                <a:solidFill>
                  <a:schemeClr val="tx1"/>
                </a:solidFill>
              </a:rPr>
              <a:t>beamtime</a:t>
            </a:r>
            <a:r>
              <a:rPr lang="de-DE" dirty="0" smtClean="0">
                <a:solidFill>
                  <a:schemeClr val="tx1"/>
                </a:solidFill>
              </a:rPr>
              <a:t> still </a:t>
            </a:r>
            <a:r>
              <a:rPr lang="de-DE" dirty="0" err="1" smtClean="0">
                <a:solidFill>
                  <a:schemeClr val="tx1"/>
                </a:solidFill>
              </a:rPr>
              <a:t>ongoing</a:t>
            </a:r>
            <a:r>
              <a:rPr lang="de-DE" dirty="0" smtClean="0">
                <a:solidFill>
                  <a:schemeClr val="tx1"/>
                </a:solidFill>
              </a:rPr>
              <a:t>, also </a:t>
            </a:r>
            <a:r>
              <a:rPr lang="de-DE" dirty="0" err="1" smtClean="0">
                <a:solidFill>
                  <a:schemeClr val="tx1"/>
                </a:solidFill>
              </a:rPr>
              <a:t>if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detectors</a:t>
            </a:r>
            <a:r>
              <a:rPr lang="de-DE" dirty="0" smtClean="0">
                <a:solidFill>
                  <a:schemeClr val="tx1"/>
                </a:solidFill>
              </a:rPr>
              <a:t> &amp; </a:t>
            </a:r>
            <a:r>
              <a:rPr lang="de-DE" dirty="0" err="1" smtClean="0">
                <a:solidFill>
                  <a:schemeClr val="tx1"/>
                </a:solidFill>
              </a:rPr>
              <a:t>scrapers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are</a:t>
            </a:r>
            <a:r>
              <a:rPr lang="de-DE" dirty="0" smtClean="0">
                <a:solidFill>
                  <a:schemeClr val="tx1"/>
                </a:solidFill>
              </a:rPr>
              <a:t> not 100% </a:t>
            </a:r>
            <a:r>
              <a:rPr lang="de-DE" dirty="0" err="1" smtClean="0">
                <a:solidFill>
                  <a:schemeClr val="tx1"/>
                </a:solidFill>
              </a:rPr>
              <a:t>ready</a:t>
            </a:r>
            <a:endParaRPr lang="de-DE" dirty="0" smtClean="0">
              <a:solidFill>
                <a:schemeClr val="tx1"/>
              </a:solidFill>
            </a:endParaRPr>
          </a:p>
          <a:p>
            <a:pPr lvl="2"/>
            <a:r>
              <a:rPr lang="de-DE" dirty="0" err="1">
                <a:solidFill>
                  <a:schemeClr val="tx1"/>
                </a:solidFill>
              </a:rPr>
              <a:t>detectors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partially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arrived</a:t>
            </a:r>
            <a:r>
              <a:rPr lang="de-DE" dirty="0">
                <a:solidFill>
                  <a:schemeClr val="tx1"/>
                </a:solidFill>
              </a:rPr>
              <a:t>, </a:t>
            </a:r>
            <a:r>
              <a:rPr lang="de-DE" dirty="0" err="1" smtClean="0">
                <a:solidFill>
                  <a:schemeClr val="tx1"/>
                </a:solidFill>
              </a:rPr>
              <a:t>the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users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are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preparing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them</a:t>
            </a:r>
            <a:r>
              <a:rPr lang="de-DE" dirty="0" smtClean="0">
                <a:solidFill>
                  <a:schemeClr val="tx1"/>
                </a:solidFill>
              </a:rPr>
              <a:t> (ATP &amp; Jena)</a:t>
            </a:r>
          </a:p>
          <a:p>
            <a:pPr lvl="2"/>
            <a:r>
              <a:rPr lang="de-DE" dirty="0" err="1">
                <a:solidFill>
                  <a:schemeClr val="tx1"/>
                </a:solidFill>
              </a:rPr>
              <a:t>implement</a:t>
            </a:r>
            <a:r>
              <a:rPr lang="de-DE" dirty="0">
                <a:solidFill>
                  <a:schemeClr val="tx1"/>
                </a:solidFill>
              </a:rPr>
              <a:t> a </a:t>
            </a:r>
            <a:r>
              <a:rPr lang="de-DE" dirty="0" err="1">
                <a:solidFill>
                  <a:schemeClr val="tx1"/>
                </a:solidFill>
              </a:rPr>
              <a:t>local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baking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solution</a:t>
            </a:r>
            <a:r>
              <a:rPr lang="de-DE" dirty="0">
                <a:solidFill>
                  <a:schemeClr val="tx1"/>
                </a:solidFill>
              </a:rPr>
              <a:t> in YR09 (DEC </a:t>
            </a:r>
            <a:r>
              <a:rPr lang="de-DE" dirty="0" err="1">
                <a:solidFill>
                  <a:schemeClr val="tx1"/>
                </a:solidFill>
              </a:rPr>
              <a:t>team</a:t>
            </a:r>
            <a:r>
              <a:rPr lang="de-DE" dirty="0" smtClean="0">
                <a:solidFill>
                  <a:schemeClr val="tx1"/>
                </a:solidFill>
              </a:rPr>
              <a:t>)</a:t>
            </a:r>
            <a:endParaRPr lang="de-DE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dipole - HF delay discussion, tests ongoing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HITRAP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possible graduate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students in autumn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5254" y="5127346"/>
            <a:ext cx="2615045" cy="1064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299" y="5133620"/>
            <a:ext cx="2615045" cy="1051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6575222" y="5723892"/>
            <a:ext cx="441146" cy="369332"/>
          </a:xfrm>
          <a:prstGeom prst="rect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  <a:scene3d>
            <a:camera prst="perspectiveContrastingRightFacing"/>
            <a:lightRig rig="threePt" dir="t"/>
          </a:scene3d>
        </p:spPr>
        <p:txBody>
          <a:bodyPr vert="horz" wrap="none" lIns="91440" tIns="45720" rIns="91440" bIns="45720" rtlCol="0" anchor="t">
            <a:spAutoFit/>
          </a:bodyPr>
          <a:lstStyle/>
          <a:p>
            <a:pPr algn="l"/>
            <a:r>
              <a:rPr lang="de-DE" dirty="0"/>
              <a:t>C</a:t>
            </a:r>
            <a:r>
              <a:rPr lang="de-DE" baseline="30000" dirty="0" smtClean="0"/>
              <a:t>+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115253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ir-gsi-folienmaster_2017">
  <a:themeElements>
    <a:clrScheme name="Benutzerdefiniert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6666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DBB63"/>
        </a:solidFill>
        <a:ln>
          <a:noFill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91440" tIns="45720" rIns="91440" bIns="45720" rtlCol="0" anchor="t"/>
      <a:lstStyle>
        <a:defPPr algn="l"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2525FD6E3464489DD19B8758656FFA" ma:contentTypeVersion="46" ma:contentTypeDescription="Create a new document." ma:contentTypeScope="" ma:versionID="d5bee95bf2d3a1e2444cb5c36954ca83">
  <xsd:schema xmlns:xsd="http://www.w3.org/2001/XMLSchema" xmlns:xs="http://www.w3.org/2001/XMLSchema" xmlns:p="http://schemas.microsoft.com/office/2006/metadata/properties" xmlns:ns1="http://schemas.microsoft.com/sharepoint/v3" xmlns:ns2="23d37157-d4a8-45c4-b59e-72d947c826ed" xmlns:ns3="6940e80f-88f8-43b3-b7c9-f2dce9245b05" xmlns:ns4="http://schemas.microsoft.com/sharepoint/v4" xmlns:ns5="01596340-5c18-4703-ad5d-c13476d64025" targetNamespace="http://schemas.microsoft.com/office/2006/metadata/properties" ma:root="true" ma:fieldsID="ff96d8a524b558221a8b8950bcb7aaf3" ns1:_="" ns2:_="" ns3:_="" ns4:_="" ns5:_="">
    <xsd:import namespace="http://schemas.microsoft.com/sharepoint/v3"/>
    <xsd:import namespace="23d37157-d4a8-45c4-b59e-72d947c826ed"/>
    <xsd:import namespace="6940e80f-88f8-43b3-b7c9-f2dce9245b05"/>
    <xsd:import namespace="http://schemas.microsoft.com/sharepoint/v4"/>
    <xsd:import namespace="01596340-5c18-4703-ad5d-c13476d6402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Document_x0020_Description" minOccurs="0"/>
                <xsd:element ref="ns4:IconOverlay" minOccurs="0"/>
                <xsd:element ref="ns3:TopicCluster" minOccurs="0"/>
                <xsd:element ref="ns3:Section" minOccurs="0"/>
                <xsd:element ref="ns3:SupplierPartNumber" minOccurs="0"/>
                <xsd:element ref="ns1:AverageRating" minOccurs="0"/>
                <xsd:element ref="ns1:RatingCount" minOccurs="0"/>
                <xsd:element ref="ns1:RatedBy" minOccurs="0"/>
                <xsd:element ref="ns1:Ratings" minOccurs="0"/>
                <xsd:element ref="ns1:LikesCount" minOccurs="0"/>
                <xsd:element ref="ns1:LikedBy" minOccurs="0"/>
                <xsd:element ref="ns5:NeueSpalte1" minOccurs="0"/>
                <xsd:element ref="ns5:DocumentStatus" minOccurs="0"/>
                <xsd:element ref="ns5:LifecycleState" minOccurs="0"/>
                <xsd:element ref="ns5:Supplier" minOccurs="0"/>
                <xsd:element ref="ns5:NeueSpalte10" minOccurs="0"/>
                <xsd:element ref="ns5:Archive_x002f_Obsolete" minOccurs="0"/>
                <xsd:element ref="ns5:_x006d_wl5" minOccurs="0"/>
                <xsd:element ref="ns5:TechnicalPlaces_Nomenclature" minOccurs="0"/>
                <xsd:element ref="ns5:ManufacturerPartNumber" minOccurs="0"/>
                <xsd:element ref="ns5:RelatedCATIA_x002d_Model" minOccurs="0"/>
                <xsd:element ref="ns5:Document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AverageRating" ma:index="19" nillable="true" ma:displayName="Rating (0-5)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0" nillable="true" ma:displayName="Number of Ratings" ma:decimals="0" ma:description="Number of ratings submitted" ma:internalName="RatingCount" ma:readOnly="true">
      <xsd:simpleType>
        <xsd:restriction base="dms:Number"/>
      </xsd:simpleType>
    </xsd:element>
    <xsd:element name="RatedBy" ma:index="21" nillable="true" ma:displayName="Rated By" ma:description="Users rated the item." ma:hidden="true" ma:list="UserInfo" ma:internalName="Rat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atings" ma:index="22" nillable="true" ma:displayName="User ratings" ma:description="User ratings for the item" ma:hidden="true" ma:internalName="Ratings">
      <xsd:simpleType>
        <xsd:restriction base="dms:Note"/>
      </xsd:simpleType>
    </xsd:element>
    <xsd:element name="LikesCount" ma:index="23" nillable="true" ma:displayName="Number of Likes" ma:internalName="LikesCount">
      <xsd:simpleType>
        <xsd:restriction base="dms:Unknown"/>
      </xsd:simpleType>
    </xsd:element>
    <xsd:element name="LikedBy" ma:index="24" nillable="true" ma:displayName="Liked By" ma:hidden="true" ma:list="UserInfo" ma:internalName="Lik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37157-d4a8-45c4-b59e-72d947c826e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TaxKeywordTaxHTField" ma:index="12" nillable="true" ma:taxonomy="true" ma:internalName="TaxKeywordTaxHTField" ma:taxonomyFieldName="TaxKeyword" ma:displayName="Enterprise Keywords" ma:fieldId="{23f27201-bee3-471e-b2e7-b64fd8b7ca38}" ma:taxonomyMulti="true" ma:sspId="492f47ae-f093-4da8-8a28-c6abb5e33b2f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iespalte &quot;Alle abfangen&quot;" ma:description="" ma:hidden="true" ma:list="{3ee4fcd6-1ccf-46d9-8c79-09c1f5bc6a70}" ma:internalName="TaxCatchAll" ma:showField="CatchAllData" ma:web="23d37157-d4a8-45c4-b59e-72d947c826e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40e80f-88f8-43b3-b7c9-f2dce9245b05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14" nillable="true" ma:displayName="Document Description" ma:description="Description of Document" ma:internalName="Document_x0020_Description">
      <xsd:simpleType>
        <xsd:restriction base="dms:Note">
          <xsd:maxLength value="255"/>
        </xsd:restriction>
      </xsd:simpleType>
    </xsd:element>
    <xsd:element name="TopicCluster" ma:index="16" nillable="true" ma:displayName="TopicCluster" ma:internalName="TopicCluste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ilding"/>
                    <xsd:enumeration value="Line Management"/>
                    <xsd:enumeration value="Machine"/>
                    <xsd:enumeration value="Operations"/>
                    <xsd:enumeration value="Project Management"/>
                    <xsd:enumeration value="Publications"/>
                  </xsd:restriction>
                </xsd:simpleType>
              </xsd:element>
            </xsd:sequence>
          </xsd:extension>
        </xsd:complexContent>
      </xsd:complexType>
    </xsd:element>
    <xsd:element name="Section" ma:index="17" nillable="true" ma:displayName="Section" ma:description="Section ID in GSI nomenclature" ma:internalName="Section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YR00 (Top Level)"/>
                    <xsd:enumeration value="YR01"/>
                    <xsd:enumeration value="YR02"/>
                    <xsd:enumeration value="YR03"/>
                    <xsd:enumeration value="YR04"/>
                    <xsd:enumeration value="YR05"/>
                    <xsd:enumeration value="YR06"/>
                    <xsd:enumeration value="YR07"/>
                    <xsd:enumeration value="YR08"/>
                    <xsd:enumeration value="YR09"/>
                    <xsd:enumeration value="YR10"/>
                    <xsd:enumeration value="YR11"/>
                    <xsd:enumeration value="YR12"/>
                    <xsd:enumeration value="YRT1"/>
                  </xsd:restriction>
                </xsd:simpleType>
              </xsd:element>
            </xsd:sequence>
          </xsd:extension>
        </xsd:complexContent>
      </xsd:complexType>
    </xsd:element>
    <xsd:element name="SupplierPartNumber" ma:index="18" nillable="true" ma:displayName="SerialNumber" ma:internalName="SupplierPartNumbe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5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96340-5c18-4703-ad5d-c13476d64025" elementFormDefault="qualified">
    <xsd:import namespace="http://schemas.microsoft.com/office/2006/documentManagement/types"/>
    <xsd:import namespace="http://schemas.microsoft.com/office/infopath/2007/PartnerControls"/>
    <xsd:element name="NeueSpalte1" ma:index="25" nillable="true" ma:displayName="DocumentType" ma:description="" ma:list="{5f588610-207d-45f4-a926-c68c9e3f4a68}" ma:internalName="NeueSpalte1" ma:showField="Title" ma:web="{061987FB-E10B-4238-9DAD-92BD1394F6AB}">
      <xsd:simpleType>
        <xsd:restriction base="dms:Lookup"/>
      </xsd:simpleType>
    </xsd:element>
    <xsd:element name="DocumentStatus" ma:index="26" nillable="true" ma:displayName="DocumentStatus" ma:description="" ma:list="{aaf05b16-aca6-4007-9fc7-5cc3bb86e82c}" ma:internalName="DocumentStatus" ma:showField="Title" ma:web="{061987FB-E10B-4238-9DAD-92BD1394F6AB}">
      <xsd:simpleType>
        <xsd:restriction base="dms:Lookup"/>
      </xsd:simpleType>
    </xsd:element>
    <xsd:element name="LifecycleState" ma:index="27" nillable="true" ma:displayName="LifecycleState" ma:description="" ma:list="{ff0209b8-8bcd-474f-ba33-2804b4f77924}" ma:internalName="LifecycleState" ma:showField="Title" ma:web="{061987FB-E10B-4238-9DAD-92BD1394F6AB}">
      <xsd:simpleType>
        <xsd:restriction base="dms:Lookup"/>
      </xsd:simpleType>
    </xsd:element>
    <xsd:element name="Supplier" ma:index="28" nillable="true" ma:displayName="Supplier/Author" ma:description="" ma:list="{5b5676eb-df8b-470d-aa35-a0bec048f927}" ma:internalName="Supplier" ma:showField="Title" ma:web="{061987FB-E10B-4238-9DAD-92BD1394F6AB}">
      <xsd:simpleType>
        <xsd:restriction base="dms:Lookup"/>
      </xsd:simpleType>
    </xsd:element>
    <xsd:element name="NeueSpalte10" ma:index="29" nillable="true" ma:displayName="TechnicalSystem" ma:description="" ma:list="{3b16382f-b322-4607-ba2e-1dabe3f990ff}" ma:internalName="NeueSpalte10" ma:showField="Description" ma:web="{061987FB-E10B-4238-9DAD-92BD1394F6AB}">
      <xsd:simpleType>
        <xsd:restriction base="dms:Lookup"/>
      </xsd:simpleType>
    </xsd:element>
    <xsd:element name="Archive_x002f_Obsolete" ma:index="30" nillable="true" ma:displayName="Archive/Obsolete" ma:default="0" ma:description="Indicator if this file is still relevant or if it can be moved to an archive" ma:internalName="Archive_x002f_Obsolete">
      <xsd:simpleType>
        <xsd:restriction base="dms:Boolean"/>
      </xsd:simpleType>
    </xsd:element>
    <xsd:element name="_x006d_wl5" ma:index="31" nillable="true" ma:displayName="Datum und Uhrzeit" ma:internalName="_x006d_wl5">
      <xsd:simpleType>
        <xsd:restriction base="dms:DateTime"/>
      </xsd:simpleType>
    </xsd:element>
    <xsd:element name="TechnicalPlaces_Nomenclature" ma:index="32" nillable="true" ma:displayName="TechnicalPlaces_Nomenclature" ma:description="Which technical place can a document be assigned to?" ma:list="{6addda49-1c1e-46bc-a1bf-b0f421402f2a}" ma:internalName="TechnicalPlaces_Nomenclature" ma:showField="Nomen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anufacturerPartNumber" ma:index="33" nillable="true" ma:displayName="ManufacturerPartNumber" ma:description="contains drawing numbers in CATIA and other CAD tools" ma:internalName="ManufacturerPartNumber">
      <xsd:simpleType>
        <xsd:restriction base="dms:Text">
          <xsd:maxLength value="255"/>
        </xsd:restriction>
      </xsd:simpleType>
    </xsd:element>
    <xsd:element name="RelatedCATIA_x002d_Model" ma:index="34" nillable="true" ma:displayName="RelatedCATIA-Model" ma:description="Use this field if the document (drawing / model) can be related to some DMU CATIA model" ma:internalName="RelatedCATIA_x002d_Model">
      <xsd:simpleType>
        <xsd:restriction base="dms:Text">
          <xsd:maxLength value="255"/>
        </xsd:restriction>
      </xsd:simpleType>
    </xsd:element>
    <xsd:element name="DocumentVersion" ma:index="36" nillable="true" ma:displayName="DocumentVersion" ma:internalName="DocumentVersion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ikesCount xmlns="http://schemas.microsoft.com/sharepoint/v3" xsi:nil="true"/>
    <TaxKeywordTaxHTField xmlns="23d37157-d4a8-45c4-b59e-72d947c826ed">
      <Terms xmlns="http://schemas.microsoft.com/office/infopath/2007/PartnerControls">
        <TermInfo xmlns="http://schemas.microsoft.com/office/infopath/2007/PartnerControls">
          <TermName>Report Machine Meeting</TermName>
          <TermId>a08871fc-9a8b-451b-be2e-13d414ff8a2e</TermId>
        </TermInfo>
      </Terms>
    </TaxKeywordTaxHTField>
    <Section xmlns="6940e80f-88f8-43b3-b7c9-f2dce9245b05">
      <Value>YR00 (Top Level)</Value>
    </Section>
    <ManufacturerPartNumber xmlns="01596340-5c18-4703-ad5d-c13476d64025" xsi:nil="true"/>
    <RelatedCATIA_x002d_Model xmlns="01596340-5c18-4703-ad5d-c13476d64025" xsi:nil="true"/>
    <IconOverlay xmlns="http://schemas.microsoft.com/sharepoint/v4" xsi:nil="true"/>
    <Ratings xmlns="http://schemas.microsoft.com/sharepoint/v3" xsi:nil="true"/>
    <Archive_x002f_Obsolete xmlns="01596340-5c18-4703-ad5d-c13476d64025">false</Archive_x002f_Obsolete>
    <TopicCluster xmlns="6940e80f-88f8-43b3-b7c9-f2dce9245b05">
      <Value>Project Management</Value>
    </TopicCluster>
    <LikedBy xmlns="http://schemas.microsoft.com/sharepoint/v3">
      <UserInfo>
        <DisplayName/>
        <AccountId xsi:nil="true"/>
        <AccountType/>
      </UserInfo>
    </LikedBy>
    <TechnicalPlaces_Nomenclature xmlns="01596340-5c18-4703-ad5d-c13476d64025"/>
    <TaxCatchAll xmlns="23d37157-d4a8-45c4-b59e-72d947c826ed">
      <Value>185</Value>
    </TaxCatchAll>
    <LifecycleState xmlns="01596340-5c18-4703-ad5d-c13476d64025" xsi:nil="true"/>
    <SupplierPartNumber xmlns="6940e80f-88f8-43b3-b7c9-f2dce9245b05" xsi:nil="true"/>
    <Supplier xmlns="01596340-5c18-4703-ad5d-c13476d64025" xsi:nil="true"/>
    <NeueSpalte10 xmlns="01596340-5c18-4703-ad5d-c13476d64025" xsi:nil="true"/>
    <DocumentStatus xmlns="01596340-5c18-4703-ad5d-c13476d64025">3</DocumentStatus>
    <Document_x0020_Description xmlns="6940e80f-88f8-43b3-b7c9-f2dce9245b05">CRYRING &amp; HITRAP Machine meeting 02.07.2019</Document_x0020_Description>
    <_x006d_wl5 xmlns="01596340-5c18-4703-ad5d-c13476d64025" xsi:nil="true"/>
    <RatedBy xmlns="http://schemas.microsoft.com/sharepoint/v3">
      <UserInfo>
        <DisplayName/>
        <AccountId xsi:nil="true"/>
        <AccountType/>
      </UserInfo>
    </RatedBy>
    <NeueSpalte1 xmlns="01596340-5c18-4703-ad5d-c13476d64025">36</NeueSpalte1>
    <_dlc_DocId xmlns="23d37157-d4a8-45c4-b59e-72d947c826ed">YRDOC-16-16366</_dlc_DocId>
    <_dlc_DocIdUrl xmlns="23d37157-d4a8-45c4-b59e-72d947c826ed">
      <Url>https://sps2013.gsi.de/websites/cryring/CryringWiki/CryringDocs/_layouts/15/DocIdRedir.aspx?ID=YRDOC-16-16366</Url>
      <Description>YRDOC-16-16366</Description>
    </_dlc_DocIdUrl>
    <DocumentVersion xmlns="01596340-5c18-4703-ad5d-c13476d64025" xsi:nil="true"/>
  </documentManagement>
</p:properties>
</file>

<file path=customXml/itemProps1.xml><?xml version="1.0" encoding="utf-8"?>
<ds:datastoreItem xmlns:ds="http://schemas.openxmlformats.org/officeDocument/2006/customXml" ds:itemID="{D1CE149D-F737-4C24-98D2-2C45CECD808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3d37157-d4a8-45c4-b59e-72d947c826ed"/>
    <ds:schemaRef ds:uri="6940e80f-88f8-43b3-b7c9-f2dce9245b05"/>
    <ds:schemaRef ds:uri="http://schemas.microsoft.com/sharepoint/v4"/>
    <ds:schemaRef ds:uri="01596340-5c18-4703-ad5d-c13476d640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99C74C-53BD-4837-9F00-564AC31A50BD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A1F71CD5-2FCA-480F-8765-CFE362A43B2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71A239C-E3AA-40ED-A7E4-36CA522BE334}">
  <ds:schemaRefs>
    <ds:schemaRef ds:uri="http://schemas.microsoft.com/office/2006/metadata/properties"/>
    <ds:schemaRef ds:uri="http://schemas.microsoft.com/office/2006/documentManagement/types"/>
    <ds:schemaRef ds:uri="01596340-5c18-4703-ad5d-c13476d64025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schemas.microsoft.com/sharepoint/v3"/>
    <ds:schemaRef ds:uri="http://schemas.microsoft.com/sharepoint/v4"/>
    <ds:schemaRef ds:uri="6940e80f-88f8-43b3-b7c9-f2dce9245b05"/>
    <ds:schemaRef ds:uri="23d37157-d4a8-45c4-b59e-72d947c826ed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fair-gsi-folienmaster_2017</Template>
  <TotalTime>0</TotalTime>
  <Words>105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fair-gsi-folienmaster_2017</vt:lpstr>
      <vt:lpstr>machine status</vt:lpstr>
    </vt:vector>
  </TitlesOfParts>
  <Company>GSI Helmholzzentrum für Schwerionenforschung 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CRYRING@ESR and HITRAP</dc:title>
  <dc:creator>Herfurth, Frank Dr.;Dr. Michael Lestinsky</dc:creator>
  <cp:keywords>Report Machine Meeting</cp:keywords>
  <cp:lastModifiedBy>Andelkovic, Zoran Dr.</cp:lastModifiedBy>
  <cp:revision>117</cp:revision>
  <dcterms:created xsi:type="dcterms:W3CDTF">2018-02-09T14:16:22Z</dcterms:created>
  <dcterms:modified xsi:type="dcterms:W3CDTF">2019-08-13T11:43:04Z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0x010100802525FD6E3464489DD19B8758656FFA</vt:lpwstr>
  </property>
  <property fmtid="{D5CDD505-2E9C-101B-9397-08002B2CF9AE}" pid="3" name="TaxKeyword">
    <vt:lpwstr>185;#Report Machine Meeting|a08871fc-9a8b-451b-be2e-13d414ff8a2e</vt:lpwstr>
  </property>
  <property fmtid="{D5CDD505-2E9C-101B-9397-08002B2CF9AE}" pid="4" name="_dlc_DocIdItemGuid">
    <vt:lpwstr>e71bb3b7-5651-4201-854b-2077dbc83aaf</vt:lpwstr>
  </property>
</Properties>
</file>